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sldIdLst>
    <p:sldId id="256" r:id="rId2"/>
    <p:sldId id="2147375286" r:id="rId3"/>
    <p:sldId id="2147375282" r:id="rId4"/>
    <p:sldId id="2147375283" r:id="rId5"/>
    <p:sldId id="2147375291" r:id="rId6"/>
    <p:sldId id="2147375284" r:id="rId7"/>
    <p:sldId id="2147375292" r:id="rId8"/>
    <p:sldId id="2147375287" r:id="rId9"/>
    <p:sldId id="2147375293" r:id="rId10"/>
    <p:sldId id="2147375288" r:id="rId11"/>
    <p:sldId id="2147375294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2DEE8-0D6F-A9CC-B18D-48142940E0EB}" v="130" dt="2025-04-08T04:39:09.429"/>
    <p1510:client id="{AD354982-E0CD-4FEE-843D-506A4DB296A0}" v="55" dt="2025-04-09T01:13:24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GRAFICAS!$B$7</c:f>
              <c:strCache>
                <c:ptCount val="1"/>
                <c:pt idx="0">
                  <c:v>APR. VIGENTE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GRAFICAS!$A$8:$A$9</c:f>
              <c:strCache>
                <c:ptCount val="2"/>
                <c:pt idx="0">
                  <c:v>FUNCIONAMIENTO</c:v>
                </c:pt>
                <c:pt idx="1">
                  <c:v>INVERSIÓN </c:v>
                </c:pt>
              </c:strCache>
            </c:strRef>
          </c:cat>
          <c:val>
            <c:numRef>
              <c:f>GRAFICAS!$B$8:$B$9</c:f>
              <c:numCache>
                <c:formatCode>#,##0,,</c:formatCode>
                <c:ptCount val="2"/>
                <c:pt idx="0">
                  <c:v>60447831028</c:v>
                </c:pt>
                <c:pt idx="1">
                  <c:v>37067526073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6D-4C3B-92D6-6ACF08DD63E8}"/>
            </c:ext>
          </c:extLst>
        </c:ser>
        <c:ser>
          <c:idx val="1"/>
          <c:order val="1"/>
          <c:tx>
            <c:strRef>
              <c:f>GRAFICAS!$C$7</c:f>
              <c:strCache>
                <c:ptCount val="1"/>
                <c:pt idx="0">
                  <c:v>COMPROMISO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GRAFICAS!$A$8:$A$9</c:f>
              <c:strCache>
                <c:ptCount val="2"/>
                <c:pt idx="0">
                  <c:v>FUNCIONAMIENTO</c:v>
                </c:pt>
                <c:pt idx="1">
                  <c:v>INVERSIÓN </c:v>
                </c:pt>
              </c:strCache>
            </c:strRef>
          </c:cat>
          <c:val>
            <c:numRef>
              <c:f>GRAFICAS!$C$8:$C$9</c:f>
              <c:numCache>
                <c:formatCode>#,##0,,</c:formatCode>
                <c:ptCount val="2"/>
                <c:pt idx="0">
                  <c:v>22309674084</c:v>
                </c:pt>
                <c:pt idx="1">
                  <c:v>12121901621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6D-4C3B-92D6-6ACF08DD63E8}"/>
            </c:ext>
          </c:extLst>
        </c:ser>
        <c:ser>
          <c:idx val="2"/>
          <c:order val="2"/>
          <c:tx>
            <c:strRef>
              <c:f>GRAFICAS!$D$7</c:f>
              <c:strCache>
                <c:ptCount val="1"/>
                <c:pt idx="0">
                  <c:v>OBLIGACIÓN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GRAFICAS!$A$8:$A$9</c:f>
              <c:strCache>
                <c:ptCount val="2"/>
                <c:pt idx="0">
                  <c:v>FUNCIONAMIENTO</c:v>
                </c:pt>
                <c:pt idx="1">
                  <c:v>INVERSIÓN </c:v>
                </c:pt>
              </c:strCache>
            </c:strRef>
          </c:cat>
          <c:val>
            <c:numRef>
              <c:f>GRAFICAS!$D$8:$D$9</c:f>
              <c:numCache>
                <c:formatCode>#,##0,,</c:formatCode>
                <c:ptCount val="2"/>
                <c:pt idx="0">
                  <c:v>8699266785.9899998</c:v>
                </c:pt>
                <c:pt idx="1">
                  <c:v>1719031333.6700001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6D-4C3B-92D6-6ACF08DD6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5402207"/>
        <c:axId val="75403647"/>
      </c:barChart>
      <c:catAx>
        <c:axId val="7540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403647"/>
        <c:crosses val="autoZero"/>
        <c:auto val="1"/>
        <c:lblAlgn val="ctr"/>
        <c:lblOffset val="100"/>
        <c:noMultiLvlLbl val="0"/>
      </c:catAx>
      <c:valAx>
        <c:axId val="7540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402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GRAFICAS!$B$15</c:f>
              <c:strCache>
                <c:ptCount val="1"/>
                <c:pt idx="0">
                  <c:v>APR. VIGENTE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GRAFICAS!$A$16:$A$19</c:f>
              <c:strCache>
                <c:ptCount val="4"/>
                <c:pt idx="0">
                  <c:v>GASTOS DE PERSONAL</c:v>
                </c:pt>
                <c:pt idx="1">
                  <c:v>ADQUISICIÓN DE BIENES Y SERVICIOS </c:v>
                </c:pt>
                <c:pt idx="2">
                  <c:v>TRANSFERENCIAS CORRIENTES </c:v>
                </c:pt>
                <c:pt idx="3">
                  <c:v>GASTOS POR TRIBUTO, MULTAS, SANCIONES E INTERES DE MORA </c:v>
                </c:pt>
              </c:strCache>
              <c:extLst/>
            </c:strRef>
          </c:cat>
          <c:val>
            <c:numRef>
              <c:f>GRAFICAS!$B$16:$B$19</c:f>
              <c:numCache>
                <c:formatCode>#,##0,,</c:formatCode>
                <c:ptCount val="4"/>
                <c:pt idx="0">
                  <c:v>33733323585</c:v>
                </c:pt>
                <c:pt idx="1">
                  <c:v>21290779817</c:v>
                </c:pt>
                <c:pt idx="2">
                  <c:v>5255911626</c:v>
                </c:pt>
                <c:pt idx="3">
                  <c:v>167816000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158-40C8-903C-D1D9C91B8A1F}"/>
            </c:ext>
          </c:extLst>
        </c:ser>
        <c:ser>
          <c:idx val="1"/>
          <c:order val="1"/>
          <c:tx>
            <c:strRef>
              <c:f>GRAFICAS!$C$15</c:f>
              <c:strCache>
                <c:ptCount val="1"/>
                <c:pt idx="0">
                  <c:v>COMPROMISO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GRAFICAS!$A$16:$A$19</c:f>
              <c:strCache>
                <c:ptCount val="4"/>
                <c:pt idx="0">
                  <c:v>GASTOS DE PERSONAL</c:v>
                </c:pt>
                <c:pt idx="1">
                  <c:v>ADQUISICIÓN DE BIENES Y SERVICIOS </c:v>
                </c:pt>
                <c:pt idx="2">
                  <c:v>TRANSFERENCIAS CORRIENTES </c:v>
                </c:pt>
                <c:pt idx="3">
                  <c:v>GASTOS POR TRIBUTO, MULTAS, SANCIONES E INTERES DE MORA </c:v>
                </c:pt>
              </c:strCache>
              <c:extLst/>
            </c:strRef>
          </c:cat>
          <c:val>
            <c:numRef>
              <c:f>GRAFICAS!$C$16:$C$19</c:f>
              <c:numCache>
                <c:formatCode>#,##0,,</c:formatCode>
                <c:ptCount val="4"/>
                <c:pt idx="0">
                  <c:v>5875848237.9300003</c:v>
                </c:pt>
                <c:pt idx="1">
                  <c:v>16351905593.299999</c:v>
                </c:pt>
                <c:pt idx="2">
                  <c:v>81720253</c:v>
                </c:pt>
                <c:pt idx="3">
                  <c:v>200000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158-40C8-903C-D1D9C91B8A1F}"/>
            </c:ext>
          </c:extLst>
        </c:ser>
        <c:ser>
          <c:idx val="3"/>
          <c:order val="3"/>
          <c:tx>
            <c:strRef>
              <c:f>GRAFICAS!$E$15</c:f>
              <c:strCache>
                <c:ptCount val="1"/>
                <c:pt idx="0">
                  <c:v>OBLIGACIÓN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GRAFICAS!$A$16:$A$19</c:f>
              <c:strCache>
                <c:ptCount val="4"/>
                <c:pt idx="0">
                  <c:v>GASTOS DE PERSONAL</c:v>
                </c:pt>
                <c:pt idx="1">
                  <c:v>ADQUISICIÓN DE BIENES Y SERVICIOS </c:v>
                </c:pt>
                <c:pt idx="2">
                  <c:v>TRANSFERENCIAS CORRIENTES </c:v>
                </c:pt>
                <c:pt idx="3">
                  <c:v>GASTOS POR TRIBUTO, MULTAS, SANCIONES E INTERES DE MORA </c:v>
                </c:pt>
              </c:strCache>
              <c:extLst/>
            </c:strRef>
          </c:cat>
          <c:val>
            <c:numRef>
              <c:f>GRAFICAS!$E$16:$E$19</c:f>
              <c:numCache>
                <c:formatCode>#,##0,,</c:formatCode>
                <c:ptCount val="4"/>
                <c:pt idx="0">
                  <c:v>5864850286.9300003</c:v>
                </c:pt>
                <c:pt idx="1">
                  <c:v>2757189035.0599999</c:v>
                </c:pt>
                <c:pt idx="2">
                  <c:v>77027464</c:v>
                </c:pt>
                <c:pt idx="3">
                  <c:v>200000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158-40C8-903C-D1D9C91B8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93254207"/>
        <c:axId val="1893252287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GRAFICAS!$D$15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GRAFICAS!$A$16:$A$19</c15:sqref>
                        </c15:formulaRef>
                      </c:ext>
                    </c:extLst>
                    <c:strCache>
                      <c:ptCount val="4"/>
                      <c:pt idx="0">
                        <c:v>GASTOS DE PERSONAL</c:v>
                      </c:pt>
                      <c:pt idx="1">
                        <c:v>ADQUISICIÓN DE BIENES Y SERVICIOS </c:v>
                      </c:pt>
                      <c:pt idx="2">
                        <c:v>TRANSFERENCIAS CORRIENTES </c:v>
                      </c:pt>
                      <c:pt idx="3">
                        <c:v>GASTOS POR TRIBUTO, MULTAS, SANCIONES E INTERES DE MORA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GRAFICAS!$D$16:$D$19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0.17418527478101148</c:v>
                      </c:pt>
                      <c:pt idx="1">
                        <c:v>0.76802755624026187</c:v>
                      </c:pt>
                      <c:pt idx="2">
                        <c:v>1.5548254768163411E-2</c:v>
                      </c:pt>
                      <c:pt idx="3">
                        <c:v>1.1917814749487533E-3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158-40C8-903C-D1D9C91B8A1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GRAFICAS!$F$15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GRAFICAS!$A$16:$A$19</c15:sqref>
                        </c15:formulaRef>
                      </c:ext>
                    </c:extLst>
                    <c:strCache>
                      <c:ptCount val="4"/>
                      <c:pt idx="0">
                        <c:v>GASTOS DE PERSONAL</c:v>
                      </c:pt>
                      <c:pt idx="1">
                        <c:v>ADQUISICIÓN DE BIENES Y SERVICIOS </c:v>
                      </c:pt>
                      <c:pt idx="2">
                        <c:v>TRANSFERENCIAS CORRIENTES </c:v>
                      </c:pt>
                      <c:pt idx="3">
                        <c:v>GASTOS POR TRIBUTO, MULTAS, SANCIONES E INTERES DE MORA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GRAFICAS!$F$16:$F$19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0.17385924847138065</c:v>
                      </c:pt>
                      <c:pt idx="1">
                        <c:v>0.1295015522568353</c:v>
                      </c:pt>
                      <c:pt idx="2">
                        <c:v>1.4655395577612021E-2</c:v>
                      </c:pt>
                      <c:pt idx="3">
                        <c:v>1.1917814749487533E-3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158-40C8-903C-D1D9C91B8A1F}"/>
                  </c:ext>
                </c:extLst>
              </c15:ser>
            </c15:filteredBarSeries>
          </c:ext>
        </c:extLst>
      </c:barChart>
      <c:catAx>
        <c:axId val="189325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93252287"/>
        <c:crosses val="autoZero"/>
        <c:auto val="1"/>
        <c:lblAlgn val="ctr"/>
        <c:lblOffset val="100"/>
        <c:noMultiLvlLbl val="0"/>
      </c:catAx>
      <c:valAx>
        <c:axId val="189325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93254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614919006249017E-2"/>
          <c:y val="0.11820587239162959"/>
          <c:w val="0.98038511447820054"/>
          <c:h val="0.78666186639101632"/>
        </c:manualLayout>
      </c:layout>
      <c:lineChart>
        <c:grouping val="standard"/>
        <c:varyColors val="0"/>
        <c:ser>
          <c:idx val="0"/>
          <c:order val="0"/>
          <c:tx>
            <c:strRef>
              <c:f>METAS!$B$45</c:f>
              <c:strCache>
                <c:ptCount val="1"/>
                <c:pt idx="0">
                  <c:v>META COMPROMISO 2025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  <a:lumOff val="40000"/>
                  <a:alpha val="41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0"/>
                  <c:y val="2.7772557768013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A7-4632-A3E9-69384E8EE6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METAS!$C$44:$N$44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METAS!$C$45:$N$45</c:f>
              <c:numCache>
                <c:formatCode>0%</c:formatCode>
                <c:ptCount val="12"/>
                <c:pt idx="0">
                  <c:v>0.18</c:v>
                </c:pt>
                <c:pt idx="1">
                  <c:v>0.28000000000000003</c:v>
                </c:pt>
                <c:pt idx="2">
                  <c:v>0.35</c:v>
                </c:pt>
                <c:pt idx="3">
                  <c:v>0.41</c:v>
                </c:pt>
                <c:pt idx="4">
                  <c:v>0.46</c:v>
                </c:pt>
                <c:pt idx="5">
                  <c:v>0.51</c:v>
                </c:pt>
                <c:pt idx="6">
                  <c:v>0.56000000000000005</c:v>
                </c:pt>
                <c:pt idx="7">
                  <c:v>0.63</c:v>
                </c:pt>
                <c:pt idx="8">
                  <c:v>0.68</c:v>
                </c:pt>
                <c:pt idx="9">
                  <c:v>0.72</c:v>
                </c:pt>
                <c:pt idx="10">
                  <c:v>0.77</c:v>
                </c:pt>
                <c:pt idx="11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A7-4632-A3E9-69384E8EE69F}"/>
            </c:ext>
          </c:extLst>
        </c:ser>
        <c:ser>
          <c:idx val="1"/>
          <c:order val="1"/>
          <c:tx>
            <c:strRef>
              <c:f>METAS!$B$46</c:f>
              <c:strCache>
                <c:ptCount val="1"/>
                <c:pt idx="0">
                  <c:v>AVANCE COMPROMISO 2025</c:v>
                </c:pt>
              </c:strCache>
            </c:strRef>
          </c:tx>
          <c:spPr>
            <a:ln w="34925" cap="rnd">
              <a:solidFill>
                <a:schemeClr val="accent1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2.0314467363835791E-2"/>
                  <c:y val="-1.8983017044478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A7-4632-A3E9-69384E8EE6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METAS!$C$44:$N$44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METAS!$C$46:$N$46</c:f>
              <c:numCache>
                <c:formatCode>0%</c:formatCode>
                <c:ptCount val="12"/>
                <c:pt idx="0">
                  <c:v>0.18</c:v>
                </c:pt>
                <c:pt idx="1">
                  <c:v>0.28999999999999998</c:v>
                </c:pt>
                <c:pt idx="2">
                  <c:v>0.37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A7-4632-A3E9-69384E8EE69F}"/>
            </c:ext>
          </c:extLst>
        </c:ser>
        <c:ser>
          <c:idx val="2"/>
          <c:order val="2"/>
          <c:tx>
            <c:strRef>
              <c:f>METAS!$B$47</c:f>
              <c:strCache>
                <c:ptCount val="1"/>
                <c:pt idx="0">
                  <c:v>META OBLIGACIÓN 2025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  <a:lumOff val="40000"/>
                  <a:alpha val="4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METAS!$C$44:$N$44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METAS!$C$47:$N$47</c:f>
              <c:numCache>
                <c:formatCode>0%</c:formatCode>
                <c:ptCount val="12"/>
                <c:pt idx="0">
                  <c:v>0.03</c:v>
                </c:pt>
                <c:pt idx="1">
                  <c:v>7.0000000000000007E-2</c:v>
                </c:pt>
                <c:pt idx="2">
                  <c:v>0.12</c:v>
                </c:pt>
                <c:pt idx="3">
                  <c:v>0.19</c:v>
                </c:pt>
                <c:pt idx="4">
                  <c:v>0.25</c:v>
                </c:pt>
                <c:pt idx="5">
                  <c:v>0.32</c:v>
                </c:pt>
                <c:pt idx="6">
                  <c:v>0.4</c:v>
                </c:pt>
                <c:pt idx="7">
                  <c:v>0.48</c:v>
                </c:pt>
                <c:pt idx="8">
                  <c:v>0.56000000000000005</c:v>
                </c:pt>
                <c:pt idx="9">
                  <c:v>0.63</c:v>
                </c:pt>
                <c:pt idx="10">
                  <c:v>0.71</c:v>
                </c:pt>
                <c:pt idx="11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A7-4632-A3E9-69384E8EE69F}"/>
            </c:ext>
          </c:extLst>
        </c:ser>
        <c:ser>
          <c:idx val="3"/>
          <c:order val="3"/>
          <c:tx>
            <c:strRef>
              <c:f>METAS!$B$48</c:f>
              <c:strCache>
                <c:ptCount val="1"/>
                <c:pt idx="0">
                  <c:v>AVANCE OBLIGACIÓN 2025</c:v>
                </c:pt>
              </c:strCache>
            </c:strRef>
          </c:tx>
          <c:spPr>
            <a:ln w="3492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7.6303400424532139E-3"/>
                  <c:y val="-2.00341463962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A7-4632-A3E9-69384E8EE6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METAS!$C$44:$N$44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METAS!$C$48:$N$48</c:f>
              <c:numCache>
                <c:formatCode>0%</c:formatCode>
                <c:ptCount val="12"/>
                <c:pt idx="0">
                  <c:v>0.03</c:v>
                </c:pt>
                <c:pt idx="1">
                  <c:v>7.0000000000000007E-2</c:v>
                </c:pt>
                <c:pt idx="2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7A7-4632-A3E9-69384E8EE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4582719"/>
        <c:axId val="1124580799"/>
      </c:lineChart>
      <c:catAx>
        <c:axId val="1124582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24580799"/>
        <c:crosses val="autoZero"/>
        <c:auto val="1"/>
        <c:lblAlgn val="ctr"/>
        <c:lblOffset val="100"/>
        <c:noMultiLvlLbl val="0"/>
      </c:catAx>
      <c:valAx>
        <c:axId val="1124580799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24582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GRAFICAS!$B$64</c:f>
              <c:strCache>
                <c:ptCount val="1"/>
                <c:pt idx="0">
                  <c:v>APR. VIGENTE 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GRAFICAS!$A$65:$A$66</c:f>
              <c:strCache>
                <c:ptCount val="2"/>
                <c:pt idx="0">
                  <c:v>FORTALECIMIENTO</c:v>
                </c:pt>
                <c:pt idx="1">
                  <c:v>MEJORAMIENTO</c:v>
                </c:pt>
              </c:strCache>
              <c:extLst/>
            </c:strRef>
          </c:cat>
          <c:val>
            <c:numRef>
              <c:f>GRAFICAS!$B$65:$B$66</c:f>
              <c:numCache>
                <c:formatCode>#,###,,</c:formatCode>
                <c:ptCount val="2"/>
                <c:pt idx="0" formatCode="#,##0,,">
                  <c:v>15176858300</c:v>
                </c:pt>
                <c:pt idx="1">
                  <c:v>21890667773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38F-4E0A-84AD-72B6B4C23BFD}"/>
            </c:ext>
          </c:extLst>
        </c:ser>
        <c:ser>
          <c:idx val="1"/>
          <c:order val="1"/>
          <c:tx>
            <c:strRef>
              <c:f>GRAFICAS!$C$64</c:f>
              <c:strCache>
                <c:ptCount val="1"/>
                <c:pt idx="0">
                  <c:v>COMPROMISO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38F-4E0A-84AD-72B6B4C23B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GRAFICAS!$A$65:$A$66</c:f>
              <c:strCache>
                <c:ptCount val="2"/>
                <c:pt idx="0">
                  <c:v>FORTALECIMIENTO</c:v>
                </c:pt>
                <c:pt idx="1">
                  <c:v>MEJORAMIENTO</c:v>
                </c:pt>
              </c:strCache>
              <c:extLst/>
            </c:strRef>
          </c:cat>
          <c:val>
            <c:numRef>
              <c:f>GRAFICAS!$C$65:$C$66</c:f>
              <c:numCache>
                <c:formatCode>#,###,,</c:formatCode>
                <c:ptCount val="2"/>
                <c:pt idx="0" formatCode="#,##0,,">
                  <c:v>6663531272</c:v>
                </c:pt>
                <c:pt idx="1">
                  <c:v>5458370349.2700005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38F-4E0A-84AD-72B6B4C23BFD}"/>
            </c:ext>
          </c:extLst>
        </c:ser>
        <c:ser>
          <c:idx val="3"/>
          <c:order val="3"/>
          <c:tx>
            <c:strRef>
              <c:f>GRAFICAS!$E$64</c:f>
              <c:strCache>
                <c:ptCount val="1"/>
                <c:pt idx="0">
                  <c:v>OBLIGACIÓN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accent6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GRAFICAS!$A$65:$A$66</c:f>
              <c:strCache>
                <c:ptCount val="2"/>
                <c:pt idx="0">
                  <c:v>FORTALECIMIENTO</c:v>
                </c:pt>
                <c:pt idx="1">
                  <c:v>MEJORAMIENTO</c:v>
                </c:pt>
              </c:strCache>
              <c:extLst/>
            </c:strRef>
          </c:cat>
          <c:val>
            <c:numRef>
              <c:f>GRAFICAS!$E$65:$E$66</c:f>
              <c:numCache>
                <c:formatCode>#,###,,</c:formatCode>
                <c:ptCount val="2"/>
                <c:pt idx="0" formatCode="#,##0,,">
                  <c:v>1102746279.6700001</c:v>
                </c:pt>
                <c:pt idx="1">
                  <c:v>616285054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238F-4E0A-84AD-72B6B4C23BF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37070416"/>
        <c:axId val="83707713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GRAFICAS!$D$64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4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4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4">
                        <a:shade val="95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GRAFICAS!$A$65:$A$66</c15:sqref>
                        </c15:formulaRef>
                      </c:ext>
                    </c:extLst>
                    <c:strCache>
                      <c:ptCount val="2"/>
                      <c:pt idx="0">
                        <c:v>FORTALECIMIENTO</c:v>
                      </c:pt>
                      <c:pt idx="1">
                        <c:v>MEJORAMIENTO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GRAFICAS!$D$65:$D$66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0.43905867342782001</c:v>
                      </c:pt>
                      <c:pt idx="1">
                        <c:v>0.24934690918850666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238F-4E0A-84AD-72B6B4C23BFD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GRAFICAS!$F$64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lumMod val="60000"/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5">
                          <a:lumMod val="60000"/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5">
                          <a:lumMod val="60000"/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5">
                        <a:lumMod val="60000"/>
                        <a:shade val="95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GRAFICAS!$A$65:$A$66</c15:sqref>
                        </c15:formulaRef>
                      </c:ext>
                    </c:extLst>
                    <c:strCache>
                      <c:ptCount val="2"/>
                      <c:pt idx="0">
                        <c:v>FORTALECIMIENTO</c:v>
                      </c:pt>
                      <c:pt idx="1">
                        <c:v>MEJORAMIENTO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GRAFICAS!$F$65:$F$66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7.2659720336849962E-2</c:v>
                      </c:pt>
                      <c:pt idx="1">
                        <c:v>2.8152866801081665E-2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38F-4E0A-84AD-72B6B4C23BFD}"/>
                  </c:ext>
                </c:extLst>
              </c15:ser>
            </c15:filteredBarSeries>
          </c:ext>
        </c:extLst>
      </c:barChart>
      <c:catAx>
        <c:axId val="83707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37077136"/>
        <c:crosses val="autoZero"/>
        <c:auto val="1"/>
        <c:lblAlgn val="ctr"/>
        <c:lblOffset val="100"/>
        <c:noMultiLvlLbl val="0"/>
      </c:catAx>
      <c:valAx>
        <c:axId val="83707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3707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362848343313316E-2"/>
          <c:y val="4.1656544282309707E-2"/>
          <c:w val="0.91108727328530992"/>
          <c:h val="0.81714571717818452"/>
        </c:manualLayout>
      </c:layout>
      <c:lineChart>
        <c:grouping val="standard"/>
        <c:varyColors val="0"/>
        <c:ser>
          <c:idx val="0"/>
          <c:order val="0"/>
          <c:tx>
            <c:strRef>
              <c:f>METAS!$B$6</c:f>
              <c:strCache>
                <c:ptCount val="1"/>
                <c:pt idx="0">
                  <c:v>META COMPROMISO 2025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  <a:lumOff val="40000"/>
                  <a:alpha val="39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METAS!$C$5:$N$5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METAS!$C$6:$N$6</c:f>
              <c:numCache>
                <c:formatCode>0%</c:formatCode>
                <c:ptCount val="12"/>
                <c:pt idx="0">
                  <c:v>0.19</c:v>
                </c:pt>
                <c:pt idx="1">
                  <c:v>0.27</c:v>
                </c:pt>
                <c:pt idx="2">
                  <c:v>0.28000000000000003</c:v>
                </c:pt>
                <c:pt idx="3">
                  <c:v>0.38</c:v>
                </c:pt>
                <c:pt idx="4">
                  <c:v>0.64</c:v>
                </c:pt>
                <c:pt idx="5">
                  <c:v>0.77</c:v>
                </c:pt>
                <c:pt idx="6">
                  <c:v>0.78</c:v>
                </c:pt>
                <c:pt idx="7">
                  <c:v>0.78</c:v>
                </c:pt>
                <c:pt idx="8">
                  <c:v>0.78</c:v>
                </c:pt>
                <c:pt idx="9">
                  <c:v>0.79</c:v>
                </c:pt>
                <c:pt idx="10">
                  <c:v>0.94</c:v>
                </c:pt>
                <c:pt idx="11">
                  <c:v>0.97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20-4738-9808-FB16A7456A37}"/>
            </c:ext>
          </c:extLst>
        </c:ser>
        <c:ser>
          <c:idx val="1"/>
          <c:order val="1"/>
          <c:tx>
            <c:strRef>
              <c:f>METAS!$B$7</c:f>
              <c:strCache>
                <c:ptCount val="1"/>
                <c:pt idx="0">
                  <c:v>AVANCE COMPROMISO 2025</c:v>
                </c:pt>
              </c:strCache>
            </c:strRef>
          </c:tx>
          <c:spPr>
            <a:ln w="34925" cap="rnd">
              <a:solidFill>
                <a:schemeClr val="accent1">
                  <a:lumMod val="5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METAS!$C$5:$N$5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METAS!$C$7:$N$7</c:f>
              <c:numCache>
                <c:formatCode>0%</c:formatCode>
                <c:ptCount val="12"/>
                <c:pt idx="0">
                  <c:v>0.19</c:v>
                </c:pt>
                <c:pt idx="1">
                  <c:v>0.28999999999999998</c:v>
                </c:pt>
                <c:pt idx="2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20-4738-9808-FB16A7456A37}"/>
            </c:ext>
          </c:extLst>
        </c:ser>
        <c:ser>
          <c:idx val="2"/>
          <c:order val="2"/>
          <c:tx>
            <c:strRef>
              <c:f>METAS!$B$8</c:f>
              <c:strCache>
                <c:ptCount val="1"/>
                <c:pt idx="0">
                  <c:v>META OBLIGACIÓN  2025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  <a:lumOff val="40000"/>
                  <a:alpha val="36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1"/>
              <c:layout>
                <c:manualLayout>
                  <c:x val="-2.4115754689258993E-2"/>
                  <c:y val="9.0350844694724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20-4738-9808-FB16A7456A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METAS!$C$5:$N$5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METAS!$C$8:$N$8</c:f>
              <c:numCache>
                <c:formatCode>0%</c:formatCode>
                <c:ptCount val="12"/>
                <c:pt idx="0">
                  <c:v>0</c:v>
                </c:pt>
                <c:pt idx="1">
                  <c:v>0.01</c:v>
                </c:pt>
                <c:pt idx="2">
                  <c:v>0.04</c:v>
                </c:pt>
                <c:pt idx="3">
                  <c:v>7.0000000000000007E-2</c:v>
                </c:pt>
                <c:pt idx="4">
                  <c:v>0.1</c:v>
                </c:pt>
                <c:pt idx="5">
                  <c:v>0.18</c:v>
                </c:pt>
                <c:pt idx="6">
                  <c:v>0.24</c:v>
                </c:pt>
                <c:pt idx="7">
                  <c:v>0.34</c:v>
                </c:pt>
                <c:pt idx="8">
                  <c:v>0.39</c:v>
                </c:pt>
                <c:pt idx="9">
                  <c:v>0.44</c:v>
                </c:pt>
                <c:pt idx="10">
                  <c:v>0.54</c:v>
                </c:pt>
                <c:pt idx="11">
                  <c:v>0.97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20-4738-9808-FB16A7456A37}"/>
            </c:ext>
          </c:extLst>
        </c:ser>
        <c:ser>
          <c:idx val="3"/>
          <c:order val="3"/>
          <c:tx>
            <c:strRef>
              <c:f>METAS!$B$9</c:f>
              <c:strCache>
                <c:ptCount val="1"/>
                <c:pt idx="0">
                  <c:v>AVANCE OBLIGACIÓN 2025</c:v>
                </c:pt>
              </c:strCache>
            </c:strRef>
          </c:tx>
          <c:spPr>
            <a:ln w="3492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METAS!$C$5:$N$5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METAS!$C$9:$O$9</c:f>
              <c:numCache>
                <c:formatCode>0%</c:formatCode>
                <c:ptCount val="13"/>
                <c:pt idx="0">
                  <c:v>0</c:v>
                </c:pt>
                <c:pt idx="1">
                  <c:v>0.01</c:v>
                </c:pt>
                <c:pt idx="2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020-4738-9808-FB16A7456A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21440776"/>
        <c:axId val="321451016"/>
      </c:lineChart>
      <c:catAx>
        <c:axId val="32144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1451016"/>
        <c:crosses val="autoZero"/>
        <c:auto val="1"/>
        <c:lblAlgn val="ctr"/>
        <c:lblOffset val="100"/>
        <c:noMultiLvlLbl val="0"/>
      </c:catAx>
      <c:valAx>
        <c:axId val="321451016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1440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GRAFICAS!$G$35</c:f>
              <c:strCache>
                <c:ptCount val="1"/>
                <c:pt idx="0">
                  <c:v>DOCUMENTOS DE INVESTIGACIÓN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GRAFICAS!$I$34:$J$34</c:f>
              <c:strCache>
                <c:ptCount val="2"/>
                <c:pt idx="0">
                  <c:v>COMPROMETIDO</c:v>
                </c:pt>
                <c:pt idx="1">
                  <c:v>OBLIGADO</c:v>
                </c:pt>
              </c:strCache>
              <c:extLst/>
            </c:strRef>
          </c:cat>
          <c:val>
            <c:numRef>
              <c:f>GRAFICAS!$I$35:$J$35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C5B-400D-88B4-F7407014E7E8}"/>
            </c:ext>
          </c:extLst>
        </c:ser>
        <c:ser>
          <c:idx val="1"/>
          <c:order val="1"/>
          <c:tx>
            <c:strRef>
              <c:f>GRAFICAS!$G$36</c:f>
              <c:strCache>
                <c:ptCount val="1"/>
                <c:pt idx="0">
                  <c:v>DOCUMENTOS DE PLANEACIÓN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GRAFICAS!$I$34:$J$34</c:f>
              <c:strCache>
                <c:ptCount val="2"/>
                <c:pt idx="0">
                  <c:v>COMPROMETIDO</c:v>
                </c:pt>
                <c:pt idx="1">
                  <c:v>OBLIGADO</c:v>
                </c:pt>
              </c:strCache>
              <c:extLst/>
            </c:strRef>
          </c:cat>
          <c:val>
            <c:numRef>
              <c:f>GRAFICAS!$I$36:$J$36</c:f>
              <c:numCache>
                <c:formatCode>0%</c:formatCode>
                <c:ptCount val="2"/>
                <c:pt idx="0">
                  <c:v>0.88454473239794007</c:v>
                </c:pt>
                <c:pt idx="1">
                  <c:v>8.4825862649180739E-2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C5B-400D-88B4-F7407014E7E8}"/>
            </c:ext>
          </c:extLst>
        </c:ser>
        <c:ser>
          <c:idx val="2"/>
          <c:order val="2"/>
          <c:tx>
            <c:strRef>
              <c:f>GRAFICAS!$G$37</c:f>
              <c:strCache>
                <c:ptCount val="1"/>
                <c:pt idx="0">
                  <c:v>SERVICIO DE SUPERVISIÓN EN EL CUMPLIMIENTO DE LOS REQUISITOS EN EL SECTOR TRANSPORTE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GRAFICAS!$I$34:$J$34</c:f>
              <c:strCache>
                <c:ptCount val="2"/>
                <c:pt idx="0">
                  <c:v>COMPROMETIDO</c:v>
                </c:pt>
                <c:pt idx="1">
                  <c:v>OBLIGADO</c:v>
                </c:pt>
              </c:strCache>
              <c:extLst/>
            </c:strRef>
          </c:cat>
          <c:val>
            <c:numRef>
              <c:f>GRAFICAS!$I$37:$J$37</c:f>
              <c:numCache>
                <c:formatCode>0%</c:formatCode>
                <c:ptCount val="2"/>
                <c:pt idx="0">
                  <c:v>0.48030663678396945</c:v>
                </c:pt>
                <c:pt idx="1">
                  <c:v>8.2019445681278766E-2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C5B-400D-88B4-F7407014E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30106992"/>
        <c:axId val="1230126672"/>
      </c:barChart>
      <c:catAx>
        <c:axId val="123010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30126672"/>
        <c:crosses val="autoZero"/>
        <c:auto val="1"/>
        <c:lblAlgn val="ctr"/>
        <c:lblOffset val="100"/>
        <c:noMultiLvlLbl val="0"/>
      </c:catAx>
      <c:valAx>
        <c:axId val="123012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3010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METAS!$B$112</c:f>
              <c:strCache>
                <c:ptCount val="1"/>
                <c:pt idx="0">
                  <c:v>META COMPROMISO 2024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METAS!$C$111:$N$111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METAS!$C$112:$N$112</c:f>
              <c:numCache>
                <c:formatCode>0%</c:formatCode>
                <c:ptCount val="12"/>
                <c:pt idx="0">
                  <c:v>0.27</c:v>
                </c:pt>
                <c:pt idx="1">
                  <c:v>0.38</c:v>
                </c:pt>
                <c:pt idx="2">
                  <c:v>0.4</c:v>
                </c:pt>
                <c:pt idx="3">
                  <c:v>0.52</c:v>
                </c:pt>
                <c:pt idx="4">
                  <c:v>0.72</c:v>
                </c:pt>
                <c:pt idx="5">
                  <c:v>0.72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0.75</c:v>
                </c:pt>
                <c:pt idx="10">
                  <c:v>0.93</c:v>
                </c:pt>
                <c:pt idx="11">
                  <c:v>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D4-486C-87E3-922F24008CFE}"/>
            </c:ext>
          </c:extLst>
        </c:ser>
        <c:ser>
          <c:idx val="1"/>
          <c:order val="1"/>
          <c:tx>
            <c:strRef>
              <c:f>METAS!$B$113</c:f>
              <c:strCache>
                <c:ptCount val="1"/>
                <c:pt idx="0">
                  <c:v>AVANCE COMPROMISO 2024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METAS!$C$111:$N$111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METAS!$C$113:$N$113</c:f>
              <c:numCache>
                <c:formatCode>0%</c:formatCode>
                <c:ptCount val="12"/>
                <c:pt idx="0">
                  <c:v>0.27</c:v>
                </c:pt>
                <c:pt idx="1">
                  <c:v>0.41</c:v>
                </c:pt>
                <c:pt idx="2">
                  <c:v>0.44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D4-486C-87E3-922F24008CFE}"/>
            </c:ext>
          </c:extLst>
        </c:ser>
        <c:ser>
          <c:idx val="2"/>
          <c:order val="2"/>
          <c:tx>
            <c:strRef>
              <c:f>METAS!$B$114</c:f>
              <c:strCache>
                <c:ptCount val="1"/>
                <c:pt idx="0">
                  <c:v>META OBLIGACIÓN 2024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METAS!$C$111:$N$111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METAS!$C$114:$N$114</c:f>
              <c:numCache>
                <c:formatCode>0%</c:formatCode>
                <c:ptCount val="12"/>
                <c:pt idx="0">
                  <c:v>0</c:v>
                </c:pt>
                <c:pt idx="1">
                  <c:v>0.02</c:v>
                </c:pt>
                <c:pt idx="2">
                  <c:v>0.06</c:v>
                </c:pt>
                <c:pt idx="3">
                  <c:v>0.11</c:v>
                </c:pt>
                <c:pt idx="4">
                  <c:v>0.17</c:v>
                </c:pt>
                <c:pt idx="5">
                  <c:v>0.24</c:v>
                </c:pt>
                <c:pt idx="6">
                  <c:v>0.31</c:v>
                </c:pt>
                <c:pt idx="7">
                  <c:v>0.38</c:v>
                </c:pt>
                <c:pt idx="8">
                  <c:v>0.46</c:v>
                </c:pt>
                <c:pt idx="9">
                  <c:v>0.54</c:v>
                </c:pt>
                <c:pt idx="10">
                  <c:v>0.61</c:v>
                </c:pt>
                <c:pt idx="11">
                  <c:v>0.92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D4-486C-87E3-922F24008CFE}"/>
            </c:ext>
          </c:extLst>
        </c:ser>
        <c:ser>
          <c:idx val="3"/>
          <c:order val="3"/>
          <c:tx>
            <c:strRef>
              <c:f>METAS!$B$115</c:f>
              <c:strCache>
                <c:ptCount val="1"/>
                <c:pt idx="0">
                  <c:v>AVANCE OBLIGACIÓN 2024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METAS!$C$111:$N$111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METAS!$C$115:$N$115</c:f>
              <c:numCache>
                <c:formatCode>0%</c:formatCode>
                <c:ptCount val="12"/>
                <c:pt idx="0">
                  <c:v>0</c:v>
                </c:pt>
                <c:pt idx="1">
                  <c:v>0.02</c:v>
                </c:pt>
                <c:pt idx="2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D4-486C-87E3-922F24008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5252639"/>
        <c:axId val="1795259359"/>
      </c:lineChart>
      <c:catAx>
        <c:axId val="1795252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95259359"/>
        <c:crosses val="autoZero"/>
        <c:auto val="1"/>
        <c:lblAlgn val="ctr"/>
        <c:lblOffset val="100"/>
        <c:noMultiLvlLbl val="0"/>
      </c:catAx>
      <c:valAx>
        <c:axId val="1795259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95252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GRAFICAS!$G$42</c:f>
              <c:strCache>
                <c:ptCount val="1"/>
                <c:pt idx="0">
                  <c:v>SERVICIO DE IMPLEMENTACIÓN SISTEMAS DE GESTIÓN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GRAFICAS!$I$41:$J$41</c:f>
              <c:strCache>
                <c:ptCount val="2"/>
                <c:pt idx="0">
                  <c:v>COMPROMETIDO</c:v>
                </c:pt>
                <c:pt idx="1">
                  <c:v>OBLIGADO</c:v>
                </c:pt>
              </c:strCache>
              <c:extLst/>
            </c:strRef>
          </c:cat>
          <c:val>
            <c:numRef>
              <c:f>GRAFICAS!$I$42:$J$42</c:f>
              <c:numCache>
                <c:formatCode>0%</c:formatCode>
                <c:ptCount val="2"/>
                <c:pt idx="0">
                  <c:v>0.27454276276268302</c:v>
                </c:pt>
                <c:pt idx="1">
                  <c:v>3.7095259452000699E-2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578-43E9-AEAA-44E6D10FCCB6}"/>
            </c:ext>
          </c:extLst>
        </c:ser>
        <c:ser>
          <c:idx val="1"/>
          <c:order val="1"/>
          <c:tx>
            <c:strRef>
              <c:f>GRAFICAS!$G$43</c:f>
              <c:strCache>
                <c:ptCount val="1"/>
                <c:pt idx="0">
                  <c:v>SERVICIOS DE INFORMACIÓN ACTUALIZADOS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GRAFICAS!$I$41:$J$41</c:f>
              <c:strCache>
                <c:ptCount val="2"/>
                <c:pt idx="0">
                  <c:v>COMPROMETIDO</c:v>
                </c:pt>
                <c:pt idx="1">
                  <c:v>OBLIGADO</c:v>
                </c:pt>
              </c:strCache>
              <c:extLst/>
            </c:strRef>
          </c:cat>
          <c:val>
            <c:numRef>
              <c:f>GRAFICAS!$I$43:$J$43</c:f>
              <c:numCache>
                <c:formatCode>0%</c:formatCode>
                <c:ptCount val="2"/>
                <c:pt idx="0">
                  <c:v>0.21914078746172938</c:v>
                </c:pt>
                <c:pt idx="1">
                  <c:v>2.6842727399602077E-2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578-43E9-AEAA-44E6D10FCCB6}"/>
            </c:ext>
          </c:extLst>
        </c:ser>
        <c:ser>
          <c:idx val="2"/>
          <c:order val="2"/>
          <c:tx>
            <c:strRef>
              <c:f>GRAFICAS!$G$44</c:f>
              <c:strCache>
                <c:ptCount val="1"/>
                <c:pt idx="0">
                  <c:v>SERVICIOS TECNOLÓGICOS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GRAFICAS!$I$41:$J$41</c:f>
              <c:strCache>
                <c:ptCount val="2"/>
                <c:pt idx="0">
                  <c:v>COMPROMETIDO</c:v>
                </c:pt>
                <c:pt idx="1">
                  <c:v>OBLIGADO</c:v>
                </c:pt>
              </c:strCache>
              <c:extLst/>
            </c:strRef>
          </c:cat>
          <c:val>
            <c:numRef>
              <c:f>GRAFICAS!$I$44:$J$44</c:f>
              <c:numCache>
                <c:formatCode>0%</c:formatCode>
                <c:ptCount val="2"/>
                <c:pt idx="0">
                  <c:v>0.36604708435409455</c:v>
                </c:pt>
                <c:pt idx="1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578-43E9-AEAA-44E6D10FC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89811520"/>
        <c:axId val="1189815360"/>
      </c:barChart>
      <c:catAx>
        <c:axId val="118981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9815360"/>
        <c:crosses val="autoZero"/>
        <c:auto val="1"/>
        <c:lblAlgn val="ctr"/>
        <c:lblOffset val="100"/>
        <c:noMultiLvlLbl val="0"/>
      </c:catAx>
      <c:valAx>
        <c:axId val="118981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981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METAS!$B$89</c:f>
              <c:strCache>
                <c:ptCount val="1"/>
                <c:pt idx="0">
                  <c:v>META COMPROMISO 2024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METAS!$C$88:$N$88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METAS!$C$89:$N$89</c:f>
              <c:numCache>
                <c:formatCode>0%</c:formatCode>
                <c:ptCount val="12"/>
                <c:pt idx="0">
                  <c:v>0.14000000000000001</c:v>
                </c:pt>
                <c:pt idx="1">
                  <c:v>0.19</c:v>
                </c:pt>
                <c:pt idx="2">
                  <c:v>0.2</c:v>
                </c:pt>
                <c:pt idx="3">
                  <c:v>0.28000000000000003</c:v>
                </c:pt>
                <c:pt idx="4">
                  <c:v>0.59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0.82</c:v>
                </c:pt>
                <c:pt idx="10">
                  <c:v>0.95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4E-4B2D-98AF-1599235D7EFC}"/>
            </c:ext>
          </c:extLst>
        </c:ser>
        <c:ser>
          <c:idx val="1"/>
          <c:order val="1"/>
          <c:tx>
            <c:strRef>
              <c:f>METAS!$B$90</c:f>
              <c:strCache>
                <c:ptCount val="1"/>
                <c:pt idx="0">
                  <c:v>AVANCE COMPROMISO 2024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METAS!$C$88:$N$88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METAS!$C$90:$N$90</c:f>
              <c:numCache>
                <c:formatCode>0%</c:formatCode>
                <c:ptCount val="12"/>
                <c:pt idx="0">
                  <c:v>0.14000000000000001</c:v>
                </c:pt>
                <c:pt idx="1">
                  <c:v>0.22</c:v>
                </c:pt>
                <c:pt idx="2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4E-4B2D-98AF-1599235D7EFC}"/>
            </c:ext>
          </c:extLst>
        </c:ser>
        <c:ser>
          <c:idx val="2"/>
          <c:order val="2"/>
          <c:tx>
            <c:strRef>
              <c:f>METAS!$B$91</c:f>
              <c:strCache>
                <c:ptCount val="1"/>
                <c:pt idx="0">
                  <c:v>META OBLIGACIÓN 2024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METAS!$C$88:$N$88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METAS!$C$91:$N$91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0.02</c:v>
                </c:pt>
                <c:pt idx="3">
                  <c:v>0.04</c:v>
                </c:pt>
                <c:pt idx="4">
                  <c:v>0.06</c:v>
                </c:pt>
                <c:pt idx="5">
                  <c:v>0.15</c:v>
                </c:pt>
                <c:pt idx="6">
                  <c:v>0.19</c:v>
                </c:pt>
                <c:pt idx="7">
                  <c:v>0.31</c:v>
                </c:pt>
                <c:pt idx="8">
                  <c:v>0.34</c:v>
                </c:pt>
                <c:pt idx="9">
                  <c:v>0.37</c:v>
                </c:pt>
                <c:pt idx="10">
                  <c:v>0.5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4E-4B2D-98AF-1599235D7EFC}"/>
            </c:ext>
          </c:extLst>
        </c:ser>
        <c:ser>
          <c:idx val="3"/>
          <c:order val="3"/>
          <c:tx>
            <c:strRef>
              <c:f>METAS!$B$92</c:f>
              <c:strCache>
                <c:ptCount val="1"/>
                <c:pt idx="0">
                  <c:v>AVANCE OBLIGACIÓN 2024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METAS!$C$88:$N$88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METAS!$C$92:$N$92</c:f>
              <c:numCache>
                <c:formatCode>0%</c:formatCode>
                <c:ptCount val="12"/>
                <c:pt idx="0">
                  <c:v>0</c:v>
                </c:pt>
                <c:pt idx="1">
                  <c:v>0.01</c:v>
                </c:pt>
                <c:pt idx="2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4E-4B2D-98AF-1599235D7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9698767"/>
        <c:axId val="1559699247"/>
      </c:lineChart>
      <c:catAx>
        <c:axId val="1559698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59699247"/>
        <c:crosses val="autoZero"/>
        <c:auto val="1"/>
        <c:lblAlgn val="ctr"/>
        <c:lblOffset val="100"/>
        <c:noMultiLvlLbl val="0"/>
      </c:catAx>
      <c:valAx>
        <c:axId val="1559699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59698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0.28647</cdr:x>
      <cdr:y>0.39489</cdr:y>
    </cdr:from>
    <cdr:to>
      <cdr:x>0.36949</cdr:x>
      <cdr:y>0.4266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A5AC0D34-D90F-9313-9A59-B3C7F1A93FCC}"/>
            </a:ext>
          </a:extLst>
        </cdr:cNvPr>
        <cdr:cNvSpPr txBox="1"/>
      </cdr:nvSpPr>
      <cdr:spPr>
        <a:xfrm xmlns:a="http://schemas.openxmlformats.org/drawingml/2006/main">
          <a:off x="3443020" y="2258951"/>
          <a:ext cx="997857" cy="181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  <cdr:relSizeAnchor xmlns:cdr="http://schemas.openxmlformats.org/drawingml/2006/chartDrawing">
    <cdr:from>
      <cdr:x>0.2525</cdr:x>
      <cdr:y>0.28705</cdr:y>
    </cdr:from>
    <cdr:to>
      <cdr:x>0.40572</cdr:x>
      <cdr:y>0.38061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2F558A66-FDF0-7C48-AC45-CAD92BCAA6F9}"/>
            </a:ext>
          </a:extLst>
        </cdr:cNvPr>
        <cdr:cNvSpPr txBox="1"/>
      </cdr:nvSpPr>
      <cdr:spPr>
        <a:xfrm xmlns:a="http://schemas.openxmlformats.org/drawingml/2006/main">
          <a:off x="3034806" y="1642094"/>
          <a:ext cx="1841500" cy="535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BA4C7-C0D4-4DF8-9602-AD78B6F960F9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63296-98BA-4F5E-95A5-082F06B82C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494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70298-0CDE-5A6C-6B21-D69A9A61E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65C032D-18CF-1AC4-5D41-E82D3827F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C8F02B7-6B6C-145B-553E-A3DEADD37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628468-4141-B018-64A4-99515D23A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2905-D7FB-44AD-B086-211324D89AF8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844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D2AD0-3AC3-8CAD-6647-7AB986E6B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4E7941-2112-B702-0817-5E52B9272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FE7077-869D-B124-5625-E701B9E6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FCD4-1D1A-4780-8E20-87D3E04337F3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F157C-3208-081A-8772-02C77A07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26684-0D72-125F-765F-5B785014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6AF7-8B68-4740-91F0-FEFDADAEE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73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1C3FB-4B15-27B3-FFAA-83324278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9AB0D2-1E53-2570-BDED-BF327F319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1F0D34-3E98-4FDD-09DD-9B7B8AF8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FCD4-1D1A-4780-8E20-87D3E04337F3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487F44-CCEB-57AA-6CC2-731D6702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4B779F-A76D-AAAF-FCC8-B71FD661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6AF7-8B68-4740-91F0-FEFDADAEE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813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9D6662-27D1-D393-FC89-131BBED3C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E00F46-1416-3196-BA07-B5FFE138C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0FBBE1-65B2-66F6-9458-B7558B05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FCD4-1D1A-4780-8E20-87D3E04337F3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065183-72AF-5EB6-8061-434A3D2A5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5A6858-534C-4D72-DD93-F628BD07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6AF7-8B68-4740-91F0-FEFDADAEE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3350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71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406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9EFAD-602E-D070-D690-A0C822E1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9F054E-2D71-0F97-91C1-D60A3CD4F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4C564B-CB9C-6893-7744-66EA44D8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FCD4-1D1A-4780-8E20-87D3E04337F3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A54E38-3470-A4D9-5DEA-A458F466B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810BEA-F4FC-F0AA-74AE-95FD6C3D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6AF7-8B68-4740-91F0-FEFDADAEE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155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D0C70-8482-F040-5BFE-70BF75806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28465C-23B6-23D0-7FED-AA1E5E92A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6E9E32-3AB7-8917-4176-8DCB9941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FCD4-1D1A-4780-8E20-87D3E04337F3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EDAE3-B474-3053-AB11-DE117461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601972-AE9C-2493-0FC4-99DEF5DD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6AF7-8B68-4740-91F0-FEFDADAEE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670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AA55F-9D7D-70FE-5073-1B088652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40BD55-B44C-7A36-130E-4BFC806D7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CD9357-507A-A80F-A9A5-84735C810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C9C46D-8AE4-A410-3269-E4584A25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FCD4-1D1A-4780-8E20-87D3E04337F3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1C410A-FD98-D7F9-4461-D8D13517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CA92AA-0804-1F86-4384-4DFC6BCA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6AF7-8B68-4740-91F0-FEFDADAEE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711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20DC6-5A9D-7444-55C5-49AFC678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E53CF4-C489-51FC-531A-82E2503D8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BD7F12-98C6-2C8C-350B-7B8549762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36C2F5-BD41-5208-D357-9EF9778BB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7C09A8F-AB79-E013-D56A-CBB683711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613CBB5-0CDC-91D6-3161-42ACEB05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FCD4-1D1A-4780-8E20-87D3E04337F3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EA77E0B-FA70-B919-7479-0BDDA1432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43B0E31-237C-5F6A-86D3-8DB26BC4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6AF7-8B68-4740-91F0-FEFDADAEE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642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35C81-E5F0-0702-391E-C5295531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6B7DAB-CB43-C911-191D-97E04256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FCD4-1D1A-4780-8E20-87D3E04337F3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04B9BB-F90D-6C9E-ACF6-CE6E69DD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62BBBB-CC21-75CA-AFC9-177791C3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6AF7-8B68-4740-91F0-FEFDADAEE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801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9B806E1-4CB5-E57D-3CC4-62669AF0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FCD4-1D1A-4780-8E20-87D3E04337F3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246A1E-7431-B55F-3AB3-A83DB159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15B1E1-2949-B191-1D3A-9894776A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6AF7-8B68-4740-91F0-FEFDADAEE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138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704DA-C947-CD6B-A352-BB83F38FC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D0FFFF-AAB3-8699-8FEC-FDECAB0EF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9121DC-E9BC-EEFF-40D5-6D65FCB2F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777220-1417-1C9C-7915-10F511CF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FCD4-1D1A-4780-8E20-87D3E04337F3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24090D-5C2E-5C7D-072E-409D01CF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245437-D0A3-B99F-7E34-C1A347B9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6AF7-8B68-4740-91F0-FEFDADAEE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827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05D11-BEC7-D43E-8388-EFB7F3984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D05420-896F-63B0-D264-AD9BFDD25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94B7E-E7A8-CD62-9F40-FD0A5F68C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D07A31-17AA-777B-1F7D-98B32C89F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FCD4-1D1A-4780-8E20-87D3E04337F3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49B382-6581-E9AB-74F1-720B3637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D9A23F-FDEA-59C4-906A-C3F4FC0A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6AF7-8B68-4740-91F0-FEFDADAEE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938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D71205-7D22-4E9F-3E4F-6525B95A3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172DFB-0191-FB38-D0A9-0F4A8E5BE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C2DD5C-CF0E-D6D8-BCBC-09AE1C29E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DDFCD4-1D1A-4780-8E20-87D3E04337F3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2748B-B263-B844-ED40-56C13576C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06A51B-A62C-2647-7297-AA7FA19CF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016AF7-8B68-4740-91F0-FEFDADAEE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195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1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9957" y="274332"/>
              <a:ext cx="603250" cy="189230"/>
            </a:xfrm>
            <a:custGeom>
              <a:avLst/>
              <a:gdLst/>
              <a:ahLst/>
              <a:cxnLst/>
              <a:rect l="l" t="t" r="r" b="b"/>
              <a:pathLst>
                <a:path w="603250" h="189229">
                  <a:moveTo>
                    <a:pt x="44361" y="140792"/>
                  </a:moveTo>
                  <a:lnTo>
                    <a:pt x="42456" y="136448"/>
                  </a:lnTo>
                  <a:lnTo>
                    <a:pt x="40233" y="134531"/>
                  </a:lnTo>
                  <a:lnTo>
                    <a:pt x="37211" y="131914"/>
                  </a:lnTo>
                  <a:lnTo>
                    <a:pt x="37211" y="138861"/>
                  </a:lnTo>
                  <a:lnTo>
                    <a:pt x="37211" y="154292"/>
                  </a:lnTo>
                  <a:lnTo>
                    <a:pt x="32918" y="158635"/>
                  </a:lnTo>
                  <a:lnTo>
                    <a:pt x="8115" y="158635"/>
                  </a:lnTo>
                  <a:lnTo>
                    <a:pt x="8115" y="134531"/>
                  </a:lnTo>
                  <a:lnTo>
                    <a:pt x="32918" y="134531"/>
                  </a:lnTo>
                  <a:lnTo>
                    <a:pt x="37211" y="138861"/>
                  </a:lnTo>
                  <a:lnTo>
                    <a:pt x="37211" y="131914"/>
                  </a:lnTo>
                  <a:lnTo>
                    <a:pt x="35775" y="130670"/>
                  </a:lnTo>
                  <a:lnTo>
                    <a:pt x="31000" y="129222"/>
                  </a:lnTo>
                  <a:lnTo>
                    <a:pt x="2870" y="129222"/>
                  </a:lnTo>
                  <a:lnTo>
                    <a:pt x="1435" y="130670"/>
                  </a:lnTo>
                  <a:lnTo>
                    <a:pt x="1435" y="187566"/>
                  </a:lnTo>
                  <a:lnTo>
                    <a:pt x="2387" y="188048"/>
                  </a:lnTo>
                  <a:lnTo>
                    <a:pt x="2870" y="188531"/>
                  </a:lnTo>
                  <a:lnTo>
                    <a:pt x="3822" y="189014"/>
                  </a:lnTo>
                  <a:lnTo>
                    <a:pt x="5727" y="189014"/>
                  </a:lnTo>
                  <a:lnTo>
                    <a:pt x="6680" y="188531"/>
                  </a:lnTo>
                  <a:lnTo>
                    <a:pt x="7632" y="187566"/>
                  </a:lnTo>
                  <a:lnTo>
                    <a:pt x="8115" y="186601"/>
                  </a:lnTo>
                  <a:lnTo>
                    <a:pt x="8115" y="163931"/>
                  </a:lnTo>
                  <a:lnTo>
                    <a:pt x="30518" y="163931"/>
                  </a:lnTo>
                  <a:lnTo>
                    <a:pt x="44361" y="151879"/>
                  </a:lnTo>
                  <a:lnTo>
                    <a:pt x="44361" y="140792"/>
                  </a:lnTo>
                  <a:close/>
                </a:path>
                <a:path w="603250" h="189229">
                  <a:moveTo>
                    <a:pt x="77266" y="12052"/>
                  </a:moveTo>
                  <a:lnTo>
                    <a:pt x="76796" y="10121"/>
                  </a:lnTo>
                  <a:lnTo>
                    <a:pt x="76314" y="9156"/>
                  </a:lnTo>
                  <a:lnTo>
                    <a:pt x="75361" y="8191"/>
                  </a:lnTo>
                  <a:lnTo>
                    <a:pt x="74409" y="6743"/>
                  </a:lnTo>
                  <a:lnTo>
                    <a:pt x="72986" y="5778"/>
                  </a:lnTo>
                  <a:lnTo>
                    <a:pt x="66636" y="2057"/>
                  </a:lnTo>
                  <a:lnTo>
                    <a:pt x="61087" y="0"/>
                  </a:lnTo>
                  <a:lnTo>
                    <a:pt x="26708" y="0"/>
                  </a:lnTo>
                  <a:lnTo>
                    <a:pt x="0" y="34226"/>
                  </a:lnTo>
                  <a:lnTo>
                    <a:pt x="0" y="53035"/>
                  </a:lnTo>
                  <a:lnTo>
                    <a:pt x="20980" y="84378"/>
                  </a:lnTo>
                  <a:lnTo>
                    <a:pt x="27660" y="88239"/>
                  </a:lnTo>
                  <a:lnTo>
                    <a:pt x="35775" y="90157"/>
                  </a:lnTo>
                  <a:lnTo>
                    <a:pt x="44843" y="90157"/>
                  </a:lnTo>
                  <a:lnTo>
                    <a:pt x="77266" y="75209"/>
                  </a:lnTo>
                  <a:lnTo>
                    <a:pt x="77266" y="71361"/>
                  </a:lnTo>
                  <a:lnTo>
                    <a:pt x="77266" y="70878"/>
                  </a:lnTo>
                  <a:lnTo>
                    <a:pt x="76314" y="68948"/>
                  </a:lnTo>
                  <a:lnTo>
                    <a:pt x="73456" y="65087"/>
                  </a:lnTo>
                  <a:lnTo>
                    <a:pt x="71539" y="64122"/>
                  </a:lnTo>
                  <a:lnTo>
                    <a:pt x="67246" y="64122"/>
                  </a:lnTo>
                  <a:lnTo>
                    <a:pt x="66294" y="64604"/>
                  </a:lnTo>
                  <a:lnTo>
                    <a:pt x="65824" y="65087"/>
                  </a:lnTo>
                  <a:lnTo>
                    <a:pt x="64389" y="65570"/>
                  </a:lnTo>
                  <a:lnTo>
                    <a:pt x="58661" y="68465"/>
                  </a:lnTo>
                  <a:lnTo>
                    <a:pt x="55803" y="69430"/>
                  </a:lnTo>
                  <a:lnTo>
                    <a:pt x="51041" y="71361"/>
                  </a:lnTo>
                  <a:lnTo>
                    <a:pt x="38633" y="71361"/>
                  </a:lnTo>
                  <a:lnTo>
                    <a:pt x="32918" y="69430"/>
                  </a:lnTo>
                  <a:lnTo>
                    <a:pt x="29095" y="64604"/>
                  </a:lnTo>
                  <a:lnTo>
                    <a:pt x="25273" y="60274"/>
                  </a:lnTo>
                  <a:lnTo>
                    <a:pt x="23368" y="53035"/>
                  </a:lnTo>
                  <a:lnTo>
                    <a:pt x="23368" y="34226"/>
                  </a:lnTo>
                  <a:lnTo>
                    <a:pt x="25273" y="27482"/>
                  </a:lnTo>
                  <a:lnTo>
                    <a:pt x="29095" y="22656"/>
                  </a:lnTo>
                  <a:lnTo>
                    <a:pt x="32918" y="18326"/>
                  </a:lnTo>
                  <a:lnTo>
                    <a:pt x="38633" y="15900"/>
                  </a:lnTo>
                  <a:lnTo>
                    <a:pt x="48653" y="15900"/>
                  </a:lnTo>
                  <a:lnTo>
                    <a:pt x="63919" y="21691"/>
                  </a:lnTo>
                  <a:lnTo>
                    <a:pt x="64871" y="22174"/>
                  </a:lnTo>
                  <a:lnTo>
                    <a:pt x="66294" y="22656"/>
                  </a:lnTo>
                  <a:lnTo>
                    <a:pt x="67246" y="23139"/>
                  </a:lnTo>
                  <a:lnTo>
                    <a:pt x="71539" y="23139"/>
                  </a:lnTo>
                  <a:lnTo>
                    <a:pt x="73456" y="22174"/>
                  </a:lnTo>
                  <a:lnTo>
                    <a:pt x="74891" y="20726"/>
                  </a:lnTo>
                  <a:lnTo>
                    <a:pt x="76314" y="18808"/>
                  </a:lnTo>
                  <a:lnTo>
                    <a:pt x="77266" y="16383"/>
                  </a:lnTo>
                  <a:lnTo>
                    <a:pt x="77266" y="15900"/>
                  </a:lnTo>
                  <a:lnTo>
                    <a:pt x="77266" y="12052"/>
                  </a:lnTo>
                  <a:close/>
                </a:path>
                <a:path w="603250" h="189229">
                  <a:moveTo>
                    <a:pt x="103974" y="152844"/>
                  </a:moveTo>
                  <a:lnTo>
                    <a:pt x="103022" y="147548"/>
                  </a:lnTo>
                  <a:lnTo>
                    <a:pt x="100634" y="143205"/>
                  </a:lnTo>
                  <a:lnTo>
                    <a:pt x="98729" y="138379"/>
                  </a:lnTo>
                  <a:lnTo>
                    <a:pt x="96824" y="136461"/>
                  </a:lnTo>
                  <a:lnTo>
                    <a:pt x="96824" y="151396"/>
                  </a:lnTo>
                  <a:lnTo>
                    <a:pt x="96824" y="166827"/>
                  </a:lnTo>
                  <a:lnTo>
                    <a:pt x="95389" y="172618"/>
                  </a:lnTo>
                  <a:lnTo>
                    <a:pt x="91579" y="176949"/>
                  </a:lnTo>
                  <a:lnTo>
                    <a:pt x="88239" y="181292"/>
                  </a:lnTo>
                  <a:lnTo>
                    <a:pt x="83477" y="183222"/>
                  </a:lnTo>
                  <a:lnTo>
                    <a:pt x="71069" y="183222"/>
                  </a:lnTo>
                  <a:lnTo>
                    <a:pt x="65824" y="181292"/>
                  </a:lnTo>
                  <a:lnTo>
                    <a:pt x="59143" y="172618"/>
                  </a:lnTo>
                  <a:lnTo>
                    <a:pt x="57238" y="166827"/>
                  </a:lnTo>
                  <a:lnTo>
                    <a:pt x="57238" y="151396"/>
                  </a:lnTo>
                  <a:lnTo>
                    <a:pt x="59143" y="145122"/>
                  </a:lnTo>
                  <a:lnTo>
                    <a:pt x="62484" y="141274"/>
                  </a:lnTo>
                  <a:lnTo>
                    <a:pt x="65824" y="136931"/>
                  </a:lnTo>
                  <a:lnTo>
                    <a:pt x="71069" y="135001"/>
                  </a:lnTo>
                  <a:lnTo>
                    <a:pt x="83477" y="135001"/>
                  </a:lnTo>
                  <a:lnTo>
                    <a:pt x="88239" y="136931"/>
                  </a:lnTo>
                  <a:lnTo>
                    <a:pt x="91579" y="141274"/>
                  </a:lnTo>
                  <a:lnTo>
                    <a:pt x="95389" y="145122"/>
                  </a:lnTo>
                  <a:lnTo>
                    <a:pt x="96824" y="151396"/>
                  </a:lnTo>
                  <a:lnTo>
                    <a:pt x="96824" y="136461"/>
                  </a:lnTo>
                  <a:lnTo>
                    <a:pt x="95389" y="135001"/>
                  </a:lnTo>
                  <a:lnTo>
                    <a:pt x="91579" y="132588"/>
                  </a:lnTo>
                  <a:lnTo>
                    <a:pt x="87287" y="130187"/>
                  </a:lnTo>
                  <a:lnTo>
                    <a:pt x="82524" y="129222"/>
                  </a:lnTo>
                  <a:lnTo>
                    <a:pt x="71539" y="129222"/>
                  </a:lnTo>
                  <a:lnTo>
                    <a:pt x="66776" y="130187"/>
                  </a:lnTo>
                  <a:lnTo>
                    <a:pt x="62953" y="132588"/>
                  </a:lnTo>
                  <a:lnTo>
                    <a:pt x="58661" y="135001"/>
                  </a:lnTo>
                  <a:lnTo>
                    <a:pt x="55803" y="138379"/>
                  </a:lnTo>
                  <a:lnTo>
                    <a:pt x="53416" y="143205"/>
                  </a:lnTo>
                  <a:lnTo>
                    <a:pt x="51511" y="147548"/>
                  </a:lnTo>
                  <a:lnTo>
                    <a:pt x="50088" y="152844"/>
                  </a:lnTo>
                  <a:lnTo>
                    <a:pt x="50088" y="165379"/>
                  </a:lnTo>
                  <a:lnTo>
                    <a:pt x="62953" y="185153"/>
                  </a:lnTo>
                  <a:lnTo>
                    <a:pt x="66776" y="187566"/>
                  </a:lnTo>
                  <a:lnTo>
                    <a:pt x="71539" y="189014"/>
                  </a:lnTo>
                  <a:lnTo>
                    <a:pt x="82524" y="189014"/>
                  </a:lnTo>
                  <a:lnTo>
                    <a:pt x="87287" y="187566"/>
                  </a:lnTo>
                  <a:lnTo>
                    <a:pt x="91579" y="185153"/>
                  </a:lnTo>
                  <a:lnTo>
                    <a:pt x="94627" y="183222"/>
                  </a:lnTo>
                  <a:lnTo>
                    <a:pt x="95389" y="182740"/>
                  </a:lnTo>
                  <a:lnTo>
                    <a:pt x="98729" y="179362"/>
                  </a:lnTo>
                  <a:lnTo>
                    <a:pt x="100634" y="175031"/>
                  </a:lnTo>
                  <a:lnTo>
                    <a:pt x="103022" y="170205"/>
                  </a:lnTo>
                  <a:lnTo>
                    <a:pt x="103898" y="165379"/>
                  </a:lnTo>
                  <a:lnTo>
                    <a:pt x="103974" y="152844"/>
                  </a:lnTo>
                  <a:close/>
                </a:path>
                <a:path w="603250" h="189229">
                  <a:moveTo>
                    <a:pt x="152654" y="130187"/>
                  </a:moveTo>
                  <a:lnTo>
                    <a:pt x="152133" y="129705"/>
                  </a:lnTo>
                  <a:lnTo>
                    <a:pt x="151180" y="129222"/>
                  </a:lnTo>
                  <a:lnTo>
                    <a:pt x="104927" y="129222"/>
                  </a:lnTo>
                  <a:lnTo>
                    <a:pt x="103974" y="130187"/>
                  </a:lnTo>
                  <a:lnTo>
                    <a:pt x="103505" y="131140"/>
                  </a:lnTo>
                  <a:lnTo>
                    <a:pt x="103505" y="133070"/>
                  </a:lnTo>
                  <a:lnTo>
                    <a:pt x="104927" y="134531"/>
                  </a:lnTo>
                  <a:lnTo>
                    <a:pt x="105892" y="135001"/>
                  </a:lnTo>
                  <a:lnTo>
                    <a:pt x="124485" y="135001"/>
                  </a:lnTo>
                  <a:lnTo>
                    <a:pt x="124485" y="178079"/>
                  </a:lnTo>
                  <a:lnTo>
                    <a:pt x="131660" y="175564"/>
                  </a:lnTo>
                  <a:lnTo>
                    <a:pt x="131660" y="135001"/>
                  </a:lnTo>
                  <a:lnTo>
                    <a:pt x="150736" y="135001"/>
                  </a:lnTo>
                  <a:lnTo>
                    <a:pt x="151180" y="134531"/>
                  </a:lnTo>
                  <a:lnTo>
                    <a:pt x="152133" y="134048"/>
                  </a:lnTo>
                  <a:lnTo>
                    <a:pt x="152654" y="133565"/>
                  </a:lnTo>
                  <a:lnTo>
                    <a:pt x="152654" y="130187"/>
                  </a:lnTo>
                  <a:close/>
                </a:path>
                <a:path w="603250" h="189229">
                  <a:moveTo>
                    <a:pt x="167398" y="43865"/>
                  </a:moveTo>
                  <a:lnTo>
                    <a:pt x="160274" y="15430"/>
                  </a:lnTo>
                  <a:lnTo>
                    <a:pt x="158369" y="12052"/>
                  </a:lnTo>
                  <a:lnTo>
                    <a:pt x="153606" y="6743"/>
                  </a:lnTo>
                  <a:lnTo>
                    <a:pt x="146418" y="2882"/>
                  </a:lnTo>
                  <a:lnTo>
                    <a:pt x="144513" y="1930"/>
                  </a:lnTo>
                  <a:lnTo>
                    <a:pt x="144513" y="34226"/>
                  </a:lnTo>
                  <a:lnTo>
                    <a:pt x="144513" y="53035"/>
                  </a:lnTo>
                  <a:lnTo>
                    <a:pt x="142595" y="59791"/>
                  </a:lnTo>
                  <a:lnTo>
                    <a:pt x="138785" y="64604"/>
                  </a:lnTo>
                  <a:lnTo>
                    <a:pt x="134975" y="69913"/>
                  </a:lnTo>
                  <a:lnTo>
                    <a:pt x="129755" y="72326"/>
                  </a:lnTo>
                  <a:lnTo>
                    <a:pt x="115900" y="72326"/>
                  </a:lnTo>
                  <a:lnTo>
                    <a:pt x="110680" y="69913"/>
                  </a:lnTo>
                  <a:lnTo>
                    <a:pt x="103022" y="60274"/>
                  </a:lnTo>
                  <a:lnTo>
                    <a:pt x="101117" y="53035"/>
                  </a:lnTo>
                  <a:lnTo>
                    <a:pt x="101117" y="34226"/>
                  </a:lnTo>
                  <a:lnTo>
                    <a:pt x="103022" y="27000"/>
                  </a:lnTo>
                  <a:lnTo>
                    <a:pt x="106870" y="22656"/>
                  </a:lnTo>
                  <a:lnTo>
                    <a:pt x="110680" y="17830"/>
                  </a:lnTo>
                  <a:lnTo>
                    <a:pt x="115900" y="15430"/>
                  </a:lnTo>
                  <a:lnTo>
                    <a:pt x="129247" y="15430"/>
                  </a:lnTo>
                  <a:lnTo>
                    <a:pt x="134531" y="17830"/>
                  </a:lnTo>
                  <a:lnTo>
                    <a:pt x="138785" y="22656"/>
                  </a:lnTo>
                  <a:lnTo>
                    <a:pt x="142595" y="27482"/>
                  </a:lnTo>
                  <a:lnTo>
                    <a:pt x="144513" y="34226"/>
                  </a:lnTo>
                  <a:lnTo>
                    <a:pt x="144513" y="1930"/>
                  </a:lnTo>
                  <a:lnTo>
                    <a:pt x="140690" y="0"/>
                  </a:lnTo>
                  <a:lnTo>
                    <a:pt x="104457" y="0"/>
                  </a:lnTo>
                  <a:lnTo>
                    <a:pt x="79184" y="30429"/>
                  </a:lnTo>
                  <a:lnTo>
                    <a:pt x="77749" y="43865"/>
                  </a:lnTo>
                  <a:lnTo>
                    <a:pt x="77749" y="53035"/>
                  </a:lnTo>
                  <a:lnTo>
                    <a:pt x="79654" y="61226"/>
                  </a:lnTo>
                  <a:lnTo>
                    <a:pt x="83477" y="68465"/>
                  </a:lnTo>
                  <a:lnTo>
                    <a:pt x="86804" y="75209"/>
                  </a:lnTo>
                  <a:lnTo>
                    <a:pt x="92062" y="80518"/>
                  </a:lnTo>
                  <a:lnTo>
                    <a:pt x="105410" y="88239"/>
                  </a:lnTo>
                  <a:lnTo>
                    <a:pt x="113538" y="90157"/>
                  </a:lnTo>
                  <a:lnTo>
                    <a:pt x="131660" y="90157"/>
                  </a:lnTo>
                  <a:lnTo>
                    <a:pt x="166001" y="61226"/>
                  </a:lnTo>
                  <a:lnTo>
                    <a:pt x="167398" y="53035"/>
                  </a:lnTo>
                  <a:lnTo>
                    <a:pt x="167398" y="43865"/>
                  </a:lnTo>
                  <a:close/>
                </a:path>
                <a:path w="603250" h="189229">
                  <a:moveTo>
                    <a:pt x="196519" y="131140"/>
                  </a:moveTo>
                  <a:lnTo>
                    <a:pt x="196011" y="130187"/>
                  </a:lnTo>
                  <a:lnTo>
                    <a:pt x="195567" y="129705"/>
                  </a:lnTo>
                  <a:lnTo>
                    <a:pt x="195059" y="129222"/>
                  </a:lnTo>
                  <a:lnTo>
                    <a:pt x="159766" y="129222"/>
                  </a:lnTo>
                  <a:lnTo>
                    <a:pt x="159321" y="129705"/>
                  </a:lnTo>
                  <a:lnTo>
                    <a:pt x="158813" y="130670"/>
                  </a:lnTo>
                  <a:lnTo>
                    <a:pt x="158369" y="131140"/>
                  </a:lnTo>
                  <a:lnTo>
                    <a:pt x="158369" y="166217"/>
                  </a:lnTo>
                  <a:lnTo>
                    <a:pt x="165049" y="163880"/>
                  </a:lnTo>
                  <a:lnTo>
                    <a:pt x="165049" y="161531"/>
                  </a:lnTo>
                  <a:lnTo>
                    <a:pt x="171767" y="161531"/>
                  </a:lnTo>
                  <a:lnTo>
                    <a:pt x="188302" y="155740"/>
                  </a:lnTo>
                  <a:lnTo>
                    <a:pt x="165049" y="155740"/>
                  </a:lnTo>
                  <a:lnTo>
                    <a:pt x="165049" y="135001"/>
                  </a:lnTo>
                  <a:lnTo>
                    <a:pt x="194106" y="135001"/>
                  </a:lnTo>
                  <a:lnTo>
                    <a:pt x="195059" y="134531"/>
                  </a:lnTo>
                  <a:lnTo>
                    <a:pt x="195567" y="134048"/>
                  </a:lnTo>
                  <a:lnTo>
                    <a:pt x="196011" y="133565"/>
                  </a:lnTo>
                  <a:lnTo>
                    <a:pt x="196519" y="132588"/>
                  </a:lnTo>
                  <a:lnTo>
                    <a:pt x="196519" y="131140"/>
                  </a:lnTo>
                  <a:close/>
                </a:path>
                <a:path w="603250" h="189229">
                  <a:moveTo>
                    <a:pt x="221310" y="144195"/>
                  </a:moveTo>
                  <a:lnTo>
                    <a:pt x="218782" y="140792"/>
                  </a:lnTo>
                  <a:lnTo>
                    <a:pt x="211277" y="130670"/>
                  </a:lnTo>
                  <a:lnTo>
                    <a:pt x="210324" y="129705"/>
                  </a:lnTo>
                  <a:lnTo>
                    <a:pt x="209372" y="129222"/>
                  </a:lnTo>
                  <a:lnTo>
                    <a:pt x="206502" y="129222"/>
                  </a:lnTo>
                  <a:lnTo>
                    <a:pt x="205549" y="130187"/>
                  </a:lnTo>
                  <a:lnTo>
                    <a:pt x="205105" y="130670"/>
                  </a:lnTo>
                  <a:lnTo>
                    <a:pt x="205105" y="149860"/>
                  </a:lnTo>
                  <a:lnTo>
                    <a:pt x="211277" y="147701"/>
                  </a:lnTo>
                  <a:lnTo>
                    <a:pt x="211277" y="140792"/>
                  </a:lnTo>
                  <a:lnTo>
                    <a:pt x="215353" y="146278"/>
                  </a:lnTo>
                  <a:lnTo>
                    <a:pt x="221310" y="144195"/>
                  </a:lnTo>
                  <a:close/>
                </a:path>
                <a:path w="603250" h="189229">
                  <a:moveTo>
                    <a:pt x="238937" y="73774"/>
                  </a:moveTo>
                  <a:lnTo>
                    <a:pt x="235115" y="70878"/>
                  </a:lnTo>
                  <a:lnTo>
                    <a:pt x="198424" y="70878"/>
                  </a:lnTo>
                  <a:lnTo>
                    <a:pt x="198424" y="5295"/>
                  </a:lnTo>
                  <a:lnTo>
                    <a:pt x="197472" y="2400"/>
                  </a:lnTo>
                  <a:lnTo>
                    <a:pt x="195567" y="482"/>
                  </a:lnTo>
                  <a:lnTo>
                    <a:pt x="194970" y="0"/>
                  </a:lnTo>
                  <a:lnTo>
                    <a:pt x="178879" y="0"/>
                  </a:lnTo>
                  <a:lnTo>
                    <a:pt x="178396" y="482"/>
                  </a:lnTo>
                  <a:lnTo>
                    <a:pt x="175983" y="2400"/>
                  </a:lnTo>
                  <a:lnTo>
                    <a:pt x="175031" y="5295"/>
                  </a:lnTo>
                  <a:lnTo>
                    <a:pt x="175031" y="82448"/>
                  </a:lnTo>
                  <a:lnTo>
                    <a:pt x="175983" y="85344"/>
                  </a:lnTo>
                  <a:lnTo>
                    <a:pt x="179793" y="89192"/>
                  </a:lnTo>
                  <a:lnTo>
                    <a:pt x="182219" y="90157"/>
                  </a:lnTo>
                  <a:lnTo>
                    <a:pt x="231305" y="90157"/>
                  </a:lnTo>
                  <a:lnTo>
                    <a:pt x="234162" y="89674"/>
                  </a:lnTo>
                  <a:lnTo>
                    <a:pt x="236067" y="87757"/>
                  </a:lnTo>
                  <a:lnTo>
                    <a:pt x="237985" y="86309"/>
                  </a:lnTo>
                  <a:lnTo>
                    <a:pt x="238937" y="83896"/>
                  </a:lnTo>
                  <a:lnTo>
                    <a:pt x="238937" y="73774"/>
                  </a:lnTo>
                  <a:close/>
                </a:path>
                <a:path w="603250" h="189229">
                  <a:moveTo>
                    <a:pt x="252349" y="131622"/>
                  </a:moveTo>
                  <a:lnTo>
                    <a:pt x="251841" y="130670"/>
                  </a:lnTo>
                  <a:lnTo>
                    <a:pt x="251396" y="130187"/>
                  </a:lnTo>
                  <a:lnTo>
                    <a:pt x="250888" y="129222"/>
                  </a:lnTo>
                  <a:lnTo>
                    <a:pt x="247078" y="129222"/>
                  </a:lnTo>
                  <a:lnTo>
                    <a:pt x="246570" y="130187"/>
                  </a:lnTo>
                  <a:lnTo>
                    <a:pt x="246126" y="130670"/>
                  </a:lnTo>
                  <a:lnTo>
                    <a:pt x="245618" y="131622"/>
                  </a:lnTo>
                  <a:lnTo>
                    <a:pt x="245618" y="135686"/>
                  </a:lnTo>
                  <a:lnTo>
                    <a:pt x="252349" y="133324"/>
                  </a:lnTo>
                  <a:lnTo>
                    <a:pt x="252349" y="131622"/>
                  </a:lnTo>
                  <a:close/>
                </a:path>
                <a:path w="603250" h="189229">
                  <a:moveTo>
                    <a:pt x="323888" y="43865"/>
                  </a:moveTo>
                  <a:lnTo>
                    <a:pt x="316699" y="15430"/>
                  </a:lnTo>
                  <a:lnTo>
                    <a:pt x="314794" y="12052"/>
                  </a:lnTo>
                  <a:lnTo>
                    <a:pt x="309575" y="6743"/>
                  </a:lnTo>
                  <a:lnTo>
                    <a:pt x="302907" y="2882"/>
                  </a:lnTo>
                  <a:lnTo>
                    <a:pt x="300482" y="1663"/>
                  </a:lnTo>
                  <a:lnTo>
                    <a:pt x="300482" y="34226"/>
                  </a:lnTo>
                  <a:lnTo>
                    <a:pt x="300482" y="53035"/>
                  </a:lnTo>
                  <a:lnTo>
                    <a:pt x="298577" y="59791"/>
                  </a:lnTo>
                  <a:lnTo>
                    <a:pt x="294767" y="64604"/>
                  </a:lnTo>
                  <a:lnTo>
                    <a:pt x="290944" y="69913"/>
                  </a:lnTo>
                  <a:lnTo>
                    <a:pt x="285737" y="72326"/>
                  </a:lnTo>
                  <a:lnTo>
                    <a:pt x="272376" y="72326"/>
                  </a:lnTo>
                  <a:lnTo>
                    <a:pt x="267106" y="69913"/>
                  </a:lnTo>
                  <a:lnTo>
                    <a:pt x="259473" y="60274"/>
                  </a:lnTo>
                  <a:lnTo>
                    <a:pt x="257568" y="53035"/>
                  </a:lnTo>
                  <a:lnTo>
                    <a:pt x="257568" y="34226"/>
                  </a:lnTo>
                  <a:lnTo>
                    <a:pt x="259473" y="27000"/>
                  </a:lnTo>
                  <a:lnTo>
                    <a:pt x="263283" y="22656"/>
                  </a:lnTo>
                  <a:lnTo>
                    <a:pt x="267106" y="17830"/>
                  </a:lnTo>
                  <a:lnTo>
                    <a:pt x="272376" y="15430"/>
                  </a:lnTo>
                  <a:lnTo>
                    <a:pt x="285737" y="15430"/>
                  </a:lnTo>
                  <a:lnTo>
                    <a:pt x="290944" y="17830"/>
                  </a:lnTo>
                  <a:lnTo>
                    <a:pt x="298577" y="27482"/>
                  </a:lnTo>
                  <a:lnTo>
                    <a:pt x="300482" y="34226"/>
                  </a:lnTo>
                  <a:lnTo>
                    <a:pt x="300482" y="1663"/>
                  </a:lnTo>
                  <a:lnTo>
                    <a:pt x="297180" y="0"/>
                  </a:lnTo>
                  <a:lnTo>
                    <a:pt x="260934" y="0"/>
                  </a:lnTo>
                  <a:lnTo>
                    <a:pt x="235546" y="30429"/>
                  </a:lnTo>
                  <a:lnTo>
                    <a:pt x="234162" y="43865"/>
                  </a:lnTo>
                  <a:lnTo>
                    <a:pt x="234162" y="53035"/>
                  </a:lnTo>
                  <a:lnTo>
                    <a:pt x="261886" y="88239"/>
                  </a:lnTo>
                  <a:lnTo>
                    <a:pt x="269963" y="90157"/>
                  </a:lnTo>
                  <a:lnTo>
                    <a:pt x="288086" y="90157"/>
                  </a:lnTo>
                  <a:lnTo>
                    <a:pt x="318160" y="68465"/>
                  </a:lnTo>
                  <a:lnTo>
                    <a:pt x="321983" y="61226"/>
                  </a:lnTo>
                  <a:lnTo>
                    <a:pt x="323888" y="53035"/>
                  </a:lnTo>
                  <a:lnTo>
                    <a:pt x="323888" y="43865"/>
                  </a:lnTo>
                  <a:close/>
                </a:path>
                <a:path w="603250" h="189229">
                  <a:moveTo>
                    <a:pt x="422122" y="5295"/>
                  </a:moveTo>
                  <a:lnTo>
                    <a:pt x="421170" y="2400"/>
                  </a:lnTo>
                  <a:lnTo>
                    <a:pt x="418757" y="482"/>
                  </a:lnTo>
                  <a:lnTo>
                    <a:pt x="418287" y="0"/>
                  </a:lnTo>
                  <a:lnTo>
                    <a:pt x="403047" y="0"/>
                  </a:lnTo>
                  <a:lnTo>
                    <a:pt x="400189" y="4826"/>
                  </a:lnTo>
                  <a:lnTo>
                    <a:pt x="376796" y="50139"/>
                  </a:lnTo>
                  <a:lnTo>
                    <a:pt x="372567" y="41948"/>
                  </a:lnTo>
                  <a:lnTo>
                    <a:pt x="353453" y="4826"/>
                  </a:lnTo>
                  <a:lnTo>
                    <a:pt x="352501" y="2400"/>
                  </a:lnTo>
                  <a:lnTo>
                    <a:pt x="350596" y="482"/>
                  </a:lnTo>
                  <a:lnTo>
                    <a:pt x="349643" y="0"/>
                  </a:lnTo>
                  <a:lnTo>
                    <a:pt x="335305" y="0"/>
                  </a:lnTo>
                  <a:lnTo>
                    <a:pt x="334822" y="482"/>
                  </a:lnTo>
                  <a:lnTo>
                    <a:pt x="332473" y="2400"/>
                  </a:lnTo>
                  <a:lnTo>
                    <a:pt x="331520" y="5295"/>
                  </a:lnTo>
                  <a:lnTo>
                    <a:pt x="331520" y="82931"/>
                  </a:lnTo>
                  <a:lnTo>
                    <a:pt x="332473" y="85344"/>
                  </a:lnTo>
                  <a:lnTo>
                    <a:pt x="336283" y="89192"/>
                  </a:lnTo>
                  <a:lnTo>
                    <a:pt x="338632" y="90157"/>
                  </a:lnTo>
                  <a:lnTo>
                    <a:pt x="344868" y="90157"/>
                  </a:lnTo>
                  <a:lnTo>
                    <a:pt x="347218" y="89192"/>
                  </a:lnTo>
                  <a:lnTo>
                    <a:pt x="351040" y="85344"/>
                  </a:lnTo>
                  <a:lnTo>
                    <a:pt x="351993" y="82931"/>
                  </a:lnTo>
                  <a:lnTo>
                    <a:pt x="351993" y="41948"/>
                  </a:lnTo>
                  <a:lnTo>
                    <a:pt x="366293" y="68465"/>
                  </a:lnTo>
                  <a:lnTo>
                    <a:pt x="367766" y="71361"/>
                  </a:lnTo>
                  <a:lnTo>
                    <a:pt x="371068" y="74739"/>
                  </a:lnTo>
                  <a:lnTo>
                    <a:pt x="372529" y="75692"/>
                  </a:lnTo>
                  <a:lnTo>
                    <a:pt x="374434" y="76174"/>
                  </a:lnTo>
                  <a:lnTo>
                    <a:pt x="379209" y="76174"/>
                  </a:lnTo>
                  <a:lnTo>
                    <a:pt x="387286" y="68465"/>
                  </a:lnTo>
                  <a:lnTo>
                    <a:pt x="396989" y="50139"/>
                  </a:lnTo>
                  <a:lnTo>
                    <a:pt x="401586" y="41465"/>
                  </a:lnTo>
                  <a:lnTo>
                    <a:pt x="401586" y="81102"/>
                  </a:lnTo>
                  <a:lnTo>
                    <a:pt x="422122" y="73914"/>
                  </a:lnTo>
                  <a:lnTo>
                    <a:pt x="422122" y="41465"/>
                  </a:lnTo>
                  <a:lnTo>
                    <a:pt x="422122" y="5295"/>
                  </a:lnTo>
                  <a:close/>
                </a:path>
                <a:path w="603250" h="189229">
                  <a:moveTo>
                    <a:pt x="506564" y="13982"/>
                  </a:moveTo>
                  <a:lnTo>
                    <a:pt x="503707" y="8191"/>
                  </a:lnTo>
                  <a:lnTo>
                    <a:pt x="497992" y="3365"/>
                  </a:lnTo>
                  <a:lnTo>
                    <a:pt x="493369" y="0"/>
                  </a:lnTo>
                  <a:lnTo>
                    <a:pt x="484632" y="0"/>
                  </a:lnTo>
                  <a:lnTo>
                    <a:pt x="484632" y="21691"/>
                  </a:lnTo>
                  <a:lnTo>
                    <a:pt x="484632" y="27965"/>
                  </a:lnTo>
                  <a:lnTo>
                    <a:pt x="483171" y="30365"/>
                  </a:lnTo>
                  <a:lnTo>
                    <a:pt x="481266" y="31330"/>
                  </a:lnTo>
                  <a:lnTo>
                    <a:pt x="479361" y="32791"/>
                  </a:lnTo>
                  <a:lnTo>
                    <a:pt x="476046" y="33743"/>
                  </a:lnTo>
                  <a:lnTo>
                    <a:pt x="455066" y="33743"/>
                  </a:lnTo>
                  <a:lnTo>
                    <a:pt x="455066" y="15430"/>
                  </a:lnTo>
                  <a:lnTo>
                    <a:pt x="476046" y="15430"/>
                  </a:lnTo>
                  <a:lnTo>
                    <a:pt x="479361" y="16383"/>
                  </a:lnTo>
                  <a:lnTo>
                    <a:pt x="483171" y="19278"/>
                  </a:lnTo>
                  <a:lnTo>
                    <a:pt x="484632" y="21691"/>
                  </a:lnTo>
                  <a:lnTo>
                    <a:pt x="484632" y="0"/>
                  </a:lnTo>
                  <a:lnTo>
                    <a:pt x="434975" y="0"/>
                  </a:lnTo>
                  <a:lnTo>
                    <a:pt x="433070" y="1917"/>
                  </a:lnTo>
                  <a:lnTo>
                    <a:pt x="432104" y="4826"/>
                  </a:lnTo>
                  <a:lnTo>
                    <a:pt x="432104" y="70421"/>
                  </a:lnTo>
                  <a:lnTo>
                    <a:pt x="455066" y="62395"/>
                  </a:lnTo>
                  <a:lnTo>
                    <a:pt x="455066" y="52070"/>
                  </a:lnTo>
                  <a:lnTo>
                    <a:pt x="478396" y="52070"/>
                  </a:lnTo>
                  <a:lnTo>
                    <a:pt x="481774" y="53047"/>
                  </a:lnTo>
                  <a:lnTo>
                    <a:pt x="484543" y="52070"/>
                  </a:lnTo>
                  <a:lnTo>
                    <a:pt x="501561" y="46126"/>
                  </a:lnTo>
                  <a:lnTo>
                    <a:pt x="497471" y="43395"/>
                  </a:lnTo>
                  <a:lnTo>
                    <a:pt x="492264" y="41948"/>
                  </a:lnTo>
                  <a:lnTo>
                    <a:pt x="497027" y="40017"/>
                  </a:lnTo>
                  <a:lnTo>
                    <a:pt x="500341" y="37604"/>
                  </a:lnTo>
                  <a:lnTo>
                    <a:pt x="502754" y="33743"/>
                  </a:lnTo>
                  <a:lnTo>
                    <a:pt x="505104" y="30365"/>
                  </a:lnTo>
                  <a:lnTo>
                    <a:pt x="506564" y="26035"/>
                  </a:lnTo>
                  <a:lnTo>
                    <a:pt x="506564" y="15430"/>
                  </a:lnTo>
                  <a:lnTo>
                    <a:pt x="506564" y="13982"/>
                  </a:lnTo>
                  <a:close/>
                </a:path>
                <a:path w="603250" h="189229">
                  <a:moveTo>
                    <a:pt x="537540" y="5295"/>
                  </a:moveTo>
                  <a:lnTo>
                    <a:pt x="536587" y="2400"/>
                  </a:lnTo>
                  <a:lnTo>
                    <a:pt x="534670" y="482"/>
                  </a:lnTo>
                  <a:lnTo>
                    <a:pt x="534085" y="0"/>
                  </a:lnTo>
                  <a:lnTo>
                    <a:pt x="517982" y="0"/>
                  </a:lnTo>
                  <a:lnTo>
                    <a:pt x="517512" y="482"/>
                  </a:lnTo>
                  <a:lnTo>
                    <a:pt x="515150" y="2400"/>
                  </a:lnTo>
                  <a:lnTo>
                    <a:pt x="514197" y="5295"/>
                  </a:lnTo>
                  <a:lnTo>
                    <a:pt x="514197" y="41694"/>
                  </a:lnTo>
                  <a:lnTo>
                    <a:pt x="537540" y="33528"/>
                  </a:lnTo>
                  <a:lnTo>
                    <a:pt x="537540" y="5295"/>
                  </a:lnTo>
                  <a:close/>
                </a:path>
                <a:path w="603250" h="189229">
                  <a:moveTo>
                    <a:pt x="603008" y="10617"/>
                  </a:moveTo>
                  <a:lnTo>
                    <a:pt x="600036" y="4343"/>
                  </a:lnTo>
                  <a:lnTo>
                    <a:pt x="599084" y="1917"/>
                  </a:lnTo>
                  <a:lnTo>
                    <a:pt x="597179" y="0"/>
                  </a:lnTo>
                  <a:lnTo>
                    <a:pt x="578548" y="0"/>
                  </a:lnTo>
                  <a:lnTo>
                    <a:pt x="577151" y="1917"/>
                  </a:lnTo>
                  <a:lnTo>
                    <a:pt x="575691" y="4343"/>
                  </a:lnTo>
                  <a:lnTo>
                    <a:pt x="566750" y="23304"/>
                  </a:lnTo>
                  <a:lnTo>
                    <a:pt x="603008" y="1061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771" y="372201"/>
              <a:ext cx="108268" cy="1923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0507" y="274332"/>
              <a:ext cx="438784" cy="396240"/>
            </a:xfrm>
            <a:custGeom>
              <a:avLst/>
              <a:gdLst/>
              <a:ahLst/>
              <a:cxnLst/>
              <a:rect l="l" t="t" r="r" b="b"/>
              <a:pathLst>
                <a:path w="438784" h="396240">
                  <a:moveTo>
                    <a:pt x="321487" y="965"/>
                  </a:moveTo>
                  <a:lnTo>
                    <a:pt x="321081" y="0"/>
                  </a:lnTo>
                  <a:lnTo>
                    <a:pt x="51485" y="0"/>
                  </a:lnTo>
                  <a:lnTo>
                    <a:pt x="38646" y="2578"/>
                  </a:lnTo>
                  <a:lnTo>
                    <a:pt x="18491" y="16205"/>
                  </a:lnTo>
                  <a:lnTo>
                    <a:pt x="4953" y="36436"/>
                  </a:lnTo>
                  <a:lnTo>
                    <a:pt x="0" y="61226"/>
                  </a:lnTo>
                  <a:lnTo>
                    <a:pt x="0" y="341858"/>
                  </a:lnTo>
                  <a:lnTo>
                    <a:pt x="4953" y="366928"/>
                  </a:lnTo>
                  <a:lnTo>
                    <a:pt x="18491" y="387299"/>
                  </a:lnTo>
                  <a:lnTo>
                    <a:pt x="31254" y="395973"/>
                  </a:lnTo>
                  <a:lnTo>
                    <a:pt x="205676" y="334924"/>
                  </a:lnTo>
                  <a:lnTo>
                    <a:pt x="193916" y="323100"/>
                  </a:lnTo>
                  <a:lnTo>
                    <a:pt x="171716" y="294119"/>
                  </a:lnTo>
                  <a:lnTo>
                    <a:pt x="155943" y="260070"/>
                  </a:lnTo>
                  <a:lnTo>
                    <a:pt x="151091" y="224574"/>
                  </a:lnTo>
                  <a:lnTo>
                    <a:pt x="156425" y="188887"/>
                  </a:lnTo>
                  <a:lnTo>
                    <a:pt x="198653" y="115036"/>
                  </a:lnTo>
                  <a:lnTo>
                    <a:pt x="232054" y="79311"/>
                  </a:lnTo>
                  <a:lnTo>
                    <a:pt x="267970" y="46482"/>
                  </a:lnTo>
                  <a:lnTo>
                    <a:pt x="302882" y="15900"/>
                  </a:lnTo>
                  <a:lnTo>
                    <a:pt x="308127" y="11087"/>
                  </a:lnTo>
                  <a:lnTo>
                    <a:pt x="313385" y="7226"/>
                  </a:lnTo>
                  <a:lnTo>
                    <a:pt x="319100" y="2882"/>
                  </a:lnTo>
                  <a:lnTo>
                    <a:pt x="321487" y="965"/>
                  </a:lnTo>
                  <a:close/>
                </a:path>
                <a:path w="438784" h="396240">
                  <a:moveTo>
                    <a:pt x="403529" y="0"/>
                  </a:moveTo>
                  <a:lnTo>
                    <a:pt x="390652" y="0"/>
                  </a:lnTo>
                  <a:lnTo>
                    <a:pt x="368642" y="17970"/>
                  </a:lnTo>
                  <a:lnTo>
                    <a:pt x="325526" y="55194"/>
                  </a:lnTo>
                  <a:lnTo>
                    <a:pt x="278422" y="97396"/>
                  </a:lnTo>
                  <a:lnTo>
                    <a:pt x="229120" y="147688"/>
                  </a:lnTo>
                  <a:lnTo>
                    <a:pt x="202666" y="189585"/>
                  </a:lnTo>
                  <a:lnTo>
                    <a:pt x="195084" y="234327"/>
                  </a:lnTo>
                  <a:lnTo>
                    <a:pt x="198297" y="248513"/>
                  </a:lnTo>
                  <a:lnTo>
                    <a:pt x="220370" y="286893"/>
                  </a:lnTo>
                  <a:lnTo>
                    <a:pt x="251612" y="318858"/>
                  </a:lnTo>
                  <a:lnTo>
                    <a:pt x="288823" y="305841"/>
                  </a:lnTo>
                  <a:lnTo>
                    <a:pt x="274510" y="288251"/>
                  </a:lnTo>
                  <a:lnTo>
                    <a:pt x="255371" y="244754"/>
                  </a:lnTo>
                  <a:lnTo>
                    <a:pt x="250799" y="198462"/>
                  </a:lnTo>
                  <a:lnTo>
                    <a:pt x="264248" y="152844"/>
                  </a:lnTo>
                  <a:lnTo>
                    <a:pt x="290410" y="120218"/>
                  </a:lnTo>
                  <a:lnTo>
                    <a:pt x="323989" y="95402"/>
                  </a:lnTo>
                  <a:lnTo>
                    <a:pt x="359905" y="73037"/>
                  </a:lnTo>
                  <a:lnTo>
                    <a:pt x="393039" y="47726"/>
                  </a:lnTo>
                  <a:lnTo>
                    <a:pt x="394462" y="46291"/>
                  </a:lnTo>
                  <a:lnTo>
                    <a:pt x="400189" y="41465"/>
                  </a:lnTo>
                  <a:lnTo>
                    <a:pt x="403529" y="33743"/>
                  </a:lnTo>
                  <a:lnTo>
                    <a:pt x="403529" y="0"/>
                  </a:lnTo>
                  <a:close/>
                </a:path>
                <a:path w="438784" h="396240">
                  <a:moveTo>
                    <a:pt x="438188" y="212115"/>
                  </a:moveTo>
                  <a:lnTo>
                    <a:pt x="435838" y="200520"/>
                  </a:lnTo>
                  <a:lnTo>
                    <a:pt x="429387" y="190639"/>
                  </a:lnTo>
                  <a:lnTo>
                    <a:pt x="419265" y="183705"/>
                  </a:lnTo>
                  <a:lnTo>
                    <a:pt x="407238" y="181521"/>
                  </a:lnTo>
                  <a:lnTo>
                    <a:pt x="395655" y="184010"/>
                  </a:lnTo>
                  <a:lnTo>
                    <a:pt x="385864" y="190550"/>
                  </a:lnTo>
                  <a:lnTo>
                    <a:pt x="379209" y="200583"/>
                  </a:lnTo>
                  <a:lnTo>
                    <a:pt x="376783" y="212737"/>
                  </a:lnTo>
                  <a:lnTo>
                    <a:pt x="379145" y="224447"/>
                  </a:lnTo>
                  <a:lnTo>
                    <a:pt x="385711" y="234340"/>
                  </a:lnTo>
                  <a:lnTo>
                    <a:pt x="395897" y="241084"/>
                  </a:lnTo>
                  <a:lnTo>
                    <a:pt x="407860" y="243535"/>
                  </a:lnTo>
                  <a:lnTo>
                    <a:pt x="419328" y="241147"/>
                  </a:lnTo>
                  <a:lnTo>
                    <a:pt x="429094" y="234505"/>
                  </a:lnTo>
                  <a:lnTo>
                    <a:pt x="435965" y="224205"/>
                  </a:lnTo>
                  <a:lnTo>
                    <a:pt x="438188" y="212115"/>
                  </a:lnTo>
                  <a:close/>
                </a:path>
              </a:pathLst>
            </a:custGeom>
            <a:solidFill>
              <a:srgbClr val="D76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99191" y="366392"/>
              <a:ext cx="386093" cy="3606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72355" y="484412"/>
              <a:ext cx="293803" cy="13916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088572" y="524284"/>
              <a:ext cx="82550" cy="29845"/>
            </a:xfrm>
            <a:custGeom>
              <a:avLst/>
              <a:gdLst/>
              <a:ahLst/>
              <a:cxnLst/>
              <a:rect l="l" t="t" r="r" b="b"/>
              <a:pathLst>
                <a:path w="82550" h="29845">
                  <a:moveTo>
                    <a:pt x="28700" y="2405"/>
                  </a:moveTo>
                  <a:lnTo>
                    <a:pt x="0" y="2405"/>
                  </a:lnTo>
                  <a:lnTo>
                    <a:pt x="0" y="29721"/>
                  </a:lnTo>
                  <a:lnTo>
                    <a:pt x="48662" y="16336"/>
                  </a:lnTo>
                  <a:lnTo>
                    <a:pt x="28700" y="16336"/>
                  </a:lnTo>
                  <a:lnTo>
                    <a:pt x="28700" y="2405"/>
                  </a:lnTo>
                  <a:close/>
                </a:path>
                <a:path w="82550" h="29845">
                  <a:moveTo>
                    <a:pt x="60334" y="0"/>
                  </a:moveTo>
                  <a:lnTo>
                    <a:pt x="53637" y="0"/>
                  </a:lnTo>
                  <a:lnTo>
                    <a:pt x="47387" y="1446"/>
                  </a:lnTo>
                  <a:lnTo>
                    <a:pt x="42157" y="4325"/>
                  </a:lnTo>
                  <a:lnTo>
                    <a:pt x="36417" y="6725"/>
                  </a:lnTo>
                  <a:lnTo>
                    <a:pt x="32080" y="11050"/>
                  </a:lnTo>
                  <a:lnTo>
                    <a:pt x="28700" y="16336"/>
                  </a:lnTo>
                  <a:lnTo>
                    <a:pt x="48662" y="16336"/>
                  </a:lnTo>
                  <a:lnTo>
                    <a:pt x="82498" y="7028"/>
                  </a:lnTo>
                  <a:lnTo>
                    <a:pt x="81105" y="5677"/>
                  </a:lnTo>
                  <a:lnTo>
                    <a:pt x="75337" y="2523"/>
                  </a:lnTo>
                  <a:lnTo>
                    <a:pt x="68397" y="630"/>
                  </a:lnTo>
                  <a:lnTo>
                    <a:pt x="6033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2191999" cy="68564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32391" y="3335706"/>
              <a:ext cx="581909" cy="60579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11575" y="3513518"/>
              <a:ext cx="177165" cy="208279"/>
            </a:xfrm>
            <a:custGeom>
              <a:avLst/>
              <a:gdLst/>
              <a:ahLst/>
              <a:cxnLst/>
              <a:rect l="l" t="t" r="r" b="b"/>
              <a:pathLst>
                <a:path w="177165" h="208279">
                  <a:moveTo>
                    <a:pt x="176568" y="0"/>
                  </a:moveTo>
                  <a:lnTo>
                    <a:pt x="0" y="0"/>
                  </a:lnTo>
                  <a:lnTo>
                    <a:pt x="0" y="38023"/>
                  </a:lnTo>
                  <a:lnTo>
                    <a:pt x="65163" y="38023"/>
                  </a:lnTo>
                  <a:lnTo>
                    <a:pt x="65163" y="207822"/>
                  </a:lnTo>
                  <a:lnTo>
                    <a:pt x="111455" y="207822"/>
                  </a:lnTo>
                  <a:lnTo>
                    <a:pt x="111455" y="38023"/>
                  </a:lnTo>
                  <a:lnTo>
                    <a:pt x="176568" y="38023"/>
                  </a:lnTo>
                  <a:lnTo>
                    <a:pt x="176568" y="0"/>
                  </a:lnTo>
                  <a:close/>
                </a:path>
              </a:pathLst>
            </a:custGeom>
            <a:solidFill>
              <a:srgbClr val="DA7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08551" y="3572775"/>
              <a:ext cx="246027" cy="1503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87947" y="3573166"/>
              <a:ext cx="142417" cy="1476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53900" y="3573166"/>
              <a:ext cx="127930" cy="1499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07354" y="3573166"/>
              <a:ext cx="153401" cy="20076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80787" y="3573166"/>
              <a:ext cx="153401" cy="1499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61280" y="3534496"/>
              <a:ext cx="362921" cy="1886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B4CF52-CC71-E4E8-2A70-541131623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C846AB5-C329-7600-8995-F6AB9425DB1D}"/>
              </a:ext>
            </a:extLst>
          </p:cNvPr>
          <p:cNvSpPr/>
          <p:nvPr/>
        </p:nvSpPr>
        <p:spPr>
          <a:xfrm>
            <a:off x="4503" y="0"/>
            <a:ext cx="12187497" cy="685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7FEA9-43F3-5A58-1C8D-B5DE85A2C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999" y="-224542"/>
            <a:ext cx="2276001" cy="160833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4E37384-8716-F368-E875-02DF30B95E3C}"/>
              </a:ext>
            </a:extLst>
          </p:cNvPr>
          <p:cNvSpPr txBox="1"/>
          <p:nvPr/>
        </p:nvSpPr>
        <p:spPr>
          <a:xfrm>
            <a:off x="9775793" y="2891811"/>
            <a:ext cx="1916935" cy="9848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Obligado</a:t>
            </a:r>
          </a:p>
          <a:p>
            <a:pPr algn="ctr"/>
            <a:r>
              <a:rPr lang="es-E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3%</a:t>
            </a:r>
            <a:endParaRPr lang="es-CO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3539BB2-C635-9C37-B493-61A563368DE5}"/>
              </a:ext>
            </a:extLst>
          </p:cNvPr>
          <p:cNvSpPr txBox="1"/>
          <p:nvPr/>
        </p:nvSpPr>
        <p:spPr>
          <a:xfrm>
            <a:off x="9775794" y="1627034"/>
            <a:ext cx="1916935" cy="98488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Compromiso </a:t>
            </a:r>
            <a:r>
              <a:rPr lang="es-E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25%</a:t>
            </a:r>
            <a:endParaRPr lang="es-CO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1BE82BF-F0DB-288A-0E49-1357BA981106}"/>
              </a:ext>
              <a:ext uri="{147F2762-F138-4A5C-976F-8EAC2B608ADB}">
                <a16:predDERef xmlns:a16="http://schemas.microsoft.com/office/drawing/2014/main" pred="{4DA48510-A8B7-F71B-58CA-DF6CA0E33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991962"/>
              </p:ext>
            </p:extLst>
          </p:nvPr>
        </p:nvGraphicFramePr>
        <p:xfrm>
          <a:off x="499271" y="708486"/>
          <a:ext cx="9124414" cy="408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2010E14-ADAC-7FAE-03A1-6D74AAB23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508951"/>
              </p:ext>
            </p:extLst>
          </p:nvPr>
        </p:nvGraphicFramePr>
        <p:xfrm>
          <a:off x="1329284" y="4796852"/>
          <a:ext cx="9533431" cy="1888761"/>
        </p:xfrm>
        <a:graphic>
          <a:graphicData uri="http://schemas.openxmlformats.org/drawingml/2006/table">
            <a:tbl>
              <a:tblPr/>
              <a:tblGrid>
                <a:gridCol w="2500647">
                  <a:extLst>
                    <a:ext uri="{9D8B030D-6E8A-4147-A177-3AD203B41FA5}">
                      <a16:colId xmlns:a16="http://schemas.microsoft.com/office/drawing/2014/main" val="2526862197"/>
                    </a:ext>
                  </a:extLst>
                </a:gridCol>
                <a:gridCol w="2295675">
                  <a:extLst>
                    <a:ext uri="{9D8B030D-6E8A-4147-A177-3AD203B41FA5}">
                      <a16:colId xmlns:a16="http://schemas.microsoft.com/office/drawing/2014/main" val="1356112006"/>
                    </a:ext>
                  </a:extLst>
                </a:gridCol>
                <a:gridCol w="1384694">
                  <a:extLst>
                    <a:ext uri="{9D8B030D-6E8A-4147-A177-3AD203B41FA5}">
                      <a16:colId xmlns:a16="http://schemas.microsoft.com/office/drawing/2014/main" val="1354162737"/>
                    </a:ext>
                  </a:extLst>
                </a:gridCol>
                <a:gridCol w="1330034">
                  <a:extLst>
                    <a:ext uri="{9D8B030D-6E8A-4147-A177-3AD203B41FA5}">
                      <a16:colId xmlns:a16="http://schemas.microsoft.com/office/drawing/2014/main" val="2628337654"/>
                    </a:ext>
                  </a:extLst>
                </a:gridCol>
                <a:gridCol w="1293595">
                  <a:extLst>
                    <a:ext uri="{9D8B030D-6E8A-4147-A177-3AD203B41FA5}">
                      <a16:colId xmlns:a16="http://schemas.microsoft.com/office/drawing/2014/main" val="3019469088"/>
                    </a:ext>
                  </a:extLst>
                </a:gridCol>
                <a:gridCol w="728786">
                  <a:extLst>
                    <a:ext uri="{9D8B030D-6E8A-4147-A177-3AD203B41FA5}">
                      <a16:colId xmlns:a16="http://schemas.microsoft.com/office/drawing/2014/main" val="2847838668"/>
                    </a:ext>
                  </a:extLst>
                </a:gridCol>
              </a:tblGrid>
              <a:tr h="237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COMPROMISO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OBLIGACIÓN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039028"/>
                  </a:ext>
                </a:extLst>
              </a:tr>
              <a:tr h="7136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IMPLEMENTACIÓN SISTEMAS DE GESTIÓN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576516"/>
                  </a:ext>
                </a:extLst>
              </a:tr>
              <a:tr h="4614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DE INFORMACIÓN ACTUALIZADOS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066805"/>
                  </a:ext>
                </a:extLst>
              </a:tr>
              <a:tr h="237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TECNOLÓGICOS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460223"/>
                  </a:ext>
                </a:extLst>
              </a:tr>
              <a:tr h="237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21.891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99985"/>
                  </a:ext>
                </a:extLst>
              </a:tr>
            </a:tbl>
          </a:graphicData>
        </a:graphic>
      </p:graphicFrame>
      <p:sp>
        <p:nvSpPr>
          <p:cNvPr id="2" name="CuadroTexto 3">
            <a:extLst>
              <a:ext uri="{FF2B5EF4-FFF2-40B4-BE49-F238E27FC236}">
                <a16:creationId xmlns:a16="http://schemas.microsoft.com/office/drawing/2014/main" id="{C0B31546-07E9-7A36-B35D-BA873482357C}"/>
              </a:ext>
            </a:extLst>
          </p:cNvPr>
          <p:cNvSpPr txBox="1"/>
          <p:nvPr/>
        </p:nvSpPr>
        <p:spPr>
          <a:xfrm>
            <a:off x="673607" y="65611"/>
            <a:ext cx="10844786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400" b="1" dirty="0">
                <a:latin typeface="Nunito Sans"/>
                <a:ea typeface="Verdana" panose="020B0604030504040204" pitchFamily="34" charset="0"/>
              </a:rPr>
              <a:t>SUPERINTENDENCIA DE TRANSPORTE</a:t>
            </a:r>
          </a:p>
          <a:p>
            <a:pPr algn="ctr">
              <a:defRPr/>
            </a:pPr>
            <a:r>
              <a:rPr lang="es-ES" sz="1400" b="1" dirty="0">
                <a:latin typeface="Nunito Sans"/>
                <a:ea typeface="Verdana" panose="020B0604030504040204" pitchFamily="34" charset="0"/>
              </a:rPr>
              <a:t>EJECUCIÓN INVERSIÓN MEJORAMIENTO VIGENCIA 2025</a:t>
            </a:r>
          </a:p>
          <a:p>
            <a:pPr algn="ctr">
              <a:defRPr/>
            </a:pPr>
            <a:r>
              <a:rPr lang="es-ES" sz="1400" b="0" i="0" dirty="0">
                <a:effectLst/>
                <a:latin typeface="Nunito Sans"/>
              </a:rPr>
              <a:t>31 DE  </a:t>
            </a:r>
            <a:r>
              <a:rPr lang="es-ES" sz="1400" dirty="0">
                <a:latin typeface="Nunito Sans"/>
              </a:rPr>
              <a:t>MARZO</a:t>
            </a:r>
            <a:r>
              <a:rPr lang="es-ES" sz="1400" b="0" i="0" dirty="0">
                <a:effectLst/>
                <a:latin typeface="Nunito Sans"/>
              </a:rPr>
              <a:t> DE 2025​</a:t>
            </a:r>
            <a:endParaRPr lang="es-ES" sz="1400" dirty="0">
              <a:latin typeface="Nunito Sans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es-ES" sz="1400" i="1" dirty="0">
                <a:latin typeface="Nunito Sans"/>
                <a:ea typeface="Verdana" panose="020B0604030504040204" pitchFamily="34" charset="0"/>
              </a:rPr>
              <a:t>Cifras en 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195860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8887AC-60E0-4EA1-3425-711486EF6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2F8B1F4-A5CA-6572-251F-46CDE8605F4C}"/>
              </a:ext>
            </a:extLst>
          </p:cNvPr>
          <p:cNvSpPr/>
          <p:nvPr/>
        </p:nvSpPr>
        <p:spPr>
          <a:xfrm>
            <a:off x="4503" y="0"/>
            <a:ext cx="12187497" cy="685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86EF19-E5C6-53ED-5E17-C21EEFE7B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999" y="-224542"/>
            <a:ext cx="2276001" cy="1608338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E266324-7636-6CB9-7FED-8D0AFB4F7B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787098"/>
              </p:ext>
            </p:extLst>
          </p:nvPr>
        </p:nvGraphicFramePr>
        <p:xfrm>
          <a:off x="97734" y="869430"/>
          <a:ext cx="11996531" cy="594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3">
            <a:extLst>
              <a:ext uri="{FF2B5EF4-FFF2-40B4-BE49-F238E27FC236}">
                <a16:creationId xmlns:a16="http://schemas.microsoft.com/office/drawing/2014/main" id="{6068F60C-8229-F393-B0E1-1A80F894FAE8}"/>
              </a:ext>
            </a:extLst>
          </p:cNvPr>
          <p:cNvSpPr txBox="1"/>
          <p:nvPr/>
        </p:nvSpPr>
        <p:spPr>
          <a:xfrm>
            <a:off x="673607" y="65611"/>
            <a:ext cx="10844786" cy="10926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800" b="1" dirty="0">
                <a:latin typeface="Nunito Sans"/>
                <a:ea typeface="Verdana" panose="020B0604030504040204" pitchFamily="34" charset="0"/>
              </a:rPr>
              <a:t>SUPERINTENDENCIA DE TRANSPORTE</a:t>
            </a:r>
          </a:p>
          <a:p>
            <a:pPr algn="ctr">
              <a:defRPr/>
            </a:pPr>
            <a:r>
              <a:rPr lang="es-ES" sz="1800" b="1" dirty="0">
                <a:latin typeface="Nunito Sans"/>
                <a:ea typeface="Verdana" panose="020B0604030504040204" pitchFamily="34" charset="0"/>
              </a:rPr>
              <a:t>EJECUCIÓN INVERSIÓN MEJORAMIENTO </a:t>
            </a:r>
            <a:r>
              <a:rPr lang="es-ES" b="1" dirty="0">
                <a:latin typeface="Nunito Sans"/>
                <a:ea typeface="Verdana" panose="020B0604030504040204" pitchFamily="34" charset="0"/>
              </a:rPr>
              <a:t>VIGENCIA 2025</a:t>
            </a:r>
          </a:p>
          <a:p>
            <a:pPr algn="ctr">
              <a:defRPr/>
            </a:pPr>
            <a:r>
              <a:rPr lang="es-ES" sz="1600" b="0" i="0" dirty="0">
                <a:effectLst/>
                <a:latin typeface="Nunito Sans"/>
              </a:rPr>
              <a:t>31 DE  </a:t>
            </a:r>
            <a:r>
              <a:rPr lang="es-ES" sz="1600" dirty="0">
                <a:latin typeface="Nunito Sans"/>
              </a:rPr>
              <a:t>MARZO</a:t>
            </a:r>
            <a:r>
              <a:rPr lang="es-ES" sz="1600" b="0" i="0" dirty="0">
                <a:effectLst/>
                <a:latin typeface="Nunito Sans"/>
              </a:rPr>
              <a:t> DE 2025​</a:t>
            </a:r>
            <a:endParaRPr lang="es-ES" sz="1800" dirty="0">
              <a:latin typeface="Nunito Sans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es-ES" sz="1100" i="1" dirty="0">
                <a:latin typeface="Nunito Sans"/>
                <a:ea typeface="Verdana" panose="020B0604030504040204" pitchFamily="34" charset="0"/>
              </a:rPr>
              <a:t>Cifras en 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13383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9FEFA-B885-59F7-9AA9-DB1387271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F1CC1DD-332E-C496-A92E-B702D2743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6274"/>
          <a:stretch/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43CF089-F42E-DEC1-ED3E-4D3184F607C6}"/>
              </a:ext>
            </a:extLst>
          </p:cNvPr>
          <p:cNvSpPr/>
          <p:nvPr/>
        </p:nvSpPr>
        <p:spPr>
          <a:xfrm>
            <a:off x="0" y="32457"/>
            <a:ext cx="12187497" cy="6859288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" name="object 13">
            <a:extLst>
              <a:ext uri="{FF2B5EF4-FFF2-40B4-BE49-F238E27FC236}">
                <a16:creationId xmlns:a16="http://schemas.microsoft.com/office/drawing/2014/main" id="{916F8271-4029-8A98-E9C2-90957451C835}"/>
              </a:ext>
            </a:extLst>
          </p:cNvPr>
          <p:cNvSpPr txBox="1"/>
          <p:nvPr/>
        </p:nvSpPr>
        <p:spPr>
          <a:xfrm>
            <a:off x="895649" y="2615039"/>
            <a:ext cx="10481188" cy="840358"/>
          </a:xfrm>
          <a:prstGeom prst="rect">
            <a:avLst/>
          </a:prstGeom>
        </p:spPr>
        <p:txBody>
          <a:bodyPr vert="horz" wrap="square" lIns="0" tIns="64135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800" b="1" dirty="0">
                <a:solidFill>
                  <a:prstClr val="white"/>
                </a:solidFill>
                <a:latin typeface="Verdana"/>
                <a:ea typeface="Verdana"/>
                <a:cs typeface="Poppins"/>
              </a:rPr>
              <a:t>1. Ejecución Presupuestal Vigencia 2025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800" b="1" dirty="0">
                <a:solidFill>
                  <a:prstClr val="white"/>
                </a:solidFill>
                <a:latin typeface="Verdana"/>
                <a:ea typeface="Verdana"/>
                <a:cs typeface="Poppins"/>
              </a:rPr>
              <a:t>Corte 31 de marzo 2025</a:t>
            </a:r>
            <a:endParaRPr lang="es-MX" sz="2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8080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C9C13A-476F-EE03-5585-6EBDC90A6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8836878-4AEA-1B68-7884-0F591BA25C40}"/>
              </a:ext>
            </a:extLst>
          </p:cNvPr>
          <p:cNvSpPr/>
          <p:nvPr/>
        </p:nvSpPr>
        <p:spPr>
          <a:xfrm>
            <a:off x="4503" y="0"/>
            <a:ext cx="12187497" cy="685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D74CBB-638E-D0A2-C282-ED80A37F5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496" y="-209552"/>
            <a:ext cx="2276001" cy="160833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E4C846-1E9C-F297-0A3C-ABD028018676}"/>
              </a:ext>
            </a:extLst>
          </p:cNvPr>
          <p:cNvSpPr txBox="1"/>
          <p:nvPr/>
        </p:nvSpPr>
        <p:spPr>
          <a:xfrm>
            <a:off x="9793862" y="2644214"/>
            <a:ext cx="1916935" cy="98488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Compromiso </a:t>
            </a:r>
            <a:r>
              <a:rPr lang="es-E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35%</a:t>
            </a:r>
            <a:endParaRPr lang="es-CO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5EEDC6-0AC9-B592-8612-36346A6D0CE8}"/>
              </a:ext>
            </a:extLst>
          </p:cNvPr>
          <p:cNvSpPr txBox="1"/>
          <p:nvPr/>
        </p:nvSpPr>
        <p:spPr>
          <a:xfrm>
            <a:off x="9775793" y="4051944"/>
            <a:ext cx="1916935" cy="9848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Obligado</a:t>
            </a:r>
          </a:p>
          <a:p>
            <a:pPr algn="ctr"/>
            <a:r>
              <a:rPr lang="es-E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11%</a:t>
            </a:r>
            <a:endParaRPr lang="es-CO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91D3EE5-9F9F-FFA2-0837-F30DE349009E}"/>
              </a:ext>
              <a:ext uri="{147F2762-F138-4A5C-976F-8EAC2B608ADB}">
                <a16:predDERef xmlns:a16="http://schemas.microsoft.com/office/drawing/2014/main" pred="{B1BE82BF-F0DB-288A-0E49-1357BA9811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513369"/>
              </p:ext>
            </p:extLst>
          </p:nvPr>
        </p:nvGraphicFramePr>
        <p:xfrm>
          <a:off x="499272" y="716690"/>
          <a:ext cx="8599758" cy="432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AA4657B-D556-F5CD-3216-461BCE1BF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237111"/>
              </p:ext>
            </p:extLst>
          </p:nvPr>
        </p:nvGraphicFramePr>
        <p:xfrm>
          <a:off x="499272" y="5036828"/>
          <a:ext cx="8974512" cy="1588824"/>
        </p:xfrm>
        <a:graphic>
          <a:graphicData uri="http://schemas.openxmlformats.org/drawingml/2006/table">
            <a:tbl>
              <a:tblPr/>
              <a:tblGrid>
                <a:gridCol w="2354041">
                  <a:extLst>
                    <a:ext uri="{9D8B030D-6E8A-4147-A177-3AD203B41FA5}">
                      <a16:colId xmlns:a16="http://schemas.microsoft.com/office/drawing/2014/main" val="1431466735"/>
                    </a:ext>
                  </a:extLst>
                </a:gridCol>
                <a:gridCol w="2161086">
                  <a:extLst>
                    <a:ext uri="{9D8B030D-6E8A-4147-A177-3AD203B41FA5}">
                      <a16:colId xmlns:a16="http://schemas.microsoft.com/office/drawing/2014/main" val="2051862344"/>
                    </a:ext>
                  </a:extLst>
                </a:gridCol>
                <a:gridCol w="1303513">
                  <a:extLst>
                    <a:ext uri="{9D8B030D-6E8A-4147-A177-3AD203B41FA5}">
                      <a16:colId xmlns:a16="http://schemas.microsoft.com/office/drawing/2014/main" val="3354304707"/>
                    </a:ext>
                  </a:extLst>
                </a:gridCol>
                <a:gridCol w="1252058">
                  <a:extLst>
                    <a:ext uri="{9D8B030D-6E8A-4147-A177-3AD203B41FA5}">
                      <a16:colId xmlns:a16="http://schemas.microsoft.com/office/drawing/2014/main" val="3007022253"/>
                    </a:ext>
                  </a:extLst>
                </a:gridCol>
                <a:gridCol w="1217755">
                  <a:extLst>
                    <a:ext uri="{9D8B030D-6E8A-4147-A177-3AD203B41FA5}">
                      <a16:colId xmlns:a16="http://schemas.microsoft.com/office/drawing/2014/main" val="1621050943"/>
                    </a:ext>
                  </a:extLst>
                </a:gridCol>
                <a:gridCol w="686059">
                  <a:extLst>
                    <a:ext uri="{9D8B030D-6E8A-4147-A177-3AD203B41FA5}">
                      <a16:colId xmlns:a16="http://schemas.microsoft.com/office/drawing/2014/main" val="2728333523"/>
                    </a:ext>
                  </a:extLst>
                </a:gridCol>
              </a:tblGrid>
              <a:tr h="3972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APR. VIGENTE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COMPROMISO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OBLIGACIÓN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765672"/>
                  </a:ext>
                </a:extLst>
              </a:tr>
              <a:tr h="3972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751263"/>
                  </a:ext>
                </a:extLst>
              </a:tr>
              <a:tr h="3972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226815"/>
                  </a:ext>
                </a:extLst>
              </a:tr>
              <a:tr h="3972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97.515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729304"/>
                  </a:ext>
                </a:extLst>
              </a:tr>
            </a:tbl>
          </a:graphicData>
        </a:graphic>
      </p:graphicFrame>
      <p:sp>
        <p:nvSpPr>
          <p:cNvPr id="6" name="CuadroTexto 3">
            <a:extLst>
              <a:ext uri="{FF2B5EF4-FFF2-40B4-BE49-F238E27FC236}">
                <a16:creationId xmlns:a16="http://schemas.microsoft.com/office/drawing/2014/main" id="{99EE9B50-663D-F11B-C08C-B43BCCFA7162}"/>
              </a:ext>
            </a:extLst>
          </p:cNvPr>
          <p:cNvSpPr txBox="1"/>
          <p:nvPr/>
        </p:nvSpPr>
        <p:spPr>
          <a:xfrm>
            <a:off x="673607" y="65611"/>
            <a:ext cx="10844786" cy="10926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800" b="1" dirty="0">
                <a:latin typeface="Nunito Sans"/>
                <a:ea typeface="Verdana" panose="020B0604030504040204" pitchFamily="34" charset="0"/>
              </a:rPr>
              <a:t>SUPERINTENDENCIA DE TRANSPORTE</a:t>
            </a:r>
          </a:p>
          <a:p>
            <a:pPr algn="ctr">
              <a:defRPr/>
            </a:pPr>
            <a:r>
              <a:rPr lang="es-ES" sz="1800" b="1" dirty="0">
                <a:latin typeface="Nunito Sans"/>
                <a:ea typeface="Verdana" panose="020B0604030504040204" pitchFamily="34" charset="0"/>
              </a:rPr>
              <a:t>EJECUCIÓN </a:t>
            </a:r>
            <a:r>
              <a:rPr lang="es-ES" b="1" dirty="0">
                <a:latin typeface="Nunito Sans"/>
                <a:ea typeface="Verdana" panose="020B0604030504040204" pitchFamily="34" charset="0"/>
              </a:rPr>
              <a:t>VIGENCIA 2025</a:t>
            </a:r>
          </a:p>
          <a:p>
            <a:pPr algn="ctr">
              <a:defRPr/>
            </a:pPr>
            <a:r>
              <a:rPr lang="es-ES" sz="1600" b="0" i="0" dirty="0">
                <a:effectLst/>
                <a:latin typeface="Nunito Sans"/>
              </a:rPr>
              <a:t>31 DE  </a:t>
            </a:r>
            <a:r>
              <a:rPr lang="es-ES" sz="1600" dirty="0">
                <a:latin typeface="Nunito Sans"/>
              </a:rPr>
              <a:t>MARZO</a:t>
            </a:r>
            <a:r>
              <a:rPr lang="es-ES" sz="1600" b="0" i="0" dirty="0">
                <a:effectLst/>
                <a:latin typeface="Nunito Sans"/>
              </a:rPr>
              <a:t> DE 2025​</a:t>
            </a:r>
            <a:endParaRPr lang="es-ES" sz="1800" dirty="0">
              <a:latin typeface="Nunito Sans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es-ES" sz="1100" i="1" dirty="0">
                <a:latin typeface="Nunito Sans"/>
                <a:ea typeface="Verdana" panose="020B0604030504040204" pitchFamily="34" charset="0"/>
              </a:rPr>
              <a:t>Cifras en 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7191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B7E5D-A819-EDDC-F1C5-D93E39949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123C34D-980F-40AB-BE1C-67578B421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999" y="-224542"/>
            <a:ext cx="2276001" cy="16083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6DDF069-F451-E4AB-AA85-F0868D915EC8}"/>
              </a:ext>
            </a:extLst>
          </p:cNvPr>
          <p:cNvSpPr txBox="1"/>
          <p:nvPr/>
        </p:nvSpPr>
        <p:spPr>
          <a:xfrm>
            <a:off x="9924384" y="1627034"/>
            <a:ext cx="1916935" cy="98488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Compromiso </a:t>
            </a:r>
            <a:r>
              <a:rPr lang="es-E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37%</a:t>
            </a:r>
            <a:endParaRPr lang="es-CO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9D12969-2EC4-CD99-89DB-167134B5ABE0}"/>
              </a:ext>
            </a:extLst>
          </p:cNvPr>
          <p:cNvSpPr txBox="1"/>
          <p:nvPr/>
        </p:nvSpPr>
        <p:spPr>
          <a:xfrm>
            <a:off x="9924383" y="2891811"/>
            <a:ext cx="1916935" cy="9848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Obligado</a:t>
            </a:r>
          </a:p>
          <a:p>
            <a:pPr algn="ctr"/>
            <a:r>
              <a:rPr lang="es-E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14%</a:t>
            </a:r>
            <a:endParaRPr lang="es-CO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ACDDBBA-8439-6334-5F17-EC2D806777A9}"/>
              </a:ext>
              <a:ext uri="{147F2762-F138-4A5C-976F-8EAC2B608ADB}">
                <a16:predDERef xmlns:a16="http://schemas.microsoft.com/office/drawing/2014/main" pred="{A91D3EE5-9F9F-FFA2-0837-F30DE34900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366265"/>
              </p:ext>
            </p:extLst>
          </p:nvPr>
        </p:nvGraphicFramePr>
        <p:xfrm>
          <a:off x="219737" y="707994"/>
          <a:ext cx="9553849" cy="423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9CDEE60-8E77-2F2B-DF0F-7356CA25B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58248"/>
              </p:ext>
            </p:extLst>
          </p:nvPr>
        </p:nvGraphicFramePr>
        <p:xfrm>
          <a:off x="1026767" y="4946754"/>
          <a:ext cx="10138466" cy="1899285"/>
        </p:xfrm>
        <a:graphic>
          <a:graphicData uri="http://schemas.openxmlformats.org/drawingml/2006/table">
            <a:tbl>
              <a:tblPr/>
              <a:tblGrid>
                <a:gridCol w="2659349">
                  <a:extLst>
                    <a:ext uri="{9D8B030D-6E8A-4147-A177-3AD203B41FA5}">
                      <a16:colId xmlns:a16="http://schemas.microsoft.com/office/drawing/2014/main" val="2058589234"/>
                    </a:ext>
                  </a:extLst>
                </a:gridCol>
                <a:gridCol w="2441369">
                  <a:extLst>
                    <a:ext uri="{9D8B030D-6E8A-4147-A177-3AD203B41FA5}">
                      <a16:colId xmlns:a16="http://schemas.microsoft.com/office/drawing/2014/main" val="2960067401"/>
                    </a:ext>
                  </a:extLst>
                </a:gridCol>
                <a:gridCol w="1472573">
                  <a:extLst>
                    <a:ext uri="{9D8B030D-6E8A-4147-A177-3AD203B41FA5}">
                      <a16:colId xmlns:a16="http://schemas.microsoft.com/office/drawing/2014/main" val="3872028772"/>
                    </a:ext>
                  </a:extLst>
                </a:gridCol>
                <a:gridCol w="1414445">
                  <a:extLst>
                    <a:ext uri="{9D8B030D-6E8A-4147-A177-3AD203B41FA5}">
                      <a16:colId xmlns:a16="http://schemas.microsoft.com/office/drawing/2014/main" val="46523226"/>
                    </a:ext>
                  </a:extLst>
                </a:gridCol>
                <a:gridCol w="1375692">
                  <a:extLst>
                    <a:ext uri="{9D8B030D-6E8A-4147-A177-3AD203B41FA5}">
                      <a16:colId xmlns:a16="http://schemas.microsoft.com/office/drawing/2014/main" val="1039971387"/>
                    </a:ext>
                  </a:extLst>
                </a:gridCol>
                <a:gridCol w="775038">
                  <a:extLst>
                    <a:ext uri="{9D8B030D-6E8A-4147-A177-3AD203B41FA5}">
                      <a16:colId xmlns:a16="http://schemas.microsoft.com/office/drawing/2014/main" val="355833173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RUBRO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APR. VIGENTE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COMPROMISO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OBLIGACIÓN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55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PERSONAL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40628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BIENES Y SERVICIOS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929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2839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POR TRIBUTO, MULTAS, SANCIONES E INTERES DE MORA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1645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12352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5ED602BB-C7D0-9F9A-C48A-883E91420F14}"/>
              </a:ext>
            </a:extLst>
          </p:cNvPr>
          <p:cNvSpPr txBox="1"/>
          <p:nvPr/>
        </p:nvSpPr>
        <p:spPr>
          <a:xfrm>
            <a:off x="673607" y="65611"/>
            <a:ext cx="10844786" cy="10926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800" b="1" dirty="0">
                <a:latin typeface="Nunito Sans"/>
                <a:ea typeface="Verdana" panose="020B0604030504040204" pitchFamily="34" charset="0"/>
              </a:rPr>
              <a:t>SUPERINTENDENCIA DE TRANSPORTE</a:t>
            </a:r>
          </a:p>
          <a:p>
            <a:pPr algn="ctr">
              <a:defRPr/>
            </a:pPr>
            <a:r>
              <a:rPr lang="es-ES" sz="1800" b="1" dirty="0">
                <a:latin typeface="Nunito Sans"/>
                <a:ea typeface="Verdana" panose="020B0604030504040204" pitchFamily="34" charset="0"/>
              </a:rPr>
              <a:t>EJECUCIÓN FUNCIONAMIENTO </a:t>
            </a:r>
            <a:r>
              <a:rPr lang="es-ES" b="1" dirty="0">
                <a:latin typeface="Nunito Sans"/>
                <a:ea typeface="Verdana" panose="020B0604030504040204" pitchFamily="34" charset="0"/>
              </a:rPr>
              <a:t>VIGENCIA 2025</a:t>
            </a:r>
          </a:p>
          <a:p>
            <a:pPr algn="ctr">
              <a:defRPr/>
            </a:pPr>
            <a:r>
              <a:rPr lang="es-ES" sz="1600" b="0" i="0" dirty="0">
                <a:effectLst/>
                <a:latin typeface="Nunito Sans"/>
              </a:rPr>
              <a:t>31 DE  </a:t>
            </a:r>
            <a:r>
              <a:rPr lang="es-ES" sz="1600" dirty="0">
                <a:latin typeface="Nunito Sans"/>
              </a:rPr>
              <a:t>MARZO</a:t>
            </a:r>
            <a:r>
              <a:rPr lang="es-ES" sz="1600" b="0" i="0" dirty="0">
                <a:effectLst/>
                <a:latin typeface="Nunito Sans"/>
              </a:rPr>
              <a:t> DE 2025​</a:t>
            </a:r>
            <a:endParaRPr lang="es-ES" sz="1800" dirty="0">
              <a:latin typeface="Nunito Sans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es-ES" sz="1100" i="1" dirty="0">
                <a:latin typeface="Nunito Sans"/>
                <a:ea typeface="Verdana" panose="020B0604030504040204" pitchFamily="34" charset="0"/>
              </a:rPr>
              <a:t>Cifras en 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41912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E4C4CC-A1B6-9458-F16C-F37119406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B68FF8D-5F42-76E0-BAE9-106189AD6275}"/>
              </a:ext>
            </a:extLst>
          </p:cNvPr>
          <p:cNvSpPr/>
          <p:nvPr/>
        </p:nvSpPr>
        <p:spPr>
          <a:xfrm>
            <a:off x="4503" y="0"/>
            <a:ext cx="12187497" cy="685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5EA490-7031-DDF3-E4B1-2B2713F05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999" y="-224542"/>
            <a:ext cx="2276001" cy="1608338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8851A33-EF36-A288-3FF6-3B8EE0A556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858686"/>
              </p:ext>
            </p:extLst>
          </p:nvPr>
        </p:nvGraphicFramePr>
        <p:xfrm>
          <a:off x="282299" y="40619"/>
          <a:ext cx="11709832" cy="685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3">
            <a:extLst>
              <a:ext uri="{FF2B5EF4-FFF2-40B4-BE49-F238E27FC236}">
                <a16:creationId xmlns:a16="http://schemas.microsoft.com/office/drawing/2014/main" id="{E0FB6731-AF2B-5F0C-019A-71A668BF38AA}"/>
              </a:ext>
            </a:extLst>
          </p:cNvPr>
          <p:cNvSpPr txBox="1"/>
          <p:nvPr/>
        </p:nvSpPr>
        <p:spPr>
          <a:xfrm>
            <a:off x="673607" y="65611"/>
            <a:ext cx="10844786" cy="10926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800" b="1" dirty="0">
                <a:latin typeface="Nunito Sans"/>
                <a:ea typeface="Verdana" panose="020B0604030504040204" pitchFamily="34" charset="0"/>
              </a:rPr>
              <a:t>SUPERINTENDENCIA DE TRANSPORTE</a:t>
            </a:r>
          </a:p>
          <a:p>
            <a:pPr algn="ctr">
              <a:defRPr/>
            </a:pPr>
            <a:r>
              <a:rPr lang="es-ES" sz="1800" b="1" dirty="0">
                <a:latin typeface="Nunito Sans"/>
                <a:ea typeface="Verdana" panose="020B0604030504040204" pitchFamily="34" charset="0"/>
              </a:rPr>
              <a:t>EJECUCIÓN META FUNCIONAMIENTO </a:t>
            </a:r>
            <a:r>
              <a:rPr lang="es-ES" b="1" dirty="0">
                <a:latin typeface="Nunito Sans"/>
                <a:ea typeface="Verdana" panose="020B0604030504040204" pitchFamily="34" charset="0"/>
              </a:rPr>
              <a:t>VIGENCIA 2025</a:t>
            </a:r>
          </a:p>
          <a:p>
            <a:pPr algn="ctr">
              <a:defRPr/>
            </a:pPr>
            <a:r>
              <a:rPr lang="es-ES" sz="1600" b="0" i="0" dirty="0">
                <a:effectLst/>
                <a:latin typeface="Nunito Sans"/>
              </a:rPr>
              <a:t>31 DE  </a:t>
            </a:r>
            <a:r>
              <a:rPr lang="es-ES" sz="1600" dirty="0">
                <a:latin typeface="Nunito Sans"/>
              </a:rPr>
              <a:t>MARZO</a:t>
            </a:r>
            <a:r>
              <a:rPr lang="es-ES" sz="1600" b="0" i="0" dirty="0">
                <a:effectLst/>
                <a:latin typeface="Nunito Sans"/>
              </a:rPr>
              <a:t> DE 2025​</a:t>
            </a:r>
            <a:endParaRPr lang="es-ES" sz="1800" dirty="0">
              <a:latin typeface="Nunito Sans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es-ES" sz="1100" i="1" dirty="0">
                <a:latin typeface="Nunito Sans"/>
                <a:ea typeface="Verdana" panose="020B0604030504040204" pitchFamily="34" charset="0"/>
              </a:rPr>
              <a:t>Cifras en 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36601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5F1CBE-3FF5-9E4E-5895-BC819ED9E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2E0147B-6DCF-103B-E207-4485206C2D49}"/>
              </a:ext>
            </a:extLst>
          </p:cNvPr>
          <p:cNvSpPr/>
          <p:nvPr/>
        </p:nvSpPr>
        <p:spPr>
          <a:xfrm>
            <a:off x="4503" y="0"/>
            <a:ext cx="12187497" cy="685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AAECC8-940C-C366-5511-0114DC8B8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999" y="-224542"/>
            <a:ext cx="2276001" cy="160833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E4118D8-9A38-DCBA-7A68-DACE96D15C27}"/>
              </a:ext>
            </a:extLst>
          </p:cNvPr>
          <p:cNvSpPr txBox="1"/>
          <p:nvPr/>
        </p:nvSpPr>
        <p:spPr>
          <a:xfrm>
            <a:off x="9775793" y="2891811"/>
            <a:ext cx="1916935" cy="9848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Obligado</a:t>
            </a:r>
          </a:p>
          <a:p>
            <a:pPr algn="ctr"/>
            <a:r>
              <a:rPr lang="es-E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5%</a:t>
            </a:r>
            <a:endParaRPr lang="es-CO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151BA6-B77B-5B84-D254-D931CEA78049}"/>
              </a:ext>
            </a:extLst>
          </p:cNvPr>
          <p:cNvSpPr txBox="1"/>
          <p:nvPr/>
        </p:nvSpPr>
        <p:spPr>
          <a:xfrm>
            <a:off x="9775794" y="1627034"/>
            <a:ext cx="1916935" cy="98488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Compromiso </a:t>
            </a:r>
            <a:r>
              <a:rPr lang="es-E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33%</a:t>
            </a:r>
            <a:endParaRPr lang="es-CO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BA397FB-1A6A-B568-39CF-82ADB5C7CA50}"/>
              </a:ext>
              <a:ext uri="{147F2762-F138-4A5C-976F-8EAC2B608ADB}">
                <a16:predDERef xmlns:a16="http://schemas.microsoft.com/office/drawing/2014/main" pred="{CACDDBBA-8439-6334-5F17-EC2D80677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87700"/>
              </p:ext>
            </p:extLst>
          </p:nvPr>
        </p:nvGraphicFramePr>
        <p:xfrm>
          <a:off x="220348" y="796924"/>
          <a:ext cx="9328385" cy="4189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6BA2DC8-FC0E-6CC4-FFEA-F3B414972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38439"/>
              </p:ext>
            </p:extLst>
          </p:nvPr>
        </p:nvGraphicFramePr>
        <p:xfrm>
          <a:off x="1225081" y="4981669"/>
          <a:ext cx="9741837" cy="1743196"/>
        </p:xfrm>
        <a:graphic>
          <a:graphicData uri="http://schemas.openxmlformats.org/drawingml/2006/table">
            <a:tbl>
              <a:tblPr/>
              <a:tblGrid>
                <a:gridCol w="2555312">
                  <a:extLst>
                    <a:ext uri="{9D8B030D-6E8A-4147-A177-3AD203B41FA5}">
                      <a16:colId xmlns:a16="http://schemas.microsoft.com/office/drawing/2014/main" val="3735975064"/>
                    </a:ext>
                  </a:extLst>
                </a:gridCol>
                <a:gridCol w="2345860">
                  <a:extLst>
                    <a:ext uri="{9D8B030D-6E8A-4147-A177-3AD203B41FA5}">
                      <a16:colId xmlns:a16="http://schemas.microsoft.com/office/drawing/2014/main" val="2550165871"/>
                    </a:ext>
                  </a:extLst>
                </a:gridCol>
                <a:gridCol w="1414964">
                  <a:extLst>
                    <a:ext uri="{9D8B030D-6E8A-4147-A177-3AD203B41FA5}">
                      <a16:colId xmlns:a16="http://schemas.microsoft.com/office/drawing/2014/main" val="2615230762"/>
                    </a:ext>
                  </a:extLst>
                </a:gridCol>
                <a:gridCol w="1359110">
                  <a:extLst>
                    <a:ext uri="{9D8B030D-6E8A-4147-A177-3AD203B41FA5}">
                      <a16:colId xmlns:a16="http://schemas.microsoft.com/office/drawing/2014/main" val="3339201470"/>
                    </a:ext>
                  </a:extLst>
                </a:gridCol>
                <a:gridCol w="1321874">
                  <a:extLst>
                    <a:ext uri="{9D8B030D-6E8A-4147-A177-3AD203B41FA5}">
                      <a16:colId xmlns:a16="http://schemas.microsoft.com/office/drawing/2014/main" val="4290521188"/>
                    </a:ext>
                  </a:extLst>
                </a:gridCol>
                <a:gridCol w="744717">
                  <a:extLst>
                    <a:ext uri="{9D8B030D-6E8A-4147-A177-3AD203B41FA5}">
                      <a16:colId xmlns:a16="http://schemas.microsoft.com/office/drawing/2014/main" val="1955959147"/>
                    </a:ext>
                  </a:extLst>
                </a:gridCol>
              </a:tblGrid>
              <a:tr h="4251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PROYECTO INVERSIÓN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APR. VIGENTE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COMPROMISO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OBLIGACIÓN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57541"/>
                  </a:ext>
                </a:extLst>
              </a:tr>
              <a:tr h="4464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FORTALECIMIENTO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27759"/>
                  </a:ext>
                </a:extLst>
              </a:tr>
              <a:tr h="4464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MEJORAMIENTO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144681"/>
                  </a:ext>
                </a:extLst>
              </a:tr>
              <a:tr h="4251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33%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083260"/>
                  </a:ext>
                </a:extLst>
              </a:tr>
            </a:tbl>
          </a:graphicData>
        </a:graphic>
      </p:graphicFrame>
      <p:sp>
        <p:nvSpPr>
          <p:cNvPr id="6" name="CuadroTexto 3">
            <a:extLst>
              <a:ext uri="{FF2B5EF4-FFF2-40B4-BE49-F238E27FC236}">
                <a16:creationId xmlns:a16="http://schemas.microsoft.com/office/drawing/2014/main" id="{4D3CA6B7-8D8F-C47A-55F5-D12D8413B0AB}"/>
              </a:ext>
            </a:extLst>
          </p:cNvPr>
          <p:cNvSpPr txBox="1"/>
          <p:nvPr/>
        </p:nvSpPr>
        <p:spPr>
          <a:xfrm>
            <a:off x="673607" y="65611"/>
            <a:ext cx="10844786" cy="10926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800" b="1" dirty="0">
                <a:latin typeface="Nunito Sans"/>
                <a:ea typeface="Verdana" panose="020B0604030504040204" pitchFamily="34" charset="0"/>
              </a:rPr>
              <a:t>SUPERINTENDENCIA DE TRANSPORTE</a:t>
            </a:r>
          </a:p>
          <a:p>
            <a:pPr algn="ctr">
              <a:defRPr/>
            </a:pPr>
            <a:r>
              <a:rPr lang="es-ES" sz="1800" b="1" dirty="0">
                <a:latin typeface="Nunito Sans"/>
                <a:ea typeface="Verdana" panose="020B0604030504040204" pitchFamily="34" charset="0"/>
              </a:rPr>
              <a:t>EJECUCIÓN INVERSIÓN </a:t>
            </a:r>
            <a:r>
              <a:rPr lang="es-ES" b="1" dirty="0">
                <a:latin typeface="Nunito Sans"/>
                <a:ea typeface="Verdana" panose="020B0604030504040204" pitchFamily="34" charset="0"/>
              </a:rPr>
              <a:t>VIGENCIA 2025</a:t>
            </a:r>
          </a:p>
          <a:p>
            <a:pPr algn="ctr">
              <a:defRPr/>
            </a:pPr>
            <a:r>
              <a:rPr lang="es-ES" sz="1600" b="0" i="0" dirty="0">
                <a:effectLst/>
                <a:latin typeface="Nunito Sans"/>
              </a:rPr>
              <a:t>31 DE  </a:t>
            </a:r>
            <a:r>
              <a:rPr lang="es-ES" sz="1600" dirty="0">
                <a:latin typeface="Nunito Sans"/>
              </a:rPr>
              <a:t>MARZO</a:t>
            </a:r>
            <a:r>
              <a:rPr lang="es-ES" sz="1600" b="0" i="0" dirty="0">
                <a:effectLst/>
                <a:latin typeface="Nunito Sans"/>
              </a:rPr>
              <a:t> DE 2025​</a:t>
            </a:r>
            <a:endParaRPr lang="es-ES" sz="1800" dirty="0">
              <a:latin typeface="Nunito Sans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es-ES" sz="1100" i="1" dirty="0">
                <a:latin typeface="Nunito Sans"/>
                <a:ea typeface="Verdana" panose="020B0604030504040204" pitchFamily="34" charset="0"/>
              </a:rPr>
              <a:t>Cifras en 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10691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417724-1FDE-ABA1-4D47-E6FCBB545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4140B58-8E3C-D277-83A2-548CDEA5E084}"/>
              </a:ext>
            </a:extLst>
          </p:cNvPr>
          <p:cNvSpPr/>
          <p:nvPr/>
        </p:nvSpPr>
        <p:spPr>
          <a:xfrm>
            <a:off x="4503" y="0"/>
            <a:ext cx="12187497" cy="685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2F58A9-AC4E-8AC7-A414-DE62FFDAD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999" y="-224542"/>
            <a:ext cx="2276001" cy="1608338"/>
          </a:xfrm>
          <a:prstGeom prst="rect">
            <a:avLst/>
          </a:prstGeom>
        </p:spPr>
      </p:pic>
      <p:graphicFrame>
        <p:nvGraphicFramePr>
          <p:cNvPr id="8" name="Gráfico 7" descr="Tipo de gráfico: Líneas. Valores múltiples por &quot;Campo1&quot;&#10;&#10;Descripción generada automáticamente">
            <a:extLst>
              <a:ext uri="{FF2B5EF4-FFF2-40B4-BE49-F238E27FC236}">
                <a16:creationId xmlns:a16="http://schemas.microsoft.com/office/drawing/2014/main" id="{789CE179-E164-103D-955C-603C1FB24A28}"/>
              </a:ext>
              <a:ext uri="{147F2762-F138-4A5C-976F-8EAC2B608ADB}">
                <a16:predDERef xmlns:a16="http://schemas.microsoft.com/office/drawing/2014/main" pred="{88851A33-EF36-A288-3FF6-3B8EE0A556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331742"/>
              </p:ext>
            </p:extLst>
          </p:nvPr>
        </p:nvGraphicFramePr>
        <p:xfrm>
          <a:off x="98115" y="702338"/>
          <a:ext cx="11995769" cy="6217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0D793929-DDFA-4063-5279-2C8B1E2A9B5D}"/>
              </a:ext>
            </a:extLst>
          </p:cNvPr>
          <p:cNvSpPr txBox="1"/>
          <p:nvPr/>
        </p:nvSpPr>
        <p:spPr>
          <a:xfrm>
            <a:off x="673607" y="65611"/>
            <a:ext cx="10844786" cy="10926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800" b="1" dirty="0">
                <a:latin typeface="Nunito Sans"/>
                <a:ea typeface="Verdana" panose="020B0604030504040204" pitchFamily="34" charset="0"/>
              </a:rPr>
              <a:t>SUPERINTENDENCIA DE TRANSPORTE</a:t>
            </a:r>
          </a:p>
          <a:p>
            <a:pPr algn="ctr">
              <a:defRPr/>
            </a:pPr>
            <a:r>
              <a:rPr lang="es-ES" sz="1800" b="1" dirty="0">
                <a:latin typeface="Nunito Sans"/>
                <a:ea typeface="Verdana" panose="020B0604030504040204" pitchFamily="34" charset="0"/>
              </a:rPr>
              <a:t>EJECUCIÓN INVERSIÓN </a:t>
            </a:r>
            <a:r>
              <a:rPr lang="es-ES" b="1" dirty="0">
                <a:latin typeface="Nunito Sans"/>
                <a:ea typeface="Verdana" panose="020B0604030504040204" pitchFamily="34" charset="0"/>
              </a:rPr>
              <a:t>VIGENCIA 2025</a:t>
            </a:r>
          </a:p>
          <a:p>
            <a:pPr algn="ctr">
              <a:defRPr/>
            </a:pPr>
            <a:r>
              <a:rPr lang="es-ES" sz="1600" b="0" i="0" dirty="0">
                <a:effectLst/>
                <a:latin typeface="Nunito Sans"/>
              </a:rPr>
              <a:t>31 DE  </a:t>
            </a:r>
            <a:r>
              <a:rPr lang="es-ES" sz="1600" dirty="0">
                <a:latin typeface="Nunito Sans"/>
              </a:rPr>
              <a:t>MARZO</a:t>
            </a:r>
            <a:r>
              <a:rPr lang="es-ES" sz="1600" b="0" i="0" dirty="0">
                <a:effectLst/>
                <a:latin typeface="Nunito Sans"/>
              </a:rPr>
              <a:t> DE 2025​</a:t>
            </a:r>
            <a:endParaRPr lang="es-ES" sz="1800" dirty="0">
              <a:latin typeface="Nunito Sans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es-ES" sz="1100" i="1" dirty="0">
                <a:latin typeface="Nunito Sans"/>
                <a:ea typeface="Verdana" panose="020B0604030504040204" pitchFamily="34" charset="0"/>
              </a:rPr>
              <a:t>Cifras en 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3024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9C7218-DA72-B7CD-EE31-88504F670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276550B-5CFD-D69A-DA0B-AC0629339562}"/>
              </a:ext>
            </a:extLst>
          </p:cNvPr>
          <p:cNvSpPr/>
          <p:nvPr/>
        </p:nvSpPr>
        <p:spPr>
          <a:xfrm>
            <a:off x="4503" y="0"/>
            <a:ext cx="12187497" cy="685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A26D26-C65A-0162-7273-4607F5199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999" y="-224542"/>
            <a:ext cx="2276001" cy="160833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0913146-35E6-3211-3962-D4DC93571096}"/>
              </a:ext>
            </a:extLst>
          </p:cNvPr>
          <p:cNvSpPr txBox="1"/>
          <p:nvPr/>
        </p:nvSpPr>
        <p:spPr>
          <a:xfrm>
            <a:off x="9775793" y="2891811"/>
            <a:ext cx="1916935" cy="9848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Obligado</a:t>
            </a:r>
          </a:p>
          <a:p>
            <a:pPr algn="ctr"/>
            <a:r>
              <a:rPr lang="es-E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7%</a:t>
            </a:r>
            <a:endParaRPr lang="es-CO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33E6850-D701-5B6D-C811-BAC0EF2398A0}"/>
              </a:ext>
            </a:extLst>
          </p:cNvPr>
          <p:cNvSpPr txBox="1"/>
          <p:nvPr/>
        </p:nvSpPr>
        <p:spPr>
          <a:xfrm>
            <a:off x="9775794" y="1627034"/>
            <a:ext cx="1916935" cy="98488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Compromiso </a:t>
            </a:r>
            <a:r>
              <a:rPr lang="es-E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44%</a:t>
            </a:r>
            <a:endParaRPr lang="es-CO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DA48510-A8B7-F71B-58CA-DF6CA0E33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355666"/>
              </p:ext>
            </p:extLst>
          </p:nvPr>
        </p:nvGraphicFramePr>
        <p:xfrm>
          <a:off x="499271" y="771384"/>
          <a:ext cx="9004493" cy="379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BEE34D3-E3E2-727F-FB25-B9224012C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205520"/>
              </p:ext>
            </p:extLst>
          </p:nvPr>
        </p:nvGraphicFramePr>
        <p:xfrm>
          <a:off x="1315344" y="4567721"/>
          <a:ext cx="9561311" cy="2102902"/>
        </p:xfrm>
        <a:graphic>
          <a:graphicData uri="http://schemas.openxmlformats.org/drawingml/2006/table">
            <a:tbl>
              <a:tblPr/>
              <a:tblGrid>
                <a:gridCol w="2507960">
                  <a:extLst>
                    <a:ext uri="{9D8B030D-6E8A-4147-A177-3AD203B41FA5}">
                      <a16:colId xmlns:a16="http://schemas.microsoft.com/office/drawing/2014/main" val="3430439001"/>
                    </a:ext>
                  </a:extLst>
                </a:gridCol>
                <a:gridCol w="2302389">
                  <a:extLst>
                    <a:ext uri="{9D8B030D-6E8A-4147-A177-3AD203B41FA5}">
                      <a16:colId xmlns:a16="http://schemas.microsoft.com/office/drawing/2014/main" val="1873532611"/>
                    </a:ext>
                  </a:extLst>
                </a:gridCol>
                <a:gridCol w="1388743">
                  <a:extLst>
                    <a:ext uri="{9D8B030D-6E8A-4147-A177-3AD203B41FA5}">
                      <a16:colId xmlns:a16="http://schemas.microsoft.com/office/drawing/2014/main" val="157238908"/>
                    </a:ext>
                  </a:extLst>
                </a:gridCol>
                <a:gridCol w="1333924">
                  <a:extLst>
                    <a:ext uri="{9D8B030D-6E8A-4147-A177-3AD203B41FA5}">
                      <a16:colId xmlns:a16="http://schemas.microsoft.com/office/drawing/2014/main" val="2242455524"/>
                    </a:ext>
                  </a:extLst>
                </a:gridCol>
                <a:gridCol w="1297378">
                  <a:extLst>
                    <a:ext uri="{9D8B030D-6E8A-4147-A177-3AD203B41FA5}">
                      <a16:colId xmlns:a16="http://schemas.microsoft.com/office/drawing/2014/main" val="220980991"/>
                    </a:ext>
                  </a:extLst>
                </a:gridCol>
                <a:gridCol w="730917">
                  <a:extLst>
                    <a:ext uri="{9D8B030D-6E8A-4147-A177-3AD203B41FA5}">
                      <a16:colId xmlns:a16="http://schemas.microsoft.com/office/drawing/2014/main" val="4115318131"/>
                    </a:ext>
                  </a:extLst>
                </a:gridCol>
              </a:tblGrid>
              <a:tr h="219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COMPROMISO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OBLIGACIÓN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085314"/>
                  </a:ext>
                </a:extLst>
              </a:tr>
              <a:tr h="4394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DOCUMENTOS DE INVESTIGACIÓN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892812"/>
                  </a:ext>
                </a:extLst>
              </a:tr>
              <a:tr h="4394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DOCUMENTOS DE PLANEACIÓN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876638"/>
                  </a:ext>
                </a:extLst>
              </a:tr>
              <a:tr h="784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SUPERVISIÓN EN EL CUMPLIMIENTO DE LOS REQUISITOS EN EL SECTOR TRANSPORTE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65668"/>
                  </a:ext>
                </a:extLst>
              </a:tr>
              <a:tr h="219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948595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2528DAFE-216D-5681-ED1A-22A7FE494F61}"/>
              </a:ext>
            </a:extLst>
          </p:cNvPr>
          <p:cNvSpPr txBox="1"/>
          <p:nvPr/>
        </p:nvSpPr>
        <p:spPr>
          <a:xfrm>
            <a:off x="673607" y="65611"/>
            <a:ext cx="10844786" cy="10926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800" b="1" dirty="0">
                <a:latin typeface="Nunito Sans"/>
                <a:ea typeface="Verdana" panose="020B0604030504040204" pitchFamily="34" charset="0"/>
              </a:rPr>
              <a:t>SUPERINTENDENCIA DE TRANSPORTE</a:t>
            </a:r>
          </a:p>
          <a:p>
            <a:pPr algn="ctr">
              <a:defRPr/>
            </a:pPr>
            <a:r>
              <a:rPr lang="es-ES" sz="1800" b="1" dirty="0">
                <a:latin typeface="Nunito Sans"/>
                <a:ea typeface="Verdana" panose="020B0604030504040204" pitchFamily="34" charset="0"/>
              </a:rPr>
              <a:t>EJECUCIÓN INVERSIÓN FORTALECIMIENTO </a:t>
            </a:r>
            <a:r>
              <a:rPr lang="es-ES" b="1" dirty="0">
                <a:latin typeface="Nunito Sans"/>
                <a:ea typeface="Verdana" panose="020B0604030504040204" pitchFamily="34" charset="0"/>
              </a:rPr>
              <a:t>VIGENCIA 2025</a:t>
            </a:r>
          </a:p>
          <a:p>
            <a:pPr algn="ctr">
              <a:defRPr/>
            </a:pPr>
            <a:r>
              <a:rPr lang="es-ES" sz="1600" b="0" i="0" dirty="0">
                <a:effectLst/>
                <a:latin typeface="Nunito Sans"/>
              </a:rPr>
              <a:t>31 DE  </a:t>
            </a:r>
            <a:r>
              <a:rPr lang="es-ES" sz="1600" dirty="0">
                <a:latin typeface="Nunito Sans"/>
              </a:rPr>
              <a:t>MARZO</a:t>
            </a:r>
            <a:r>
              <a:rPr lang="es-ES" sz="1600" b="0" i="0" dirty="0">
                <a:effectLst/>
                <a:latin typeface="Nunito Sans"/>
              </a:rPr>
              <a:t> DE 2025​</a:t>
            </a:r>
            <a:endParaRPr lang="es-ES" sz="1800" dirty="0">
              <a:latin typeface="Nunito Sans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es-ES" sz="1100" i="1" dirty="0">
                <a:latin typeface="Nunito Sans"/>
                <a:ea typeface="Verdana" panose="020B0604030504040204" pitchFamily="34" charset="0"/>
              </a:rPr>
              <a:t>Cifras en 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31382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4247AD-FA36-B038-C2F8-8D17F5AD8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627E4F7-E444-A646-1119-7C9188E36AF9}"/>
              </a:ext>
            </a:extLst>
          </p:cNvPr>
          <p:cNvSpPr/>
          <p:nvPr/>
        </p:nvSpPr>
        <p:spPr>
          <a:xfrm>
            <a:off x="4503" y="0"/>
            <a:ext cx="12187497" cy="685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642AD5-6DB0-2023-086A-8AE7346E2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999" y="-224542"/>
            <a:ext cx="2276001" cy="1608338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3B168D6-F114-ABA6-1CF8-A112AF4FF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419472"/>
              </p:ext>
            </p:extLst>
          </p:nvPr>
        </p:nvGraphicFramePr>
        <p:xfrm>
          <a:off x="122419" y="869430"/>
          <a:ext cx="11947161" cy="598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3">
            <a:extLst>
              <a:ext uri="{FF2B5EF4-FFF2-40B4-BE49-F238E27FC236}">
                <a16:creationId xmlns:a16="http://schemas.microsoft.com/office/drawing/2014/main" id="{0F1BB905-719D-BE21-54ED-BD233E040D4B}"/>
              </a:ext>
            </a:extLst>
          </p:cNvPr>
          <p:cNvSpPr txBox="1"/>
          <p:nvPr/>
        </p:nvSpPr>
        <p:spPr>
          <a:xfrm>
            <a:off x="673607" y="65611"/>
            <a:ext cx="10844786" cy="10926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800" b="1" dirty="0">
                <a:latin typeface="Nunito Sans"/>
                <a:ea typeface="Verdana" panose="020B0604030504040204" pitchFamily="34" charset="0"/>
              </a:rPr>
              <a:t>SUPERINTENDENCIA DE TRANSPORTE</a:t>
            </a:r>
          </a:p>
          <a:p>
            <a:pPr algn="ctr">
              <a:defRPr/>
            </a:pPr>
            <a:r>
              <a:rPr lang="es-ES" sz="1800" b="1" dirty="0">
                <a:latin typeface="Nunito Sans"/>
                <a:ea typeface="Verdana" panose="020B0604030504040204" pitchFamily="34" charset="0"/>
              </a:rPr>
              <a:t>EJECUCIÓN META INVERSIÓN FORTALECIMIENTO </a:t>
            </a:r>
            <a:r>
              <a:rPr lang="es-ES" b="1" dirty="0">
                <a:latin typeface="Nunito Sans"/>
                <a:ea typeface="Verdana" panose="020B0604030504040204" pitchFamily="34" charset="0"/>
              </a:rPr>
              <a:t>VIGENCIA 2025</a:t>
            </a:r>
          </a:p>
          <a:p>
            <a:pPr algn="ctr">
              <a:defRPr/>
            </a:pPr>
            <a:r>
              <a:rPr lang="es-ES" sz="1600" b="0" i="0" dirty="0">
                <a:effectLst/>
                <a:latin typeface="Nunito Sans"/>
              </a:rPr>
              <a:t>31 DE  </a:t>
            </a:r>
            <a:r>
              <a:rPr lang="es-ES" sz="1600" dirty="0">
                <a:latin typeface="Nunito Sans"/>
              </a:rPr>
              <a:t>MARZO</a:t>
            </a:r>
            <a:r>
              <a:rPr lang="es-ES" sz="1600" b="0" i="0" dirty="0">
                <a:effectLst/>
                <a:latin typeface="Nunito Sans"/>
              </a:rPr>
              <a:t> DE 2025​</a:t>
            </a:r>
            <a:endParaRPr lang="es-ES" sz="1800" dirty="0">
              <a:latin typeface="Nunito Sans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es-ES" sz="1100" i="1" dirty="0">
                <a:latin typeface="Nunito Sans"/>
                <a:ea typeface="Verdana" panose="020B0604030504040204" pitchFamily="34" charset="0"/>
              </a:rPr>
              <a:t>Cifras en 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371697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444</Words>
  <Application>Microsoft Office PowerPoint</Application>
  <PresentationFormat>Panorámica</PresentationFormat>
  <Paragraphs>198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Nunito Sans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Ihovanna Glenia Leon Vargas</dc:creator>
  <cp:lastModifiedBy>Juanita Rojas</cp:lastModifiedBy>
  <cp:revision>3</cp:revision>
  <dcterms:created xsi:type="dcterms:W3CDTF">2025-02-03T22:39:42Z</dcterms:created>
  <dcterms:modified xsi:type="dcterms:W3CDTF">2025-04-09T01:22:29Z</dcterms:modified>
</cp:coreProperties>
</file>