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Ex3.xml" ContentType="application/vnd.ms-office.chartex+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 id="2147483749" r:id="rId5"/>
  </p:sldMasterIdLst>
  <p:notesMasterIdLst>
    <p:notesMasterId r:id="rId35"/>
  </p:notesMasterIdLst>
  <p:sldIdLst>
    <p:sldId id="2145707759" r:id="rId6"/>
    <p:sldId id="2145707816" r:id="rId7"/>
    <p:sldId id="2145707787" r:id="rId8"/>
    <p:sldId id="2145707760" r:id="rId9"/>
    <p:sldId id="2145707775" r:id="rId10"/>
    <p:sldId id="2145707792" r:id="rId11"/>
    <p:sldId id="2145707791" r:id="rId12"/>
    <p:sldId id="2145707814" r:id="rId13"/>
    <p:sldId id="2145707800" r:id="rId14"/>
    <p:sldId id="2145707806" r:id="rId15"/>
    <p:sldId id="2145707794" r:id="rId16"/>
    <p:sldId id="285" r:id="rId17"/>
    <p:sldId id="286" r:id="rId18"/>
    <p:sldId id="2145707807" r:id="rId19"/>
    <p:sldId id="267" r:id="rId20"/>
    <p:sldId id="2145707798" r:id="rId21"/>
    <p:sldId id="2145707801" r:id="rId22"/>
    <p:sldId id="2145707810" r:id="rId23"/>
    <p:sldId id="2145707811" r:id="rId24"/>
    <p:sldId id="2145707802" r:id="rId25"/>
    <p:sldId id="2145707808" r:id="rId26"/>
    <p:sldId id="2145707809" r:id="rId27"/>
    <p:sldId id="4708" r:id="rId28"/>
    <p:sldId id="4709" r:id="rId29"/>
    <p:sldId id="4703" r:id="rId30"/>
    <p:sldId id="2145707812" r:id="rId31"/>
    <p:sldId id="2145707796" r:id="rId32"/>
    <p:sldId id="262" r:id="rId33"/>
    <p:sldId id="2145707762" r:id="rId3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7AF29CCD-6670-AA4A-9E85-43266D91E2D2}">
          <p14:sldIdLst>
            <p14:sldId id="2145707759"/>
            <p14:sldId id="2145707816"/>
            <p14:sldId id="2145707787"/>
            <p14:sldId id="2145707760"/>
            <p14:sldId id="2145707775"/>
            <p14:sldId id="2145707792"/>
            <p14:sldId id="2145707791"/>
            <p14:sldId id="2145707814"/>
            <p14:sldId id="2145707800"/>
            <p14:sldId id="2145707806"/>
            <p14:sldId id="2145707794"/>
            <p14:sldId id="285"/>
            <p14:sldId id="286"/>
            <p14:sldId id="2145707807"/>
            <p14:sldId id="267"/>
            <p14:sldId id="2145707798"/>
            <p14:sldId id="2145707801"/>
            <p14:sldId id="2145707810"/>
            <p14:sldId id="2145707811"/>
            <p14:sldId id="2145707802"/>
            <p14:sldId id="2145707808"/>
            <p14:sldId id="2145707809"/>
            <p14:sldId id="4708"/>
            <p14:sldId id="4709"/>
            <p14:sldId id="4703"/>
            <p14:sldId id="2145707812"/>
            <p14:sldId id="2145707796"/>
            <p14:sldId id="262"/>
            <p14:sldId id="214570776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2"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2A82"/>
    <a:srgbClr val="D9723E"/>
    <a:srgbClr val="FF9900"/>
    <a:srgbClr val="FFCE00"/>
    <a:srgbClr val="FFFF99"/>
    <a:srgbClr val="66FFFF"/>
    <a:srgbClr val="FF66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FDFD3C-1E4C-4386-BA32-62963DC9DEEA}" v="1" dt="2024-05-07T14:23:43.079"/>
  </p1510:revLst>
</p1510:revInfo>
</file>

<file path=ppt/tableStyles.xml><?xml version="1.0" encoding="utf-8"?>
<a:tblStyleLst xmlns:a="http://schemas.openxmlformats.org/drawingml/2006/main" def="{5C22544A-7EE6-4342-B048-85BDC9FD1C3A}">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6"/>
    <p:restoredTop sz="94694"/>
  </p:normalViewPr>
  <p:slideViewPr>
    <p:cSldViewPr snapToGrid="0">
      <p:cViewPr varScale="1">
        <p:scale>
          <a:sx n="121" d="100"/>
          <a:sy n="121" d="100"/>
        </p:scale>
        <p:origin x="3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d.docs.live.net/d6ea9a40e473cbe6/Documentos/polizas/informes/polizas%2014032024.xlsx" TargetMode="External"/></Relationships>
</file>

<file path=ppt/charts/_rels/chartEx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https://d.docs.live.net/d6ea9a40e473cbe6/Documentos/PECCIT/informes/informe%20Jelkin%2011042024.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'[polizas 14032024.xlsx]Hoja7'!$A$2:$B$32</cx:f>
        <cx:nf>'[polizas 14032024.xlsx]Hoja7'!$A$1:$B$1</cx:nf>
        <cx:lvl ptCount="31" name="Departamento ">
          <cx:pt idx="0">TOLIMA</cx:pt>
          <cx:pt idx="1">NARIÑO</cx:pt>
          <cx:pt idx="2">CALDAS</cx:pt>
          <cx:pt idx="3">NORTE DE SANTANDER</cx:pt>
          <cx:pt idx="4">QUINDIO</cx:pt>
          <cx:pt idx="5">CAQUETA</cx:pt>
          <cx:pt idx="6">RISARALDA</cx:pt>
          <cx:pt idx="7">VALLE DEL CAUCA</cx:pt>
          <cx:pt idx="8">ANTIOQUIA</cx:pt>
          <cx:pt idx="9">CUNDINAMARCA</cx:pt>
          <cx:pt idx="10">HUILA</cx:pt>
          <cx:pt idx="11">BOGOTA,D.C.</cx:pt>
          <cx:pt idx="12">BOYACA</cx:pt>
          <cx:pt idx="13">CORDOBA</cx:pt>
          <cx:pt idx="14">CAUCA</cx:pt>
          <cx:pt idx="15">MAGDALENA</cx:pt>
          <cx:pt idx="16">META</cx:pt>
          <cx:pt idx="17">SANTANDER</cx:pt>
          <cx:pt idx="18">ARAUCA</cx:pt>
          <cx:pt idx="19">PUTUMAYO</cx:pt>
          <cx:pt idx="20">CASANARE</cx:pt>
          <cx:pt idx="21">ATLANTICO</cx:pt>
          <cx:pt idx="22">BOLIVAR</cx:pt>
          <cx:pt idx="23">SUCRE</cx:pt>
          <cx:pt idx="24">CESAR</cx:pt>
          <cx:pt idx="25">CHOCO</cx:pt>
          <cx:pt idx="26">LA GUAJIRA</cx:pt>
          <cx:pt idx="27">GUAVIARE</cx:pt>
          <cx:pt idx="28">EMPRESAS SIN UBICACIÓN </cx:pt>
          <cx:pt idx="29">SAN ANDRES Y PROVIDENCIA</cx:pt>
          <cx:pt idx="30">VAUPES</cx:pt>
        </cx:lvl>
        <cx:lvl ptCount="31" name="PAIS">
          <cx:pt idx="0">COLOMBIA</cx:pt>
          <cx:pt idx="1">COLOMBIA</cx:pt>
          <cx:pt idx="2">COLOMBIA</cx:pt>
          <cx:pt idx="3">COLOMBIA</cx:pt>
          <cx:pt idx="4">COLOMBIA</cx:pt>
          <cx:pt idx="5">COLOMBIA</cx:pt>
          <cx:pt idx="6">COLOMBIA</cx:pt>
          <cx:pt idx="7">COLOMBIA</cx:pt>
          <cx:pt idx="8">COLOMBIA</cx:pt>
          <cx:pt idx="9">COLOMBIA</cx:pt>
          <cx:pt idx="10">COLOMBIA</cx:pt>
          <cx:pt idx="11">COLOMBIA</cx:pt>
          <cx:pt idx="12">COLOMBIA</cx:pt>
          <cx:pt idx="13">COLOMBIA</cx:pt>
          <cx:pt idx="14">COLOMBIA</cx:pt>
          <cx:pt idx="15">COLOMBIA</cx:pt>
          <cx:pt idx="16">COLOMBIA</cx:pt>
          <cx:pt idx="17">COLOMBIA</cx:pt>
          <cx:pt idx="18">COLOMBIA</cx:pt>
          <cx:pt idx="19">COLOMBIA</cx:pt>
          <cx:pt idx="20">COLOMBIA</cx:pt>
          <cx:pt idx="21">COLOMBIA</cx:pt>
          <cx:pt idx="22">COLOMBIA</cx:pt>
          <cx:pt idx="23">COLOMBIA</cx:pt>
          <cx:pt idx="24">COLOMBIA</cx:pt>
          <cx:pt idx="25">COLOMBIA</cx:pt>
          <cx:pt idx="26">COLOMBIA</cx:pt>
          <cx:pt idx="27">COLOMBIA</cx:pt>
          <cx:pt idx="28">COLOMBIA</cx:pt>
          <cx:pt idx="29">COLOMBIA</cx:pt>
          <cx:pt idx="30">COLOMBIA</cx:pt>
        </cx:lvl>
      </cx:strDim>
      <cx:numDim type="colorVal">
        <cx:f>'[polizas 14032024.xlsx]Hoja7'!$C$2:$C$32</cx:f>
        <cx:nf>'[polizas 14032024.xlsx]Hoja7'!$C$1</cx:nf>
        <cx:lvl ptCount="31" formatCode="0%" name="Porcentaje de entrega ">
          <cx:pt idx="0">0.82352941176470584</cx:pt>
          <cx:pt idx="1">0.74137931034482762</cx:pt>
          <cx:pt idx="2">0.70454545454545459</cx:pt>
          <cx:pt idx="3">0.69999999999999996</cx:pt>
          <cx:pt idx="4">0.67647058823529416</cx:pt>
          <cx:pt idx="5">0.66666666666666663</cx:pt>
          <cx:pt idx="6">0.66666666666666663</cx:pt>
          <cx:pt idx="7">0.66486486486486485</cx:pt>
          <cx:pt idx="8">0.63636363636363635</cx:pt>
          <cx:pt idx="9">0.63372093023255816</cx:pt>
          <cx:pt idx="10">0.62962962962962965</cx:pt>
          <cx:pt idx="11">0.62895927601809953</cx:pt>
          <cx:pt idx="12">0.62666666666666671</cx:pt>
          <cx:pt idx="13">0.61904761904761907</cx:pt>
          <cx:pt idx="14">0.60869565217391308</cx:pt>
          <cx:pt idx="15">0.58823529411764708</cx:pt>
          <cx:pt idx="16">0.5847457627118644</cx:pt>
          <cx:pt idx="17">0.57746478873239437</cx:pt>
          <cx:pt idx="18">0.5714285714285714</cx:pt>
          <cx:pt idx="19">0.5714285714285714</cx:pt>
          <cx:pt idx="20">0.50980392156862742</cx:pt>
          <cx:pt idx="21">0.49494949494949497</cx:pt>
          <cx:pt idx="22">0.47619047619047616</cx:pt>
          <cx:pt idx="23">0.45454545454545453</cx:pt>
          <cx:pt idx="24">0.40740740740740738</cx:pt>
          <cx:pt idx="25">0.33333333333333331</cx:pt>
          <cx:pt idx="26">0.33333333333333331</cx:pt>
          <cx:pt idx="27">0.25</cx:pt>
          <cx:pt idx="28">0.0050505050505050509</cx:pt>
          <cx:pt idx="29">0</cx:pt>
          <cx:pt idx="30">0</cx:pt>
        </cx:lvl>
      </cx:numDim>
    </cx:data>
  </cx:chartData>
  <cx:chart>
    <cx:plotArea>
      <cx:plotAreaRegion>
        <cx:plotSurface>
          <cx:spPr>
            <a:noFill/>
          </cx:spPr>
        </cx:plotSurface>
        <cx:series layoutId="regionMap" uniqueId="{AB575B72-BC42-41F7-8724-4F6D4707F395}">
          <cx:tx>
            <cx:txData>
              <cx:f>'[polizas 14032024.xlsx]Hoja7'!$C$1</cx:f>
              <cx:v>Porcentaje de entrega </cx:v>
            </cx:txData>
          </cx:tx>
          <cx:spPr>
            <a:solidFill>
              <a:schemeClr val="bg1">
                <a:lumMod val="85000"/>
              </a:schemeClr>
            </a:solidFill>
          </cx:spPr>
          <cx:dataPt idx="0">
            <cx:spPr>
              <a:solidFill>
                <a:sysClr val="window" lastClr="FFFFFF">
                  <a:lumMod val="85000"/>
                </a:sysClr>
              </a:solidFill>
            </cx:spPr>
          </cx:dataPt>
          <cx:dataPt idx="1">
            <cx:spPr>
              <a:solidFill>
                <a:sysClr val="window" lastClr="FFFFFF">
                  <a:lumMod val="85000"/>
                </a:sysClr>
              </a:solidFill>
            </cx:spPr>
          </cx:dataPt>
          <cx:dataPt idx="2">
            <cx:spPr>
              <a:solidFill>
                <a:sysClr val="window" lastClr="FFFFFF">
                  <a:lumMod val="85000"/>
                </a:sysClr>
              </a:solidFill>
            </cx:spPr>
          </cx:dataPt>
          <cx:dataPt idx="3">
            <cx:spPr>
              <a:solidFill>
                <a:sysClr val="window" lastClr="FFFFFF">
                  <a:lumMod val="85000"/>
                </a:sysClr>
              </a:solidFill>
            </cx:spPr>
          </cx:dataPt>
          <cx:dataPt idx="4">
            <cx:spPr>
              <a:solidFill>
                <a:sysClr val="window" lastClr="FFFFFF">
                  <a:lumMod val="85000"/>
                </a:sysClr>
              </a:solidFill>
            </cx:spPr>
          </cx:dataPt>
          <cx:dataPt idx="5">
            <cx:spPr>
              <a:solidFill>
                <a:sysClr val="window" lastClr="FFFFFF">
                  <a:lumMod val="85000"/>
                </a:sysClr>
              </a:solidFill>
            </cx:spPr>
          </cx:dataPt>
          <cx:dataPt idx="6">
            <cx:spPr>
              <a:solidFill>
                <a:srgbClr val="7030A0"/>
              </a:solidFill>
            </cx:spPr>
          </cx:dataPt>
          <cx:dataPt idx="7">
            <cx:spPr>
              <a:solidFill>
                <a:sysClr val="window" lastClr="FFFFFF">
                  <a:lumMod val="85000"/>
                </a:sysClr>
              </a:solidFill>
            </cx:spPr>
          </cx:dataPt>
          <cx:dataPt idx="8">
            <cx:spPr>
              <a:solidFill>
                <a:sysClr val="window" lastClr="FFFFFF">
                  <a:lumMod val="85000"/>
                </a:sysClr>
              </a:solidFill>
            </cx:spPr>
          </cx:dataPt>
          <cx:dataPt idx="9">
            <cx:spPr>
              <a:solidFill>
                <a:sysClr val="window" lastClr="FFFFFF">
                  <a:lumMod val="85000"/>
                </a:sysClr>
              </a:solidFill>
            </cx:spPr>
          </cx:dataPt>
          <cx:dataPt idx="10">
            <cx:spPr>
              <a:solidFill>
                <a:sysClr val="window" lastClr="FFFFFF">
                  <a:lumMod val="85000"/>
                </a:sysClr>
              </a:solidFill>
            </cx:spPr>
          </cx:dataPt>
          <cx:dataPt idx="11">
            <cx:spPr>
              <a:solidFill>
                <a:sysClr val="window" lastClr="FFFFFF">
                  <a:lumMod val="85000"/>
                </a:sysClr>
              </a:solidFill>
            </cx:spPr>
          </cx:dataPt>
          <cx:dataPt idx="12">
            <cx:spPr>
              <a:solidFill>
                <a:sysClr val="window" lastClr="FFFFFF">
                  <a:lumMod val="85000"/>
                </a:sysClr>
              </a:solidFill>
            </cx:spPr>
          </cx:dataPt>
          <cx:dataPt idx="14">
            <cx:spPr>
              <a:solidFill>
                <a:sysClr val="window" lastClr="FFFFFF">
                  <a:lumMod val="85000"/>
                </a:sysClr>
              </a:solidFill>
            </cx:spPr>
          </cx:dataPt>
          <cx:dataPt idx="15">
            <cx:spPr>
              <a:solidFill>
                <a:sysClr val="window" lastClr="FFFFFF">
                  <a:lumMod val="85000"/>
                </a:sysClr>
              </a:solidFill>
            </cx:spPr>
          </cx:dataPt>
          <cx:dataPt idx="16">
            <cx:spPr>
              <a:solidFill>
                <a:sysClr val="window" lastClr="FFFFFF">
                  <a:lumMod val="85000"/>
                </a:sysClr>
              </a:solidFill>
            </cx:spPr>
          </cx:dataPt>
          <cx:dataPt idx="17">
            <cx:spPr>
              <a:solidFill>
                <a:sysClr val="window" lastClr="FFFFFF">
                  <a:lumMod val="85000"/>
                </a:sysClr>
              </a:solidFill>
            </cx:spPr>
          </cx:dataPt>
          <cx:dataPt idx="18">
            <cx:spPr>
              <a:solidFill>
                <a:sysClr val="window" lastClr="FFFFFF">
                  <a:lumMod val="85000"/>
                </a:sysClr>
              </a:solidFill>
            </cx:spPr>
          </cx:dataPt>
          <cx:dataPt idx="19">
            <cx:spPr>
              <a:solidFill>
                <a:sysClr val="window" lastClr="FFFFFF">
                  <a:lumMod val="85000"/>
                </a:sysClr>
              </a:solidFill>
            </cx:spPr>
          </cx:dataPt>
          <cx:dataPt idx="20">
            <cx:spPr>
              <a:solidFill>
                <a:sysClr val="window" lastClr="FFFFFF">
                  <a:lumMod val="85000"/>
                </a:sysClr>
              </a:solidFill>
            </cx:spPr>
          </cx:dataPt>
          <cx:dataPt idx="21">
            <cx:spPr>
              <a:solidFill>
                <a:sysClr val="window" lastClr="FFFFFF">
                  <a:lumMod val="85000"/>
                </a:sysClr>
              </a:solidFill>
            </cx:spPr>
          </cx:dataPt>
          <cx:dataPt idx="22">
            <cx:spPr>
              <a:solidFill>
                <a:sysClr val="window" lastClr="FFFFFF">
                  <a:lumMod val="85000"/>
                </a:sysClr>
              </a:solidFill>
            </cx:spPr>
          </cx:dataPt>
          <cx:dataPt idx="23">
            <cx:spPr>
              <a:solidFill>
                <a:sysClr val="window" lastClr="FFFFFF">
                  <a:lumMod val="85000"/>
                </a:sysClr>
              </a:solidFill>
            </cx:spPr>
          </cx:dataPt>
          <cx:dataPt idx="24">
            <cx:spPr>
              <a:solidFill>
                <a:sysClr val="window" lastClr="FFFFFF">
                  <a:lumMod val="85000"/>
                </a:sysClr>
              </a:solidFill>
            </cx:spPr>
          </cx:dataPt>
          <cx:dataPt idx="25">
            <cx:spPr>
              <a:solidFill>
                <a:sysClr val="window" lastClr="FFFFFF">
                  <a:lumMod val="85000"/>
                </a:sysClr>
              </a:solidFill>
            </cx:spPr>
          </cx:dataPt>
          <cx:dataPt idx="26">
            <cx:spPr>
              <a:solidFill>
                <a:sysClr val="window" lastClr="FFFFFF">
                  <a:lumMod val="85000"/>
                </a:sysClr>
              </a:solidFill>
            </cx:spPr>
          </cx:dataPt>
          <cx:dataPt idx="27">
            <cx:spPr>
              <a:solidFill>
                <a:sysClr val="window" lastClr="FFFFFF">
                  <a:lumMod val="85000"/>
                </a:sysClr>
              </a:solidFill>
            </cx:spPr>
          </cx:dataPt>
          <cx:dataPt idx="30">
            <cx:spPr>
              <a:solidFill>
                <a:sysClr val="window" lastClr="FFFFFF">
                  <a:lumMod val="85000"/>
                </a:sysClr>
              </a:solidFill>
            </cx:spPr>
          </cx:dataPt>
          <cx:dataLabels>
            <cx:visibility seriesName="0" categoryName="0" value="1"/>
          </cx:dataLabels>
          <cx:dataId val="0"/>
          <cx:layoutPr>
            <cx:geography cultureLanguage="es-MX" cultureRegion="CO" attribution="Con tecnología de Bing">
              <cx:geoCache provider="{E9337A44-BEBE-4D9F-B70C-5C5E7DAFC167}">
                <cx:binary>5HzZbuRIluWvCPFcVJK2s1BZgIykL5JrXyIiXwhPSWFG0kjjvv3FYL6gH/uhHgbzCfljcxWSYvFY
cqloNFrjCWRApBudxmN3Oede4z9ux7/fmvttvTfmpmj+fjv+/Eq3bfn3n35qbvV9vm328+S2to19
1+7f2vwn++5dcnv/0129HZJC/YRcj/x0q7d1ez+++uc/4Grq3m7s7bZNbHHe3dfTxX3Tmbb5zrmv
ntq7tV3RPgxXcKWfXwWnm9NjuT54tbe9y5MiTJq2Tm5b7+dXNwebTbQXRpu94OA6gC/cF23STldT
ef/zq8++/Grvp93f+uK+9gzcetvdwVi8z3xBXIqY//R5tWdsoZ5OO5ztU+o+PAHv8Tx+/u2TbQ7j
b7bG3O/d3Zu9YNvdbp9Pfu3G3t/W9u6uvm8amOD7f79ygc9m8zDz4NUXz8kam/+awK8ljQ0en2Fg
H6YTnL6f/0+fY/TPf+wcgCeyc+QTGHcf3++d+uLuvolicHB+HV39QPS8fc+jGAuCv4Ee2fdcygTC
T/DyZ4Ae0Qu2VXff/vYfz0f/OGwfR+7gBXN8MXhdXgcX0feezZ+zNX8f+fwBLfGEFtuxNbqPfcQY
csnjF8Tzbz+iddnd1vfPh/44VE/DdnCCub0YnK5ON+vjH2hWZN/FlHLBsfv48b4ACrmCMew/2R15
RuURqCtrknz7fOyPI/U8bgcqmN6LgSo6PruILg8u9y7XJ3vXch0cBOvf/vfJ3vce1oOV/Xe465PT
i6uHoLt3eXBydXASRhe/d5efh53vxV2xT4jHffTBF6CdJYb3wQsgwvnTEtvxBScWshGIu3uX26Ld
Fnf39ffu7euh92vX2Fl6J5dgVrtZyv/Y6LsJDy6/95j+nDun+y5jwnf5LnR0n8IZJlz/0XvQ5998
Drrmbts8H/vj3iHYPo7bgSg4eDne4eTgYv3b/4Ic7kelt94+FQQhJug3PDnfF1RQMDLv8Qs7nvxk
Wye//R/7vRv6hm09D9xB68MFX4hRXawvDy4OwLC+94j+nF2RfeEx5hMOWHxGReg+d13s+vwJTLC7
x3XyaFcXSbOtH2zk+fAfN61Phu7gBfN7MQ7w/Hp9Eq5/oHWRfeIigT1XPFkX/gpiiAoMoL3/7FjX
eZcUd7/96y+Y18eRO3jBHF8MXj+Y6iNIORBCPn1yde5u3GL7DIIZFvyJLH4Rt/4SwX/SBXZwgrm9
GJwgO1yfwsL7gT6Q77+3KIhN37Ss906QM/TEJZ+d3qMvPAB5yFbdg0Ty7VD69cj1ydAdzGCeLwaz
4Bpc4cnB8cHFj1TTKMgtPqM+g0D1/uPtOERglr5PBXtO+8FhfhrCgq64S4ptvq3/ipT2+egd8GDC
Lwa81fV68wONDRwjx6DJYPpkS/4OapDQQyoPUtvT+R0VbdUl5i8Y2tOwHZxgbi8GJ3m6PL06+Fu4
H+w/r/Ov5WR/Nj1kFIIYeUopfH9XRQMbE5gywtmjDe6kiY+qemtBsC6Tdmu+d2df95BfXmEHwy+/
8EKyfXn69uDH+kuGuPA/iBz+ruWhffFA3gRFX8VS2ml7+1fk6w8Dd5CDCb4g69usbw4uvre+/5zl
+fuYMZdw8WRY7pfRTbhQanDpk24K5z+NbtKa3/7Vb+vno1/zBV+3uI8jv8Dr5YgfwelFeCp/N679
dyihxwfL8GATnfzuzf1xAdRzQZoB4ghkYyfagv8Gk2cUPyVRO/77eKvutua+2P75ZfTJ0J11BBN8
MXZ//ENLjBjETPiARvaU/IAQ/ZkqA0L1w+dbTOT4vv0rSL0ftQtS9HL4x39BSeF3OSPeRw9Yfgup
f6OS8MnQHcxgni/GsEDo/KG9F6C3wIdT+tx7sWta3vdN66D+ay0Xz+N2oILpvRiozq6vro8P3v5A
rRPC1YOb+6jIuLvyNPs+Wmdd2+Xb6S+InR9H7iAGs3wxiAUH4CoOfmS7xUMZ7jPEdtVpKA49fOFb
/jDYNtti+1c6Lj6O3AEMJvliADu42jwInw8dV9+WGP8cwYCckAEXJIh4O0kG2fe5J4AsPpVUd3Sz
g9b89h8ged7+Bev6dOwOXDDFFwNXAF0XP5YLYoyJ90wFXdDEdtLC7xvXPRTrvrdyvk4Eg8dhOzjB
3F4OTqvTH2lSFPo7ESaueGop+0JhgSQECnQfOT2oaZ9y9kDb29/+7/OxP87Yn8ftIrUCd/FCxLDN
wd7y+uBw/ZA2/TAP6O0TTInnESi+fWZPaB9cH/Ko9wQkZB+f4rTZ7i27bZrUf4FsfTp2B6/NC+LF
ANbN+odmGGifco95BJoSHj+7YQvtM4IYhbrr52gBVH3yl1KLjyN3kFpe37wYy4JMcA/67aBRcO/t
3tnF6c06jE6CH1lf9fA+Jj60vrtPItMOcsLbx5wwFz/3xe+Y20F9q5My+e0/zVbZpza8vYPirv7t
P5u/7Z3Vtk/u7ovbZLs3PXboQbUBag1Q23teCH/clf47v7WzSP6dS70Qr31zcH32kC78MI8NogqC
ZSJ2Hba7j7ArBMTWR9+w4wJutl0Ji+V7N/L1FOjDwB1sYWL/0xzAh0bST8H4bJ39yd0s78vrvsd8
/JXoKYSHyVM/xW6W8wfu5OtoBB9GfnbfsBPlw4n/mj0q3y4DfGg7DsHlRO/3CX2yheX7Z99PEnY3
7Qz9nrU8Yre++/mV53ouZJvgSj9sQXq4zmd5CsSvpPjtXx/c4Ofj7rdN+/MrhzHoyoSLUQR1AEIo
hksO9+9PcXffJx40vRDYR8EZZYB0Ab3Q+udXAD6F7gvXfejLJ2CSYHGN7R5OwT4ZaMl46KR2CYL+
J8iCn2d6Zs2kbPHhsTz9vVd0+ZlNirb5+RV0a7zaKx+/93C/lEE67SKK4f6wT3xoH4Xzt9sL2CwG
X/f+1rc+3DVkBUGiJif15ORRnYRV2bbvTEfGyECdrAls4SSu9IcxEpzQzei0sZY+bTkP3BENfF3W
OLkohN8FXtod93lascBHYhplPNEES5OwAUdJPt7gvqOdxI6HprVR3TBKnfpuJWc26ZOalbUJVTvb
dGlYHieSOaico24oh3VBeEXCjMb4TdfE2Wk7k74PnVm3fTSOrZeFpTBdVGuaasksZpFx5sILDNXj
pRv7yoReIprXSMNOtkDVKlmXYxKve5sXkcGmIIGLhjgcBjc7E3xyqWxETje0LXEbENrPbxHp6TZr
xAjj066SqKcqTFOencVp6i8r26Q46HrUryuStkcFaUwrFeoGLbPW0K1LZhVZwrqQinY+zNNpcOTk
JB4NWW/StllNLq7Iqi1jVgTplKTvppEmyUKUpX/majtfY6Kb26kq5zxImlF4ITbecJ7QqtLByOLe
jybeB8YUZuuUSa8lHwXe5E7ZH42OR8zapoycWY3snWvLOQumrGgOeWoFkVWe5ws65b0rWy/heTij
uL2ENSf00jNpv1JNMqXSWNxv2jEps6Ubt4kIVdVZHaghrgvpxn1+m1W1SUKW8IxIM9B8nflz94uH
+XScNl27VoOqNq3DK7uYRy8PGYpdwIyM3U2qTP0rpwafOjb2jpoWLEf2OI43gzMPvXSIqC4HpFEg
qFNfDSMpIjKSoZR6znQVlHnWjzJJPB72tutrWfYuPxmLKg6runAb6U3D8M4ZtHlNunmI5pJ0IvSy
ugyyInc3dWtUHnpNkR97np/dFyRPwlF0WslOwX8B1ziOCp/Mxz2f6Or9L+m6oZea4Ac0Y3eOcNGS
Re80RSzFmNVB2Wubypz2Nphr2h7FiapOSDU5b4sWja2sqlgp6esCQAWLXQLwTS1dx5ZBPCNvq33u
4KBw8vLUR7y8IGWLVdCrolYS52lqJSG9GzFR8IXTDY0feiVMGBZlnAV0ENOS8WZIA4txtYlZNoYj
F3Sj4q5PZI5qd+nnsC90yZitV6SOnWsVx/HV0LRJiIeiTuGxq2ahUgbwFwyPncx6wRa1mxtXTrqa
F3WTFee5N3srmvNu07PRLNBojSdp142rMTOelXqMm0xSpfrIslRf+w32jnJEx0GWeVlEEwLHFPZJ
6W1cJ60y6eO0TqPRdmztxyUJSjupXPrZGC+0W+hGpr7BYFxaTG5AnKHaNGPXhzq1ZjmW1l/1SDiv
UapjR/ZpPB12OC03xHR9BI031e1MRtPJUqe8llXH3NfxZOgCxQM/ZLXtDrmu6ruupzSqfZXEQRpr
9752J0NkPaT1Cg29c8Uznh+hPm6PxYgSP2iso45Tx6Y3lZjQ+cCwF6gCK1h7qHKjqtD+8ZQ4NEyn
jJJorPwscMsWHmrX83YMHNOZFSO2OMzzDuMQoZpNAXaJeqO7OX0Tu45iEjmCr8TYZJOclIuWtu58
HhFmdOgj258Pvpcewt5husxUic80G5wpFKmuVtpvROT6Or0jY6YceHped0263k8iiAJZ1Dh9GRBD
umOfTuWKVX1zT1qXKTmmZk5lXI/4hLb+uHJUQt8o8DIrvxLdig+pu6zcdjwUPJmPkObgwVufN+sk
FtmmEbG3pj44k9ER2b2uY72cJ7CcpK3UMZsccTx2RZyElHfmWHTJvCyV213GKmaHdmTVYiYVvWqm
fsDS95syyGNqaxk7nL5JvXT2on5Mkk6yFBy3rGaaVtJ3XHyWgzcm4aBdjCM7xjcx846rCgc4bVSY
OWhYNn7vy9LkJMtWDJ6cJ3unSzfFYMThnJtulH7BBJfCzzJZGTMMMm9xl0tBfb0wbje+zoqpWvTD
aI990sS34GHiQwht9RsPs/ZorsvpNHfp63ygcmTFcdbxs8FbtrOmTZhbhl93ZeXrkGBLlrZIyYVq
0urWd1mycFQ3B27v+QFhpIHYg7xCjsZX59b6akUKJM5ScElh5pX50imGdO1njrNAzEuWGQKfGwhS
NEGX+W00wxqLRliORVilHbqe63aICjGlJ2CH8XGthKROOd/YCs2reSTpcuo5X4xZ698MZE6yoOji
ajWzqjoqOxjW+KoNx1rnF/3kdEGjsL/I02465RW1K1P1XSkRi6vTFM3+ZVEjc1jWCYsS3QzrckbV
62pIh7dlJiYlq76wZ1Uj9LokbX6j6phHTmYRGETcyKZj5tjpc+9tkwlvPRLw1bOGJ0qSt03V+ivf
HTPZUBavVJUQ2bG2gkch7rumQKd9VZAjNBTdKrHcvkPMmZaaDjQS8LjvM47Zue3bbF311Qwh0PaQ
l6Rzitej5w0nTkkH8D2QWBx6ky/8IEVcL+OuGN+apsuWKMmWSXHIuhub2l/8sicy9o86cp5xNNSL
vkx16JgsgqXv5dYPvJbP1/7gvJ24W1/yHterKuNilOAg0iaoiKtVgNIklqp1fo0nQE6Ml7idBTwk
R47g4a/ymqeLKhP+ddML8C9Yq6WZPB3pufFvmtTGgeqzXsI2lfRMxaMTdX3aBqWL0lVrKboQbKjf
VXOGojaOW9BCZ38Z93N+iEbHntVgetIdVX+e18qVxCm0kNNMZM6H4wnXUVM1C57ZReMMEK90ft4M
2WISfeCVKpxcf00nHbg2D6ouS9ZZaebtQIsm5CPYis9TBI9o1pu0YG+z2SELt7vP2wuW+aFJ6lbG
VbytmtJfFKzNjsbCIVLDruOQOG19SKGjXHpzM0Ru7EFW0jpFAHO/Squ4Cjqtm2XKzBDM0BHru9GM
cTvYI94sM17Ha9O44pQYraOWQQItfdTnJ2hAZgn+og2yOEancZFfo3ZYI9XKenZVkFvwA27VT+uu
awdpR6pvatwPi3rMMojfbZmtOSvvfTHXAXW6aj0rNUjWxEuKaODObtC7zA4BTBBSQkc3bRW209ik
coAVFfapUMuJNeNybnQhbemWbxqnak7ydgYg06J8PXV0bkMxEZgjUkV7ykVqM6lwZ8dIgwmNEmGH
vW2K2b4e/W5hs0GIwJBCFYE3zhD0S4ivkqtCpSshpiRAdmwqWQ3DG6KL0pE52EYWcjbGIuJ1UU2B
VZ46LPN4YNL4ZXmNGlM1snTS7MRBxRw1bODHdYpELTNYglrWflEtbFxDROjVaVPF/a+QVKPXcxs3
y75qmwVku7ENaqdz1u3s6TdNg4tr5rsQ8nJ8zrljVwNOvEsFprlmY6HeUFvx+NhYNzsnWdU6gcO5
uCVppiAZMVzJuE/yUxP3VR6UonK8wOoSd3IeYrZ0c8/dtL3rNNIH1Pg6Vq1ngpHjeYGzLDlUGD8E
ZPCpuewGkk5hDsWGI0GoM0saqwsWe+Xlp69s+IyO3dpyqhOln96s8eHPfx4/v67j/b7gj8cf3s3x
8a/T8r64bOv7+/Z4W+5+84E/f/gqsL8nPv1AWD/74wsC/Uwcdyjy4ytAvnHyz/BnApW0b/PnpwLY
Lul+GPREnjn0zEKXAgQp2JeF4eUeIF0+k2d4HQQcga3rFLo4qUdBBnkiz1B6FYwzD3YHEQK9d/gj
eeZQlGXQHw9b8pCH4Vvoz5BnePPE5+SZPnT7EtAJwIF4HASDHfIsLKSIxjAc4tqKX+esTze96Kwv
B6ck7yo6mLO+t74IPD16IVxh2A4IViOk2V0t9aA6V7K4aaKiMfxtXjgqCxqjgXKa0l9x8s4ksTrq
msGct3mPU1kl3LbLtqqmTGKmCIdcrMbvRkdX10OjFpNpSiJ5XXtjMJYIjBTnaH6dDv4wBAkVaVSQ
7G3M0jZSddn8YkYf3/dppW91KfKjEbquXqclUiuukjCPbX+Y6DnnMJ/GDSbKvJu4Kapry4FLd37Z
baDJ1oaDouO6ahh74wI7fS3muNjUU8y32KvtEfDV+HrIOfFk02b529rG1SXBvAt57QwRXHA8xEUJ
2XFNkA1TMZoa9IEp27gzLte6YcGIyv7Gw065gN3K3RGKeWUkzgYkpB/XM5VxWbix1ED91rNP8Zny
2/uh0u2Nqx3tQ4Io/LCNE/dNDkGPRArP5kwxtikypErpT5nBcoz78YTnIIxEdZUPN4l1+crL9SnX
85DJcRpXpGswMCWTSsV6dGRyniaRbZjbAYFssiNmwe9Iz9V+iHqmzt08IYl0B6GjujellpCYtVs6
1m4ie1b2G2WKjEcpLv2oJgpFUx+PZy1gdlcWiC9I5+Bw7j2WBiTX9b0Z2rxbNn3veVLbQVyrSv/S
Is/ygDtFeVNrlS0KSNuAuZX2zFFGL63pymU8VPlhNc+ISOXbKeqcwi8kKdJLNSTxoha5WOrWxe8w
yTGRhR2Lla0oC7Gj6Jusa8cRaBzuNkSYdTcYeqKGmi+mgbE8wJ3orhXsSznsUjyfYjWLSZKGj2eF
JVGWdOhtYTS6HRtI+KK8TPw7k47qRNvETcIpHdshyDyyEJC2LZ26PrXA5co+m36lGXInCbSehGxk
pJDCIu8ClWW5tVnrhDM3ZRp0eLZroE/+G7hUVHaV3ehOqJVK3NZd1FRdjY2LIHWfs86TXlrZ67T0
kmuvJwMc7bzcDwaRJIeV56p1p4sgmWemAmXLTMuZZOa2Kpz0tkYUQg1x8nFR6xQ3QZ3lV0jH9YZB
y0cfVZyneTB3QodzDdmhaOsiYEoXq86Z/SIoshaWwDyy7DRGHodo19cQZmuxFczPwpYk1JVUeyB9
+aZ/TYlNz/osK+50Os7rMc/Hq9hW5VE1N/eFdukvTp6liaxzwg8xb6oKVIuyOhtc5p5qv3Q9UN0m
9w3vZgEqwcSba4bwfFvn3kI7vr9WKncWsMMSuBUX2Qksc8m7fIncKkhJvba9CQm5nxq0FEkq5+aM
CNABiooceyMuV9yh3doq925SaT6EGhI2iPtmdqRRjlricVJajsWUoEhpCusSW6YDruJhWU2juhG2
yy4KyvrXjteoyC9Hcz0iVGnI5KqURF7W9jdxhcMuBUKzxKwvf3EpyCknfd7FQL9UxpDsc+vEEvmt
c9Rj3HXhmGSQis8daJIjzZexm8ra7btLPTqw/CBRoglfacZLN8gqS65FGXunZAROufTHdN7w2EXb
XE/2XZrTMlJDE8M3s8p/UyZxucr7srlgHTh96Vif/jJDs8+Rz4o4UoIaGqqphSfr+8AvudcCVWJi
PodskU5r0gxjOJgJB3U394s07uojWPdiMygOmVPMfbhVU4qo9nChAzSX9O2cTA5ZNhxEH1mp4TW4
BuHKzM/mX7qpADpCa1//qpk/nnlxPppAFFgDfASduXF1MRDwaTb3UyMLM7hJ5BnVnzpl6f2CaNVG
o7BqCFwISkfAw8iRhyH8yA4E0ddVPYPK6XvJr7VumSeLvpsONR/pWQ0Sw7ofRzCRksz11eQN/J2q
fAlKEb9BTuxB8j63p2kCaaXBiIY1iEWSu54DkQRCQLMQwwz/m0Z9PNd9fDIg6oTOMIjTrE6yjTPM
5py28SzW6ai1WXBs86OyYfhtnObxG6+tEighf3zXyv8HqdhnNZvnUtx7if+7RYyPtZ2PeRiFEb9f
voC6sqAUXvJEQb6ARc6havicgdGHvA1eKMIfGkAQKDofyhcO2Yd921C+YAJqFx6UFdmfScGg7AU/
82kBg3IKVRQQWeDNYBjBNSF9/LSAwbM+aYyfZCGudHUKcldZ2HPHpIUo/KDUk5sc5zMrf+HW0Xd2
Gubx2p1idV2lM/MjkYL4sUmSeoRUiaLTFrNjIdpKYt6/K6gXxjYtmtfOyHQtnazN0kCzdL4DZ7LI
pwHIBF4nLgKBGEuMstcg1tT1ynqlGU6sB0HDeDS+dOtqdJeoUyVcmc4uiqgbJ04AuVQJfqRR2RQV
uG37K2D+ag6RcavxpoTdSeBxIc+bPV9mzIxdUAJLPnVzIO2R4w06lhiPaXE0NLCTV2blyK2seFWu
VanyeZn3Ahk5jq4Dpj4jcPCo6GP8K8ntVCyzHvhcTkeTH84q0znYZldfZwkHM+2pmLDMy0EMC+7m
GHT9Om9w5LsDP4GiSnqGH+i/66V2a2cOXhqbpGwDMWgvaienXdZurKPZ4GIAR9nOl64oBV0RUvjv
4gqJMVLA5EoQWVhWLWrOu2Jd1DPnUovW7UEDtr0nO9cf4g0kfQY4HSY2Xw8Vco1Eg08hdTQK9I1u
rDTMGk95glY0qcDL9bOJR5Axih7Ss7iNi6tJZBNoyn7pxeVCqGFS5VFKmuyQD9gWsuNxVsDkZr4e
pxyidAnl8CGoMojJSjbMVFHNK+cNVIkcHqRVp17PyOHtZhgpmnr5SLLzSaMmeuTXRZ6Mw7oBbiNK
SSYvMcdDT0ZIcB4IczHU1oYEmrRV8ECTRTslyeqRExuoCPhRMsR6DMu6mYe3lCZ1Ee3S3akEnSX6
lOlODSTBIILFOpHvma1L89Qss5gP7KYb3OrtZ0U+EmfZsH4s7cGKA5ryWNGzBrS1s491vIYUrHn9
ULvroZPEuUVJQqfgD5TqRjCe/OjTAh1Lxp7CjkZQDQ8rrN0lhMgm3ryvxUF1Z3RWVddmcQDiFdKn
j4W2JtPtYgSZ5ZxoTy8nNLf9qqAg9EakTqdZxmgOWKeKt3+onFZpPz39oojWJbmvr8bEm5MIt1qB
TNIaq1ce0v0QOn6hOKhrDyUw153q2kKsE14cgfrQnxqOFJGgLSgvrJ30eHarBq1RPREQWE2deBHP
PMjTsFA2EPFDpcvleZocFkyL5IwnYuJBn5nIVcraICvnDsSHtHbWUA6p4qgqGcx4yIjpS0jNSxJN
zKf6ZCjnol05Gok5bFnZSc77+tp5wPyN4p3n3dd0VOKy4uK8JESbW6emoHfUZkx4aHjcdXe+o4Ve
6ambx5WAGuJIZGPj+NQ3CZU9SORw3w2I8IuE+W2/rlvEofCW5s68qjwtyvPGqZs3himQxk0RD+4J
gxz9yBGQhUflnNRoWYI+NV9lng/uB7OkiSMoNwBp4AUqwPcZqD1XSZrzZZUKpzj0bDwVupUOA5+8
AmnO1htC/KxdpGXGC9lWHr0AiSqh4Zw06XxYxmXqBgWqarJCfZVVvwx+pzaNbyvgkaVW/kmNcbMZ
x8wxhwyTB9acxAQfQf82aFX5XBblIeltzcMZJ6oJir4tk8O6B/Ef/GM5NQuSswSKzG4zgxjmdVWy
0JlyTzCsAXs6YU3YaqZCJwHW8TT3Et5M4oJszUuPH0El1c0O2w41yQoLStbKTD07YmmG/KjLVOKD
g3H708T0PrkQtuABKwyvQtOIZjisQRuxR6K3Jmwgwl3WLDfzgo5+j0OOq6GSOZSzaUDjBttgUL7T
huCae7GAjN/pQlOObRVB+DLMBf7E8vuyTcxblPQlpNq+MEV54mWpASoglIFHY1QpQlN7/MIRjmoh
gxi9lfJGDwc0LenruhHJFHgWl/kamBgcbluFSgmYu1euZX0VuoZCrBCGsSyAZNN5CwwO+GbamyJs
rJckx5SToVsVScPPMlelvIdSOhDmpmZFu3jPkjVWqTp/z4rBM0Bt/j0jTkE3bmbZDmnchCWJmRO+
p7oG14RKeH0P6lddabIuTHQPtTY7VwbKJwPg9P9Iu7IlSXVk+UWYIYFAvLLlUvveVS+y7upqdhA7
6Ouv03c5mVTeTJuZ1z4zFSkpFIrwcA9+WjreBi8rzPozI9k8hagSx2pTy2ZAb2UwUOdoCIN7YeTx
l95F5g9JcybQPmtF5Oa90Oij49T1Z9o4BgmR3YJnIKPBUb+kgPttO0Nl82PBYicHgkJqgxZ+i55S
V+DK0PpWmc5s+oDKda9xUouHADhRyDgUsIWoFFo6oPl1ZeQWQ8WHLRpDnfNsakPcXWlAybM7M2p0
+4kYlUx28xhFyJKrtO62ZZf3aYAyEXUaKSLT9FAxdYY7DLTF3y/I8AvFlN54sUOiXT7VYGAohj9I
sijbKruQzE3tfthbmZSAoKYhlf7QzgCdRWEOmdfTrMC/z3YjX/D/62uPVVrVbtEusDo/4rH6VTKz
RCuRZ/bkdqyzikBZ2pi+E1A6mCfVGH84kWjybUlKpd9MBAUqui2zsnL8llafVFBzU4131RjzysGx
mtV7AXhL/B4MLod95syaMfnMmidHunOvtVlARKpmt9ViI/c61iQvANv6Dy4reWs1dvtEUZJ/ZmUv
wQhAjhS7pEvpZzbInqMvWdjPZkmK4ka0IO5cKYACg9sTYSL8UJSVLfeoHHvqJlY/9iFoEcjNOiwn
9hOnFFXIWk37YqOMuVd1tEIB3KuI/k7H7JcVpeMYzjOX2R2abvV00+djY4aF6E2AEm2F5nLcoDkk
pzh1raQybiXVTPSbUmE1O02m83NcpwgDMtdA7QBKmmZugz+L37Ykt17EGuuhIzyLPYuWQl7jovNf
CRe5tQfGotrdFJU4fsvW1Es80toAkmKbP/XemT8ylc91gJAngfo5zjy7WRrrw46XkxBe0te0eCUa
PC20KzMyr5ykiI2XuGijYjezIh4CCnBlcifNgMNoCrwTL9eonj6ZTYNgMA56or3KuerQ8jB4Y9yl
EYvTrdHY87zj6PKiVE2LDLsep315JefIeEhyY0ruwIjQ+leB8JL6Sc2YBispya+tZk5ZWPE+/VIa
cMuNbtZ69aIVdChvxZDJKMx5OpMwa9r6R58N/Z5YrLvmeZP+KltVvzuiktQzEkaQJhF7dgKbdqZ2
NbF8UH6U4eADfdaARBYsSctN3PBM+hbwV5B4nLRuPMIip/fLvC1eOsy8vOO4loYL+gPV/UKiNvdt
Pmo0wNSPvHTJQGy0dhMpJk+vG94HkummFruzwyR9A6tBJHg708W3sj7xGjaKwMhnAGtO/AY+NtJ9
Y1dapt+jiBBW8oaA9aXPXAvZMFegikgLqWS6MWf7aSSG7fFIYzuQ0j4sO7mdjTKouti8HfKMu00f
TR4pOqS/FrU8yyjtJ+lUb+ZcPJo14ijT42abK165iCatL0oqvNEqsBnYqrt6ogvAWrW7jMOzhlwh
TFl684n+m7hLkjia/I7Wbp/q+16fN7OZPk1jNeB/lPReSaqvNo40z9bn33NMuuu86m/nilphKczk
A7H9hqoGzeKqMtAgQmXFuu7nzHoWtmSuNmkM/lnMgBdqxLoF2eBXb0fWVQlwgJTVJ5/Kt7YvBCg7
cgjjfO7cwhHDboqnwgerh4eNNdyC2fZEU2M7JGqP0PoEAGf26QyKSjJS4tWoQh4NgFdu6RTXYHZc
lyzS/Ra9aFCeACP3uq5dD1Geu7E2hzSXumvoI2IkV5HnCGMAkpyjjiTqB9OsD62ubYyDqH2aNfcT
jU3XzLT3SNVXCUuV13YjMMEov4p7E3VcIf9QId7obD47bIrfpN6hQ8jIDW3bGEVcFhmvFsAQtxA0
DQZiRvA7kgf1CGixqpW8aVWJ3q0Q93o+/+wt58vJUrEtmJ37Mu3HYBpZG4zSKRNXmGnQKu0P1tGV
bs0H5KessHZNpgKGenAc634PENx2NTAkHsEIChwjeySgBnQsLn9PFl8qxd5PVXsdR8oJHbDjSg5H
z1npx5OFu4uk8q7Wx3KLFh0geOqB9SR3xqh+1xgc7Uqhf+U9SkBtyp9NirS2cwh9m03Zbs0BuPKk
5T+Uo/8sKj6jh8yWQhLYVkN+WJHM3WQesqWEKtyO67OPBB4pU1egLTpiTRiTCV5PBmQ8ysb2VkUt
0ExtmIJZq2e36JmntdYG9ww1K26yJwh9UiXKzNhW0R4UphQHjB5FlcXvHSkZaGO09c2+KN0E2ha/
q230g6Phj+kk0bZDFu0OjQ0kMqHPTeFc1br5AGdst1pnPbACjR4j1vJtA4DdJaR4YwbKxky33y10
gv0chCK/MiYHHUkg1VlHwCRJrNbN42QzFextTm21SxOt3/GxU+5cd4+tJg1PY7Lea3aaByBOhkY6
vHSOvpN2XwdpVBW+2Rp+3GkfTTXfLVts6OWvMbPeBtBD9mXb0wCt9I9mrj+KHgiAjnn6PpiOuy63
njqtj102aJ0rm+5nonKFh3oAHbJ/jpHVeGM+fFoUFazIUCzUyF1QNqsssIcIFBlpS2RStvTTAfgI
a9jDTA17Y0tnV4+MvDYKP8/IhHJRISs3mSq0YIzGsxFFPc1sh0Ch7HQrx7bw78POoop6ZmTcN0m8
lw4BY2dGwmRnoBCQ7LYSOHYQBXODe3Vnic7Vu0SPYr/tChW7KZgo6KAXlaiQrljThFA5W78HNlbp
s95LrX430VW5jhMbbYe5Q9E3A1Wq0AqK0GVqo9Lu3LGURbWxeRmP9yUImEA3q3KQvkSRrvvZ0r+7
VUWlT9fUnk1rw4taS8E7q/WQkAzL6ntZlcHUVDG/6+OsUTs050njFVPRWa9jyeYQVUAcprUfoXFE
2YiCx2molgN7ssc97VokllnnqeE3m++QP3DqggYBRISjoEofckp57IHpI/9MrVmbmx7l2EcBjiL+
NWtu5aSDC4o2AUJ7mYwv7aiQA2lWi9wg78BpGlTCb7ik6PdEidV9zLrN3iK4XBKOFRD3D94Knr7R
Ykh/xUNT8rBN56oGQXMacemmqUaJawmwBE3AVQXYwXOWuDIFkOIKJqZXq9aa2Uf5MtPIHRPVXA9J
Lz5SOfXdvUQykSLyt7W5lxHXvrpYwY1IHJF2F1uJMYfVbKLiNvJcePY8DnKTFLmIvL4SrbYh0exY
oWjt7reqePWMflmXbfK+n40gRl/WCOoh13/mtj58xsPU8E2uMTwsYwF0CPdXKMflJlgjW2NBUZ5a
kLZ6JM2Zkh+1aArbnanWmV6ZoEHiJ0abvjZoQCAQ8JI+CtAmJp+WS6Ovi0q5NYmk19XQtCZ2u2PF
Mxvm3Ao6EMfEFl9CQO6vsqTKrmgODOGhMAxVZh7NS/J7ZvYMZiaiEvWNuR2toDLQtvVzE/wROGKW
555hNUgabKE0IHWa0xWBA6qh7eua4YBiokD79pVK0YzsMlClvS5xRueGNEbeXGlFNSafjGU5uxnB
apluMm2U7wBURO8J1D3jtUl6grwQ3URn00XdeMVA9uGITWaJuBONxictZ/ZHWEK2rlJV3yJLnIoH
Hg9a4bU0RoPMHovJT3Uk0/4EHiB4323H5YbpXTkgmLKBok1tN3wHMuUco7dGEVVBk5l1P4/VC23Y
ttIt4KdOdTcIGWe7LALPCXScPjJBFK3Gcsck2HZXPSjIPwpWtMnGsFOwt8ys637l5ThnGyGn4Q+Q
ypu2i+yPAtwltdMM8NDcksZJG4Lu1wCVMrMCm9rzaqOG1hj9trSbd50jXLqJVlbqpqSFbbyA6keQ
g2uDSK9tw4pBcEV80rdxg3Qoc2WHXuc9oDkirvFaCATy3K78nndZ5FtRl6IYYqV120y9cG5UN+JZ
gSegpImRGoeyNKZmoyeUxlcEL2C2rbVEC6gCvUcM5rMt8+qhKNJtyiszfk4k5qB6SlSNFfSK1eo6
6cp9bgEtcumU1QAVQYXgIGqyZtvCAQx/yibnZgFiUNahjpivDFFYcUCG0ijCwdbI5A72lClUzcBH
m5yauJiTluVh2kRfYL2j3z4To/+yhsqY3VSQ5wipvDvnBvMMkTfeWFf8YdAqvGnIo1W1r5EJonjJ
kPc+0sJy3iNQUCPP4IMkQNLg0URhTN411cvhZWLIR64rIzHHpz7qnHTTipR/RpOT4+mczdF80tOW
ND8Kc0JYkIYy6IPVgU3+VMZ97yBVGjW3hVog8QqrMK9Z39qRz50CpE4ey/irzPoJpMx5fNE7YbRv
KbOAjZDCQJTs8WscP7OU81gJy/5gCa2/GDM6ZNpGUb9CQ+nAj9LsK6pZ3kI3kA5octkdYHD1npVO
/Q6eHze9aQJPS7PnXLqsmjPh5tagpYElO+VsU5BXHjud0F/AMMqbhBug3g4acMW8KTjzqIEYhdZ0
G78CpRNvuTRtn3LTsryClaxw40YVUFW0oFOnbjsxYO2URFG85aDN1Z5V1zxzZ5txpNw9BAihIefJ
S8TIn1CV8PQaFKep98FsKSwPVSoZdyhdE9B+SzJ92cVgC7yQ0E0ItSTEsY1r4dmWVRM35TNwSGrp
Ig0UuP2JBx4bATcYlCukP4kz3NUyVdkPqcCsCxxANkVQRXH93CB0gO9m19O9PUnrATEyGbw5n8oJ
OwVMshQMJGOjKxwNFEeQw8CRIbfI/HovMmUV7yYUqTvkhsrNajTg8zFtB1dPJxAMrbitEw8XVzf2
UgPnL+gGWaW3lVHuFbroSLYgIVHjHKaozaZtXZUmaApgXPzpxYCkQSc4qjIbhzLozB4FnT5aTvSe
1vYnM2Ryo6XqFpRl8VPndfOYxn2yq4Vj3s8ivZOgr3AXtfCSWjq/hpZLoNNdlV919ZA+i6Sx880o
bPglQx54XzsJfmxsJnO2y802ye7wu53bwQJxzldmjZQQXYhs2LOMq+4q4WRGPqobIM/ngMNjjw0I
mECRakU8ZdRA+SfQlVNwfCqJPgp9TrSp2qeagUYzpVXzG6gLSNNx04wPOfrQqBkR5ZtXvRR97osE
L6I/TJkdh4Xks3XLuHIGsFyQgWVKl3esMlDbAuIAoqWl5Vcii/JZl7aG7Hsu03kTpWnUItSr8hMV
n0LxC3ag46YE7KKAJcAqNvpcztMmUaIDfA7utA4aY4rOflprA/VLPhoy0NOCZo9T2znMzQryq3GI
qN0sMcyrZCi3pT7vHeUYs5eMNvLBTKZR4qpqBDnTSXoVQ82SJV/R0MZmOBOgCp4krWr3Wa6DwlyL
JE9DtPHmJoAIiA1e0U82foGyUFnMY9z2oGMOjvQ0oG5PPB7nDVEZ0H10f4zai0tEP0/mJXg0wklN
QNkgpCSeScFqMUHc7af5JTeVBdawVmfI3EWPTNMs6q+o67NgKoA/IQAPYNm7cSRL6KkISZPJw9to
cO5y8Kx8K9dMqM7+j1n3P93tQ50X/dYltQATY6IhIxwj6eylxXvYJS0txOVRjEk4hNVtuUm90RsD
SBX6WyhYwAkOoptsR0PqgiF2AwJL9p4GiJleH7Tb8z8FnL3jfi1+icMMZoCbx9CnADvv8JfYQ1KW
JdI8uPOOMWTweueetwDq34EF5E3oPFM0mJePVmClzsoCcAYjjTXoJtqxnj+jth+X3CerXbyd5UM7
kIh65y2S40WtTVKyMjmXLNdaFlG/DlRoh2CrXA1XnYuzdwFoPkV+f2GNx+f53eCKeagiDesfYBD3
3W2QpknjoZf7C8ta/so/4sD/toJ3F5zJZVYDdVZeg+bVCIymTQN+wz6BxGwKr3PLP8qb/TyYt7Z/
3t6pXTw0t9AtD7SI7WDkNKoJ9SE2ApQChnQjUUqeN/L3LI4X5RAOVSM0mZSDu7D8igMrfVpmidJA
2gTxxRuewQff1H7vC9cK9S27v2DtmCK6bKFDIakGT8LANpoLS+LQGp8iK2cWNExtAIDsWQq3/4Mi
4aexhWok9SxXBz3xDro25sE3k7C9Ov8DvjvKkX2+cpRhaoWoeQcWVb7XnI8MKUI/dRcO7psRW8c3
ptDLJqYNiSlZcTBSbrU04UkeDM0NkMAAnyjBA/12fiXfdvKvkWVq6yJIBdvjeCdVWvZcRmAamJtk
m+2zjdqn2yysL2zYNydcmVm5BxScvZ4TafhOvUX7AfXgy/l1fA8WKwsrl9CQjeRzioW0AQnJdRYk
GTZuk2y0G/5jugW/S7uHhOq81W9BcWV0+e8HXl9HQ9XV4MODZqWnYdKBINwltMIN48wnZiox7ebc
i3NyG5eQAbIP5m3SVUSMxSCgoknAC0EV2lTyvUSb6dJVPmUEvB/cMmJhdgFbnVVqUFQ7Dvyu89ln
BgD9nrgRnjLyUEIW9FqFjg864vmFnfL1Q5ur03NAw4BckGdB1T8amhHq+m3U8OC8kVM+YoEZB0W2
YVLovfXj48KzWVmjRMrQ+WMw3jJzK/zYtz3pAox6bjwo7i7dL7JE86PAaOtHNlfRfmySKTWKOAv0
jbVv+iD3s00fapsCmurNpRXSE9f5yNrKQWgHiW3dF4bPP1SIZP1J7AEOQ/D9Amp8uStuLS8JtGD+
nb+KT8PLvGRn3bXX9TO9LgMr7G7s3fk9P3Gwlgmp/iIesJdvTR5veWxVZY2UDBefaN5Y5G5dGd48
vf47Vky8PTbmvptrl+2SRPY9aFF+ItD/aK+bAn0UW8Po0XO3bwm466M09X+srJzUBAWf9kTPghj8
AG3+crRrJ3mP6z891KHnTZ3etn9MrbatoW2sZpYZftVlcVDESQeyQoErOY3z13lTJ28F0hF8dsLG
S2OvuX4d7WpLCmze6KGo2vSb+K7wwG3lrnAhsvacd+6dN3k8HgGBBXeCU7DD8RFFpJJ/FSAHYRN8
xESiz2D4TFr0TiLibCoOdWVfROQ2sivwK1IMQRhZoy6leMvGrc/wwLS9CgF5kZaDA/zCHxV/KqT2
2DvNvXSMBhJzsjm/zNO2DBsfhjAdiGBXD/gYdZwLJzPRz8lAReKeqSARk922reoLO3rKXxA//8/U
suMHOyohBuVjA1NJDcygncCgKL1heDi/oJNWDNDBl9lI4NqsvLJjWkmtJMUbW84AY1/aBp2Avrjg
+yfeH4sfWFlvGwVNZrZhJaXdU6nJ295mz//ZQlbblcp5xNCGGLBdSdCkn5zRtWsQGTJDThdetpNO
cLCaJWIfnAzcQoJ5hdXE6bWkCojzaze1HrOD/2hJfOXYE9ifEXBpw9fnHaB+DzrJfYyq/7yV02eD
XBEzyzBhRV885GA1bZs3osRMD9+Ect81JcgZJvhbF/bstJ/9Y2XlZ2YL0LAHkuTr1Nm2Rvpa1PR3
3A4XiuZLZlaOxh00/EyVgjyE80+mFwRXLy+KC1FgUcZ9DznwaHzNU+dgZ6/MiEKUtqmlBbIOvun8
4lGFNFBXliefh8rtXzFpASCIz4KlsMXjmLiZN3n1rromHvXjfeNV9z1mi7jphV92MvLzg1+2ugaj
ACRGhAFd1YMKlT88iR1atW/GZgrSbXWXb+wL9+5vzfIt/B5YXN2GKs514nTYi3k/Alp3x8Ydg26X
7C2fP5l+F8SPonLVDb2KLyx22eVvlsGoJwBr8PAsU4gOPdcwJVNgQju+ibEZ8qaiH2gH+HmxjEHR
L9xFctKzDowtLnFwTdBlAXhV28uTCk0dpoGUz6bnXC15NL/OduKOqIBuL50nXe74uTWuirlOlkMs
FVR5+c6oXEiGerdovP6m2EC++GDP8C5Su6XXXnW39r7yQbi8sMsn48PBwpf/frDwWIG6YKNN4uvA
om9NCLhum6r8fT4Ind5dOK4NqYNJ2XLUB0ZUx40cPdwi0JPBd2JcmVJ3J3apJvnrEt+38x87q+uh
QCRDowWLGb3Bl8/2DxrUm8Hl1+ZnFFi+9VTsQNO8zfzS40Hy59Jloac38x/7q8tiKEh7eiWW2pzv
0f1zXN2rAIVF2ywQ713kstv+h/4EQpzPPPGru5Ff9j3R3Evp2oX9tlZPyyzQgEx1/I5M7Xr7LdJr
r7mUWpy+MtC+oIdgA2T8q0g5OFTuGC0hse74YEj7Nqoy7qJS8QZvQA/Hw5ygOowBnpIL9cnJ5xnf
UTYIBnbZkBQe+xK0sU20aH79EUN/IMK39F0MekCk6IU37eRhHhhaOVMJ+lZkGzAUaW/GmLpJ+n7+
Vpw2gG/HLV8LAKCz8pY5mvLU0SBtbSTbWaYKW+NfR/mQuDvI26H2NkGZWWYaHt48MBRJjda+4ztP
cueEaut4xia5FwC4I19cyGlPHQ004AvGvgxRW0fsKuosixUV0mfd3iAh6FyOLhq4H7ux5xdKu1Mu
jqdZN63lunG+2jwmoV8YIFz0bQg+tbqAjHbcjHkTnD+j7zDpsoEEaB7aihhAZ60eBoxWAz0uEXkg
biYfwx7uihvHYxsSWG+an17YQHJyB4HpQc2P+kPXV6uaYtVpaMwDDcj9wVd+va8zAB7d1rhJduXP
8Rrsku7F8fXH88s85YqYKv2/dskqYIgCvYi5J45fauiXzrnPC/PSTp56z4H/YmEARwE4r97zWCS8
piPe8yVe5L8xDqx6mG+iADKBTXbvPCxbamIO20U8/aRhoLEWgGfG6PqeiTg3OcTqhi9M3evrPy3U
Dhlt3ZLdFja5cIQnd3L5uhk1gPmB7HV84RQk0HoSwy91bXQJGEl2vjt/VmRxgvUr5xyYWDmJVthg
RQlkweCVeHFWglyaY+SLpf8SvN618bxtRP+cEA3kEXHf6NZLEdf34DJvEzXnGF1i7yF3eMoa4hcD
xg8w50LVeX4PMC31eA8sVTl1k2IPjESzfOEUoK1Fsgkv7MOSHP3/+wDd7LGZhkLLrHq8csadtZ92
aMn7fJdcKw800pdyc+lRJcvRnbO3CgVd3SRjmiO7oBsA4u3e3GOczq58Sp+M28kTd/Xglo+d172I
20sgyKUdXbbi4K0FI74cIDIEAzpzPL2Ti1D/wnN3Evd0OMdgEChTCRzs2EaZqQ56b9jIcD/5nyKY
tmKbPvZ3l+Pc9+BNydKVxCcdoVkiy6cGDpczNw4FpbrHOIjpqbBq16wq8I4u3JMTRoCvcAPKXJ0D
Z1ztWU4zMFPigfn49KR0Wx1EAUNkyDvzWr+0d5dsLed3cD56kWHEW9ZDruFFWjAGlldBuxjEPmSg
lks8rsLML5zwUhf5RHlGKcapOsvX1dBbWwNzGDkxdBiSIhBU1Y/yGTNCzK0WdPulFDUmt7oDicel
V+PVpafqe1A9MryG5aoZIgOFGW5+g3lTLljx245BsiNG1KUjRP5N/nX+up/YYmaZDDxXnOWS0Rxv
MfhTUA3QRvjgHuIMHywQcoFVe+etfL/j9MjK6iANezRFsVQQGvu06WPOMNDwLif7Mcpd8HYu+c0S
Mo5DyrG5ZdEHfgNdeAT9H8wxFxVgGHvtBjO5rqod9fVfl6rNEzf82NqSfRxYi6hImFn8LY90L7oq
w2FrPBCvcelWez6/jyfcAy4J2rOJyQ0MvZtjU23p5JieuOyjQqhM7mT7TKI6ZHnkRvl04SX4Hh2x
rgNjqzcX5MqI1jVG1iYjEifD7Yby0kEt3vXtoA5MrN7cgYD6V+QVuk+7NkdV1z+mfrHJvGhnb0A+
zsJLh3XS3f8xuO58jaOYe1EORZDyzVj+qvgu6p7On9GFbVtmMh+6g2o0O58wNsU3YzCXNQzX6e7P
WzhREB+dzF+k7cDjJnsmJRjpRdDHngq73TKHLASDwsVMUxmmIX/mvTt4zqbZzqEOHryrPVih9MBp
fT//U05kTcc/ZRU/ZlCLpA4+FK5achttrU2zo6+5DzpfoP9ofeJBCvHQoC7S7i8ROk7AdhTzuzCT
EsUKAjVb2e5iKVtQvTQfUaQPTI9+QYRUeGIAbJgVsAwFh4Byzzu/5lM+hIEQyIyQ+upgeRwfsGl1
1mS0VPMzaF1otJvJVzr8yw1u3HEMz8b8TTSfwX04thGrnrSDLMGBREfGyIMcPPfzqyDL7qzu3pGJ
JYgeOFHGbTrF0K8G9CF/Ritjg6vnQWO8WZKTy1XsqTf1yN7qtATmOpNKy5KgC7tr02vuiskDb7fa
aIHcAhwMQF3Og+ypvzLkhbWeOLEj06vnJ21zUDsd0GQq8qDEjmNkZcYunNiJJ+7QxvL9oMPtxBTL
hLUp6AgY+MpBHSRelzmPmDH2OmX8ai5MSHfZxUNcDun/P0SUtsdWY3NozCqH1fw6uU22ast9NNUf
MATIu5xfnqijD73SWJcGWRuRoS9grZ3d6ifGsO3IFiNld86j/tT7Zth9xFdy8+/cc45JFvry4Xl8
4nqZ4Xe4tV0Mco5N4TnkTt/zjeVle+0WsxaVh2wssGDS/JdhEEQTgGAc7HWGEnd1/QZGEwNTTLnP
y999V+1G8qd0tAuZ9PeH4tjI6gIOFtemKeoZWod8E6F92Mu383f8koXVlRtzTKN0IITw9RoDFKDp
nElw3sL3m3W8htXNSmwMDbAENqqOC3+snDArHLfWqgsX+ARedGxn+R0HwQrTYQbS6L3mkzsV5vcL
wGG+V5/mj+ZBA8Z+ydyljVuldNDdziqpQUquzLB9zbZR0OguhEgxARCL2v6PE3nxXl14TJe/enyZ
jxe58vOI1TYGt8BqBk2vGyfkdhBjhcEGQ4k2Jr3gHKf31LGXL/eAqm+tUTFM4+AY2zEIf/qEQLPf
JB/Cz/+krYsBtX7761JpcyJVABCGqgqyFXB0+V8W8cEZxnOeV2ARa37np8/UA8H+LqHhfJOHOrD6
awwgDtJX4uk+3RrDTcYvpLMn13tof3Wo3KxTTUSoXEcPHEnYxxgCKDWz6yEogyR0Snzk8BxN5tRx
HtpbHSdUko4cwV0D5SdigdlANJnH+z62IgzrlBeSklMee2hslaxnnFagq2FxXf0DI7IxFfgCc/HS
albvWzM5GKUNdb9f6Mqdkncuny35I00v5Lan18ER7Bd2BflL7DpwkjQZh74pDHCdQVc1+2toaC+E
3VMhC2NV0S8D8mx+Y6M0xRSb9YASWwc+62eT2e5LzG7xW0YuwdwnGpFQAhts8Xf0VRxnFYBZFmt6
U2L8XLobAzBS8k0dDNeAMUDQDzPPekp/da6zKQMMva5R9lyGvpcEYBVTcMXBYCS6ge+9rOEnfG2k
GGfFETiTMRgiTF+YnRsznn2LJ9BSvqQQjzdXUDxfeBhOnOOR3dVlK6FElpDWc3+yoV1ur4zmXydH
gPt5sLLV9apa1mIeAWrhLgvj4lmqj4htzt/gEznysY3VrQK/DcKmGudHb2ZvuDZ8sk19OrpiW+0q
qLe9S/XpqSB1tKrVNSNxYqSMY1XTp+4pn11V6FoPHiZgRm6z6bcXFvg9f8QCkemgTWYQzBteOahe
RHnLuF4EP6ZQ7A2AXK4Jwpu2bzaXlnbSI9AtI/hYkYF2weq8MIdHbxk+BANkHJrd4bUpXs8v5kSE
wsxmZGwg1qEo/As0H4SOOYm7ieslPrcygZbIXkX+3hX3OeaFnLdzaiGHdlZHlEcQGcseC6HkHR/M
8FrW/GcW/oaVg5UsU/RK28FKoP59cbTop2lO6QUbJ6pnhAOCg7AQoAAnrZYhZj5C3YjnuMG8rJBt
ndYzIH39pe/0sH5GqgW84Mn5fX7vTtwoDE1YSMcQPWKi4rq9nc8CX4BQQxRMIQmV4Utzu8g+ZpjE
nIplsMCLdsnm94gPmwv+CC/H5Mg1t78tVAWpEN7GOpi9OcAAUb+vPAPDAF8t9BZSFyutthfzneXu
HIfeY7OLHx2cYg09V5e3JmafuMlPI8wCqNc71/5YyE3GFybnvf0be4sdRTuaE27QdXkGIK10YsyF
AvVfbDDc4GG4Sjatv/BXzW3yZF0okr7fAxCaD8wtseVgfVHSaeOAz5JhNoElMB+uqZEc4EsF/YXU
5kTiaOpgjeFTZfg0GfDxVZCiCcFgLIxHDtIdPn3lCb+wPTHu4hCDAIZ9AVR3wEgI7mJ+cvlS/8LX
cy42qZa1rM/y8CeszrK1FN5X3UQd4Fv7BeOFNNH0xdN/kXZlO3LjyvKLBGhfXrXW2nu3u/0i2G1b
+77r62+w5txxiRKKM56HgwFOA86imEwmMyMjgF93uY/iO2Mntz7ttTnquTP21RiPgho48/Nk6V7p
jrsGBCWdG1lgI3TDA0qmzCrJupBNGMwUoBmR+GvostJ3toiJ8qHUEoe0kme7saKD72qeaGOmnpGE
rfeUskXdBvrURJEcwBYZFcTgqhWDIskx3OGsYUJFM8vvnQtaId2OzcQGj6DJOp6rT0x+gAbeSYCv
0Dw2qMXGuSbknK8kzgxGyBTw/5jVXVzdRxcLIEMmWBEAeahNnAPZj4PMwJQFN2IKB5wXYwKeDJAc
aIzaE/lYC+/EIjCXiIOPq5zM0i1PYgW9GcA5AMjPq9DRuuh19LM9MBYPEDrDKLLwwnDPTXsamgMa
kgZBE6m0KKoqRUDRKXFkDy/HSrfLH9ouOow7w/FBwuqgZSs4hZtCYUu2//UIFRYrgzgcmghASck8
ZdxHazo3GnxWVYqg+TXXo43WeMYKOmv/wAyAhJxdB7ktYim9e002cGGRphitmwtTA8an3In3U2e2
zmDnzgCyHZOFGlxdVFjatU3aJ33wFKg1qDY60Qt1EBGC/Buuf3v3tjZPg2qkhoF+HHaZKhlyoPRu
VfDtOkbeg2BBy1uoFUL2CL/M5IUmtFK//Hrb5PokQEYDFlHD09AFp8cUo3YWMUuPb2kE/G6C9oyi
f/Qgvuiy99uGtjbt2hD1AaUqqbk067BpXGCBAM6SdcZStrYIOQTUOKANIv1FGH116eV8L0ZNCQth
+z4rEJ85t+Hz7UVsfq0rE9Qi5rBqMoSOFBB53p4z2cQ5MPVWe+RVVogiZ4UOHNeroaKw1PegjUeW
4kDiqHqPUmg1trL00ZUt2gGFOoGetX5SwMfm3l4i6ytSZ7hH/SOpDNjlxFMMYoRp+lImP/6bDSq/
DYQeXL4cPqMk5E85eOKLMHoDay4jUGy63O/dUqjj1PZRA607OMQkvfgcsKg1axCRZYEqRvtS1Waq
gI8VNh998wDJMMYSNneDvAJQqEAqRb8EMpAE5KB3TNFsArWzstdEqBRB2eD2fqzdGim4YAhkcgxJ
OA2GAwu/pmQ8lzq1+jlO7z5GmjBEYfsTo1C1/lywg1oHkkWRTAvTlyFkKHIAQDEjliQFqEGBYo18
ybm9mMuE6fLkLK1Iyys37sm5QbBxYtHkOQeqL6jdzOAfsTE+xTsAJmOeMkyfR6ewQ1ezOv8M/bHd
xNq7dcEA5/d6ueRzXAWkGWCcsM+CDFR9drDLXd8GOyEYy0+Tndmhw8yE1yGD2EPFGPpn0Eeiq7hQ
yBkC8OZmuBdB+vdSWcVrdEzRtQfdgz2jGxNixXiAR0xWgvWL9bLU36apwFgXI0h/gxAQKne0BTty
ElRj/AfNKfaCI5pg/WNNbZIYsdplYKLx6tDwUr5kzFcft+a4UhtnWJSzX0Pr9fWHYfyEdqZTtaE9
CLUZgA33tmetDyO+75VJyn2LMgdHQRxljhTYAWRYeTU09f9pg0GqC5rUD3+t4JqxY/OMXBmhvLcL
Im0AgDlzoloaQDASvUCD5O1PFgK9PNKiB+81tZCONGwiIcmcnnsE6YlrKC/Qmr1tY+MZQb7WbyPU
QqoCcoGlAiMQhgTzQbuvDrENMg4OEIDBrjFB09ng2jHjA5Q4GQFte6d+26ZOHod3lJwOaeYQwj9/
+GbEha1Bmuf2EllWyN+vXDAL9Rh0HFjhiG4r6Iir6BWSA//RCHWyCiPtciHAUgRxOEd+ZCkl2LZ4
9/ZSyL+yPk2/PxiVbejFkEFJHEsRAbeM5MYOQL0KyhyUiRitl8tlcssUlWCAMSIcsgmmyFM2OEq7
xBvc7AESDv/+Ibv0QCrNmEC2U2O+MHOyt+5b/cL/IsMxpOzCu81+cA1PsjI8ohWLXVFluAadepSc
pID3D0NkuSKC0eSnLoK6CUCt27t2ec3d+JYKlX+Aua8eZgkrbBzQP8Z7ubLGPXTUHQOlmAmnbvCC
Q3uIvMlNwHW+0+9QobjTzpjc+8hsY18wLnjWsqnAokZQ0pZjLFvoQT8OSWpCbV4wGC2271Vo+IHK
BTM3q/Clx1DHk3MwCUHa7o5U7/z99JCiWVO4ULD/cvsbb8bj38boYgTEKspYCTDJFZWNXNrc2IJu
eQz9jnV9rx9/8NYrQ9QRbIcumyGjBfr0ubCJGlIGvI80QjNqV7Uz47yzVkUdwlwVo07qYSycZ4/v
ztClYLjCdhqGYrIOITEJlX8qOo6yWhlocQHPtx9P0P/6HjmQ2MwOhcVZMgAikgWIAKb3Izv1agsT
f43Fcsd1k4+kJVe/gQqeUqUlfQEBNYfbac/dW/ij3+eQ6rCg7SLcpW/1G+eJp/mMwQxIzD2xPsG2
o16Zp7aUQJULQYN52Wv3WWkB/mc3NucZb/53jjmMtOlAV9aoPW1aVLqqAdbUECriCDaViNpc81Dw
oKcff94+FsK2NdAjoADD4zNTj6uxFyG7I+NcpCcRzASQ5rGyXfEEjWrH/wGeNh2tiwMJrY1gscau
Nn0L8BiUKwToeWKMZ3nzplXI+WDrwaEEe1ttjrZsyT8ry7hrzWQ/e0g6vfBuvlM838xs/phanTV+
3P4Am76FR5l48S9Sq1z+BpAh1kqNeIeZad4SLdWqsPTqNbEQHnYgEinNbA9uqR2/E+8wGNaygv96
HBFf/foHUPud9CF4dXn8ABFNE0c+zHbpJo+ck70P79WJt4f7yPWd26vevL2vjVJ3Kjj1+VmeYBSq
3+4IvmuR595ivz3yko5wJd43KG2ZfmecQJ2pnG9b37peMDZIqBdk5K4qte2iEodBEVa4VSPdjMGz
HCN9HHe3jaz7YOS7ghADjBik+UoXh8Nc4qAeilIfaJpSN9pVF/Yz8TMDq7FN4hUr8m++ngiPEYZR
0CBatUfRngGdNNfgo15m4HI7OLwEZ2hpWx+gMvpgofY2gj/mCSBFAwQdYKz0JAMXydk0T5jwq5X8
SYtmJ+E5+/ZH3DahSRiUxQFReSrwFqCXLyUfJor2TfVdCcTstw1sdESUy1DE/1ugjt8AHSUQ5uKx
G++jXZbalafbNXBKeWoj5rB8giRSVKK1sEadNbmP9KxvUFNQI/EJYvffpRYT6rxBFMlAll3Gxwpq
BIaK52cZn+RIZnj+ehRLXy6XOncaVL25oSWlE5tMV0snwp1Egq3+AxMNv2S3tgJX3IU/WVWMjZfB
9crp2lAxx1DEyfGdU3V2hpgD6Xt3hIqayUWsjIHhNPSTfhj5OpQ7mIKAje2/9ngzJo0FQRpb/jXb
ZNoNYnBH4VAXNnp8Gor9oN0XccWwDshWCFgsmspjNSUFZamEr93UpuqF5QW6Lz8AFmTm3yRw9zFH
NjdC28IiFdogvy6rInHnDHinEPxsmuHWesU4NSwrZAeuXqylIgzxPMKK2EqOAolADM1bnc5I0Leu
58ViyM+4MlOlWiIlHD4fpjV7kL1b5X1s95qpHUkmWHmGMx/Uz/4XUIXH/rW7Dx0lhoDIv385EwI1
DWkCOkWQDF/+il6EyjaEvshAyVMKCJda9VYeagwrm05riArAZCIGbi/A7Ku1Qkaj5I0MVmY1MrkM
/+Oeboe6LQuAqOloHqLOpWjUI0/mQKWba9i0aFD36cB5YW7ftrCVqKLR+tsE5e+gyMYDlfhFfcll
sEdnw/nESLsT3bMOF2s5lKdnORq+EJLFtkA+0hJBbGQlPosYYzNeCtgSHk1QAFroVlodlAOk00ie
YnP3/sFwKwslSTezOrc7xUcJI7OYTwQtxp94nSBi1BMlSXSZaQKqqM3KNo/xJE8gwp5AWzEeNXB9
1owt2zrJgoTJVUD9Ce8t5dz4bJWR9lifos52F/7EZzX9gAnu3or+12aoa6eJoZuOFkQGIljN/Ere
2oG5123gKx5Kp9q3HvRNmNn97bVhbHZ5cLWcg5h0XlyqGofsG4a2D76tngoMEEFu0XkYBSvyWkd0
MXosm4Y9ecOutCHZzcLFkdXRt/7v1Rs0amfg0zkWE/yQHpNcjdfuBjcE8ygru9g8EZKGiSkDDM0Y
KVqu1xi7Hiz/MJNHavEcYRvvqk5jES8Sj1gtBioRQCGocBmaFGCCxKXYTCWayxrYnqPAUiZ8ugYU
/MPTkH9wQsLKWcg+3bBIF8HyQhv93IBF2Qt2wzmzMNuzV930wPqAjKXRZTCob4hzD0UzJyvaD6FX
nSCenou+23Oif4Lwts01NWtxWxkhGmb//zlpOusmU4Y+yfEWiff1HhgZN/EkkGTIuz8MKVemqIjJ
iZA0zHmY6jCCNb8YwovqPzJugK0zBxQX3E+TNFmnyZGrOEECUuAJ0ruSaxxj17hTbe1r75B5pfyn
Zqtn1kWw9ezB5YzxIbxEcMxoHIdQC53cBIA7DFaOJL7C9DZQeNALsjHm4EKp9MA60JsX3bVJ6qiV
HIQQDKDYnXQf/ui8/ti5E5hOcSDQhWBdBcwFUm+Uwgj7ZIhhDbpsHtSdE8jmWfoHkNcg0u6Q3drD
Lvhyeye3N/L3R6UuhmAI+WBEp9sROlDj99+m7mMsecbts5nhXX9H6l6QZIg3gGwfieQjyFtPSOmO
5DGSnFHZO/THxp2tbj88kyJXflafIpvlPFsx8+oH0DjcdhAMhcuwzEn8aoB4JIEG1O0PuW0BACPU
GxRMelK3UNC0E5BOWGKr/siTX3HBQsmzDFB5naBHXZq2kP+t+vYTIg6Hvind22tYjwXi2QjSVLBu
EgABmsPLqyUoZ26aSyRbhB8sBR3+iw46RGfe5UeINBAKP5CuJ14JYYDblrfc8MownX+hvCDrKelF
t75sSek5VXjIWu1vG9nKTtAGgKI80aIXZPKFr3JviAmIOrTMELRGsPfqT+X4WfCzDVVM1nfc2CsM
voCEgSAXQM1M7ZWhJnXdxtA2HR5Ry3Xh8/a4mzPAJPARjUN6CNyJkfZv1fcWNqmkvMJkpRJB1dkJ
9+pBOcbP6gOGD0ing5AuTjsVJNeDxcIdrXMeUNYBj42iLo/5M7q0mslSOaOuCR6DIOmA2+32fME7
aoyx8VjeleNoQ5b6SwXxjNt7uXaYpV1qL7M6UsKuAvkYtHShEPpr4oFBl+3bRliLIz/iymG4SJxU
iHFDcm+sDSi2zE9FDxLfCoiapGhCsyu5eyx7V1YBazfJJb1MhrA+oE3BqIXQBFDo0rRa81DG7EEG
1aKe0e5FsGzPx3aneOT2Ub+z4BEbJQyceWASoXbAq+vxEUWdqkLE09SWSxx90WpFiEWi+T57nQ3J
XVAj5SazOry1iddGqU1EewsikSN0lFoXQ1Wj3c2A3xQeCBcME3NNodPeiWZ2z7rWWWapbVWnIjd4
zHFjZjDzLU2eIYczjeasZ6zmNbmx6V28XiCVPxSJokAk2QCk7BDs6hBkmS20a4Cwx6BYcq+AmCnd
TTvd0p6ZwPNt00Au4F0J1QWN/P3Kd6HDOxR6DsayxumgnGzXDwABklnJqULepD+0B3BSA+/b2+Ej
67bdiEXEm34bp7KKPOXRWSKsekFlQcpiwAysnX+HIvYb745ecsJbzAuAhpkYB3YjYVsapi4woQUm
FXpUmeN/Fdz2Yd7JL4S6YtiLZnlmPZGIe6539+9V0gTFfqqApB1cXrYmjK4CColeYIKX14+ixYJo
ioq6icZWC0AcDGFixHGtuaum3NOq5l4qkk+l0Q99BWxpL+2zuEwZOc32PqJ/gkISD6rfS1fvyon6
UpMArEeDPt1Xd8NX5Xt8QaV1+KR+j2ZVafl3rC7s5ulE7QrkfkR/hYal5WoMELMAx43EwwDAtly9
KNGv24F9ox2Jz3plhDqYwhzrCheCywtCVamB92bjGU/SOeXNv3gz4mMdWcGFe0FgwSe3nfTKOHU0
1aAOJkgxS3b/3tuKGx2AOjTTb/+Q6mHDSzFpI0Bcw/hLSmAZCIJCqv2BBFnQUEEf95eKGJB5YPwq
HeGXZDVgCGFlc1srVCDyAu0CgXCr0APpYjjx9dSCubNxqm8yABeAFLrCr9YKHd9i8txtrPDaGt1z
qDhek7K/rAmuhNbOfPTt4DIvFUAtJ7BZs29rgzqhJEWxGKNvAli1lp80yTRooqlj4oglEJPiBO3n
8PW2h65TDx2PXQUaEyICjEh3FaMYyZY/FTHqBfqBEFF17nBiEyxv9MWWdqiDEKYB2KslKXZCUfya
SbyJStLeLwvc/rrXF82LMiYnXtfBjQONwGyKWK2/jYWSEXEJY25oWUG5efktjWySEhxzstD+f0Uz
+R/UfDY60ZdR9L/tUAkV3w06lyhCBDvtvoOYE8ovVg1mL1Z2seEcWJCuA2oKLT5Ro64g7GgIwUd8
UT86ZLWBdgKr5byOkGQpf1ug751eNmR/BIGxw+Fkm0AJvbWTeoIuXM94lW3tDQI/vE+EnBKgMcu9
iXi/5KVCiZ3OF2vESd3NUx/vCSN7bQzRyYnwMwYVH/RqYFjeyEexvivTVAbRYaosHgPIj0+gxjZH
6CKCnXTGADU0i63AxwBmrmEyROHaCcrHIe/JkK/yRgOEYEOki3an+QHjNtz67ETvBZV6DGGt5ojy
qY7lCNeTA1FS2Ur5nLeGvj60OsdqR7AsUYcyhSImeuXgjAomzSICDnMhmmnv3A4x6wwRn1gALEZB
fAT7MVWxKI0Y/zQ0wZ2CfwEdhFXqrRsJD6L2rPcsruh1yZUwHoOhBFIbIuxRtvLEHzHFBk+CcoT0
Fo8RGrST31r9rLRnvcnBdFmi1AAZMoWRg28cx4Vl6ik+d7zoY1I5cZrxPlFlM+hZEYzsxjINXK6N
imDQshy0rtcRwSZ0DcGZW0tHvT5PQefd3rCN4wj2CU3HSSRHUqbOhNxqcdXLVYIQNp4aT9+T8njL
HO/f8D7CTS0JooQ7DuFjeeoNyIyWndFiylkCjUyd2Yl84oWRsS8buaW+MEMFl0TMCkHuIF0VA5zg
/8rtlrOgBa2B7C77KL/+CjgmJwNrZdQHRLEzlMCyD46t/EPKzqL4sxUZqISNIq6OOXzQkhDxSpBx
Up4epY2qzKqACdjONN77h/w+xKxv70CAwrDICCw73dpalgptYQGMPGj70hyn/RxAdh7i9s4kQ825
ve/FD9lgVfy3zpGKEh1KZ4qITiXlFT5qhqoAeLTDH6Jdbjev2WtwRvndK83Aap4BWWNJ2mydK1QA
QGchikANatRupT6Xq0IJKbpSRIG/9OYuMDvgaAUWR9jm0nRME2GkCYujb+x4TDVOnSAPFxDZWn8y
w4nR/lnvELqBIA4GDy0Qrpg2XB6pSmgauEuDSn41ekYgOjGvP/BJ93A7QGyZgUw33AD0TEhNKTOi
2MhKOgSoMhiH2thl0Vv9ByvBxK4BJDWCOJirqeymw8CkCrpG39ZL8ZiLGiis24fUlxlz0BsruTZD
p/SBLBRKHmMlceBM1ZHLH2KJdVJJXF7Gbbxqfy+Fxg91PFSPJwVL6QCHalLUt4KXZHipu9TKxfTY
aV816VT4AFIIwr7oEgbsZe11S/PUtZH6VWTA4VCFEh59HhzlAxMouLlCoqyIaIQjRBcPdL9NcwH4
PXTjeluCLivErTiwyYc7jE98cO6/9j689n5boxY0jorYpDoIipryLRd9Ex1iqQ3s20Y2vxrRGQCU
Hykw3WOPxWFQpw6K8T7KaKVyDDKG523cS0jweAEZHu4+CJtTCYNec0oMen4s49A5EoqtVg7X2AuP
hKe6exHNKjTZjIxb60K9F/SnwCeT5ssyQhSjZMxRAC6rQulNbgbt1/R5+8ttIJAvo85ECwIpGChb
liYgDDJ1UgaWOP/se0hgBbNPLEVAMQBE0ai3GjPqHf05sucYpd7gPWJCzjcWiTWqKCUBMIukk7ry
x6lBnQLC4UCsjWjvPGvyyHg3bFkAgEe6MBOBYZKyIAxCLifE44WyU3dSNnZQTxfm3e1PufE6wez7
lRnqatIqn5dzHWYIVKEUTFSP7tQ9D+VJlOePWsDE+215JSwin0CvBW5Jx10+E8VMJGxShGWD/1Zh
MqLfVfaFONNCJfXIxhhu2yTYJBGVHAMMCkuH8ZWh0IQGk72DJbxjoHh+4TCVwVmq3dlANwMUBUUb
V2JcYptb+NsqTeysgSXJ14wKEJ44xNPO7XTWGPY6scDuAdRCauOYf6VL412atJoygkwzT3rDapVg
tiE2/q2Iqscqq5kc5uRcUffMwhzlLBMU2fQJ1MBwFuM9R3kKY65krFeCNHbz7x+py7VRe1akHeja
ZDAkNRJwLOnLkPS7oi0ZL5GN6/l6SXQFQhPCXss08gWnO7W5D6vvbciSZ9+yYQCJJ4KcBMBLuofa
1o2WiQZyJj4ALrREqabBmIjCaqtvnWUZmYyC0IOKMHCZSy/HeyrII5CdXmSWxcYUWrMHWphMm5Yl
4PsBKONuh48N/1tYJCfgqqqOBI3jIm1UbDVpQO/42YyPbfyFA/Dvtp2tA7wwRD7xlaEmj3PZ7yvC
WzW/C+74A1hhKFG5whMZK8JEbeWk3shiVdt4AhkLs2T9V2ZR1JwkbUwNW/3a2zwGByNzAA8poqUp
f86z0z1DghXCRDZjuRuRY2GXCv4dRlz4KJkNW0oteTIbDTM2oS08qSZ4XgIAi02w6/9JwQ/LBV4Y
QDmwoqyeXyP4pJSGw4KQMnvFPMBS0j/dXtvm0n7boOsnVY4rPeqQHqTDl7B9nnzWCPTmpuFMS2Dc
I3VtGu+nyK2QxBwwfo0TzdYc2aJ+Cm1xP1qz086mjFg87P8ErEbmsv42S4P+cLukVaqCEUySazNr
dVMoY1ObeUbA2kp+Fnao5McYqhQM3qD9QpuOt2RL2RWDo93x+/EYvWqvisfbGYQRXptdAs858t+j
L7d3cCOcLX4AlR0PeSdhjhkLrZOTPKcehGdNRFBG/rNRzyffE5cafBJiIPQYpTwEQ6VqWGePAz88
BQfNyk6j0z9FQMjdXtEGaHppizrnYikLSi3CFmHj4y3Bru+DQwOAy1PLm/NjcdKAdBFiuxVd3/qT
xw1gJ4TlBAJ7iko/boxuTCbIvgTAu5AuWuLoexXN3ktr2TVeGGslsYO6xAnpIOGuA6wH2dAyps0B
5szmtiF4DPiN4pQuSZvzARkYNKXBO2g81IfE9p2ClWtupA8LyyQ0XEXTUUFxYi587Kib3dUPxaO+
lxHQ1B6hjIWM3XDShS3qwhibWS0yzcCYUB+4Qc6hox05usbiAWR9TMpxxgrq1A2vBU7RcWasfw+F
1xas49r00rEkJ7fi2mJJ5Ldcfb4gaMaEQzPAMSBpkbSu/JMAw323A7s5NID40AQingmnIad55S4g
RyXOQvqflFVBEauG6+AugH/1YOT2H2S8sdTiwsgd/MlIICpLGhLaC48jaknLVfbxNAsjB8647tAW
Zk1erYkDxRLQgE5ol5jprsoBffe/MY7FRiqzsEs5ZznUUhjMWGdtK5IF0fjwQ3knhC6cozSmMjm8
aEsWbybPrDbb5sYCpogeG9AJAEtRabVQzsbQKw0kNEOLP8jWGIHnEMgWMJ/j/5Ss/pEd8tYVeBTg
VYztoLFNNpc6H3UeTGXfG+GlK9t4kAfymv0/IPMl20W7z7Ud6oCQfBSyX7CjQEzYP/RgGqxM9URw
wIolALjjsYqtW7niYmmUxw5KmEVRBpMEJnAgI9LlsxqbBlFgeZnvMIHllh5z6Gor+16YpXaxH8YQ
R0gPgTglY9ENzkrgZOgCkGmiP/Waqx2k3kdc1EYD4C4hmIfa0JFTE4UQG9dVmZnq52SjzZY6uccq
jW07K8qlCmZwUDign++Jb+RtGcPscLjMKToV5hvCCzNmYGXPmGdjYTDIyVu5EORfQQMqAT5I0/OW
gzoocgQJOR6FMqlyR5bHrLWL0L8BtgxIWshwrWstfdgWfitq4QVwGlrCMXyv7nI3RGnY7I8Enn8G
Rxvwbq5oihzmTWs3H63+temRDvxBHLr+LZQbBZ0oVaKRR5gdGU/zZ/ygnNL7whIx2e8/V3vtDcIt
x4pxNW8Fv2ujlC+1as4Z/lBD0byr9oLwORk/6s63OYFVkmQYontKUFvHJKY/kEMyOOEPPcWA6Xhs
TVDTvGfvKliBhXPiooxx+6tuZQNX61OpnDnhO2BQKx7UY2NnNrphpiUqTT2j3rMBOl/4Ea0gO/i8
CoaWSwiIJszPAut6X+9wJokkdf5GDqWKaYE/YSFbGqYuzQLTasEc4lC27+0JOHBCzqvbs9c72UPx
A2XeuGJOq20HvN+nhp6cMdS4nH0dH3UMbKAGoQ8PwlwtMxNrBKG1xft4hLDuyq1863ojqWsrDHJM
g4tYqFTFdp6iOFTdSVxv+V1p6iFTyJblN9TtlYFpOg9BTgpGBBB9oHDYPEnADkEp4d6wKhsUuoOZ
VQC+qs5th938uEDcgxYHFVI0JKkTySVh22joTyEkxS/jPjrUu09yaYIF3wK7BSPqbD0q0WtDkQoP
AhS06WozOvR1WRFzZApKl83oyL+J3yRlX/0MPKBWnPqQN3gdtIk3NiboVcTvIaOWtBHm8XgGNyLe
H6DQpRPNfqjGLu1weIKys6ryLEU+IwpsZQaglAQ2HAM0PNGXWeaWk8JxilApuC1R7A5UG7RsuJ+V
C/v5/Dp9kb+klsFCB2xkQAujVDrC56A3ElKfhLzqLf5ocL0k5/hNOoxvrVWeeVbddAOySOjz0dZE
2xQP55Xr6KURhDIMhmDOxHZ23ogzKZWW6GLu1ytYrkpuJOp+vrZHV3RAyOxDVBtfVQEx+OREx/G5
O0tfBo9U2JO9kJr+Z1YCL1B6IxNdxTJORfa50UHNYMB4i3Hn7huhgnkJHIw1ZK+zF+0NVEOK0JxA
l/LKOjSb7oQeBg4Nzij47SmARBN0VS0DOOn4r+HDbCcQgUXzE5q6O0L0J5/GrxyzNLgxgGao10ap
BRet2s+pBqP8Y29zqMJr35Of3VPqBokZnEundxpIvh9zz/gR/uyAFk+emeWSLZe+/g1UBYifE4wq
B0WE0ox6UJF2zrt+J9/nd7lTW2wB2q3yzGLN1PUWphIPBZ46wkx7fdIPEJjcBa/aEeN3BojtVDtA
BcGVcN2R8gyzbLG5WvTXdZB5IUDR2EEQVHRN5weRM34m3widaSpY2jn8BhC7GT/qATPh3Qr+RMr4
b4tUDijIISpjGixOshu+8I5gjrs6toLIFBTy+HYTV2LRLW6GDaAjAR0RUB5aUUv5TQbY5QCj6JG5
ZFMBIW9BVwZIgVd9Z70jLj1aOmoo4OLBZNkFB0ZdcL7QgN95xsHldoQlk3eMBCVuvNOar4TFLzXj
OwHiQNa0z57DXQ28NcuNiYUbv4Au2Mb5EGUTjzg5Cbu2G+2gPSQFrnMQQFdmFRzj+Z1xqW9dcVdr
pse1B/R6+a7DmnsX7QQnx3I9ziIdjMxNntEdxHPc+482qbPatcJQ+T5s8ofuTbA7T32I0AAltT4L
xGxndjKxucqLRKgGjQGooC5v2U4LdW3m8F25ugVpzmnCwCVjURvPCBBDExXSv0xQF3lr5AGGYxCA
pA4caPMpqE3le3/Md9lFEz6KzQhN/5w5J7MO+UT8FI9EHjAUNLDplu6sNcByQSaCJIQoZ8R47X52
HmbgsYujI7RgI5qYOOz1u4JYBdwUxXDUhxSa0EUHdKfuhpgczTrwZB2sfXZux26PA9ppO7mzotIU
Tb81A5vF/78ORpRx6qAOQjGUbXtZMoA3UHApRUe3ifyTYimdjZcF62Cusu6lRfpe9XlMqzcSwr0/
qnbV3weoa+YjI91cFzJgBQ4koF2KMWcMeS3dtMjaQdU0PLRbw+zeZAdSlATfCBigataY1isxwM0q
ZaxXJgJyjeFSyIZCfYAm+CijFkoyEiafuX7yT/LYlnt+CCUTQJd/3dgmqjQkEQS/AMABl+VfVYsn
nRuyBBm100WErXkojpzCvUEJhwH+2liShu8E/NKFqItu03BhNEeTjvHVRDnm6k+gdcxA2d0+76vj
juGDaxvUcS+ivk26AlApDOg+xTwAbkUsfw2Buh404/W2rVX0omxR6TpktHSuiiEePZQ/5Oy7Dx3n
2wY2DhRWA95EQUMZjXRilo4Xl30DtRKMFOrn2cUUHK49yE0d9E/IQzhoNTu37W1u0JU5KplooY07
pynMjaCBkqKXSovNFhHytpXNLbqyQkWJSheAelcxm9XwoxWoL/ywC6vPNKys23bW+S/2B49iwJJR
bQVNIZX/pp1YzkGOeTcZuoX8XfBN/Ip6Fe7S+Ut9TI/xW3SWPBBvvRV7ySqhxMo6w1sOArgeUOsS
uDtWz6suC7shyTBKLcok6kr+EeVtxqNxbQP84dAnwUA6bhqQ4yxdRCkxbhNXcMK0Ls1Beai7z9uf
ceWE+HcBgUb00zDchihIeYUPmL86Q9ANiCgkX9+KEdQIgZfs5QggaEWxkY4w/HDLpC4DEIg2B/q2
GAVfLqoK2qiIdd23Y+QfhMTPrF41R38WrGbfoqjBNEh7PnpIoDuHJAoyd7yGaXohfxDCSok1zp7v
JSgXGgVyy9jV7mav/ZXeCeT5jbIYa5lkb67TSmLVQLQCqA4I5pV/+LU0zk09BqB/7+3RbswYYjZO
hO5DadZP8vNkB9CyNWyRhf+h81nKMP0OTzU+SGdjCpyhDRwB4A3Br+/58ns05BZY74/lmD/74v62
I9Hn/mIULDYyUb1EwYF6A8+SMg19NAdOOmsen5a2X2Y7aXyN+8fbhrY2EzBZifgqZjpoQZCqEmsh
kHnAK6Y7eSr2/ohxn6xx/5MVg1rOkAV9mvuwosk/oyQ9ZpNh+n3OuDM3Pxril0F6bwTDujwJqPtN
Gp8JqAob0PoNfsoArIrdYGISk3Fzbn61K0vkl1xlAaMkTQIoY+CMpaWp2bEMfSetIka4Wj3QAT/E
BAyqdkAIyRpSjqWZQs3mVh8ACSkLM0rN+iRawsn3QKdncU8J9Km5x6HZEb//B8Vv+n0ORV6EFDJi
h1kiRaBfVXoaI0edRwzkqjafmsSopgH5hl2cnfoJLE5e9uW2m9DxGWIYIgxCqtLArAhgzsv1ToVa
x5hExths6gg+xFy659sG1sESFjD4QLJTbB9AzksLep32DXolCZ6K4OKVLT4xU5vU8ZSvVW+WPHii
mPGSPAUXkYvYROtdRZKKxuLlyX7lLMUMTvFAmf7S2gt2oVWDHHwPeUgvPMr4DyN0rEbXyVe8tkd+
z5W9GQjPJJRnzE0VZh/Y/qNozS8N0iEOy0X3LbFqzSblBzVgypqJqzCNRBu9b+QSKAYjpaBOejeX
ftvlHKab4tJqq8IspH0uYnAv4dAFw+u/rzCsiD+F1eucv0yRxwu9OQvlS9aGR/D6OgH6y4UOiuvn
Pu72aiRZmnEXKak5zbVpQJVX5J00lBgRasP1MBSDEQhg8ZB206SYfhKKvRyFUF6CS9Tl3Yzzdtv3
VhYwKEemlDAaivbu6v0+JDIKutEYua2AOn/b2ei9MkyswpKOIX4d0GjEDAmXNJV94E9zmIwab0va
JxhgrTAMrQLkLLcXsj5EFzNgWZNlPPYQl5YOFvqyVLS+wQMJWO87h3CVF+f0iwyPnvblq84QH12F
dTzToAoKXQayOYhJS3M8p0SpPGbQcg2L0ElGJTELtUhPedS0ZtEyZVhWLowaP/hX8YgQwZ8NT17a
a/Io5PIsBBy71PAm0oAFtzNRrh9LQQAsWwpAyVJ5t7/pyjlgk9BuKlBZFSC1RO1clbVdpjYV9De5
2ZoEyJwqPeNlzjJBPSW6stHCsISJLiiN1MLTuLDVqvNZnMAifXEATQW1KGTyyCnwvqTbQZyUFLwE
ig5HfDQ+q7fZrh5jO/LqH8qRQOK69w/d5E/xU1qj0hu5nGvYrPLcqgxK/wayx1cxMKsmvef8ivyG
ziRcZaIVQpc92jXnsLEzB5mII3cg/5xVM2hskM0wHzSrJ9XlN6ioNoNR1cCwP/XBQWinJ2GI36Bg
4NJskbQWT31o8odMvYhMJmh1NrVd5BY4oB3STgGBrAwxMcaFsMJhUD+ETibBJqLkTY4fwkuocA+7
KExsLfIttXWViDdVVTdT7m1Inv0ehPFD6lZD5IC13par0srycZc09Q9eOEZDZQZxbvnieJaVzpuj
X/r8r3HG9K+lXqKhlPpNLEOlHp/NRv04tID4OUSQHIt6UFuVFrdnVcZWoFjaJnXk09KP85p8oWoi
IQ1oPEy7ayg9Vm7kMkt/9Em8WCMUlTqAPihZUM5pBNmMISQcEOk+fNEns33Qvvwfe1+yHLmtpvsq
Hd7TzXmI6NMLkskclJJSU2nYIFQTQBAgCZDg9Fb9DPfF7sey3S6lfK32XfdZOE6FUkKSBH/8wzcA
vbmjRwOjlmxBbfOhpOn50QCtJVQSK90YPTLQvM7uatCLErVLDYyN3sEtMRuqKmsM+Yd58Y9V4BSL
8gyTZhiAvn3tlslzyeBglWC4WIIyszovnZ0PaQvvbiCEhmL4NazkTPQYz5F90kyjdLVXFkFKr9gp
KtQW/p9pdOMWqwPYx1Yo7+/e2wXPrqszYT1Hs0RDeqUJTJdGNGmtH/7+DPhRn/ycKKIVDd40rgux
Ag2s8GxfkLr0yrn/4UM0bhLwCK+g+vxiXTe38tOqCQvc26V3O2SADUCEKEx9DJ7tzy1FEP3ojVgv
6G++yjl/p2l5z8K2ocVQxAcHllorJxSqjv/w2PtxxcgWcVgAPPCOM649UtZwhkbL3ZHRAlU3Un3p
lTdPH6Qs70Pgemv/XMg/S1ngwAF0BoqZgh9h/74n22W/QlDlofvWM5jvYhIY5sNmXu3FOYzENnFq
TvZFnY0fccvebyUPDG9UHlCuQln3I7n66WTy9DTTacFWqtW9ZIcO//U/eAvfjVMCnDk/rfHjZPpp
jcHvewfJEi3a9ibcRgUHq8c8R6h1vq/+sjCl19nHHbx3eeGPZQEtXtGEyEDPL40PnruURPOCvnK4
RMcHb0U2x3t6nMtU2hivfrR/3tU650uukeKnK/ViiwWUd7ywb2wNKKyfdVsaorqAN8A678T4SKyk
HriP0/yfEhHPF18f9U+L88kSJfA1iAqGdbvJxbFqeCfzvw8L7yYqZ8uck2Jrj47e3Cha+JcCOxfO
ACCggVrwqPIEhkTet8hK/du/X/Q85z5f8ywf1cPoct63tCDjg0/vgH0YEGfIRyCX94EcG/XPHXMu
J0uqxjGlwmtJNVg3g516y4dwkvWrvg1lAfJRGCejrYxi5bxaKVvUqYQ1cBcqOpWJ1ehk2QwNBpwS
Av6rgda8XE0ydzbk8eNA+hcvxdvlz3Zo5w2STevyyV3pXM6vbPVYyftN792v7j8fv4brKXF2vZAD
XQdwIWg+7zBnIkDVF5lOFl7Zvc7wN6nDrdbNTiVfiV4+2CfvEG5Ae4GnDeskCJHCYfx8Ks29sGwg
mWtt1PcWIqTVRm557qA3dfoNbiD3zvf61nnt7tiLT9OPpN3e71Ms/wMHBvUqgDfOjsyuDhpv1LO1
cSZRJBTevN3BDQA/o9NHGNu1c/H2viKXR70bB2BXY4BwtpQPdJDPEnhYrhjbcrdCB4NtWLCPRcXX
XOxsJSQ1cFIFOwkK6udtMOULAwlZUhYy6L/SxdnNpbkauUznaSoAE89HJlPHvQgnO1fWB6oX7+9o
gt7pCnGL8GLAgRdf7qegNlfwcVWBRwsn+AxeXtaNN6jzsiGg2d+HmPcH4duF1i/y00I2IzPYmFio
rA9OI3Mi74Oo+mCR9y/DythFeoEBCd7D88mw7kvidm6E2FnrTE/LNoQOTTcFV8x9GulHxNb34Qwk
eMi4wEEYo0gs+faSZkMsZTeGFbq1EnVZeb68jerO+0iy6i+OBDwhsP3RyoScD2bfbxeKmWQOixE3
19IWZ146Ysqel1mzn48rpkdcBqe/f1p/sS3Wxh6yU7zuQGicJVC6t7saTAxWBNWRALVA24s6eYw6
80Gx+v+4tD8XOouXbktK2zVYaJXhq678zbTzES6dbQI3BAiefXiKf7ji2Y4PyDCzvseKYZS1exgw
oFG6wEO2uqR7u+gzfvNh2rLerbdv+Pr8/rzIs71v0CEsrQFLujfxFqAwgPVL5CryRAEe+phD+w6E
Btgq1sPgE1KR0QqHertfFhGMC68WVoj9SqEJPjNYh/+QKzm124/0Wd8fuFgMnCtwIR30POOz3CGO
jRPNiYv7OYMavxwSRjPXOZYePLTjL4p/FJj/aj0MK9BZjeC0B8P5txcHbE9jywA3E5ooNzbIuXFG
d6jh9+1Fh9PdfWoxuTjYOeQQ/2jy/Psbe+3uP/8D//7StLMuKQDib//5n5flF910zff+P9Zf+++P
nX3quv1W3/X627f+8rU9/+SbX8Tf/339/LV/ffOPTd2X/Xxjvun59ltnRP9jERiBr5/8n/7w3779
+Cv3c/vtX7+8fpVlnaNTqssv/S+//2j/9V+/oOW6agj+FCXWNX7/wNWrxO9every//xX85e/9e21
6//1ixWFv64lLWwt1zTPWUve8dtvP0l+hXAIwgmGPdgt+OEv/1Y3umf/+sX9NUQRDJMtuFPFyCzW
jLdrzPoj+1dAzPF57C1kcugwhuEvf9yD029v2G+P56/N0d+eQUGAUQ/EBvA/aG6h+X+OGVmoBcb+
QN08aDBFnue09W5M+8FY8nwRdF5WTRYPXWWMtpAsvd2fkCwkkJ7svdyIg5W8VJTtzNTnP93536/s
Z5v3sygGLW3cK3+dyK8RGt3rs7durgNhdQEuRW2WIirGrXcxgAE0ZXE6Xjd3Hw8Izw+7VfgP08n1
muA0iUt8e1nd4AmXwsA+t5DXJfPIMDYBWPrvLwt/EX/m51B5vszZ290BaEFjOfZ5CRWAZ3s246d2
qZaDHYzWg3GWag+aO71sBDN5SBQQn4BJFqRGILBGp0oxcqG7KkiWI4mTZkMW277pSKDvtWiSopy0
qzeQEhMXboUmaADqMdqeLqjG4dbM46eELIeg66AWMYdmPPmNrYYvSSLQD6GeO6RlAI/BbAEc97io
sivTHrLm8MHzhuYGqYJ+8pV0vviuwdQvDLwUDOrootZ02vftQLalZfS2ba3q3g9GcVfBNudTZc3d
fYQ/vJvdoM5JEGuVlay9UHR6MfCFx1S2LuQkn4yqJQZ7Tjg8RzTob6E0zF7N1HX7knkmq8pInlq3
VKdIkhaQzkjTu9qOVVYLS44QeLJKWBnZ3i2pfKfeLBZHmUI9vaRDoPqbGgzBKyBx+IMGJn9MTdNe
9iPqwBaICDT2AgajHaCe640KpX8a5VIhxBM93hHjR1sRdPrA48rdjFoml2PTYprikMHKMIGAiFUJ
gAO2K4tDMGFQRezAfwyukqmH5Yaalb4iI21uF7m4meuOUUqSVlngYQIqdBgiUt0TUbWFkywof7m2
7luZwC4XAnrZwB3gcI0/0JQ2U3k5Cx1fEVHzB6Z9tZPxSB4coTq0DAWNunSwF5Eqiy+PbjQ4t65b
jzKrVBjcdwGxx40ZJtTcQgXLfoT7yYmgQ8XSZR4WWHPy5Bqqi3HuBoabvC774S4ambM3LOmzhNvT
t7Cx+HchWbW1DCyrY7fVFziO91Do/TYD2CcHezu79n0yjP2V4VUaC/FFgSv6qCREMFOKNZvUIg2J
DtpUNIb+1wDU+qySkqaQXC6fo1Jd9HzGNguGmu5L5asmh6BX/4nVSZBkHqFQ5IsQ7/auJ6zHnjUc
iPeYYPgaCIxplQGXZBhaA2FcGh1bCHyexjpB+nqMmH0UI1haoh8eY+rc027ct41XLHDjPo0Ttvsi
5mUDqqOTUluj2dOJSR/AqYiu8XiGC0278t7hs/UQKkDt66G+UT2dUiesw51ypuBO1AsPYIBQ8igd
gdIi6dQYsMCsSWFK3cJ25masOjfjgUkeW6YOluVg95nS1Ney5vHWd7T8NE1iukc4ZiKtLF50eM1O
Vjt8IeVciKU8jUNy3VbQYGG9b6d6IsNJJf6+WTz2baowfsxDDQeYFGWRLGZv6jPMCf0s7u6ngfGs
bOY+d1kfFka7sBE1UTYLerUYw04eV08cKsgbKV1ILreGZZWlPnlxkLnllDGt+S0rMcOATNecAYSQ
KxkcUAFae4pUcOfWc/CdhKRF878SDLad0DvQYR+/LD4FHaOXw7UZFD1FbKnvZg7jVj5v2wj6UJbF
+pwsXYOBjirM0G4suWQMDaOeD9i79YmO1ufKefZbJ2uXg/SqDOPuVMqbJulEhl132bXkWLmw1Omt
KbXaKEgt7VxF+trU88PMmEkrdwhSJuOvfgQP4Rn21BwakuxWx/0dLa+n2JqzcOYXWCvt6vslYvnc
3nlLmRpbHSUEqbMWI0DZvHqNgiGrHBAMJm83Ug1GVf+4MErT0FGXwGmXaeB/gSBwhorjaGyQdcU3
18z5Yr42EbbG0hdhLb+y0WQLRFNHnHqs+UZKc2FjYsVCdad8sIvVTSTABOgthFkrrcJOpgP/rEn7
ncxJ0QX9VQWrBMxnCndVr5mg0WGNeYsufCqbBK3ZJp/jXcXNER4kuTQXhlYyncS8CRCcTQWneyhC
1kl4aOTXchAPSRWJrOvldVUquoXF5kH6yUXU1zuEU+wcoDHsrtqG/ovVHqvpquZj5o/eifG9atWO
8Hbrd96RTTekPtk8umCNa18Mcb1LWs/bLAm5rbmuMtF8Dm3zLFR0bWPC4gJRAN0fkQXMDTNpc28T
2gomIrF/svWQMc8r9JS8BnUCNeoEz5YJkvUGDlTJ4s2348StHatk0RhQXAM9bGxwGZoI6lZN5EMN
A3pNX1zuQsqLtO5tE1nwXqADhKI0ECbM6/Z4iNNDD3mjdIwkiKqi9E6IQYdA9Jf+4LJtvyTt8xz1
aEPJBebiipNnnDMPcxMcO0G/eUC8IRy02TxWO5sBWyB4yw6jIdnYdCXgT6rLFHU/m5JdsA4Zx9JJ
fRLzIC8dXx+TDsU83r/9sqoHqsovi3G57HsfVP2OLAUPI6gHVFOXw2mIQodieXA1JH7s8I6U3Lvt
oL4GzUGYeGJSmsXWdGdFiQbgCcMBam1JOWZl8pR4Y+pJD1qfwuQxVxqczvY55Ny+x4zjmTkzYGc3
ohPjoUl4v5uZ41zT0gEeshqESQl2bC7csMkruiRlxruyyyaa3BmDaI1M4pPsBxAv5tfEp7d4bPBt
nOHAAn5+181fAlO5d4B32IUJyvIhLock5TAJyhNod1TEsK2qtYuDz+5z6avLUIeneBFjnYY4FtOY
zNdDCF+Hcub1QVbjfOE7it43Cw3TwTU3PQXjtzo4/hRvvaWOM5iJjVnbdQ/hxPKmzZ2SVp9Uixez
j11zLRboxgnhpaBIwz89waunSIF7fxkG7HLR/cmr+F3kYgwQMte6tXl4AunLRsgH/Ugnz11/idzl
hrMRHbt5aHdVSL7E8eNkD17qTd5yKGccbDblCKIm1eV0k7CbKT7ifc5wcE/FUuL09+p4TLFJDrGV
PIvSTytvOvVcPEHQKfVcHqfasV7GAIdlOIpDq8U20vbV3Lv00MBb4BgHExpqhNawwBDsgixenC4B
8BFtCIVZtkCrtDY23H4nBDcInOZRMPgbmehk38p4yh3eXHY9jV4SEdvZ0iwD+jJj16Z2oyKR0mR9
Bhwwzzwy0XCnI+MhNXC4xlkYuHJfYpaaTk5plaln4mbrSmfE9QUgnrQJSvUhGnPGGpAf4eq+W1wr
/N7VkX5mXHuPE7QQjzZ4ZpfwSuoKeCVbe2co9cZrOD9UnjVdtnVfI36p5pk0bXRYiKrvbAJgkLdQ
fhn08YDsVriXkNWKYeyAPCudvaHdqiT8HMQD3y9KdvsqKZvcjYyQaSK9CeB6LhOgB1o3gw19hQN1
pdYpv5tSETv+jg6c4qhrB/VoQf3sEUPFee9Nk35E2AU005q00AcIvHOMweC7tqRyaXAIeF0bfa7F
ED5P2mqQUdeKv1R14PPMdC7fDSLC9yiJtalkbT1FDOrqaeQqcke0Fb20QR1edRQWnQcz+cFzAkza
c8eC8cojY9KmLJrngjk1WDexxynOBYMhXzgv4PXWtkVf6tF10UWQo96Puk8yItC9h7aO7tKOCVVn
yiqtjQuL1Q0Z/PsQ5+YlAQE8MzXt88h6mJR3ISXfzfDGufdFPRdOqGLw9hsn+K5gcP/174ukdzMG
zDVW+egIk/21MD5vzv2JkGosvwNGrkrx7W7DLto4tigqaUG0sFJ55Xkyn9r+2LreY6BhumSp+iOx
+w+/zFo3/tTXPUeHLQBw/BN02A/a0s8For/Cw5wVh+aDQwas6tv1/oRrIYsrry3BMTh3MB6jSGjb
UcHeWnLk/Mig/ofYrfMK9bcvAKzuKg7uYAzy9gv8f6LuzjvZ/m+otLX9keBhn8vv/QnfEsMy2qnv
q81kvHyUyE9Db9y6lvehVuh5ib+uCT1e9G0Ax43eAarfotKqaM6Z3/yGSvvfBtovHsQCcEP//Y/2
1Lv22X0jSvn6c/fs91/5o3fm/+pjU8c/hpawU1+Bj380z8JfseNXjCfkJfCTFQHze/Ms+BU9IOgT
oHeGh7YC4f+7eeb+GgOGDISoj0eKz8T/pHX2GzjjzxdvdW+Dug+KIqivYofBhfDtvhczKlyFyhyp
ZzkVuqIQl0hmsR3aEYTfkjb9nnXcuo6WAZQbD4UtcK92jwgfa51cDDC+KyyeeHsGO4TUawiSiNYb
5o0l7OVisLjY9k2MYgWeLe0Vt3pxPfdJde1BgN+dx1ClLXutl8Z8clFR2IemjJODOzF+HTZm2hlm
5v2oXOsLDaLh8zRIWqz2RAY+jQzz3xlD0kvCvasInfgdma3+lCzXvA3Qo9lrNlxFapqeu9Y1z413
qshYN8g0nOBFJxXmb6Oq2zvaReolGJCDl7GF81IZ/+Sia3H0JRhoAbc2dQtbzYqHyZXVGS0OEWAq
t9SbCKrn5hHWkW3aWcSFjtZUR3PGaR3eAkAVT5lUnd6vIJKnUlbkuiPDgsaNISU4ol0Mn23jQyZh
0wV1BWBFYslt60KaPk1qt70zrR3eT5BtvhA+72AY7wbTvcUScwr6+7jrp0t3BiXbV4w+qVBRyOo0
9TzlIVzuk4sJSnEytXg5XNEoGe4wFK3vbbX03ZaP1ngHZlZ7lDMF1bk3B5u58bUiXbcr3V2IhogL
PlyEi5EKDj15UnPM3NCkCg9JL9gd4OHuZiKM0Ayeru6UJ904P2jXaQqKoedT7TrXPhzlorDjaUM5
fLpk1D8qFrifKgeVaFDH7K7Rkcx4NNeF5fnP6EE7W+NT/8JlUl+YvoQsdFChLG4ERyem1S9RKyBz
AJenL8BZgX7CkJU9zJUUX+Q0Q4OuI+GSutxYdyzyw5OLLOsQJHWVL6xPnryeDfvGcpdow2ExDagJ
qZJNyaJ+Z5eQom7Dll9FHI5OXh11UJzT9pEOyBlzyxvn1w5udl8Z4eKyUYHa8y5Aq6R0VXART+gI
MeM1aFXNNs8wfAUcdY7rrR4Uq1JPNwCzwKOt39tssferRnGuE9ekbqSc72pq16q2beevft3jy7R4
KPAXIbDF89sOz3O2wy0cqttvAmjUBzqXs0zLagguJ1Q7YSDIhmvltimZcFaihOqGfJwsaJoMDEWt
GY1Kx6TkR0ar6R7OdOELcURz29ozO9lOF18DbFglGa081EoOE7oYZs+59Eu/OvZ4a9zCbySmk6Dn
PinhdijXIIPVO0PlpLVl2chx9dBeeGhArX2Ripb7yOuta+YogoGOFTqfg7LJhB78uygug5uqnIe7
pupbTLAiya5R9yw3xrjoaNgNdeBfGQ8DEOl+La5HLqxjZ5RXzGj08o0ylroLB3s4EUCx9ysp9VEu
sqr3aEKiO+mPZb0Ui0ksmPs5FDBYGzppm34QDRJ4SN/kyCNGnmmf2w+uZZPHejE1XAhPKjBM5+Ec
sQOdq/KTkQndhfIHLQ/tHEAT6IXdEm/Pk5I82jG3u2JmmOn3XSu3jgDpwPbq+5KI8tPooNE4VCZA
LszWxhoId0NmorLHeEtDRxt1l30fymBKa4ZE2iO+Mhu0N/odqkF0PhQYJ1/Hcon2VV2DTj+opoCo
dL8PydicaIii0nbMsBn9Y0+Jh0Da+5zspGzHz24C2Q/S9V2ZhWW5bciiC9LhPVZL6N5iZ1R37bS0
x6VGOQNSKX6bSl3fTcasGVaVVC/12hmzW8Xu+fKiR89JeahRTIasYIjkU2DIwSgf7Y028jeiqtob
NBz4VrYRqJ894lXBOSPHuObLczz21s60onrmYUluUBj798k0f2q6KnQyr5nmFDDC+GsFrlSZuqKj
j1E7wFZC2Q5MCnQbQquYyNTuh/lQN3VwxPSg304CinPIhyP7t4nF/yY0v6zjsr/LZ7JX8fW1+zmf
+e03/kxnQheTojVP95DUrPnCH+lM8Cto9TC+QyIB5CDm1D+lM5gRgm8ClYYfA8kY2fXvs0D/VzhK
gw+CNtbK+0YO8k/yGcyKka+8zWfAtIwxdYwh3Il+zdmQHLKPYHlIy85pUrJNGY/b2HWGLKZK3mNU
Ge6sYPiyEmwKq0R5DQs/NP2tbrmJ1jBkQkp2cHz4Wk+1uzexr4rel/7GlVOcQxNl38sQMhJdO24a
S8cb4KayZBHT3hpkAmJWq1GJ+iN68ASMBZSSGbLzPkNRs/FRB2dD2DuHxpE/undL6lXxrmEQ51FK
fBdVCRqDt+htNyqKPrVdZZAKyWkUfdKTQ4pS8btRxEsW+3R5dsIR05suvtJjUvRL+1RZbpy1BmYb
5VI/TdUAN2AveQ676chqcuE05iUSziUOwgu4kmJi0Dr5MnEoZPS7WLi3ytUSbSeaMY70arEThOZA
Hl2GFk/MtnKGYt0PO0A0JUennzB5mu8SpRHfMDPZUODjsgkyv3PSMkC3gPso7Y3P4kd/oRAtW2Sh
4trH/5l7hGhY+8XzwI4MozoQwV4rG4epiKEd1OMIX1TfF1Or8qDVN3hap7grnbS14mKa2dEf6q8E
+HSYxCCoBGIT9ijZkcFcVkibAFLtdgkUQVLFx2+8j8U+EVSeHFSWObQgXPQmFMYmjPqZcRqdYSvt
6yBA05jDLWUmeoZfLEZFzXo6UiE+oar6pEpVgEj16kyooEKOfpkaQZvAUBy2iW1ctM1wNY1dvR+D
Ed0MfSNZEOziqD5UoCFtrIp+dUziQAMQ5GN7JEdtx9edDfZY4Fdw9Zia6xCdOTSmEO/FhHmRkl5R
hd4TOtDrh5bTJJhOS3vod5GU0IZ1Y/HVmWudOzW5Ryup2XZ6vIxG78Ch3bGpBgWpF8f4cDIkSeqI
0dlEMTrtJI7RD8UDQgd2xVPFzgNt9FPbMFSkI4F+SWA1aaUTCLTWqt4GSIFeTc0g6R+HNAurJXqO
2m68aDAGvCFmhmCO6YDApDbaJ8OEMmBMQsAV5uYYDETsoTlXZ8NQPYWzI3d1K52itilwoiau9joe
liyQdZhbUVy9Kge1MAYOQz7Lrsu6Jlw+qdAg+1FkU0KaF/1WmNVNJejbZJmuGK9fusZ/ZSJ8qSK4
TTdqafIlMmArycHAHIPdKBMBBQ7/vkw2ze1M8fRln7zgZbwZ4Q2EXHTBRvJinK9rdgAEdJiWloKA
IrSgcINCIMmJ02S87RZQa2yWkRnt3Cmwr7RTXVQx+EcDXsloqEAw93R9KCepU9bJF4pUlS4LhrEc
A7MiJM1dQ6s6o0BHpNBP9HPMAEGqjNDttWOrw90VYTZZHMd3Gzhbh5YaaW0HRXuBkVw8rAMUAp3F
oEowQQxEkEWLNx7Qv4KdhTIPQVOybMCIC0DccYdAMeBJsp3V6wskVkAN0eogzeimVk90ajv0c7lO
2iS170Lt3881L8KKX8KfaFPXLWbIHiZGiqFWAqblauLwYhrX/nuJ6W1z05XJ7cixu0jAT34lncwp
wXSW4CKnviSqYNMSYzpdRzdVN72aKNjTrm3zMIj8dCJEXgyVu5NmVplBFEihpf1QuhMS1dCZL9my
Ot3ZbX1yK4AkvQFWGkv90kelQUB3Cbh9NnLepBE7dALBuQmJlbpYKAWo+4ZSgbsg+E2PKXwm++py
srCvbe5/RXc7k9r6BPb6RvvTJnS6TdyA1FqGYwO6Ur+tOSsqMl8lGD6k1O0eiWdDcVt430WkLhx3
ePTo9AXl9qFGcy5y0U7VfXjyVKxzN7EgyC26OffiCq7z5ke4V6dZ0YOlWY698ZxoO4OTFuI5WrVt
+NCE3vW4aK9ABzVTJuCZwxB0aFCggw3NnQgzuX7s0lL3qCmWfDbBExv1QfIRAyi7zcWsot0AIHtO
J0qzpJPDIe7xRZoIchXUt9IAaXgatc0dqgcXVjiA2g9EX8w2+vYhHZZtU/tQW2mGIdctBBjqBlWF
VYmiUepJJTjVAHjriqo0mGY2Yh/aFSa0yt/4ETjtGAIm0qpSUPePAECc6tA1myoimCGWt5YX1CjI
xzAVrnhsYvY1SawgjTR5cvC3ir4eIfvjaLXlU9XuHTjap4M/9gexRgPK6k8sxGABMd3KXRuccoNZ
SzYOU5j2s7hqOrVsVAzKFcFcaBNY7WNTL9NWud43UMKyuunjE7rkOvM7SraibgS2TmxtB9zXYumH
+6UNroHGlGlQOjdatvaWuA3aAyPcSmlQdQV3gw6k+bbLBtjeZ6RtS+T6Q4/hrbGzAdUU4A3+Q6D9
eAcLYmT3TsjzaSZi54pq59hGH2wLgH8wiPUa1jF9GWwJcHArslGZOB2A8DaKd3hEAcpK20YE1XhV
1ppn31M2pZ5Xk+PseSAOuBC0L20P72rdPOHBQuBat0+T6myUDcE9LS8QIxhAJqLTKSmXFzpygxSf
YquCmQ8zjl2rxk1MZ4ZpqtzIrtxa3L0fu/JQzYAjhB7OHON9YaHGmHfCvCKOoFFuxy7m6g14mLMZ
gFdFNR4h6q5lrEp9r12ybo5ua6rcPYmWR/jSjCfc35OgLEo5n761swvJS5XQdHLrT3j5X8eQgxzO
myRdjNyNiXcP47e6wGwNm6lE8TLFzXGeyxNPoi+WNg045i7CsHbszVCi9nI6pBYe7zAIQcTJIN2+
FZMDFIAQ1WYZ8dwatGJSeHntR+RJaT/K9nM4+Tt0gTmKcjMiAVSYKi2YI3QWr6GlXd8u9fLAJ3NK
BradRwiyM3ohaQWfBD1+HVF47eao2WFOs/Hazs5Z6+mt5bUnT0+npB+HVAQ4eW0DX4DRMJZ24aJy
HWGqArmtoiknU0TNtEOLGEWjYCOE9cpyNyRwZRtdciOQXsWjU/Skf6whbqba5IrYJWqxeRstei/8
6H6s55x0yGQDAHhtHWDAuMBxrecQCmx791ZyOa3iVnGGTkGX06C59iVediuJiiTqoM4YocGgGvey
DQLrkACLVA61yknpYYZXZwA+jakwuEkT+ht5V84vPdf9UWu0NGzq6NSU88lrx+OwlABuWnF8ICjh
d5UDfWNgKco0EcRgYoHTI9LqaYm9TI3JS1SWcRo45KpW1c7TI0wTMBaaCVpjJKZ9Gs/9NpxxTlnd
cxmp44zzuIrYI3YD6CuLdLZx6EB+hHzvbfHQsPk708iqhiAqBrmW90PwjcamQpbjXLY4RLIauxE+
T+zC+F1zjacdpcGUkE00l1e1pOCNGY5HUC+3AYHDAVuW76MDbMNi9RsupjrVUG/C/S+IDf1DyN99
LSu9FVH/GvhsxM6GTloUkO+DRsohIoguYZyVEbzEuznEo3MSwKsasSHcuYO7dE4sf1tSGW1Ng7qY
4YyJJrzqfLkVwY3ugJ9x2vm2dsT/Ze/MsutGkmw7lZoAtNA6gF/gtryXPcVGP1gkRaGHwwFHO5sa
wBtFTeztGxURmRlV+dbL/1zxExEUKZEC3M2O7XOMMUhjHabsUi3Qj/dZs5279s5iSMKAuCFRtfkR
BjPe39ZAiE1IHzZaNnpYvcEoPSXHV2SVv21H4WxSMw8jxwi/V0vz4PV611jZ2R95X6EiehMRT1jY
EiBCVFD9qEpiua3uEcbjWvb1U1vORGyaQTx4K4WUCtClUue2mbURBUXGJ9vzr5Zp3FatyVZ1QRhL
2Z48Z1kjwy5+zeygj8PJeZcFQSijk+I+zh+WKsjAlpg7ApaZQEV+t8mmzN+GYuaJl7Qj1qxvbbID
SJ/si71v5MPW6oJPy23DqLFCFnt2A8+/r1lrOLMxyTUrRYHC62AYJfIiW6hf1sXwo17zp/ytN/63
TvAbOfxbsso/H33cAPp+/cfPr/94fG/0e/Pzq/t72eDS6f/2Bf5QDuxvpmfi0GSHD6wpSRB/Uw6c
bwKQ3kYjYFBl8Yl/KgfhN5wfdPKXzA2SV/jgn8oBUDJoM8uXMdmSnEf247+iHAC3/0U5AHT3iA5h
+EqSJCFcf1EOGnMc2fncsiFzIaIzagfFY5R5mvc47Oru4KIs3GV+aT0vRfbpdF6xmcQ8bYtWyx+q
q+qtcst3WDy5p5JJb2yRIxW0jf3iF5lmqTGU09mbpyUKFOtLmmBmH0Vvdu+rF2QUr9Bc0xsYLPv2
LtslfG7bhsox0wYp0elUD29BFdIbmzSfXQRn4A40saIk6DJTg82M3pVbkRpm7KQD+rCfuy3lsE7r
Y8Fio6eukDkGfLTZkNvIHG/bwM7uvTozm9tANn7MFubpzptGZGeU0nKMU29Q8dT1vEWQ+eUPW/TD
a7bo4L7sCiuW2m6vgpFianWs/irLzGmXj1b3spqaCp0mMHsCCay2rHlEGGHEbzzxbZDb0DnqPp+S
9g3hT+zyyxAqShbpxp1wE8SWgUgJYAuu2iqPm84T0Vz67t4xk+GtEwP9x2BV7243cLI5YX/mAzmB
Bou+7ai4Ik3/tOvUGnCdL/52XnJxrtpZq61lT8tVu8yyohKT3M2ZpBLLg5JMbDYuPtNJzGVdREEv
uPCG+uc0SvHdzkd00CgMqqa9YX9aZewW2AmW33SzuxWVMWxGmdu7wUp1bJXsy5xtelczRxhKLECV
koWs2zRkD+Bqj+W9pD45pNZsObHHqOql64N8iSsO9JfRq8eo6Cc/34JfmE9BUKo3rVNkjX5yiA4f
JJs3mnYuItV27s7X1brRa25tA7jtbTBVbjwqe7nLVwA85VqGikBUknPdJ9lV56Ss6VlD8WqAK78R
MBSiiJPqtelHGFvUghnNwGyKSsV0aNNwIJ7Fv0t7fnufIoUBAcy0VU8HImynMvKUcaNU7x96VU/P
Bkxqt52Scb7xlrF0ojVlnEjYhHeebFndVVp6OIFqa30deidkJsMsK2JAop+NQH+x5su5sxKfXO5w
WpMom+yFjYaFsILItlDIolUI4EDHaOFAg+E57UUcQEoebWMpzyP8dRf14LKbbrQNihMroS/ujGmL
q2bYKJmoR1Mt9dtYk32EKN8n3/01l1igRv+9L63mTJWegetK/3VMvflIBITc6LAdzpPwiaUjfuN7
zka3ZwAeM148XpqoSSSNVgqC7TIrgPU2X/I2qE+g39lnOYfOl6Ha/gfYer+t3fIt8wIsLEU5EVfr
yvVlam3V08jPREMuNB0sT5QYIRur/V4Pvv3LFqnL1aXUUkZt7ktE7yJ1Sansp4opSpKeDPnLrdrw
UAaKdShkj5cIFY54U4BEWyvtWbEBgazp9uxE7MmymN5bs7M2RaODIBZuVd1NmXB+Fa7bhFzVVXH2
ted/2Frlz8DkyavqhcN0Ttancs6yate3w6PH3/Z+RE95rIdQ/FizBNqpZ75zHjphvGadHt8rTnYA
I1sdSh+4OKoaOppN5tDoG2bdImnMKogCCuVsq2arviyQHCqC+fNKfYa+4Z5axJbTJUj5VSUeq/Ts
3mqvkjBIsjjvh/BHVYvwaCZOQ1ORrvrBaYvBjQrJ8Bbv0kOT8ZPYtKEUHs82Z9pmho2N+iKnm3XM
uliploevug/qBel1NjayyPWBZNyxj2YnDQ90e4O7yXQC1Rh2FX2LrACtlDc62y4V1T17iJNrIbOC
IBgzNNg3yJjXhYDah55S11bZDm+mtmoULx18D6U09kaWlbgH+uDLaFhaPKfa2RUyKDc118/t2KzR
QDSEUGV5N7lKx57V+D+dLKA1CHRa3bWBSq/XLGM0ZfX+z25NyKOx5/K2znWNS4rcnMMkkiaL2mqs
3tRaejlBfTgYBGIwbZ0b0DUtDnXhv6shvVx8VCxcM0Fo/p9Gqkgu75//9Z9/XwP97dP+KIKsb6wW
vFQtxINgw7zMSP4Yn7jfBJkuBNtduA/xGyjyOw3iUznhCrp4REFFSD/9Gw1y+SQYDvBm/nSMZZiH
/IGq/H84qbAR/qUIYrUp9jvKIJcgNf65fPzvuK/CqY3FXrFAZGhcr52hw7NBSfHc48WWcIELnp1E
sqWjqxOkrUw8aNUvHVreNN8v9pJ8FThI4G2XtDX2XMhznmMw3S2QqNgajJIdWLQbiH/qMusNOj/b
231DRrlViOyXYyp1cqpihVEQqj8NBuuX4gXmLth4dpeGZ3rA6m0Z+tKPHfaYxWvm+deMI0Leq37t
v+bKS38w5UQeW1dfb3SVcotgDxVErtQ9x88aNB+5nLIrIuQoFhiBbAfDHfutm6YFZYRh2gyOKkby
gAfLcuMBouVHW44UUvD84pw53SEPqnkrxcD21PAyK1AypQNu14zze1UiOcymOz+Hek5uyvxLLt73
woOLNs16m8FZI3jPwXsbDrGrAu5tWRftg82b/CTdCitLLnEL6URlG3JLAydKklQcyCl2UUmMFhrD
6eDiuCX4PeWMVZIwAZaJeONDkHnqGnAjOC+yG4+B9NR77400VG03fk0oP0+VIbsTX8C4q5xMnUkg
eE4XhP/NGJjNyRMVIn+ROHPsKJ3dZnOpr+qpHY9ej8dAgoJ+N9vW3MyZSFgAWuf9ThbWMXNC2taq
Uwnqg/ALNOXVGJ5EbtjvPott2Y/Dv96MYT0MbGhsWUqBqatgxExttR3c1f05joAMMOQ5mHPQer98
d3TR5WcTaCfFzPIy2e5wXoCw5SYdjOkXelf3njkNlXRPHCLV+BKNlzKbhpSKG/eh9ZIgNcZtlaY3
wyrlfqnz93wxWP/GTf5jvhTwa5cUG+UWn/mluJezb90lc1p1B2GA+6DG0ghw7dET2L8dmuK3A1Rd
0Muhc8xPXar6TpvuSGauMfnvuWvWN4Eu9RJ3rTvsM9GLrzksh/5S5Ht+pOzR24+qL3+WA2h/VBdV
9SB5/x9HPYqTsgovifL6woxYvBt13AbNcs6LIQhPfVbMD8uq3NvZXhvGLab8LtZBXS1cA8wc1kbv
SDdfyPMtJ+cNoxySANNMuv0sGB/bTIBH2UXJcC/RxVvRpppSUk3tucpxZFTeSi3uu3zLLsqcihxt
2hZlKwaRGnHmWM/ZR9pq1koNJU6KCJfPcMhpZh4XknluqgsmNNbl+qjKvlpxL8DyMMoYCv5m6g7f
h6jS9dZyG+fS5YivaqodGPVaJ8RDNsseya88Z4sl2FlCRJJQKz8UOKzZNBm4zN1ZmGu6RkHd4ZTo
0QjZXr9rC5MKHmuese06zEpUWpbDh1z8UPEEiP1VDiwVAXEfM+zhpl7cCNkItyN6lj44inlJWqvq
NclTFqBppKZgMO9yt1+ul6J3rrusGymMSWbcrtJIT9q1i5O/TDgsLLE0n+AW6XMxBmnNeWIVnw2H
aBM7Yzj0W5kaO4yfyXxo2Z4QmYvRHR1am2QviyU9G3k7/Ai0LPf+uBgfYTI6hD7T8+0susC7sier
Ou4mOT5WpZHtk84WmHx879Uel7HfMbdElB6qGVovrWu5LcZWQgpD4jyZxsrMSEjN1NW0Js66kiNk
7xWDj9Ngba8qT/pXiERmHVV+0V45Q+hzrBj5a+WZHeJkSxoOuo/x0WfM0NC5E3MrVcVsNSiCImJ+
lzFjXMflzPIOVnInNQMusx4YLeth5LRyZWAfDH+dboJBJFeuJThy+yozRSSx6s5YpNz0Drfj/Ogt
C56dYmpY653PlopoWBnJOF3qvzqI+2vErkw+6Ntz/+RNS/W9wbwhYxLppyXOEkYeEbUO21d7fKMy
Clj2OMDTiChj8KxiE0YFhx7jHqNvAzZRwGTubTCwdTtPgaZtLJmnxRMChmbO0tTYMYb0OuEJ2ZlW
weIm11Z3g16reiNFJc+Z1a0fgdG030ezxHEF+FKfAbayveMl9tks9PqMqNXf+E3hgCX1Pju1vII3
x2vSH92CglbYynxM4AyH2PIbBjUXj0ri1/LkTzXMVrbqrW132V1OJtF2STTexRH5LQzavN5Qjk5P
qeOgLOux0zzf2rDj0qujoh7Kc5dBXEQOP/EXZ8zFgfjV5WHlhn+xMRU0cJDGeFcI1qgWdmYAsDV2
crarznlgNBi89FjfWA+amf6VxWH3s16Ed2vMAKBbt5zCKxf74f0814MZJcbIqmucBI85yVgtFEIx
nfF1MkGh/3+scys9T4xkrhHkOpYMDti9FhnetV26nGaeoYx4p9W/4khbr0tkd4QMgUVKL4a4Yet6
U0ZNgJMja0pn69aOwHol9A+ppvERv2gxxOEQth9F1vi7Us/1jfSt7qnFXnYYZ7y59eiO+6kJEoyx
QXgszLD8tLz6smbAS5Ns4/g9+7d4R/l9fH+9C8rZ/kU5P/pR1g2/uIZYQVBW+mAbK923T4UfjOVz
MXTjc291iLMsYQr9uAt7Uvm0nyW/jKVFzVxIHO/KpXvshNd8liUKTaOScCcrMfvx2CXzWUmnY0pt
NUGkhJt+DrNY0CXyPLmdF5QE5eFqT3Iv/OqWtS8xaXvzA690/eInbu7jO7VJdCwtt7oGHvHd3b9r
+r+v6S+xav9c4rwf8ubnf/2ff0hH+O+i/vJ5fxT10NpEHYQmrIAILnjVHyW9940wWHRLLAXwUr99
6PeS3v3G/3aIdvJoBFAwTb7cn0SU6RPiflkF4BKDbhJz9y+U9DDh/6OkJ6HSJcSZf2wIrb84G0ad
o8yRSLup1/4m6Y2fI+tPtj2T1SN4VBcZYX1ZCscUxppXFTUNL3Bvy2eXII247i8kQs3xZeOJj3Jn
fl79xYtXSy+bvvW/Yz4j1Dkt27gKg/qXntizxhG4xf5w7SZ3pixgGnx+TZta7zP05myhXjCE9DfO
ZHK8U3hRMhu0DJMs40UWx8nAFi0MRvtZ09SR7Jd8u8K6MAQAI5GK7b3NcpkIMepR/sVKn6g8JoDs
xhxEEcvafDdCrijrQn1CYsAwGcbdkndgSQ1kqPCHR9FWVWx2+i0bqmWD+LBdLbCMapWPbq2eUhhW
JkTTVR34N/MMmLUu1bTJ/R5Ei6FpPKzpC9Rlc2wXZknsYFMfdonnDVIIx7w6en5rbH3PhM7uras+
sJl2V9S56whRQraVdWvN4BENEchYqPj6YYLtewnMO9OdNhNzVnxRub3PZMKwVeRAS4BbOxh7gLMh
TTCIsj9wNiVhlvwEmmE4I9cAFSs93LQy9x6mtH9sWQawqazko5n9msFR8LKEyS8IGVLZF7JW2iWv
No2WP6nluBbz5LoLUnE1QlHdwS7czezj2U0qC7eBwRTFq6QfQz0ZgLJ481PD/VEH1k+ylPXWW+vr
1TEu8pXrbyY3wZYos53sgp+Og+1PTkux8Rrj2tRqs+gZKhgzaMtNyfQs+XRmcaysnum3l7I2dAGl
lVL7G11kdwPyaAT4dluuLmmE06PfQ/TZorrKp+LOSAOji5255WQOfWRmy9sWIBxbalp93VbqLlza
TQDcU1jrO55PgskXJFrGzufFuixR48aK6lxsvHJdY1AUhD5oMdDVBQWHG3s61UrK+85p1a7tzPei
E+di5QIFyNvNOf6A0hjSqAoZi4b0KrTJ3r6x7bMSfnLgu3KgIly2aQBnaL4aq9R3M1hHZDnyQ9Uk
2g2QVwE5+WhLGVm9/UOeTp+i729Ff3k6mxreRxhfWNxOuOuNoxZJPE5dReJJf7IudPfowW+kWD9V
0pF3qdqtV+W07tX7YvCzGOz1Jmjt8nb2nOtc2Adpq4dBVGQr6vBX7UnyFWubHRXlycnzG5g5KntX
nK1efk9H/d3KSzNWKpBRWNpv2k2/RKDIVUiv8Gn/dNrstqBHj6lFv5YxfWeieeWYjNyKUuwSZ7zC
AHnwneVeB+azO4xP02w/iCx77V3zs7GXGEXrO6NAWDzRfx9njoTO3a75vs7k0bLbg1U5OyyBz1ZY
2zzsfbBPXWIbIDU4qso+BolZdmoyrznnavpAQgcWaz637AmMXCN9loODL2Qe93W5VHEjxIGa1Y3Z
CnLlLP0bkQlM6EtqbhiVMTZTr31tp5kZSq1eZoIudm7dXKeFBiPrapYdqiTYByXJyT1W3aY3f+g1
+0H7TR3tFYxXZnfcKc3T2FwAQyGdK5MKfFM2/nTlGygpjm+/5KS7w1nWj0gD2G/T4cvtfs9M/feA
8ndJ7hJl+M+v78OQV//gzfr97uaT/ri7sWex0MEL8W740MuX3Kk/bm/xTeCtQYxzL4NG8OQ/p5LO
t8B1AxcwlJvbI9+BO//329v6BtvGr4VA9n1x8W79K7c3iuBfb29gfx4G5puuSf6Mebnd/06Qo7Cu
8spw9GbJOZ3gNKtDPs7FDysVvzptP1K4i3jM7Lcpd9905Ykbhcp+ZzXGAO3oaaYbonidSsPlXi6n
D+JP0n1HVX5YmoxZIbmMvDlLwxCtb3iebWO/kqQWdzRAz23B2ENgI2KU1LTlfYXnhuyEMpDboTbT
m2S13GeJeeJDs+Fk1wylF5miRQQTLd1gSzbgIXFEceWPF8e/LJ2fRSvym6FKvI+2Y3VdUdrr997z
1E2yqHGDog5/jVutRA+E9tWhTjBmtxilGviYqM5q580vgnKb2GmDaSlrrkaTY8yV3hDbmQxj3bH3
EM102KPGOU9azSCnMjXjbq1aktmgBbcJliEaI9t+M1WOB5xshDJa8qzcirLrd3aTW0dPNe5tUPn5
BteHsekQvzbQY9a7mebkdvimca2EMeKmLNRudsC43IbgFe3YzZVM7aCNpC2HuEE4KfV6Q+X0OXT6
IQMyfqTMMI6jR2CJYrJ9sKhmzDXXJ9zy5gaSmOEDDSUivmvEAVrPtde34pbp+Ue/OOuNISq67r42
9w7O9LOJxPlqYmPaL95o0DLMi/HiZrVlRjQzGwa4zLMI75mjxRV0lUPJABuXz0Sv6a+D9UKosret
5lrcI6qZ12RE+Me0lK5CdwiYxzKFuU4plLYJOBLcvO9ssbl0PAOMbGVY650duPrRU05/a6OZ4AFB
02mYxRyrGUrKkGWw1Tau7xqBGdzJy28DJTMKPGUFryP6GKkxw2uds3LEUVO9c/3ZvV3a6j3HlQ+X
vfS3XBWMZ4KqY0yZ8XsQ02JtYdHMXaDQAxnVrURqdN2RkamGdhbgoU4qPfxpbXstS0BG02fcVKxG
v6tLYCuEIX3CwoLTqwqd23myXOiurr0fl8C+0ZJf11lNd557Pz+mI9+rawHXLpJ/m1XYbookKe7D
JRDnyQKoD0V3zktpEJ6A1JcH/XhGyzxglwKSDrJzoZAnu95h+gXCdpV6vUVA+IrJsZl+yW6NC2Me
DwttNa4yqsopXVhB2lpy43QZ0aEd4hesb1wbDKC9nJBduNw2NmevOHqZ9eo54qlsm3tCIeC27CzZ
+ZjvGpfJYVFikQk9aYK66sfCKN5Hpa/6rLxxlPJ2rZVd+2FhgSd4sUgY0gb9s6GkOCauu+3TGjxh
ae/UYKDXJt56Anw9NFk67+e53HkYP4uSR2oo6rfM1BoJopSscSy8mEmIGTdLWpxqe93PqSniAjvV
5NU46efW3LFQiulV7QERaAYCBD2IjRbLW2nk9zp76vTMZs+F7AbeCPKC5iu34EhofTJrCjeLdW87
cTMGAz2B4W/JPQ33wuhv5SgxEI5qh1kQDtOlRmY7RxbbqXtt8C7AF6In1KvzOutmOY2kJMVVb1+R
Xf4ajM21gNvOB/WpZbJJAsr8gIagroZTJYRLYV/tc85a/OnVTgfyWMn+CDDl7IOQNIViLj5DKMvG
vRfNuPcrTZpPN2a7JHdPCS/0awAczdB3BM5cke+XPLAiWatrM2+ryGowUEntHbGfXYmwIoGinF8c
vqKVrXncSXULmHqsU+MYmNK7NjtkAHayQkitjA1sk/bDaU+Tu9SxgZG2GWfCHRJ1n1KERN4KmgAu
zpEu0WFKE0GmA9ClmyP8qPVKnLst9DZeD8a2ZbjxxTxsSUUFzPLmV8NbfphBe7t67I4zJLFeM1gw
BIj5EYxUug5WgI2QVGF1xjwgbahzwyBnSwjFoiNEuZlYWBnNWcgOxODLs9TXvDokHV1MtCZu2uxi
q9WJI2PV591hzc0XMY1vroGgm3Ul2/fUFGyNKb/JmGOexi5fbrjEjlY5DPjDzGRvkUNGS1bxMpDi
tIxiJPYEA+8yQvw5aMnrnJO/jbxKGFb11Anzp8EoIkaffkqn4UdxcQGHNfYamYU/0aQevbl8tugc
aXZvGcicYAMJUoNgiThS5IaaO4kJuTj1rgYLWGl0VoCc1V6eHItWm/u4B5+LfMPcyb7X26TsT5Ko
DuoPNncUJMoZyfo1+GKNRVC591N+7y/yqtUwjN5YjbAf5bYzTHwboflhpvOp7eCnGxMBM6/6Xebl
jxboqyd27MpFyDyCzx1rrEBecuugrZJhb++U595anOJ8/psyR2tDEfMS4p2e6+rGS2GQJuXRXEv1
XjjVZYDex4ap6k3bG/4e0+229ZtNGrSvFMhn4NmT9EFolAdt4ptjlObBvllL1K2xPC0Xp3aKkBb1
aCCU3NaX9DgaMaV6fXhruLj5MEPeh+tQRH7hqk0lOrklKAydvSznjX+xf3eDwRVZxDTY1XEqSyNa
JhsABnPmfuBaCzNuyBTWPUrxgt22qf0wzaM6EvuTR74k3ohhUhe1K7W8bSR5NHYFzyj4bsTpOyOm
MSsEiV11+O70nn01ryM+ignRI3WffW+nNXaWch4/6qotUYVBQafQ2ikMnLE0q5mUIuYhtoCuCEsd
+wGWJgoV642jstonFw/85JaftrtyKnYBj3CtO/pgmgiDqcmGy+Q1pavH25Tec06+GB5FijRtQANl
uxFkSXhyuJZ3U4PvIlnMfps47lODBziyRr6WytARzEH6e3uoLCxfltqDh/b7FkUqQgJmIZcbVJvF
M/pjkhnr3q2M+6wPafdKMnTYprZvGpvsG7cpIi9kkU64+mIDSsk5Qa4LaKmLb8m/dGjYLcOO4YnK
kOOJleSbk8fWJBNANQhIDPysrSytT+LSEbxhP1FLxjuS48KoqlibA1z1a/LMX5ke6QUnj+As62bJ
tQKrr724divCgXOSXGoD1qmBHjKnlWpjUNUtR4neQoXTT5nei8KVs1HoaxH9mXuuMQBfjYGVR6mu
FdXAbENQj9nPi+EeK1TJH84jhMc0WY7TeLODDrUOBpMxx9/gFUCmXRRhL4VL7l7VPZYBxWDWOOVB
dnlySqqKhTptKWJMIclOZFiLq8qwdlhqHsZaME60xv7gF01wMsxSbfHAius+F2IHXeQ8TVMPwEUs
7GXc/NYQNBqPKYRwSQAmKPvkka82YbrLOkj+lmiEhNj+fUXzQRRQCEKemTDKJm6C3O3eUwjtF8Uk
MAIEYxP0ahzsPuXmbsgUYazFFTIV57bAdlcOWI8SJ/ushhxriLsym8czgGvbJ1vTrqazxTw2bjT4
OtF/P4pUNZvObepNKAiFSHKI+kr0C4JBcRljGQO5dGZ4kMo6A4X7XPWOfW1xRUYTktqBbIXpVA7q
KCCO40FOPHLNtNG1/ChdO30c7Ba80eCukhO3T1d0EE5im2UTPXabBJi7kzdobd/fT4Ns8NytI0cf
dMwd81XcldXM38iId8VP2mK/+vapCPJX3IBcoCHr8tJAPJSivm4TUd1U/cgcohuCKgJr/EI+Z9Cw
2owlIARPubJLXPeKwQoczj0DfrXHdJXHi2GjKFXMH9eyQM80nXJjzFWF1Rw8e4BFu7wF4XO6elZc
QbbzUWPeeBp0J7fC5U731munfEJdFs85DYFaYj+Uat866j0npi5em7B5rPr2uhHDe5OpW/jkZtvy
bRCWaHr70Orax3WCCTB6ah/frGywyLGMnUUFb6Qx+jsz6AlqrCwztoKV2IjLS1QX0iTpkVjPJqzL
qGeytwm7jk0h0EOPI6X6FWZpuddjyEKPInjoU3UfppQs89wMr24hymPqLy43g0eMR7Ykmy4FkFOd
87OyJuA+usKvFJ3Yjnwh+63wm+FpBomXVcJiGVau7bnJ0jtbl97OKuoCcsB4nVz829pNuJoYAF0K
S5RYjuSNYdgIL3ocwzd/bX81Yib0aGZ/ZFSmLNWarDn4arWHD3JsdExEQLVLZpldrRgwtlJaxUcZ
OuOuY8XmoTCW8VrDdm58elhzZl4WNB4m0VDWMUaxvSGIYHQq8xmjjnlfjhk+p6WZ3jX8Jg9J+N97
P/+tvPyuvFz2nP5z5SV+V8OX/t9oqMvn/SG+WN9sz8H7DdRk+cxO+NDfxBcoqUsWOLnLl4/9TXyx
vxF8w2eRl0N2jo/V40/xxTC/+VDnSDbE9vuOD0UV/ivyC7arf5BfhAOoLkjjgPS0TB/86i/yS20H
pW9JM9uMVaqHl3JYljDOSmpjQNXyleA5Y184U3vntwtJdoMzieroFSlZjWMJZtTZ67HlNsZiJxtz
3RGIBjYy5+FF0YGKvJkY4iaH1XS09UFYClLjPJUQr7nu1uvQHj/4inUQy0KrX9JKydlLjep7R7dz
L3KVe7vFlHLnz5qdR14FXRMVyZB4MbdiJsGSXQ0rk5BCGGGesdttujTt2zQl1nE28uxKz4E+ESxo
P3jNVLB1i61tj6uYjUffbkccaEm2xTcKCF27/f3YOtnPJXWHe95Ml0O1M9QVAlb95s2kQnYl8O0M
VnaXzmTuRWZrBXtdlkW8uortE87IzRwa/YuXz9UVPtCQ0dEStO+G1TZz5LpLj9OGP+WLJEXloZmC
7NodB/fc96WkUp3sx0a0DCpoXDZd4OTk4Kyjs+mLSwmNzhsczIZEl7rJukMgZy5+3vCj4/Kfpi5c
dm8AkZ5EZw0f0zRYBwGwcaer0b+bmeXejszJcDmWBonH4ULYKEmhFzDcTj/6SmQPhA2Jeztj+OB0
Ofk4VWe8zRDSR4RC626qajbHj0FPfwiodFobuTAiLhISRetmR3Xcb1tA0qNfiOqHJwo2D9cwbJx4
dbZzk1WfQdz0aUkHgo6m0TitiXa+D03fPq0B4Ryr7cjtZAjjepp1e1xaFlNo4bcP3Wybe114cgPb
+cZ28ZW9VIN7YhNq+PNisqzHuWKyUaq9JkfzOUTu4MpKakiIJfiqeTy+F4Ew6ZXalmTCdtoIwrrf
W5jVh64bxJayabjLERDfZ+0hshGiE95BjEyfzBtvidZ7cgtn2PW9Ox29OXAeXUUIaZMo/SgHS3x2
k6++e+uUvJRTm3/M9pQ9TXT+uwJ72v9l78x2JEfOK/wqfgE2SAbJIH2ZZO61Zu11Q9TSxX0N7k/v
jzNje2TDBnQvQBAkSN2dPZUMxn/+c76DaD4s9b4XCahndxbyMuCEOxrJSgi1Q1EcO/KOeEnsMH8w
ZchGyOrDXRRGqI00gGKYt7xcbeMcCjgFF8RfF1crrtvMNeYN8m/mbRA3MBEkE9feIOW28TJ0Itpb
sykuggDkSca5/ej1bEVis+Pu0Yz2tlLSxFvPmxAprTlXnTHv3WkI79j2Ld+ZF9mXdlynXVXTU1VH
6baztOLGHOXyQekyX7y+0A5p3Q/XyLH1o4wtIlQlgvIlmrA/K2Xkd2KGKJ1FYeh7jcrPyzSS5OjY
CpbSoot9KB0YxDagy7Kv5605dfNlGtyY3IPh3g7OPF/3uEQOA9b9Wy/BRF4bhUa8yp59VL30Wp+W
9lqTI562Jp53KebUasNcQu10YTrNSkjUdkgyvAzNXuAHczEcEybeolz0IHxb2lJFJ01wXBV2Qsd+
yqSo7vAE3WCzOWW68ZTIFDdiT6utz0q2vGVCSy/ohRxloINq0uiO/qYX2Bxa1WpAnBth3TjgAbj+
OvK5cJKv2YjgEvH570to8J8t9SusVKyeta49Ja4/Wc5Q7cQ8vICEfuksg1FOHw39KbOGgQ/RtMlL
x83mkAujuzLG2bkKjVj/QalGGqm9sT5qidu8eArypZ8yYaDEuSHp0TaUgt/AtEbf7Lp+1ZkEbR6O
0z2GNbuzzQzYJNp0jk5ZNzasYOAx4BYpy2hfay3aWtXV4yVBZrv1llaDkbV4r8Q/+iscZ2Qv85Dh
OKgylNtgQsk4FLNU12bJJRWtupDlrq+zVduojWHZsFnIXtQ0LyttVQM7WrWeQM2wsgiJy3KNgoQ9
79NNW4j0iS+Zu0uTPF4zpgZ+rIik3mYYtBlDZN+3B7XE8/U0tP0TSM/htSBFAzPWrRAes6nE0DW0
X8OirWn9TrFa08l6M3kWXgefuLTsGiVdYIeK8X6+OB7PATlVMe7QoWLar6YSRqqWq+rG4AJ7haru
FniTmoyENgApIG1J0t87swtztEoj/WfkDCppIGvLPTBhnafhj2B3GrlD/cDGcLEJKM52SIqEouhg
Uv103f4heWNV45lQ4/DcxIX60JHMtdgBcQAHlSjtgmzP9I/qnpWp9lonOMjWL15oB25hJoHMbULZ
WmzYd2ZUo/ZrqsP9n6o2xSOAU3LesExPbo11hSDWZUKVL3XEKckbFF7agjeSrElzUwkSJ5ClB/sT
3/KYnbHG9v2uyKGaEeusoxuiLbbYDqXBVn+yGlgNwNG7zyZH6mREA/DC/K9s9vG20/tpMdS4CxgV
10GF7xeg99wOyLJ0hW+SpXC2uTUnT4SZ073IbDyhIV/JzbKU4V5JzLYQ77O9WWfWA87x6iHNYwtP
LxcVEuJ1/dSC+34V9jDjNTYq8VrTouhja6i2bZcZezl2ka87REE3BduH0ud5yw/WFL8YWW5eJbFd
r2bo6AW3Xv222CMmPwwZVz10jWBopoGYFLnkvnPsI3Nf54/jTEsBJwxb225ujnXiWDel68QfRdX/
9kTovYwjY37RQFQHXeBxqFINfdBlMrBgaNHgIlFeLQUt1Ok3IQV5KOADPHgx5reK85vTHQbLmdmO
yUIvkmORaxi30GYY+dOMOWszKs+DfvtHMLZZeiskOFE55CFUaTxrmTOGPtdH/RWcSHXSLW5QRCUk
efQ+xjJrTlq4tURXvVjtUNw2ospeut5z/bEW/VvKDxrxl6ybxfD+CYlePSyxZ7c8Nkl+hyiNA5FY
G1yvGNDgtdEb1mXRUgW6wIiH80B5NPuNsj9lo65teBFoja9FjPNM24l94hmHdsaoc5jiMd0O/aS/
6IslGxQUqHWnOZ2RC1Q0WpB6utH9SjMidWZm42Kg4aO59ixVPCu8pYAayctTFZR2JZBr2WguqJjC
XP15URNtLZ7qHhovNTURzoMTxBrGtKjTbyzZdz+oj+rQKHv4kXx9rmRSkfrmf1FBnC3JaWqq9MFQ
dvMlMwK/AANXokuXVj8TyaFz1MvmelAFOAiZ0FmJAW6bcw85uKyAdpM7XKDc/ky9Yb8VwP+wHOjG
TR3m8hrfc71P6GF4VWo0jprSvA/sig6lVWZXE1ACJ75UM04fYyAh5lfQK8UWE+HwDjezuZ+Uob1m
BOPuG2jcWJYQTnc5+OlvWVI9nk6Nc1OKIv+2Xde5q+o6W2/Oaf7RaJq79hyNe0uY7cNUx/ahiVuq
CzIj7L54NU64Y2UrrEs/RDD3jUgLzyU/JeDd1M4TqjHn5dYsU96ZpbOUj6lpaZei9sqLR1j7U6Qz
8P4kcsR9PLqJ2trz4j5YkZ3fK2je7sZybVytk8NOI2y4bAaumLu3uYgsaBPGOJ7xsZYaFDjINcrs
MTe4mgOqg6QATwD2RWltxsZClC+qLL4tZuFGRIsGdc/HTu/jggMloAWGWYFdDcZwZ1YRs3hsYqQm
Kddf8wRPHx5RrP2YSAiJ0Ywg3mueM2/03mwbJKomP0WWmaWndORe5v8xJf5rav5rarYYVv/vqfmh
/2p//+8A0fqL/nNktn5BhjY8m1s8MifXgf8emW2GXyFNPAKmlML6G07W0H8Z+BXINq8J59VJ8F8j
s/vLZEy2dF3yKz0CQfKfGZjZxP/DwGzbrFp0gzohi1o7Fzv3OlD/za/QTFIp6QxeUBCd3ZTkLX1A
HNph0VjywCaED+oMmLFbOfvK6Gc8+RH4fHO8LRfhHbOmoWTeVFxzmGB8IbQ0CEMKHPRw7QLKjR+c
NqAOC9a73I3FNvU8yoO61j1CRYy5qEX5QzkVZmC14OXJWd7OCsAI+cR4y4enMWJaXoalJL6spbd5
qt9pjceuOu+uMi44Nw0wUX8GxcU1VX7OWS6DEPj/0eQ6dtDcptmmo+0domXqPkJwU1AekWwHiGm6
9N51kxJrvSQQEV21i6Pxh9jjVaOVV1q/7BrLfEIdxkzg5MqvqDNaYQrlofEW96yQHzhf6TVI2puh
LPudAah5A6hSnAi8JMd4xI5cRGV1mOcCQYLQBhwRsjILgIrvphpeI0KhRyuWj3bO6iJfIpA1YVnt
hliZmxDbGgZ+ZwWBeC9tOTLuytL3MoIzvSDwm9aI2j225MJgreBoUt6reMW3IAoWThfdEJXUgoZF
xUUO0fRgtk4Z6EtX+lxdP1IT5goIl/iHd6Y6p2Fn7ghe2ABh5gs9RewlO/QFGrTmWwo4IZmCHGV8
qyb4R2HtZxWOf0ui+GuVGg7aQBMU4ew5kGN+scbqI0Ni3FZ2+lN0qI9iAQgxZsDbTb4+dUZHCg3U
66EY+pnr3XCfv4GjctE7rT+pynthXYsUXFafoNOSHcy+1I+4Ym2h+2EwgDkVRCwO9o3VoZczckDH
14pgacybymlIqgptq9voliwvtd16NJ7zzv2xEvEleKPwO0yfZJi4VIGjQRPGxGhDRdlned0d7SHS
GI1AxUHpou0ktrhp65PG8pcYMCiC5eB2LnD/KGFRTC9oADvlWXMqUAEGYc5UC7WzVmu44rzJ4a9N
tskcT8KLXhYjBAOqWNP2qpq3w+jpd6Mr1TnzZMVyVL92UtD/cRPdNoaG52eEdrWQJI3aaIXJYVSs
LUb7RPdQkjzlm2lrsXuLbP5AdhYFaY+d24rxoMVuRgNOExJfgnXINa9AZFoUPUdgYqhUf27ZmRyW
pjkpjOnQAdR9PKSx78R6FoDfJwCmI8H0hbpKHON9TMiSSHPRA24XRwxVjBq5sQuz5hKp9KcdRX3V
ecvJHLVyG4dt7ycFRDphNGCVurPZu6duZrnhZoLNByoT5wxqzWDlF9uLjY3sIAvOxfzBOUKIS2AS
ZUWIzQ8mVewAb0iL8dVRyRvfaPrRba4Wk9e8h63XnjV4J6EklTwWLOKIuFmfJeNlQHhk3qtwXPZt
nx6FmZFsnrKHblQ0IIzYmrpX5K1za5sySOjswCKb4O91RAm7oL5q+1n6UFjuqS4qCTBH6R5gtXVf
YtvxF8/qX6BRelt+2uqxL9wIFqEcD7a+umcyh8g/eQGKPxy83FrRHzqrhS8JSVamJk0+VfuTz927
s9CIwbxK/ohb/YDGsTL7UhtXYp55t+4yZ0e+yG2g2hobIlYDur/6B7N2j4nTG35TRI/RrN1Z8yKv
1GyTHSZJRh5tsp6YkN48HppUuOmNrkOIwRFzagbMDBRSAX9T8MF412zrNcUzGvWTAyhhBXbXW9ST
ztdVTIQMLjcOhBm9RALMa1RPccUkdjFfxw0PCK1KiWDTW6chSUfAFDOiEBXg9nyjZROcTFBWagK2
cYPJFiZPTwELfCFAu+wOti4sz9y1K59U+UschieXKdpohE0lRF0eZrqM6ui1ICvhYxYgtTM0gjoX
fBp9Lnft2D3nLEBkb7yHhWux+4g4g9xGbMGjvesGUC2sEJfC86iTCgNR4yKwvAkzbx2nBz2vukOU
F36peZ9xod0kSXldhmz16qwYGXyRDlP2lpCjfcOUp5zClJ2tjz+SMxSLTL+r3CqQndACGYboJwwR
8BKCGMMXJ8beHaPxyg5RN0LzrtdOevrhwlOiVYr094AmUqLo2GT7IutpWgDWteEqVQRL3a7VOPWH
N6XtRlg7oxm07QLVY+M1M46VcbnJV4ha0l/rYfGydN1VmDZnE0b5phlmgnFXgEOwrldsXPPhnkbe
ZVVQEq6oMY2clcKq5Flr4VpYghaIXg3jxzP7swEKvhxPqVmTfNVJqi/akvtoGsPG6HzXIygbQTmU
cEhjN9p6/XDjtjuSviQN8+ds5TkPS8Rzli/LC4vJaG/Ov1PjOsMhxT/9CL9cpl1gnuUtca4Fa0kE
8RAmSa/0bdYMuwV5PU6mYJL54wpgS4hTIrcu5NruRgeMt7iOtCy7Am9BTnix4luQZ93BSi6W/Xv8
4x8qDVeBMMyg5cdRY5d0W4CyYXcmUEmR1EPe8B3Q60fLSzfoPieYIz4XoCgn5TwBD5BWzjUl/MTZ
RRSyIWMRt0V0tl0H518O7MGtr9VADJOp8ChSSJCcNXiZFiqXdAazrYTBdCxTyrhGOyTxN0PEhOFZ
Jum5NnjjC5ZjuClBWUXkpo0q9QuZ/jbxCPgEb+nHm52za1oPEl/exhuH97Gk36lSlgqkZbCztEf5
I7Py29So7KmdnmypAM8hCGo4QNHg/S7HuHWDdoF7W2SKQFWHvEC5GMf1T+el836OKmcfKvraRqRX
0fC6dMPPMJ22ZeY6t7zfyJK0xEhS+JDWoN/FQzdtgVG0mHCmS2iuhvf6zY1GVLL2vqpHFLvQ3KMP
byN9uQ5FLXYCjQWQ3RtO/IuorPs4zEi0ImjK2rglqeUGYdwXqJT8m+7Ot31BHZZ+Y6j8gOr6bI7J
3i7LADbJNbnAs2Lr2yrrtbFACo68lyyl3CBKs2tJWG0z9Gi0S3sL5WVnmNldM4b5rlDD3cyTEKRj
cx3z8gQcGd41SfTUNxAfZVJiBBzIu+Ts39+iyhRX0GmuymLc6UN710JUX1lmZAboEGuYMzeR6snP
pw2cnM6g0atoHjK96wMypQJ0zqgjz2goG55IEIfKeZPa8ORwHUKPyQQ7YETIgM4AEYQyJExsd+am
n/tn+PD4OeIs2ekR92x679gEGcBZMGIaXD2kXyZIHA6phAp5cdNTdBMQIGyDPOQutkrNDNswEWUT
W49Wd1jqMfbVQGA5NrOS4yRCXCNKeDS8unvW2aJarQ5ps2icgN9BHkgjEU3tS14eDe6Bci46LgpG
EoyFoTZzrspt5xEJjnM+6YoVouwhOXhd9xmuXXckMzdRb1Y+Qj4+DAe0TepZuyoE5JMnCe/ZHKZf
0knnSWXhU5KK+C3kzzH0Ptpym6a8LRZfGFeEP7AP3ss+qXHXauI8hVPDi45Pl1cAXCMP1rFpavku
8jADTZ6601wsQnnSLrtorRzQVHKra2NzQ8JuZNltijNFXBBNemaLmrcHl6Lx2cI0fofjC2ZRmqI4
12lHNJ4xRtcmk8nZKPeuM8yHvk/Enn+qlLqF2CYxIt9kjhnfu93U3eRW3QZuVMUfeSu5J9bat1GR
56DnUL1J/iG8mJnmvNkZmREtxWlNG9adg1v5Z3Jy47ddjbg/MVWl7x2j2lGnxRKW1UgyBJn5RlYD
PjsYD/FWKqoSW25Xp7YX9+RNkZwt47eBkWmjDRLoThyFYOKhyYVEqw8tYpYp5DHt7nzoQEtzbKRL
06d7Gy0jTjF72IU1WrUU7vfkcNIaHLUm12nGEtA1rrqtp8oMNBOZDwvKmb/x0e08PKatx02JFkp0
bVzosuQ1pl8Wj01I14zvOngsX44zF8+2S0+J1MyNsgD8sNB7khbsu39JEH8mHk3W6egF/7f+cEnU
R7sC4P+uQfz1q/5TgCDsKKGRkFQwzL9FHZ1f4NlslAWTmqF/2Nfbv2zH1QWBCIsaWZ3/9F/ig/UL
t6wD6tjygMPbrvXPaA+2uy7j/yf7nWlp/RfFOHyYf9QevNryAE+wbUmpzF0oGL3TRO2cWAZe97k+
bdlTfVdr5G32aDGIBh7bxEIzyK3wJW1BK6LzfbbC1QK74Rywk3Xxbjv7ZF0KeB7cCy4ipIrrrS6J
D2YTDsLEhovalSH8LvtZsdJNQc5XpRdtuxU3SK6DrP2KIARHjBRSeTgPV0DhuKIK9WIGWtiCL6xW
kKFpgTQ0YRuStusJCoM7FCv4kKP4lu0fVSsOUMRkxSOmNee0xYqL5x/ddVkxilzVL+PKVfRyVnyQ
Fuk1NSBNpz8eMHgckuW5GQWmK+TavDQF09f0463oRuCT2oZz8ha6QxeQJZO4iF2/4YOjmRdQ24Zr
aUOA4MafqPR9ghHprGysFRq5zOrsQJGENnnlQJW0h/yymPIpotBhU63gSdYwzjZbYZRxzoYGixkd
JQl3T7RvDo0VX1nCsQwtmG8mZMu8ae86fhxazeZvRV8mcjlUKwzTVvpFrXhMO7ss0DK1vgnoJeKX
GdExXYGaZu3sOdMCDdJmS9TDhLy5rAhOU5AymBPRU2y5fLVpA7RNkz9JCrrTq9cXJzRPtun0BTjf
veKWFo7xroH7CcatJCVLTGDCn4CO8ONVoNtCaKFO7w3ER1aAKCTRvBIgk0fX2WABrW4Nymdo+6UH
eUWQTsTf4xVK2psm90qyqyO80qQFXIrR6kdBMjWZjvhO6GdCbMY+XWmnOdjThuqfFAwqIsqbBIuq
GrXXVk6qs0Y06B/xrZWhWgFTdYCqugnqBXT7Dx3cqttiNrdJu4QriZWoCgXAK51VWzmthGo9egSJ
aVorxBWYq2osnKwtinht6N1VB/LVW+CVZisFFpcrqFN4PJAdDomuoKJo1Wtlw44VK0WWyuFqQ/Dm
PgolwU/qC0b80vlgq0BvuP9R4TfhTEQ9T50UFoUzbTL+7xsHfC3skmk3ALSdNO/RBXBbusteY7FE
+OkGKNe2bsYXexHGrphQC8P7cSXlLmWTHKBJjFuCWry13OGAEMM2jqNqp+S00TWMxWx1YoAyI5UH
QIC3tctyVTYLBdD1XVRjfDRrCL543bekYw5W6/VUQCzf+Ur75Xg4Q5UJ8PXu+Z3vZrDAmcBysXKC
574A2L+yg61pGQN95Qk3uTjUtVF/clTyouWCUqUZFAbJIOV4DabSEFPeBKR45aP79DotW3MlGI8r
y3iBsrEtV74xt8LqERHnC4TH3QwC2VhZyEpDul9WPjJkuUeR5qxTICdXOdwHOS0fM1DlYmBj0ayc
ZYFHq4YZuRF9d7csy3gHieOlNWKA0mCaIb9RO7OSm7nGAmReac7JynUWK+G5D1GpSi+etiP453xi
MnB68QV8ge33zF/ZTU9RZj5Ci9qPIKRxYuACBioNRvvAtRCoEQWLLEdYBi7Ge72SqLU/oNS0KqQR
O+twlM4Vn/oxnfR0jyEGh7xFdaWw5XvhVKz9aLktbYabpCn2/JR7HM+5vZ8U10XWh+3GS2R5KemB
RyU0dVjORbjNqgRypD7QOau78ANH6zmqi34XcaLsJ/SvDa6viFeEfPT0rHiIJkyzSrIPDZfyDo4G
3qnBKu/tOXvyauRQO8ehQYrMuIPUN3dbZRjme473fmsTEb3FSIKOkpJ3mNn2DxhGt3Yjn2Qz/MAr
Z+anWT1Sw2Nm0XW0TOLT6JQVOFb+ETtk1JoYPQvzRRF+zZ18t6f8J5nHw+xqtwzEUNu1UW3iqfiD
htxjCHEBJ+pVebWGA/ZZU1tXGv7Me+5gROKpNUb6zNlmK0M1n1bX0CCqz8TSwkZ7Bl7a35QZWNI6
chMox5K7tcmsMlLbVQzcDSocWR0XzbM5Yp0h4aD5oCeyLUQ98OHCfVxGxHvZOM80I4grUvTU6xbJ
m6Hiew1ksz8bNkjhpDnOC/kksuBvIzRwqONuEKfub7JXHaAAbzhYdvG7BSnim2z2pCFfFmk/5Y48
eVaNDMDIsi1gX1CsEv4sKIAqW0bmDiRRWciBZ6A6DhTWGS3/pVceS/zCpWnNrMEYMCQxqlbpFsxQ
QmhPXdrKuY57/aUGD0p7dyk24P8PRhgeTVvFvj5fBiKHvW2sbZN6oPdATRRXdXbi4SM41a+x7SUL
3uboGvqyMdaGUywHK3oAAmY/v2mW+93VbMlg0rxWoZdzda3uwIUUBAkqN/BGo9zpEJUCDno4kX1+
X8TOd6Hr72lifqajcZlaq/a5SGm+Ocl3awjVUQlxSvKS4YcNbgCV86VZ2KpkojmYdOly/pqvZVQ+
VwPdK001pbtsdIJCW/UAewlgXQet7LEjZwfE+5uKmnRsi7RjpKeYiwKVX5hl2y2WqXUwxXVrxXe1
Z92GmOzyDhT8mN7WtjzxJeW1MezThs+vTJ6l4g5XInzsBHCD0XZHAp0bs17ga0ODbrRdnYQnvVI3
LAr9TljP8dBeV21xVXbzqZIkTuPySEEKPofo5IgU7W3ZuzaW/bZ/EDbmkxAgTdPndwYxfy6k5P2H
8SEFADAAAuhWIgAdgXeQ/SXVB6TVnZUbkK0EAbzO1LlE37lJAf2cdv600gbchvsS+IFoFGlgCogE
JWiCKCaVNQArQE2QwTCmGGEAGZgr0aCHSKaF1nuC7wwNKkMSXfkHAKhZIK1MhHGlI/xr9vhz9hAW
lJP/b/Z4/sjzlSad/5v/0X/9wwTy16/97wlkJZmw6bSEgz/3byBp1/jlEOZ2oZ1IV5i6YHH6F3DF
/oU3gVuA9BhB8PlKqln/imyLX7ybWL8Qkfsr7P3PjCEGu9T/MYWsxVgMSMafHOn1f//bBpR2PWh6
sxTB8IqB9rActK21yT8w4fsIpX/uy7+mf49+V3d/Djf/VvbFHW+tTgGiFOb/nnosaoOJsJNJF7ru
8nf++5+HgKMSc5zYCVAdVJmJtRmwJW+UXoMKUdp2xCiL7yM/Km350jJ1X7KG3cQC3SfWmB3csX+J
HPtEOvAJSvKpgCUYYMXb1b1HRMQBLAZ07JPI7GtmwGMXOcJFlwEZ04AbsEOCCqHrhNS6bDpb+vKy
uOFDnznfVpRcNwargyXjkNaT4hJnELHLZGHlkNy08GVgXDu31Er/VH2GxcE1n6NmuaKmG2Ne3Avf
0sbvbJ6exhGylo3VH9TEgw7UFgANB8Qw8zIcBxvk8QLVCTm26JsfJp7bufAe21m7FrZOsM+JHuuO
92PO/WRTTxqs1hkBFRniUHNDI4x6a9ZpugZJP2WZfIlqOc458Tewam9oace0LV86QfwM6e51WimP
uNQ2xFA+ndp9CS2Y3bU27Uqt+1horWIJPQaLwSbM617C2LptO2S/BlrZNq5pc2LTgBmLNJAl4tts
1j8qj/drmrKUtFrU77h60XAlbTrJJOeRmTQp5/DLvDzOun3r9jh3Q90mWKjjNUegdVwiU0CqBFIv
2w6L7efGSihJX8z3XmqAwWaLlKnRfnZDcoFR2FKSldw2PC4kbounrhguMJfpMC+i+0qLo2B03Hsg
4buQGWGbDPZDz1abL323AS7zU/aNzaZP7UtZ/oZ4/mU33lXEwmDTjDR12nyQLOV+lcRvs1fRqdAd
6d7cG13e7G2uzsfeWFsyEa3uARz059KW0WUSUG5I+rP8BUjEVu53Z5hXjoADtowkeCiwkrh5xJNV
0BSwwkIIaZmBTco4p2HWR8g8LK130fLqPoJy4FsWl3Jt4qCePLK3rR4FSZqIqyIiPavRcbiP8yS+
GcR07vAJ4MPfJZFN45ARb9UqRKeu8UL/+o+dq4+oXJ6thktmB1QsG5JHAGyTT4Dqd5/gfEQm2xEr
c31RJ2/1qMRCIre40aWW7StWWj7JZNboRmZul2L6nrQFmyUBoKArnRK4mUCU6BTvf3PctR2CcCXb
GRAhWzxK1F3W3PHZqM1XbVo0fmSuYOXSfvSV9yAz+ZrRxLqpXJA0ZNjVsdP1r0Xr3vGLAxCFYqQ0
WlyKxowCiMhvaqzp4ZhcGcxzVfpVXHFV6MgTsuT+ThIuMdxR0sBAgN6k84yx2qqPpC0leV/vd65s
1rmVePbcPtm1CRt7jA7jjRNOmK0r/g5FgdchSmn/Snr+5jXg1E0rZctyfU1pMaJYDtl9FgE7U+uo
e0GHYeolodCXSyBi+ZGVk7WpW+Opz6oFxzTGh8isvpwKjjLhfMKZo5THaWl+t+nM+qvdOWWHJ1p1
zQbU5TmxFYmtxvhkBCCH2AGMNOC2oK3rt9DikLKZZfutXGIAGGsDpwgN/TGbQ5apw9rQGbtOw5Vj
7e2UkKf5WWmxfpy9OXlWoA8e6fTZ2N1Y7LmEFBuX5R2Lz7UT1DVG+7zYg3nFYWZ3PpTu7NytOJhI
1Nnz6K78PyusruPZgceezRAyhjgXH7lyx5+QJMw17p/hudTv5YSjF7/GE1NNuUeQdR/NKK0ppS/a
K8sdrWNHYOzD7rv+sa2S+Z6MtjqVU177ISwtln8rN0jJInqoV66QStvh1eRTIPr2+TPtAtVW5xAe
dnU3pzea7MZTyw9+9RIuVhAxfbAyn0BzyEakjP+wAPww7e0jn2As2OXmyVms19AwjGl9Zfo9TLZL
0K+WIJPqzvmiosU+UuyZH0YLtKJULYn0EGNrWet2INerdFESDxS4iY/Geulm3cEghZWRQoWgh/oY
tNNEzKF1qn7Tx0X4bq7nZYrQRHaT+aA2nY48vj08r89UtGG1UoNQzAxgWNk6tcxkTW5bA9oQYoqh
7T2Jm5TbbFQo32in6GsikfcK7jN5NAsqUxEH54kux77Rr5WXmpQs2p1904awtKFQeZhbF9wzje+Y
WnTt9RLconDjudz28wrmHJ/DkHOrcFyATcPEI1232WPmxJK4B4TbIxG+Yt+6ZfR7GKf+yrYzZuZO
A7Pm1FC/HMsjltrxpQ0Yruoqjv21vUuBZePxivhSut27gAd8gXqvkYLLo1eP5+S6T/Qy9CM3Xt7y
bHY+K3PEsqpbPPRp+Zb0bnmIHYMTkXvTt1v2zicGe+9E9ImnJu7j65zqxa3UMArngKr3cRGZa0Py
vB31LIR9thw4UNbgfP/iWbOOEliDVtDEY0eRQFAPjMmGm3gbAtvg1iOnhau5bLW+W8gn4772KK7b
NC4ZhSTVbUopinzjirSjakZTON1r2wsaM6XvFf3/mOsOi6JeZ1aupCKYaTq8lfrq2l2M2TdnqKeN
vgKvJAVOCatztTEjYBS9juOfVxfjqid21UiwqOrEwxi52MkA1p8TV19AN9Nxh/DkR6XLyil1UMhE
tDUbiBhxaPnZ7GF1p43G1yxMK5Qroqk0hTxiK6veeHHa4Kc1eZS1iA5R62onlTYgO2KsMaWgVcyZ
9WhLQAvxhSzRd2R1IQgbvQiysMoOST5W22GYq304ZA3dv16/K1clUl/M8WkAxhpMen7vZRbfx3iq
ziA4fjd5NmzzRU10JpokvTXAkK6kHQDPKjKyvbZrkP3V06LlE/MF9xWNbo9ktsQ2x1a0tTCLXpKl
rxnBcuGDry23wq60Z4BwzYaOihT+Jdn4bSPm7De0ZKTFjMc32XTkse7z1NBpsNBKyTlRkL+Jr9yl
uetS7wAxjR+5RhzWnpqPOoYVUvXBPLKnH1cfcpyQjbckuDE9uXRd1fFYq296qHeKdjL0V3AUJg6X
3ZT3NW4QTBAYUqD+OTDq5qOZ5gjBb0J/6EzUoPbOxmmQp4+NezAV7/fyJwYwy+UENiG/+qaxGlBB
fHurmtJmIJ4VkJDFPi5ZdpDLdaW/LIUk4WLec9V4jEMA2rFxYxbTTRoZdzXsgK78WOTrklLm7h6m
luaLpNzXQhwiszhEHZtDo8/uIsNDrkqpPcs92gARQhxMV+JFzxfW39bH0tubwjrL+jSaHBh4p0a+
810siXuDVkVBZTd+4SWe1WEEqaXdVtMbfdRs+qHrQvUQXTd+58ozeKjaB+GKJ82U97BOsWgtP5qq
gLN4fNN70rGl8aR5wGKi0LxQenSaW33XDvVuLNpdb6WcL8LbL7m5F3Z87HuMwbnCJpVlj1M4/wd7
57Fct5Zm6Vep6HGjAm4DGxFVFdEHON7w0FOcICgaeO/x9P1BmVVXUmbe7OpxDW+mJJIgzjbrX+tb
7NB58TUlFpYgbF9lFl3gHGnYD4uTquQX1GOTcwcKJBADQBPa42zn9BLO87WvlxqMuHlqlPYSjsZn
1AGEL410ZII+3YZmRShdi2/VqjzY6Iggz81kH1PudaTsdACyoTz0RcjpIjDf6kY8sCndC9W/n1Lz
Ju2saIWocFAlFFtD3I06JYPaxHab20cqsm9GmTxBpXpkb3mLJ+qjxjy5Wy4Gudb4AB70XYTlnGMi
VCXJ+0rxIzQpHfaBa/caMwbFg1EysWaE/ko4lIT2Pr18ZoCDSLG+6zlTSvxmGrENaw7vw6a4bdry
3BoWLof0TprOBRUB1oVTXA3S9m47D+e+sb9oJ4w8qnmeiVTdaqikIRihpsuPdi4fbb96dfJ625Xq
WXOimyxWHvwkeK87+DSlTptgbPncu8aTpjFeSeytnRRyVdPHiMdEObAcRt4MtSHMlXc+73tzmtaT
hToMGuOr7JiWlhR09zX6ejqqOzxeL5k9ot93JXAZMe/A3mzqReYoZg6JSvjNLsqrH5BcGY3Q00wG
VVR+rMcg+mxK6svV6FCEtJ6mwIvRMcnuEBXaspitq5yPSNFd46a6wUQDi6hmGjFVALjH7M0OZtwG
C4hMHb91hrWegSOJKIG64O9x3J0HW2da0H45moAJHwxfDGMCl8gJp49QXNpQGdf0jp59tTa8qPAf
QzFINoXsO1wp/8TXYOasGU8EdWaXMreT7PE3IbW5QdfwA9fza1xnB+pZ1qIRJ+A1BqvO9J5ghuRc
xwgl9ZOTFYf71GheMQVQZyu6a62ahyqSe2fwz0VsPUICehG2GXtt297QAfkW+3bCopZcfPI/lAxc
TPDdVWKXng6aCoa1xRGuQOBEIF6pfbQz/PDYlMoBlwcAwKnaaGmAUNZvNb/cG9I/llVwRWzfJIZ6
S4Dp3HWa5pUCGIHDg3ItYezzIcdf5GzIImyJ3B5KEKP0M1pUKXSll6lcVYP8ImamIQZQoS1JMMTS
2Uo9NawZwxcGZmk8SUtSpyOHlthZTsVkFj+UsuMg49OAzLyLSFDld2d8ySeFJE0dOqcxm++7rt9P
vfIu8/ql79gSOzytcF8vENlC1Ld4HUfxOvdBmYTjYbDQD1gUb0UNIalnpC/1Q64vY5mA4VBo9Y95
n9z3tn10CIRNVsvDdjaVnz7GSv+I6eDa2PVr0FY7qAevflSdhNIdqZja9F12GPl4J6Gc3NYBDlLK
i9kblQfK48oY7bmQ5g4H4Qmd98rlOvNaUH2rCIhPHalbs8zP2qDSyWeuo0K7zVvr1KS0Z/4QMnrp
P2QWdjpgNCwHhXYZunj0urFN1pMZXft+8bLpSwBSeEUPNrLz+YMB+xfz1Xt9Ms+hPz4LmYY76TP7
rAIu5AQoKVsytVud7XUlhh5oOZT2NWvOU2BEj3jIy22TpBFYvYL9xcqTw6Qv1rDyuYmbZIPW+jpp
bbaiGoYaS8IXay4sXGPoLWBxkVeeIL8SJSaiFQVAwkP7EWcdg8wAb4dOnSq0IlfImulSaqYbEViW
101DtqtLv+VzH38bcdQuzvv8mGbpSwzl+rWwikeaR9ZzRTq3HPzArRatvCTPvLLq8LPUrCfAbSdg
1zRpKZU8M1HG1RSUHCbz5ksmnbMaFPOuqALdnWzeidoB25dPfbyj3aN19cFcTxkNkE6snPQ8LTHp
CueAJHRnS632sijU3AkfaDFqLw6ZOT9jV8MX3ViD8uaYlbMKW04RoU93UDbGqtso1UfV2j1du7Ux
uU6gsP9PzYHeN99FIkkOKGTGOgQhwWUNUK+dUemVOwejKOJtWYPw9DWjezaHQbupB+uMS55EgZTR
vvdZgVs50QbdZC9xazylRn92sughk/pLG7PPQjb3jKDdxeGUogJYpouaQFOvs63qqqCDe7wfqaVd
wRDBoNXEax87XE7d9lVpFXHfJg6KSOW/tJJwU5qn3AmYMmvKU2kkT2qBURtPVwG7nYEkMNuyYuRb
YejTzCQ5KkLtH+IkGbZIXBG2wOSrj+JiYCQ2A/6AJ7tnLu/zOzBeYN1Zux6de1sDJEHmU8PxZFPK
9RXJtmWJaio312l/m0OmsIaIp3uyiNaODnaxL5zi+zBUCHs6lH41Yxii1M4n96FrKwkumHkTk25s
tmFJ/zs2W1DOraBmdjTMVRCKM3isaDXRqwHamLGTak2xK3q7o7UMsK3hVF4zMe6duZOTIXy29Fw9
jiHG7M7c961TbLrCuvVNgyYn2YU7Yp/3dCcBpHbeWWQIAc55vYdWzJy8qUI3jRz+KsNOGsM/GtW/
0yRBaeY3L4iaF/pPCk+a4W0/9wzZ6ydjTnpvdupHgWOKu7548kflTomUb72pH0Si3vRO+NWJ5iWb
hxc9aY9FZz+Cgad72TJfVE35GMsuOnRmEW0UlSi1YergkDj7eHYunrD5PStKdQ3l2JzyoiIoDF55
pSdhfcQwqq2Ugc0/4e12w47TsxIbt7Vjhuelc2FjN1glZpUPsRzgdulgDji29Op6atruJh+Ac/d8
i1xW+00ITdnFPXcy6RzEsmF9lFAvd5IgGe2BCpIaKYBgEPeqOQMJLANsmbP1YtgqKmeQa57QqP+N
WXc0S/OmksqF2beOAwewnVNMB0k4/5AW2AVMX26CxjC3+MffWkXCD8oJM4DtYuptw9Wt6ifKlKHD
8CQkqlal8/toluOiWVSXOAbo2CO2RJV8mk0Dypb/zWiSh2ABLzGHSjfsdDunyu8bTT6SV38QSXH0
Gc1wf2X0K/Jk7UBUAAmUpF5jxSnu3/wGjxgJ5l6euiFjS1OuWjdeoaLNrl2j4Q1F9cE4kYtDpF2A
KVMBFMe7KEvCg6PThmtpD36uXFLSkHOfEwfhWG2ZJCUw5q9AzIFE7MwLFGofXBadR0J9murxRWSx
V2j6foJfkNdUIYy98vXTgOTviP/6r3QS8CfQTnAQqZowGHpYFjONn6X/NorIHs84P7PQLfEKIkEc
0vHdGd51UoLcnK1TpHnM895njOSPKS9/gC9+64Q8jwfyEdjsrduxfP3z78v4dQTy+/fF9PbX74v8
VjhPmFM9MbZ7u5supQgPVh/sLZ9ib4s+oy5+pC5oC5anyL8jbw2A8EGF7Mu+fcgV5H0lvi1sZRX4
yXcz2pMOiDiegKF2R3IRvv9gcQolaeT6GMQBCbqyxSdsOu6EVvnnP81vAxZpooDANdBVE5YF06bf
ByzUqcle8fHnGjdetxrc3tNdD2fyGu/JOWw8Ci3X9po2zn7NOQwcndduMRj8k0nPMrv6aa70t9/G
b3Ml+IeFagQ1lqbb6s2rnvAV3cYeabkPccy27ap7+SZXysFdJVeEIxo0N8rG8eLtnz+NZWj3t98G
CVTBW4fMIX/7NphukV7PeRqCZT9nODTwfpHOMeEExqwxz0wFItC/MeeVNbQVeiDrYJ3YMNR4Q2OK
EquDHrkMs6BnHgm+WDAr0tNMkt1JvtDNe+e5qc7wFWgo2oz2ItATYDBf+vKEHQVLPVqwJ9gbS/h2
BesvB5EUIDGQdwGrBt80A+P1n//UxmId/MNa+NeH/9NP/VuJAidill2ir2tx0+ur1hu94k793KgH
6mXszbxjouQhthMScfM3Y91+upOXeabv2f/kbdT+7mvw03fyW8AyLX3ODsvzr6Z1ve+2/tVxS9sb
19Um2oT/5Lf945P6Zz/3Evf8aZgZGimefrP88XNzAPboXVxtNlD2DmQFPe4ujGxcZW97f/68l1rf
v33ets4sV7WxiP7+mYNJNudmwstu3IQPkknI1X4O1v0uOHUetRTEzuJDs/vxRf8ne/zX7LHBS/uP
vb//J2+jouqit5+9v5qqqfQe8hf/c/gO+lzqtkFF4I/48c/ILvtfNZ3ciWmSJ8b+sxSR/HX4LvlL
y3DdQKGypcOm9V/DdwF/XVo6ZyJrCQ5bzn+rwPDXxWlpQuRgqGL9xeDHdyF++5g6JN6TYXH+xPt+
32zbHZSGDaipv7wp/3DqzjXjt/cTKLupLwVltkU3NaixXz8Xrcg6rSg73ct70pRnNTTrZzWCW+iO
Y6ccUxaMlLxQ0J0niqnwlo73wxwNRARNcRwohbkH/hWt8zoY8ScP5SHqqqxwU0m1gibZANu4R94t
G2t6VGrwWOBRI9CoEK1pB2roDWGCZ/VrmpYNd9Aj+3vQRszgRdbKp4iGxbMYouRCpVaxV2MiWZLs
4CVMuB3PdZJykimMU2EM4bZaWqsQO0DdqIQUH1FO5u/l0m/V/6i68q0QfK3dE/gFUbVR0+jMNJxy
LFNAZwcmvpRmTcNSoAXfHDdjn7CVzz0cxJ1l+OO6G0b5XPl+bm7adgI600RlOYJwECc4EtqmrJJu
CzDYJ2QVy+7RYJooXTWZWu7MqZ5erHC80gdmMNFVo+E5D0Ym54rqY4jutCBh/lT0hOqknwICJVfo
w9nqQguIVwb1BdtDUADhVZrxak4x25EiU/boxOqzb0Xf5oQEu+AW0uVwssgdmqvaouNqhUSUqwsa
CeENImQK2yvVWmc/jm2zASdySIobyCDMFO38Bf2iW0d11dH63ZuHjtBz5AYcKfAJRF6UtB/Snvlt
FaN10VShwYgLIKzTDg3Gn/e5eoJLDEaxpra+4xKQnh1CN7cGt2Uc3jCO2fdyJX7oy6i5DLaV3Roj
uZK6lM49/BfVM+f42NthchdlxnS0MlMQSdPL9FYRxiBXo9L193MjL34eOx9lqMhjF9s4AJQMFaIV
0+1ASdnDFKva3dTP/tXW8WSuE5/D52qEE4WIUJj+d80Ii5uYY+lXDQ/zrWFERIbd77QPSW7WNYA6
naktHvcWoW68zFJEXOqCOl4zE4A3gcTbDW6Kf+5qIGHmbkxnzGbMlwLuWhfl1grsGQBPauuYPVun
3k8Lo4WCoSo49JbvPHQGiI0Jd9uMUz7NNjFJlGZVIC2hEVBjHu3LWuUnJujiT/t4aABk81bFd3po
AEEh911t0iBuTjCq+3kdTUZ1MkZyhhBuE2brMQwvsMnNEo3s/RwLR1ppD3zaUYMoJvqyi3q8i2ub
HJaZh9F7Wzs+8zdpvRtK25+lMiSeLAJ/C80LLdVPsPRLi3wow22IRKpfP6azz8k2JAC+n8tRvUeZ
RE7g72A/zaiSFNSGbYy68F8dmwstIAhnrxm+ra3SQcUkGw9G+RgmRXXw+ffZixuSRtt0MJs7M1Kt
xaOPmwV/basRPOwV9bbmxV+RTVXumhqalmzzcTfqvbWSfkl+FgjTDjzvN0eDMJ0Ojn1QYMjs/MUN
Ch7Gf6BCk+2e0drBnGWPd0IGqER1dMIqGm1h4eekqcJw5wfyWwmj/7V0KnMPR7tzZU4pe4V07cgw
RCRSgMRUnboBvtJvlKWgjrgz8bvYqcU6MjrBXo/Bx81Dhx/N1HLzIWtTGs4KHTPEai41cUcL4Eeu
oNVQuRArh1St+0MOkgeacjN+NUudd6oZzZPTEWk1/SE4SK5KLuH4AdaBhtiJqp9fSoApHY31Shtt
tAmzgwnRNgJJ3DBWTOfE4IADFe+qJ8O0E0FqP8cAtnPTB4BcpqV8bB0/eJkCK36WeZ/Om45lYFrH
k9JhZIx7TR5mVfeqjBujLZWtUWVlvmJecVvQEo0+seAv+NhBKkrQsNH29Ze4tx+5MX5X0p4cJOGy
sQuVdtMlabbg/nFaTQSy2bPxWuuqtqK+bgYZawDqob0qnjsUL9ZNBdIc/sRZPIOb2rSyk98GXVK0
EwRq8RSkKVduHAflJ4Kq7RXtPD7pYx+Biy++54W9M+omdzYZWjlScR/urKy4TyqyGyM9IDfDHJjY
m3K5l6LdKVGrQ0qQlnNuKi06I3OHF4WB+5YETvY9NrTy6FuMHw1qblyDCvF7xx+B8AbxCForMFSQ
IIEYvNLIMs7wLXwMNFdPCKs8R1r2MDppNiAOFvJIc0SxNTDm78ckUL6oX4kPA6P5FWGZE9HpahdS
FPme55q9wTEXHYkPfIz0nOYVM0ezytt1qeF7mHViv4zaza8wn9RtnEP9DppW3Y2MuTfSanEXk9o4
Gkre7NERcLxQDO4Oht1jU9Wsr2EoZs1lO2KsjRBIvXbP3DlTR9+rnC4F/lHX7kBpobYqupoItF5S
2TQHtzHvMVdEIgvhkjGiE/eY6lW5AT4cnaRiR9ueN3mTDlHJlYpxwxQRgmijp6LqARAUQDNMvX1R
auWGEtcWsJLOJTSHXJQSOaEaniNJEoBkxKnHkgAMvoBVz94h+eViZmhC/Ea2otw5AZnPtij1PS85
YMiiBQ9n9SsmxQ8Fzpahjb5R8UB3hKyBnYKmV/tYxWDXTJdQqggOKfynyr9pYqzwodTf485PMCnF
OumS6W0sqW4vmV2v8DI8kT546Kya8pEUnkVW0vNb1Rl2JA49I9HAuiioYwiqO+CAJKSwFrFXTG+w
OloGDNr7OBV3fRDoJ8ZX2SpyxJG16kHIKSboy7iiKmPIKZWvm0QOKnSkyRnuMCmSrsmJSLh5Xt/K
HBeZFRKGmQnWuxKuFOGV5Eksdj88QhrGfQCmkrrY2KIap9D93o0r5shFONxbUTy7Tmu/CM2Ggm5a
NBEAFjnBEGWeBULcFVXU3lW1hIJdsi0OQ/IYDD5GmcR6lVH43mr1p7TV7yrDoKNacXXm+HdwKOSo
x1b39FHMtxqju4POE3MosGrFc++riYr9wMkf/aJtXNOatRd1amHQzaSgN3U599tKNozvy7z8yOXk
H8c4Di/OhHtIFTDfwzKqt0mH+NMbA7XZVNe1z0EU4JYHeXcWRlJ9BLLgVdJGarvsuKCQ2D7iOuK9
nvQh9lJdYASfyEMLPFaSfYMaYRK0MrAlTm4tgcLHQvTcMXAjAApcp9XuOYK8611GSkZfyFgxzsgB
JRWL9W0+a7ciXsLwkXNSgwZ7lR3ea4rdUEuXk8cXfeIt3rHF4q+hFkyPUcol0EB4xnxj+m7TKdW9
n5bgBxyjO5RRUu+DwaqP9WjUYAKzbJ8AlyD4UuebsCWRYlB4i+nfeIXKSMMb8WDye0HpAZ4wDwW+
QMijHZuRzciezEq7SaRRXTUV63hiwe9WDarWArvX3wAQganmRGis0SWVT3WK5R6zOQuFYUzvlsBV
thL9MCv3eA7si1VyWO8CenCNjjpQn+zgfQar6DyByrhAMZfxWtE4Eo5Rzapo1lZw5hjfu5Hw422f
ObQ687KMrqUh7Cm5GK5Bhc8I1OyQf1eJ/GySykL5n5jkulMTFQ/KgDtMNePU07DaMPYaWJftVAWS
JBP5rsDHWAuAeR+wPHUiFn33rSv74uorcnzQlUrdUMKqeREOt/emGOaboE1g98WiuUZ1WZ5GNSG4
XhSOOGHPzD9MvWq/YryTmptjZN50/dCtHQCuH3k6i204BvNVcfLC1fyh2TbSmg+aZhtbjZM2BgE/
WVN3EW+rCjMHh8npUYCavOR1wgyg67uj2RAHGfIEk1SFS/KN8YF/wdeS7YfclK/UOwI2VrpoW1jU
6QDJwIoLVZ98isYptG5h4xtalKPB21VmuA4Tzp2vQ0xYBVYRv2Q4skpi36mzT6HuoD5aQ3s1E1WR
CFf4cMBvcvuhQciJsnkJLHYHwM7d1rbamIWMtQcur1Q3impAuPMdM90nQ5bcz1lv3FaRam9zv0u9
hC6jXi+ruzIYqvtujup3RVTyWnNGJ6mtFvZrE+scQvuhEB/BVA9HaxydQ4/m/InlDrBHxyciXAWO
HrMA+HMG6Z39/i4xB4n/dJguQ2iKihtHkb9HjdFcAu7ynAwmlRMGBurYJbfRfyc0FnGU8edmX0qA
RjHmmbMsx+qcVxwMqcFSCrJuSVCBFwCt2Y7ctunkC5ONDeuQBLejq1efNOIxN0z5pddAlldKAQTF
TfUBzrMf+IqraZl2T94Nxgmw1dJLuymnWSKadI80WnvWh1J9zkc+7qzSoXpLn3tAlB5H6lGfuNCk
BYhUHq6eokfgvS7Mzah39rdJnhvNtHbmNDAH6fi5Pqe4jKgs7saHn0SQ698a7H9VFJCypeQJWY6F
3OloYMd/veiDNbQcn5cTRUEeDLz83WY46bt/Jqv+lhr48XWkChhUWha5ajyev36djs9tPAZmvLZw
AW58UijbHvKzG/gVu5etBC4AU1wqdcj02q/kdnSYQg+R1L3O5iX/858a8Pov8hs/NUEmXUdGXfQN
gtm/yH554mNZ7QXfTSbqhbf7POucJeD46ERhRHte4FQYqOr4+Odf+Hfd78cX1hweO2W6Bg/81y88
d6ru+3WQrJvxJgNIO3Fi//Ov8DcC6o8vQQhEmDqBkB8h9p8lzaGORhCU1HuoW+uAC5jP5bbbKNus
W9db+Rfh+H80xb9qijq/oH+sKa6KoKAE4H//C17Qto7agmwPRRRv6d9qjMs/9IfGCAzAQRwgoQyY
cBHf/rMWgLpGgXzI/wZGAgQBf+uvGqP5r2iLqkaIRzVMR9OX3/t/BXxs/h3qGk3JpUGgN/53Aj6A
E3/5dCwqo8PYTcekbsA00MUiDv4kisfCJOpiMB+2Op2OtwblvYZSpUPpNBWT4fCUrNqs+WDnrzEy
sXRVBXVnBgrFCEVITG+2FnuzMt6HkwZeh+TGOklysC2Kfte107el3wPdwy2AVVsmOr9ibhxnOEaj
ODrtSJuuru2Y8cP5TPt1bfvPFRcRWyjRqmCL9fxSPrUT1hBYBie2UjjLtQnG3JwFptkxXdmkoaFa
kentJx9DBuRrD+qnuhoaEvU1H5BTXGTwdRhx+tV0zNg+dkLaRy4/DmZJPpX4WP0viU0a+xChyyKA
8J9WMVcdyagYRh3xzvw6m9kHfS00p5uV3ISGCVahiHc6D2un6nO72BeA4Kozh8z6MNd2sIn06jRM
BBZGMfLkIPq4new+sQVxehcAE4hmoG4WjNmCqF8617dlV+MCLbrntuqjjZyULZWZzbluwGzFXRZu
W6jz3nIZYbc2LU7qCQW5tA6cJ5UgylBrwdKh5SrDxIi0N+J11eOU5lKC33WEVKkr5V2UzC8FoaDl
rrcFf3mkFPgYWanNdm3ttamjaywGxDPfhFnrcR6Idj5EoroTDkc3iJZx3TBtr5S7lmwbZhbOWwtQ
XFbO86hPdMosxT8iyO8MC9xWWGjtttLqxkORgWRZlPcymbGdxOYZHGO3QWIzXQXFFS+RCikK2x5B
mS7hacldFOGRm/tIXRzgx9xsv2ip93dZt+yXlUlA0xHqGqQilTJJ/Y0KlKueleWRsnByXVHwQptB
vbULW/WCCHdpxT+8cuhD4oUJSFG287ml52iDKShZcW3NuQYTbMo6wliJht2GG+KrLKjQkYqyDkJq
hxBPbpM6P5DNphJQxaLLDqSgUoqbMhvPtuKn69Zk27OCArNftPe7FrIFEf5Ny53OzVpji8noxa6t
YzCOw3YQrZdw9NzUNQ/cSAlC4XSBMiqwVI/FfGeLqKTyq1iK2wztRhVWA8bD2s4RrVY0h3karX4b
NbTKdT3omAFhKZZhQZV5NpbMxhGDxgKwBvHiA3Nh+8wLi+tynKHu6N2unvRzZpcvsTp/qEb9nE8J
SGahvYZm8zJN3SUo6zuzt4+hmRDKm6tTMjUjH2aFTkCTsE6MGrnCaHXO+uFO7ZW32kmPWSdSrL/8
wajqtlxB143wv5FIPUuDlsREG5RV1qs3ehV+skBtCjJ1GswqrxHRrdob2zTOva5Xt02e3/Z9cq6s
6BAN1tFwpoNSOZtQt5+QUU4zDGsC/gzpgaMgyg17oBjcGeeJsH77Pc9aTCoqixKPhGiQvJHD8BzI
plwZEyMNiOiU5HEN0M3+G2aSh8bsUkhB6VFD1FibWnxnlFB61NFGjsIxVoSCPzwgAGJXedXqwAOb
l+0EIg6gQ5gFvV4vi1h/ahuQjqCY3tNW3E11ttXhasyR/mEYzrpWFdIhpXPu6hRfQUOWinJ1Fv+7
oY9OcSS/SW7go6WEeAMGmK/RQSj9hRzaTWSj2rekvRQcJJYNNtLE/5EqYFyDNqYf18a8o9nptixr
bAtVCXKbRGI/jXC06rvWKq7EyVovCqf7eIif+Czny6X0bpx0qHz9oVbgJlO3BMX1hC08e+xx3C6J
qlNulw1RbuMrxc479QipZW1s0EDOph4c58m5CeyBsEpQcbkexSdt9gdVoy8uA3Zx8McbJ0U4p0zk
q7W6dS8I7fvNAvieYSxtFK+pqiO8L0rvMqocM2G80u3eEEosu3M+k1FSK5InAugJSecKSBy1jIMo
XvG/svIrFXVmTfSRQFxzI9IQ7hiXt9xWs61q+QQXCLtB4JgTl4cvWHIxsjJ5oQW1R9brxKVPQIPA
i78IY7ra06x44xA8j0OPUdfy71GtnnmXcEgE1oBpUVAvZjfSDQ3rDudHeqqMJ2G3j9wyv5VK+GJb
KNedrDWdMB7kg6ltN2YFUgogZr01W/sYlRRMpX3ynWDGgN7ia9CuS0kksy9vTY4WwDmSewzc9aWp
6eqz+nh6ptw32Ob10J0CnrM3xlZ7Qin33bRDQtQo81vsy13VQ5EUMDunARB9Wrc3gTEFj0HByl5y
74LqsMVxfkwJGH5YhFFoKg5hVta3dFy9LUwe8FtIKs6W+xVGTQCTj5VlpR8sKJsfBZ50y3DhuFpB
Prq+BBtILR/ZzSB1FypOEZ+Qa+5prP2mTLBfaG046q3ASgqCr4yEuebSj3yRTmtdRP8fQ/Cb8jO/
b+vPz/b8Vv7bctZ9L0rSuEHY/sev/9n85b/JKntv7dsv/7FmntxOt90n+PjPBvTpf/zbX+ary5/8
f/0//+Xzx7/yMJWf//6/3j4yUDM/TpLv7d85QeJN+MdHUfIPH1H+lr3Vv2bL/zLhXkhWf5w+VQ6e
DLZ0y7Bs7ecJN2dMh/2I4bKD2cr5qZRKcPoE4PtH6zcH0z9On7ojaD/R6cog0+b8tyhXprFYLv6w
ZPx0+lwS9aC1ltPpT6fP0Rw0I6K0yAuN7racs/I608PxAG2qQnXQ9OcwowNiCWukwBzp2ki9VpR4
QQtBq0ONjHGYlcp+nUd/eB+aaQw2wLUF+Z0yZ59SQcztA4r1NHRwPobzCFKvSPLsFOidchfT+rvW
jMq6iSQihhYQlk0jm9hgbFvkVi2lxcGnlTB6Pa2a7Y1BqBplIM1eJDmlswwCWFnxsiYuxYbmskrm
Ro0Vu6e1NbEj4lTAhva57SPiRE67IbungcqKEnXHys5eBiynKWqDKJaV3HVpBv8+DvrLCExzS5Ql
uTXm3D63y7YFaBLrqxgC1PJl45xSiXXbSZk7NILgxxLFAdRLiYZkot0sO3ObRHLDmGPyGFxrnG0Q
7q1MKw/Tsu/XZkMXKBHGMys0hzgMzB+FMoZrKIfhvZJPRbQadCe4mnUX7IyZY4HqU741j1V35bCA
w7wKOhheCIlgUlTP6pXQQ3+KX6M+T0/QhMbEVaqh3vS0AzzMeZ4DzrTN53I5qwmwStjfJsf/UEGS
rKndHk6TUo7P5NujHNiX1nBND0VxN/vdgkOeVQcYqR6f8iYU95ksJj5h+QT+QiPZ2ZLhO5vLabgY
2xCrc2TcIYA1BnOYyj/JsBq93rCt24z8NyqdJuQ1iQf1wKy0fQraVq6GQTfObT81rt+X1UnasfXa
dE4ebibwUJi6ApzCS0Q4A1GU6ONlAhyUJM6hJDBf1D4BuTJeQhIAZQkZhxtwHus5RMWsArW+GmOI
l1fTzLn1UhRk8Ei+6N8ErUUmPvPLlHJUhPkaMWeNuzF/KEp1cVz3Gb2AWt6NoJBwoKyyfLmlVH7s
PFbzrLzZfkbEQB1hwyB7RV4xlfkxoX3yljRjidPdMu1sVeKZ+S7noM498Ei6T1PkCEGtiueeLkoN
AP5Wpc84WMWI1/qu1CaDNgVxNgodZ7SV4TW/yXKK13Dj00g/V9N8kBxHcIHbo/rUKK1zarEvvISA
JXGqaGZ67mCiV0xmTfJfZlRnz/4kxrtmor2Sk7lwPqdKYA2hOG0FbNq/wROLJQRLavAeZAzlVlU0
0Z2I3+NUxGT93aLynU2amITFLJG/54Vf38/jNAe0qS69TaH/1YsMHrKp9o7tqk7oOyuKQ/snIfvk
yeGjeJP5NEkmKVzcNOwOUd191SpzVix7o/5VUDMPo4pxKq2cNHlBbPRDTxcUhXqJ6iTvzIWdPWMZ
H1nW7LfEXgmDWwTpg7asH+C/ZheCO/bGJ9n2PXeIaLtlNeBYCJv21bQK67XlZLImbIO9r+5o8uom
xbogfSfch8auWKdaOZ8zlq0DkTLcEmlKqn8oHV7XWbq2nCouzbkznQHEBydYbGjwCZOkqouHU1yP
E0oblRj3rADpNo0mbh5U7RS3hHOdQ4BtJFzDORA3oWL3H1Wo2gew47WJ96GWz0ZaGzRA6T753xAs
RWI19Iz8X/bOZLtuK9uy//L6RwN10chGXty6Yk2R7GBIIokaODio8Tf5LfljOaGwHbIjn9+IfrQ8
bIlmhWKftdeaq6mHWyPUmPN7qQl2x/nEaSBx9uTuiq/s4dh9l1SLnnObjVYLwavrVatzQzkTTKgW
H/9YgwwGDwWPL9FzEBcdrZaGGcW3Yzy39OCxOxYumdasKwf8kG76YJgtZszMqLWHXpkNML8yeoPI
0+FpIFUKdHeBleZac6WnpHimzgEGNo2B4aNH4nJaQdARD7VXVWdj8B1SmEn3AjbfZzznxj/h13df
0b7hA6ckFhiem/C5w3ERUTVsUjBcLCG1MbwhnG1dIqPuzv3Y2kffS7j+/XHgtG8mlr4US8Hzh4K4
irPevkSc6PjBYbJ88jolPyajmp2dacmGPTCIulUmyK5UI1eg8u3xXY6S7VSHtvxZg5km2MS1Rj26
dhCl2R5YUDMd12B6SKqAXtqlRd2QJh4ImRB0jLi8SfzyawJzz/pqKVLl7QnBIr9oUmrvoTlM31CX
555UotJIpbjNRkzAzitHplcwfuE6jl1Y3wadtZDcFesQY57cjSrs7jDFrf9CrA9wh96Koz+1zm1n
x+IhjWtnJpCHAF5T+vUjivz8qegsENycbUAgL7DZNpbqrSv95GBENTDoNlFg8Xt1aq3IOnmx0HdU
QL8m7kSr4CRoN0U8f9Dg4rKXs41nVIIOl1Qa7UxXYhkDzjbPJv3JTfpS8gbAb+NPT0XomON6CGMS
PaQSjQ0OrvghgjRz9EoWYMBSEKTXYGrRP5KxAv7dj9zOaxk2zb6hzPom95qjUXp1IP1YnoGFDQ+a
VzfNTmuH8lHGMSyIxK7v4fYNwRQp49ZpnGotqJu+95revUE8IBUysv78ioUm/k8DKxP14f1//Req
I2Lm38+7f4Uo/fExv8+51MVYro3ZzIO9umip/1RZ3S++Qd8SLXeYNl3Hdv5QWc0vwEV8w/c1KHem
Bmj1jzlX+4Ib3HY1CK82mwyDxpl/R2YFvfQvg665iL0aX4KOsusuS4pfBl0cTmbYRjoFi5obfXUS
SAe824SP+OZFD14IAabLVblv+2HaxfbsPdWesN5GBwhnxlqc1LfHnBcVFwTLcu24iX70HXZ7ZOsc
9dl6frSrfDO9NrlTn4Y2ZBA2Gs5+DoJX31JoloIiA4kI965QCtu/qJIzpV9ki7VMvqZLLVpNTdwG
UMCyv3ayPeMBHWpk9+hT6weq3IWh9F1nxhQgzEs8XqeCLUUY6yAvzt6Lowz5NJCBnzg+L8VtfiEf
Qg5j51a05pV5iNF3qXrDreXh/MLYuKJrDlxiKxLml851NhFHVLo4EB1eAYB3d/5SezxKv7WIpcNM
chKrGVb1OHrfGy01ztzz3kctOZxD4x7KTSUqb157U6NOsdlwsPCmkjReDqXzbcKUCGRNkqfv3KjY
ZkXvc54Q2USodhF6mXSsCz1pxocoK+3BRze/zL5EALeL5mtkZtkdJkz21rPJsGGJItPXNNbj76gh
Gx71ks1urHECWDG3mSQEihHfbujk33t2jHSGCv+5A/MalN5g3zk2CMAlKL4AfBzwJhwkvBd/mHzg
pkY90lgziafJNU7YGCaaM8dp34f5/BY1erZhUKBRHIOG7+56OnjeQ9/dhAmSBXtbMv4edMgwMJoM
pyBp45kWXtvKv5s17xZGOC3HuEN5WZHWxrlhxXqUeadBkFl62acQd28+OvNL6PrZnQTumQeq98xH
rJQ0t8im5etZSLBqRcibjjir1zXQD1KWH4J99s30s5B++FlO71qqrh+tasRliDamB9LTnkMe/4BE
kvCul3n2qg0UuvhlOr9maRyeGQ3cbde2CBRZgh+wyDJ553exvelryz1NNnHwNlLXeIiSbcJiApMl
YZz4m6YZ8SPNYdkuXUjm0GkSma+wwgBZamq+0ATvK0ZAkLOIGUXlv3PyoRo9FzV5axGX4TpfSE7S
9WnpI7p6nvVcMnhAgUroqQiQ2tydlabdLd4h/ZxEhY8XTuRnquwyQlu6F1BCH9IR4+kLAMPccp7O
zwjyzqYN7Rh71hhuHbBIyFwsNSBbtcHM5XfEcSBWorTcY1JUFoR1177OPlqrwhCTQAlN9O96O9fP
WeL367wi4a8426+qBQFWLDCw0G3Ss9Z3w3VaOGKQvEBeaEa54SxPK0ycEu9wCaw3UUZb5AChqkVV
PHL/1puGZcmHvpDPys6wMExp6QVnBdDInEeQY7UozaCm1nlRA85RnbdpuLMvna7rm3hcglmKiuI2
M1OAvwoPZKQBmnE6T753ukGoWjYmbOIOlXpl1VV0A6uTu7Ef+6WREaCYHUbNTh+kvdgCc0ZHtMFa
BdGS6tNK12O7oonkSJXvtJ60hGBg3hlvU2RQPVq7uYGMTsYQIKi+Mqp6qjZ67oFuGazR/e5UQ7V1
PGiRfjdi/KPEBKeWnwhsB8XEpN6CPMCFA3GO81nTcx+0dejdzb5RbbWRZBoTjYlCJfL6HKeGZFXg
m4ExefPSYERHRSYgsqnCzZ8tWXyflkxpsaRLrSVnKuYe7u+SPaUUmui7j3PPW5KpYsmo9oPuoV92
JFdrRYa1IczKIEZ5a+qPB39JuoLT5eSfESW8IY4PL81aukpTq8lu6JDWV+ZPx3YNTwefFO6MQ1PC
zuAlEp0ruvvWEeNqR9UP7mtWD5lBClP1V9kvS6jUvWU/CcNkztidzUz41jjuzAoOQAgGa2uGZndl
loe6EH91ZPMxKdp4209nQfOXJGU3poXcELfxFgDfNtJ8kE0J5Qi2TTraURmLnM490oAaFA6TZdyn
W67oeuVITe4qXCSeeHI0+qlalF6qBtPoqOjs3kwMsXZj7eCUk6jCghkkHm9JqyyheWQIxGQu8Urx
vprmddVgyMZndNPPjrFpOQaSDacNkAOVtcJiQKpdGj3HEQkJyyV7KzmKuLUTVG7fXO3OSXgRa6cF
c1eB2lmxFAxm86KlGWS83sjWCLgexav4Fyg2JddFWTl56wk3XuMwxle8PQoxyBX9VzfYW98a43ao
wz1PasB7QtyWxFkjdkx42z/bsGOnUDX3wqbNiGmdZqrmiQzpKpLJ2SrSWxlCMija8VJJkGGdQfeb
OGLJ43Fhc6jSQ/WcFI6+Gy3CyaIQz2XoPsc1e9ti/GrNEh4V57Zt1c3jNjXFAnF949RwW7KpCPJY
7mxqyugdy4O5SPm0SGP4iS96qPEnxtHp2Ccoe34dwurRoqDZLKJ9Gk1YdJGfZxtAnxyF2lip+l4n
/PbDktE3qexD3/CDTZMIM7wwPS4E0V6mUqHjNDHgCcjd4OlpsRDOwcBVs45Kn41ipLkNXz7PhbXV
l9FhjGy9C6iEP+U4Rl/xZEMPD+eejsi6yyIM8ZhIMHZPiyyGnazEVJ8Rq/ac8kcL98frh5YlifEI
qGE3NebynMNUkx1cQ5JInvDlFJgmdk7cZ59hqo0fbey3OFOkfiiStn/QaewELdvB3TKT1L+ZyBGc
fXPCrkS7NyfWaMRl2Y/sfNnTUyTTmK39qBslKDHd7fV7+s3mr51GnZ6TR1gBoeQ31ir0KVCPlFXv
i8FJnsZcedehLZNLX1cACbpUp9w1WtY43VA/YfoPHzUyvuT3l4S4G2aPeRouUV5/WTQXEy7dqZiN
IKya6l5OtbqypKJhqUp9++rrPURI4G98DRWEB1Bknk3CPSSmyM9/6SJShX8pOcpsMrtRx4LVJ/Rr
a3joizljhiF5cUtLMsxnACUDpv4cYX/U4YSzeb2UyqFgHi9/+pTWhX0d7Lq9k4g8EDFFWmzhPekl
dT+VeR8b0GNotuV/EvlpFICNTAVUdmPYuM6AhXlynP6QNXrHMlU4jjjqQ+/eKzQ34upmKO4TA/Rl
yZ5lT93ZdOiKmX+PeuplhrEamZXDmuMda7aavx/pR65md5VrIfYjR3j1Zz/TAx0UVJS0eBtmjW/e
r9aa7QKfwFenB6Oq24QsbqQdzMgaD7i49UNvQmgpnIIJ1RTDzU/J/j9uGk50FGfgS/mbDcb/bvP/
+39Yh/yoft19/PGBvx/rrC/ucjCz/2GCWbYNf5hn7C8AcAlWaD9zduYv5hld/6JrDk0cRPF+BvvI
s/22vtC1LywuNNfH6GZpvv5vHepM589BWttmdWeaROMtB4Me58u/BOdQZ4amNHwog6bADlwQTbgv
6R+CQ0kKaB+aTXSPB5hAXEtey7KLPUZyXOkjxk7dR29uevvWpqoaKQKW+2BV23mujKtkLKEEGlwZ
h4KoTCnFq+NHl5TKDiWegiVvfrWa0t5xqnjU6q5lQLbynSgZpLUSh4vDGSfEtPlSxL67mvW+O7Qi
D49M7+Dl9VY9xozQK1PP5q3DUmNp6mILjhF2y9hJfWY9PZg2jJk0KyS9AZNB5slPUep8BanJ9I+h
PyI6xeBftoPlz08dp+xDoiZ5TOseHsjQyzJfpXWlPTVkQ3iLWVoAz8jlgQR7PBgH/5uV0R+UuN9K
ex03gqmeCGG4Bm64tcRErCG6JTLG6xobpsb5JcSvcyhndz5baOuUm6bdxnaGz2kA/2LoAFFwv+Q8
QehNM80xqGn4nOuIIrRIYSSQIyAOsEFZLG6ZlrOVMZkIQ5rC4pAAbcEfek6maJdh4NnEcXqOTe0u
b5yd8KuYw1MoN7LwQHWVt6lHBUmOVsfPZ7zNh+Im6q1LUhf7vsjWUs0wjUrnAFyvYf1sFLRQqRSQ
ZbKhgTIYC5Y/Izit9oWm11ZsXXUwIJnEt6DraVGiIZVqr8Xw7TzN+tXVzhMg2+mpp37Phznshqd0
aSUXaFj5WoT2LjE3IfYfhr9IoVWHT2OMLUjfZGyh3Gyv4KSgtv4opfnaeD/G+S7CfUv197awCYlg
ooDIse+T4iRL4L9RUgANbkjmTO0h8QXIOaNlk49COtjqwxzl0WqsDa+fR/7a1auIxtukD5mUWIKZ
+Skeqlcz6tcUnBIZvEna+KzN8BH4UozeXMc1C71OuwJjnrg2BdSafF0SbBpn5zzIO51dBm9IgzOU
uGFTySR9xskbdEZ7kPLdEjFlfKxdRLXPk69K3mpavBbwYM3ohfrS/ULcalpxGHkFWCb7uzg8+PW1
xrKW8Faf0reoBH2bz7Aa2ND0/sGrY/oDs/3YuYsrWW76ChfTo+YVRGW6dYV1ukDaZ+6j/oyAz0fX
xdu2NTceWELQR2aq7+p8YHbojp6+ztvhkpafmvvklicbXihWKKu+CI42Jm/zzNvpLEIIuHTmI4WF
24bht+Cu7yh0w1X3AVCoqU1q4yrUywqMALIoLPl3TvTZtoy9xwZwH3a4/JBmeb1h/VaulTVdcF28
ZzbeaJ/pg2oHbsAOi0JNMm2rz8bZU/F3aZUELJPsPqfxZ+UPHP2KtGzWcFLF0aFohgk2fJs9shWm
bOUu9sWBio4LLGyWgSz+keN7Gi8xtgawwkjuZkQa8zh5p3s8WY+L8kxZHhIBKkhs+ZtE9y5FQkm4
m373OdD1zPcxf9T4oDMXTxfP2B6UohzQhXNxMF32bNhIvKfUZmkEiBbyToVRhWXyy4z/StV6d6h8
olAhu8tVYjh3+JPAT0chOhSSTQBPRluprFk3EkEIf3ogqe6bItbClgXeX2swynoDzY0EoZ4LYTik
fXtrLcyy+hpHKYuIKs/CyyiHAvv5YJvFMVX5P3AE/3n/8/7HZK3/raJ7+Ra9f8s/ym9/fv3/9nG/
v/7NL6Qs0GwRcBevwVIC/k/vrE8DHcqxg692ocX/oery+sel7/hIt0grHn/2x+vf+4LjaTEtUN/1
b7/+7cWb8Kt3AS2ZmKGNfdfWkZ79v7z9aQAK264UYHpSiV5QreDRdTTt0cSKLfFkixNh8CA59XT0
QmqnJDS6S4hSL+483ZInmd8razfz4hdGfvLxyAlI4EF0qMQNMD06j1cTAFGzpTCEdu/NWL/Zcst6
ZJOpceXpP/xXcz7aR9a0E4/mU18BgKW0ha6aVd/mQd0/a+XBEEFmHtr8h8nr8ZeR7f8TJ2AW+9OP
YDH669hK8NaTKvjZk/5nVdvLp4ZGad1bk5GhT7ohSLoJXVyU8AuJ+jQtmSgqrdSp6eZ+2+d8qZWJ
N6nviGkfKseb75KK7peAYiz9QsbHP8SenduAispwo2FoObmact6SmXkPtUg293USyn2e1f5LNRUE
2wSM5E0ZT9WnF2rGt3BM57M9Tv2ww4KqU79VWU+5rddE4Ciecfe6wemjoYrH7R6Exkqf0+DORKI4
6InKdoNpdh2bQlOchqIS2MUi6gxXA5oevzXbG7Or5fTyrU9FOewEdbvgsvrnoq1T6IFxqYgqyzF/
Uop4FH1r/VdN0O9Vj2H07EXhsOOFh5QRx3a2bT0U7A3GTnDORSSwc/Ue7wckSoWgHMGSruT4XpZJ
f8AQK/cKssEFu/Zqam5dIvyJYVIp+klcd90X7aFoVeB0xc4kWoFgll2ZsZyjEDktkm0RcjY3KPsu
wKkjVzw5HfIQZzyhvUS+1Nga9rl+YzSyvmWxp+qFY40oWWb48Dg+2m/AtT9EVcuTbkzjI9aM+TBg
9H6nOw3Bop77r3rsAQat2aisuKeBYgLe/4YxRq07LfGetNHJbqoML8uqFzMx64Tqn71pUZ0JvCr+
Pg8+CALUp5bzMrRyVF1/Gh5jIuJ7GqrCh9RsdfqEk+qhHh3juRzHcOclsJNTnzCoV4fOTok4fO4t
K8YAYwD4VGb/o+sdDWdmHJ+SjirlMap10ookUO7NcBLbwuNGC+saEizy9cojGBTkUKZhyfvDvlT2
ZyR7SmskpdyzsHdeVzMCLK1s/sRn1RsDSSjDOG3WPm4B/JVJOvRYKEm1ZWAUg3Iwbig/SDgr052s
iCavez2BkSx17zYinxcMpDlZPog3I7YfndntbiIcmLt0trfxEJO9jeJpi9O5CuRgXhjpFTlTrORS
K07K0KogHFq1X5j4K/YcD0Ntr9IxvSmz3N2FrffOffY2D8Zb0z+03VmfzZ1jZyRBrVvqX0o05c3o
Ris/fBVk9pQqaUg2tzqcRU/cl2Jg1EgCs72HmA8FAZfC9BEaD1rZksAr9VU3MhQ4Yl9jx5G0XxYC
CUYwLEkZf83mx3Aavw7QNdwZYmZ3tSFxm+5Rx2giRntTLGx68b0S3dbw1DXtKVKbnZMN0kPDH82u
H3NF4DoJoqN+M6EzOSRfm8kL8JI6w62q32Rob2d7XtEWfqhCOnA0MtSFjreR/RcYdTOKdnSfB30R
7aiD21Vef4OeeJkmGgVdILc9swcxLwLPi3REHBJkRkFdVMHj14/b26zWXtt6j+YeYAx5KgQKq4Bl
R2fT4F9LrdtK9TUvaOcp473m3DotVmbqkbrk2kcWHRbes6e6fUVHGmndDUv3KjxE9XgyYa2l38j2
3BBG2oWOC9e4wDNZ7A0KFmvxyj7KL5PT2JI36JONTep71dPE2pA+x6K8m8RbhxHFrq5Wm/KN1Lij
vV2ndZvZAheNB0IiXgrMLJBBd66S+JWf9Cbai3GCu4/urx6Nwdilsb9GUwps30A6TPeOxMGhbov0
0IyLzdTYkmVe+bTWWtqnY37kZQc4At5cJFZoLQ9JNgVVZuzgHG08kxY42nUnV99YxaP0qh/sc+9U
VF9C+0dK4jUu5nu70kh81RsvA/nHaa1JaKBNvWvkgELO7EMpnqNQ7vJOHWBAd2TMqZdf6fSAy5Iu
1ao7KOsYWR+wPohqvI8Y4sJWoIbG6pxP44k9WpAu8uCY7sHRcDLcg0Fdp+a4oVn9fh7jbQrUmoka
EMVlIS96/reI2wCAxt7V+2OCHXym31dvJsiz+r7DDJNXO6kePLIlvdPCWaByznsQtGjjPCGmzgKu
iTlTzsNdOrm0sRmAZbqn2tKGoNW/K1cLeJbsPJ0FXyxOfnJ0G4xLxbSxrAb6h7xi1lk5UHRqGzKU
FtTyCfUNNBxlBFxGc3bIs4M5z/h7FnL/A2aebavEVWNZBf54gg/ZKvUGFHTl9t8Z6V/7qdu2Zb4l
ZLMeTCgrk7dza7UdMiICpnehJPvqDvbW0KlRKXDj6t55pFIrmyOMfsLcYT67inAOskxxpOgvaWat
beFuRj266etyXXvd3u3dZwmJlzKye7d1HyH6rymZd8PpqGy5Yq3E9sDZQE46MrTtvSlm3QDIBRNg
B+45QeUXmlwrjrKjhyEK7GOdsYss512Lzlen3m42689p1LCfJPhU+H9V9ivvPyT5Zx6HPFazYWsy
+0gHcHyzQjO85bpeGe4L3u5VK0Gk/DDieFOF6RYEzJVzsBl/QCLckMe4oxEPYyVJp7HtvlOTvuP6
3tZDc0PHBW3rZUTAINzog4Y3bg5AyUEWYGro25uqM+8jvWTD7TyKTh+OZctA52d0AFBSQPVc8s0D
vjtWYpdyOq7V/GQj/GSp+lZ5EpSDvR3Be4A9b/HtFxfWlTdiKN9LfW8tqreBui4yRYK+iUEGF/W5
MVr9XBQOyzzHvPoxSHFF55fI9JvZhF5pZo65a1Pc7uA2XbZHprJv6Ch4mcvmgo4J2whjE0+7gYYB
agL5uWkCfyyeugcIAjCMYq95MaqF0KTZTnjwRkrsOkoEHupaho9NTDGsj4sBRvD0MdLiuNeSWO1g
dQh9HU3eTUek+QZJjDvSZ9kqpKQtMB+a5gEjBkTpJIP7kKYKbtAo4dpTTNsKse+F9k391IpYOPcV
p0TUJCw+Y7z2f6pNPiq9TUI0Fzb1iB5nSvoYULEKgW/dY8uG/pHClsdYEUfnKI7sXWs1Gkm1rmcM
1qcWVY1KFcC7JvhtDIbJpqYGlaR+199i4dRxNvU1Sl5uNxFn9nji5rDBRXFSrIebunHrg5+b0Pn6
SXfhDcd+12wnaC9PsYq5ltJ+ABrTNvizsCDIZ7pwSjSkWnxvyo40mV35B5kx39fdUvmZNQ3llKz+
hhdmkoG2Hr8EHQib7yPMi/KSkzXhfVqGZQDWgdpXLWbG83ynokqoEewFm+x9clP7th7xNTZTaN2n
FkO2kq77biSY6wjZ+mTo8AnA6DBaTI4VDrayte2Dmc0mPbAVOYLJMJpibcxh84IDluNxD0P3aXST
sdgaMfdhMLD1wfAPGWH51TGwhgzu25wZ6GqNRXSQGoGUQGYWbUdprLVbTJZyzVxWnyebFik11/kd
uI7yeYZr9GoMltz7OqaRJBvcOy20mifb8JOrLnFmopBSKqWzzNqD20lPFuDeT+XG+S6p6dWw+26D
taL7JMLUvYb65I6rxgRG5NlEzAMeL+nx7086S97yl7PectBZhF7bcNGiDWxGf0lJlgv8YUDA2rRr
9NR1EyTHcEtB75pV2uHvP5fxZ1X5Xz/XX6CUXDhJYkV8riHQApqy1umaDPHW2gwXl5p0dyW/d1uc
id6aK4i8C2m0/+Fgt4jnf/p2KV8zELUhM+KnYh+62PZ/cSt5Ku8b18Zl0m8BgtP5nq3yNYNZYL9h
BZZakG1/Cxf/txi6fwmN//ycru6burfkZH/yYX/5nNVs4/qlqHSDjriO9nGgGMYPjI27+GTxj//p
x/zXX+lfP99fvsc57yyqXuYMy9Fq3Ufr8M4I5scmQEsMQLqs4nUWKHdtbdWOPNdvMMr/qD//9VsI
BbXkvw+wXD7aPyk///yY36Uf/YvmuhbXgen4uoVb6k/Sj2li2+MXSEyFvsw/pB8Lqx9bCVYNFpqE
oTsIRr9vfr4APWBjBLbRYJ6mOvHf8vNpi1/vV/HHI0vj+66LKuWzg1q+vl/vkLFN+oF9Y0kVwWAP
gSAVeWQLSTitTzN4al7jknd2Ow4GHocieYBfwcOXQNVnXHno3GYu+3Mferwbt2Gk2pPTmNEt1tTx
K2yM9B3XbfiDwqPpPh595nZWzsljEU3uugx51tH+tvTIZfgSzg7vFYKPKYoKHj9280OcPpjFqK2S
0dL2nW+SKrCXuGRRFuori5niI50biwewz8kYQsWrKJ3xRsohO3hMOGvTy/ofs9QaAq6h82A5xBNF
JYx1okXqxnBzkpfSECCzKghIE0a7lYc3EBEhwmucVFj+0NWtl8zg/cXRGcE3WU4bWcyuuxgxh1AN
cMj47ne6oYXfUoSqsVVl4HCWqprBfPZ1yZwZus7TCEVwo/PbXbHgofAY0NUlKbFLylS7BVFPjkXH
IeHWg3sqwsH5NsTw3ygPbOuDg/V6q6qies2mhGOJV3suIbgkuU/Z/+5bgVOHWcxSS/DAvPUax7i2
IrUevBbeIEreWJ9ce7JPDF7hIUGOVBuhGkj3esn6K6/R8PyqGtfoKNSpVt5kf0tAS+0NGFnxCjpD
svMixDeHVqtnpeHM70KdwvFu6ney8LeVXWLS8git8hsqW7J9LfkNnunFTlj9tAmVtB6orjSuOETL
Z7ZxlDghN/zweNWe4qJxbii+gUOchqRPa8lcV7tVhdyPyWs1mRNLbdxy3qfVe7TVUD1CK3uXpcJZ
oSt97UZ/R7AhLoha+tpbvBTgtR2qOmmTlyTMab3i6uEbn60HOQzJodXrCX95NdhIR3DJORKPt3PV
9/wxHp5VVFbeZzPZUOVw9ZPh9UlsjRQgY97H//Hsk09+BakiP+1WjV9r3OSbpXx0M/HW3hPeMQ9R
26vn3vacW7tuaCoYwkZcXK+isynLprupasleErOo6WXwiTbQh8rZflaCLZ2mSTLXrVFTl9z5w42N
rnF1lzRMP0bF3s9Zf4oexyLWTCd7gOMZfsrRw40/omp9rT0kSkb70NjnMbFTb6zB2MNkpoy+8IsP
AEPMOIkq46DwRWYHAx5V+v7YdVzANZYPZURSbI5nLD0R3pOrPkoHEa/L7qbCJW9euba5z/Ukesdp
ZG1BlsZ7vYzba2Eg03ijp28zzDAn9GuWr6RqRMB93NI+mpK74izFEibLfYUvpa1o7Wxuok5TsTza
pXsoCEUEk3LKHZeo+9ITg9umRjuojR6NPCHm3JqtLdRFiJ/Kcsk6S/uWaL+5EezFnhv2tnA/Kx4P
XJaF8yhryUGn5imMdtr1GNIifBuITjAlqNPx0YrsOPWvsGCbaT3rPskGR0vFfRU7Ktw5iQy3wpyN
8urXBdYlv+uanVMk/VOcNx1Rtd5cRCQsksIwrZGhLxnfYpE4GqydyNuQJ2nO4awIb7CsWxldou91
TIxgs7jh8anFnYdDq2y2cJC0kzkK95YmjFhS9wdqa81xVn7msF5Oo5GkZ8d2EbVE5Lyi6ZUcs/UQ
zUgakbrtgS6+ALIBp9STJNwMbL3eEEuGDW4UXGDgflZo1+Sm6j5t+Eg9O4VIEQH4ptFgAwz8irKF
hCLUOVmHFKVdAMdWW9hhxZ6UrbgdUxfpe7L6N6PxOjjyM76hwzwNS3Vz1vgBgVWdVh2rbz+k1u6M
SOIjJ6qAj+UmxQnFYrUyaaBluCc9QjwLhwwKWv4ztqV+RrhqVzf8oNViPdz4P2NeWFqq77WzhL+6
n0GwfMmEWfNU0t2zBMW6zm/ue2vunyaZRN/Vkigr/xEuw9NJ1JGkGihdVLhtxeVkQbLMy8ehhhUH
QbRdwmpmoa4WAbZiSbLRa06oTfsZcFNx79RUq5B7m5YE3IjyFZKw3Jo/43EzmxC5JOZqonM5Ebq6
SY6mqcZrOeXE6+JwsUXOP2N32WgXMQsR0ngdeKxztyT0BpL1l3hJ7fG0bJ/TJcknms675WhV0PJO
e/gdiaRx7S/pP4dT/WZUkTpFGctTfzYTcKxRSUcvzRkIF7m+ThGFV3MvjVMCNfpgVQQ+2Iw3eK8i
Ue4tWHPxaig5zXDbO8dCtFB36Hdjq23RbqIsJI24zW58fOcorABMatgCNe4CHukh++UqQwKIZjLi
OFyzXZ3Ies8uul+B5XDOk5EuhWJWalEn1C519inPfS0U1Z3PoXQzyMm8KUxV/zBmJ96bkd0A8DT8
czlMJYfBmp5NBbuPWwtqy26IppqR3WMhHMzAuzhVJSyrXEBg/Ie8zUsyAFS6W01tvcR4nffl0AHg
UP7UgCMZOzYMlGblt2FZaBezIDA46IjcHEVr9zB3A14Ebw496C5VPsq9rBauLIAV+j2nDJ2yTCMC
TZ2NxTNPku6ORpb5wzFRZezCxmc6ZgX7c20S7jnMm+pKXV6HQWymP3PDm3PY4vWDxqgrwWpBy3AA
U4qDnFQWfpsFGSaXCO6oCYkf1gO7XYXEIwuz0BB6AZ64fkLtSo4Z/FjHxfDiV1b35Gldf9PSKb3p
euqkVm1UEb3qOzrdYBuQNPYmvM4BTAK1Nm17OEh0lSLILOjX3Kk+RECiT9QSk7KbuSdZc3zlmYId
hP0AD3iK21yQcZhcUBxHldJo66PdVeVFDKPogyxMoJCQFpD4xJumO7dO7r90g6aQ44VCgcooC9h1
iQRBppWqovlDE/cwKpamCMn8t7Idp330jR4XAaSb8B+wrP+cS347l5h/a0t7+Fa238r3D/XrWvof
h5PlA38/nBhfLGDpAKsBprvWTzj8P/fStgH1jGpz7yeN6w9ovG4BWdf4u/x9wGj/9KQRXdLYobLJ
1ql2JVSv/zsnE9P+89kdUxpfGvwysvSLPQ7s2Z9PJh3GWzq9i3kdY8Y9WpPSySLalXtMibMerbSj
idH2Q2vnhAX0JB6/VjALHsekubviMenl0oaeFxVpkpTxB9xQ3QSdhtdtmxuuDa7VcHDBF9Bdda1/
yJB2PUrwSv22ab18G+c16ESzi6Mffltlu1mZ3RvkmOjMfmcIkSXB0Oaxpq3+H3tnkhw5kmXbrZT8
OUKgUACqGNSgrDfSSBp70icQZ4e+77GtWkJt7B8wIiqakkyRnOfUXehuNDMAT9+991zbxYOPQwjx
gdqZLL3rYhdfraTB7T3qMcKuwigKnhxuFu8uBZ/RqrGt+HIqDOwhjRNuq7Bm5zdlhLYjx5quoJOY
5y589ityX6swq9IXu2Iik6FoD2jEA1laL5qpbPL6kBrrrHcFjEpLfI52BzUxZ+qC3mdLfylVpUvL
Uwl5+loND64ablVWp2vHnJcG5krVpzrNppvKreZ72/dAA/rRliB7Qtgjn/a2Ivm/yuzRXK7stF+L
wnDPYRXBqEmD+cZMMoZwyugMwMxz+861HqFt1ZRFrFQzzPfY22CEuHSGRG2BHc/M+oNdxs1mFGb0
Okw0f6+FrW6x75k7F2/wZOn2nhyXxKZNYyCxa7uqwKfMxKxC4bS7yXVKUC5jy3tW2vqiifASxLZX
1iv4ouZNEer+Xi28UHJx+OkpEpevwZhNBX3l/OnEhMZytZDVRQuL4HGwaPQegVDdZHPs+RtqAA9e
l5dIQCFFp3OZHEz6/dYAQa88twGMWI02j9Apch3CK9J2L0vpufeZO6R3pI9qBMfR1peG9JotmMxH
AIusWgPpcHI2WbWuIzKXnz3lcnseAS1RThLK161pqJ+dyegExldk58mbgZdVVBy/Ep/Lw5WB2HXI
I3jka2GNPJ91xYoX5uCzGYbBQbAtvvKouT/PKQEIxrtcfRQp/5xbOfG5Aw9Me0B4y13+i2N7dBkU
Yj4UdaM/gyhMICL1xh63on5MjI59aVKylHQqyiAzbuWcqf2bykyDo6KCFn27Ko2rvkmz24pati1P
wgrECitp0VzQzIYbK56gPCjqxeC+J9iSJhl4B2qkByoPATcfbGyhm7zR2YRjvPu0zSyeV40SNk3Q
UIpWsSjyBHIz32CU+7jEcefEd1KWxYnvT4dPNc/bO+FL/GHoCN6xMgz9w/DIua8tm3sGOgz8tlD1
7ks0GTMr+iit3oMiN1+9jsachS4rkVKIGesVK2HigPS08s9GNVhMNXOGEmNKaxO5NONFh459Mhnn
hnXeee6PihthS0q7AHeMjT69TRyumWAc9A22Vag8aghhqsERSGjG3hVjyYTPCobFp5HXepWxqF06
H0nxRXN708PGPRYgZR8sshKha+87XAiN8ojD+IJ6FQztgDwNtw2PkRqdc53L6cLwLDJQY+dXl9zY
JMDcegjlOu6b+A76mbwcmhJpzaJ2EvUA8Ouqz5TdX3I5q4eIqoRqQw59/izHur4YifnRDODUEllK
Wne+YdaPLBffBtjy9dKAIAllOBsKK511OAXzxq165zUNrPqd1LdxRNkGjJeGQ3uASzzqA8kCmPfO
d4ODcg1h4X2h3CFeah7878YHSZxBwjfh+N0EGOuJaAhpHNN+sOuLahq4gnTc+/Lkd2O0pD0X6yOm
C3omZsqO2cAs9ROtx/eWoEV/rjioEwX3CVda350VddV3j/l3k4VIvHav2YXt5ChPzdTD73U6m0HL
HcF672hp1NQEe/E+qHRerVu3WZqEIBLoLOLmUc4JybuA7hAoyVWMMEvqkARWmxsp/dB+80CNdUFN
LBXp3PzGyX2p4oJGJskxjuzbkKf0YoZ8Su3YjPeQmYNzgRkS/BjPERJYcWPQudeAz1eFP1w7BXxi
R1D8vZqR8MXGy/zi3ja72duEcz+dWqL57M4T/KmUDy2gqTAV2zrsEGh1PxpvYZSRd08csz60WLZe
rA4b9ffC89+D1u8LYBLQ/3gB/F/13yPdv62A+anfpizX+8XGVrZ00iw9OKS3/1gBW79Il1QaAVyy
g79W8Pw2aNHbg4RMptvzYKLiS2M8+m0F7P5iIuPYnmthF+R4zV/9jnE6/7rahQD1D/WK70z5X1bA
y/jHDEiiHCcgfsK/rYB7VtHmNCwYZNCxyJrsqMQl7DX7TQDfY6uD2zQajlNnwKcDAFpscbIMwc73
MvdVFtypK9BCkN3ayvyB1dH9MgozOLSVcO5Km3wWlGSMubR5szcuxwNzJ8auwBWX8dDKr0SUzofo
aufe1SX7F9+weWCQ5IPygyV3TBidgrkKn7g84EekOc4k/M3TDy6W8RpheL6KyfHSND+k9m02juS/
lTeenNDL7uCSYv4niHqhyf7dDNz3T41XsHMzHLpV6AfoT1xJ7V3q40ms+rb7oNNGXKcw7q/KNHDX
tWR7U1qD/NCNqMR+8DB+DAG9h6kmDuzYrrNnYI72gXAOqQVMBOtzbu00iIdNTgDtPLHZu9azbE9G
O847VqRXCia5TgtsKTVi/EPZjiPlWTpq1tTicAhziakzS/rWB1+dhzpY2nVn2lSLwcv3LB8wOaVW
8rMYQv+Qu7XNjk1nyXGCPsojoBsWr45pyZtycMY3VaUTFUikbc8hW7nrQXfAHiez6q+AeNS8XG/6
KrRqn628GcmgSZ0DAvUd+6tv8ojSTu5tW6tK7I+5LLGYK4+dwDpuCSXFgCfIZEaGdd2PFU4T5ATr
Zz4b3YM3VYjmY+OAUsNlECuCr/NxyqJmRxmDDzrai7FwC9qF3GbhThdhz4M0aS/YaYQ305Jhr7h5
L74Rtpqw3PJtWLf2DdHb6TInbXIPTye5Q9goszvPyAm1eTlI7LX2XVzYPXYqnO30OaPwx+w3aCgf
h3FNmWfl7LOY63VlirS6NrLwMpun9FzOU/XmsEW+pye7vey67CcJ+QMCcH01BU26ttPpg5NUuoOv
7a8TWH5dgEUk0PHGXFYnOBM7mLBkSczKIpTKRAat0rGfwq68xx45UEHRzuSno/adIdVeBxP2bG/0
nM9ocmAt+Sj1O1z88uyzSN2bZprj35nJh9iZ3AbsYve1o7PdDKVuS8si/rm2LvZpuhjeOrOEjhC0
5YaH7gy9BfM7rVQjKrjw5n0kgmEXpDkV5lwPjFR0RWOvmaoWnGOTnwIphj2AsgiYZxnZfDzDdEtx
mE+eXxkC0I8Qb+T5K1b4IQhFP09w00hQn1EAYH3MJ/eqoXL2TpNpO1pSYWocu3gHOojnk4isbtNW
NiKlS+HBjqt6YgAjGrFVgxxQ40Vek7od3dtcj+Y5Ska19wTri4g4xQXSCOObNw2Xo+/4OIHwzmAR
LupTFRtUdolFq3JTRzEb9CAve0sZhyCqcGiMYdg/wjMneCHt4dKAfbUp1Fw9YpvgaZgNafMYyDDc
WyAP3noobrcZu85Nkar2ls41595qmAlWzWzpXWwaZAXIJhGhsNpTRL05H7+yTqlioVpjfH0ln+F+
0D9sbmLV1zVWr6HmwxCo7JmVYvUykgOfn/kDAJKEKmqNpPiyQItDmYvg4PSV+5NbKe4bQFkXaUVJ
7MQAmKxsgOvljmn1KxqUMf7bxv8HmAUbPe6Df/wYX//Pf9cfxdtftFykiV9/7PdtCSE+7aDhYuG2
xF9d/O4vWOct1g2mqbkkzD/YLDz82bEsD3Ee9BwC4a/8/hxXv3DgY5GycOx/6+b723P7nz3H/y7k
Klzt0mZrYrJ/QRpe3Bh/sh0MaqzpqcIGoPniHKNDdDETePrqjPWf3pjf5of/yLvsTCdE2/zn/2N0
+Ztk/P0/cVCRMGUclzHlr/8T7wD3prz0N06ZtHeBl9Uxz6QeY3BrD9UF6b3qcayKhHbbYdZi5Tuc
zRzLnB/tpT+LeXYiVsYB1w7L4lzi8gWlICO9D4fBW+cySt+S7zauuK2bRzdsBO3NY7GKYwVPrlwq
vDyKufakh5KNbbT9VShq9T7SKv8il/ov2fQksihnHu+isuc9aDhHt0tlmJp4gZ5TAoKRwRSQeGoV
TvU4CLN0w72X5JwphnnL47g5NUNF0J1hu97ByYrvcplWzhXlmwYCdW3SZ0Y3SAEQqhyJz3sqZWEB
gJfTTDelx6pPumk9tQ2UXVz344mmn4aTY1V8uji/fuqYu/tG2gYeR7jWu5CdTM9rXhsly1nConiT
Bl2xV8pd5+AgiIfsUwwNYMLLthO2sU0zGJCbS685k3E0fIx2Vd1vQUON4UF1pMVHj9tUYrivhKft
55h0NqGirKiGzSBa2G3x6OuPoMKH6+gK0GnDAelEDAC3bWrJyzy29Euf6vlFY/k9SbARu5EYxwP+
Fo80lSDcb+C+3yMkIqUZosnYK6V1c8nEM9yWgcMmBMEgOjjhWBy6OTZeW37qmriJvyJBr3gCe2X7
RCu1/xyPpnwYxKFu85xUYNHg2yMWWTFEsd5JzXJBzWIghoNA0dyDzdTzDgvdXIe6kPz9QkufVHYa
BE33QIrlPfQ6PLqFJU/R3CF2m41RolN47mEOIqrjO4vvARZ8dWzjufgZjhp/UKXGpl2HqTNfRH6G
k3x49+Yk/USjxkeLLPKD4Y1De58zeNZTk7ww9Df3w6jKjW8RLOckBmE7xzJ2lOioUEqcGUJ0b56V
gYixBmfuPnWZop04Num/KkuK+eb2PM/qhK3iIRDiFQgL4bGMT58Bg14jmb6KUV4Dvn6eRbanWYSS
yXLVmO6F7E/ay3mnjOMkTZi2aFn4a51aY+gju2hDK0hyN1kXs40bEl4BaYeVA4duVUr7EMC8DLsb
KnEMGPVe1H/gvOehGB7awWcUKda6cCBiNJsia8+B563GKr6ESXG5UGiSfoC3X6VgCOW6rSn6BT9y
0QyEIl0fT7QqNhMCsDHz7hN/2IN32vRmRAzB0ET42b6RyTTmY41qvg86x9n6PSwh1zftC7PnM181
o/xoLVadLtTgWIMODO2jlaPtOg0jMkPjAYvAZlDhFifjoU+HK4QlyuFOHv1mW2bIJKV1q8inYfEk
5Hz/I2y1BrBPzgU0BZR1yxna7JVCcxTx8jrh+wv2HbpXbNHCMf1y4YYnpX8TG85XFvn3um+vHMMu
TyX/53vqSgiu0K9G6SbnkRrN1NU3nh2L3SAzH8hDsJmhQ1kEdMbSfu5NOM/oYrCtSRoS4tvUU1tv
/PbeGONT1eZH24g2VdWyGZJQ5nG9x8zJzUPS8RVdpeBbDfdk2q13DWj5xAb6JRbY6fEwcC6gXa/q
Cn9nWcPP0I12bDnLHfgSxqWgInsw7ESccpn2gu9FtPhYyfHgpSigylCD56y7cIYPqqJ1HgOSpl4s
OIxzlP/g/yD4mcQ9FXpUhFGnRzSKaj31XbNXVXny3Czde8XSwpd9F/JFVPMx8aln35MkpC2ugeS7
wo8dPHV+8rvaLzHBbbDtMXfLoEh6AjIMDUxu9DBKGVk7UZbWeZyq5snyqczZFNhIKT4E+uGQdOGM
GeWS33OKZmZLX+s7EgIBPeBLd2FlZhhVU+RSUhu5udOjqomiSyrrVuVSjhg0S1S0nXuwXGV8w4mF
L3Qq23CDkzM7AJpUJGFpYGwL/MhsVxf4rmzdm1aA55KR6dLs+O+Fyq+EvF9XI+KfKlfnruVYNf0F
p/DHz/0+islfCGYyR7MYEfAGJJ7I34UrFieoUnjZwDub8s/alfgFuAE+UHpCtLK1+BMmzzB/QbIS
2Oq8xRBHOOBfIirwWv4yI7lEw5Z/hCghVl1ymou378/TWNyYXYrkSv162hOtvOj75fyI2CLtu6Tk
a4jjwW/fgTEAZi7IMcc7OlQ40Zc2oSMKnd1zIbP0Ixkr99oYo3AbNmP0EcvagE2Ukr+jHyu0yV96
1W3DSvBHyQUvt6FkNbx0HJpUa04i3HA85OTUe627C1rK9XRYiGOE/+UlLpbzecfvcU1vp30N8yu9
B7Q8byW2/1XkynqLsjQeHKo/dwP1beLEL1FftY5V4WSNi6/KCgMsNExr+KuK+l3UZkyEZo4uEHSw
SuUxxxberP5UFeXwBSesOZBXbL+6oDWvLYDeayNP9YXPKvvOCZ2mowqCm9CmRJHDWAPdeGSqcC/a
uOV0mFlU8hGZiTG7LZfnE4Sj6qpralb7SdJlW7rR9HsbDHYAeW9C3U7M1tuLrrDKA9YvmFjKiM3n
KRzirZ7dlPYUYZzoZM5fqtmxXn2cNJJqD9NYBVhaLuBdOTugt43epkr5G7OLzPNQce53vNaC9m6H
PATLLErPOF5cNKVENfdkbIe3mCIHgqJdyC1f0uTWeZphUMXPzETZDaJQ8WxCscCL0IXyNYUV+8TR
o2DK1TzSSEney7LmjD+H+hCk7kDRaJOLJ5RIfENVhrS3mj2MViuVKhYfTl3fl9og9B+cQ8MxPgk1
WdyhO4z1Xu9edaH6UMJwbqNhQRaXjce+nPX5fMzbfLjHGa8OrUfOQ07+xVT7b10bdddCRT1sAE8e
itj0pj0iy7DuB7jiSAXes9/Xn3hAw5/t1NvXVjtVx25sGLFET8iqp05j0y8Ax/ob5Sja+Lpb8I44
OOsv351hPqKgYXYJAEEmCxKydXEDyMply1H1w3sE+euxWUCS/YKU9Ba4JCGt4L5egJMTDR6UizQd
GMqFasO6n6KHhXRj97Z5hMs3HjMcPNhj8A+tRBlba/ENyolzJtNV/g3RoZgcoM7kNvUXRkDyYSwO
oIxTNjSv628aj12L8TFcED2ZX1KCi+jH/L8gfOIF5kNiyrhrvgk/1tCru5lyY0agRrXm2pwb54Cg
HtbbaoEEtRJU5goASbBWJamWQdXBveFXUDBSU5bMNkN2jnrVQcRommNZJOFPWljZToqmfyUNlzZg
z5KXErg8C0E4Z8H4w23zy65Narx/lpODTx/rg8nG9SEGtvUU2El6z442eSBkUu+bsvf3GT92XLLq
lxVni2Vi7dYF1rP3LGjrF1YXBdzAYSbxIseafr5wMtGC69Bee11s4ZuffWs/aD/v3900lmf8dg1O
YX++aKfhiZsvnyHjNbirjQCF8GRTJngJF9zibUgLb5cMgFu82TRvQfcXW8o0iTpHY3DwB6DyRm5O
cKbEvFN+lRFMZBXcsVF80BKJHZr6ndlXyb7Gf/o4NH1+kedwKYxw7N5Q5+f7Mgjc/dSG/ZOvWKly
SbSUh+CX27Bj7kBEZQP+FhGUT1k+QQy37az8aUw911U/hdOXtlt9PSajd8VY0STryHb0pxjCGcU/
NR2gxy2/QiK89zjxanoltF/cNZazXFbsQHu++IagEJpVgForwGFbHQnoK0OTXPh1oC5r6ZCr7cGc
o+0bY3+rvCC6mXOLFXAdfMYUJLOd04NxjzCZPaMCFeRogS/Gvnhg10gBaIoAJ7G1roeq0CQSw+yG
xDa5W76W5PfDpTOW67F/yZGrj24YzRfVOBSkJwMze+u6adnMShXcDXM2nYPEnI6pn3ZrldbVrmfg
POgc01sQeg0F73OlrkOCa/uwHJNLOSyDP7oWZQd+aQIKAmFmUbp4ssy8pxTUb539VNfigT0tjMvW
CGm4jTsD2TfR5VuPqeEU5GJ419jhTq2YE4avxvUPbKvjXc8D+pA3QwEIkY5hrtsS0idOI3uHLdmy
QMaCO1+JxNTtanRHfZsovEaMxU175ybea0ahb5nn8SG0+GjWkN4IRnV21+O1SJxXFVKQumpKlIi1
h48YdEvmZ9zlR5c74lRxVeUht+tVC4vuwQ14MroZwiv4LPvkAOwJgBylaIImsS74QDbFNYDndHpr
NTX5MKMKiPlZKsdwUagxuOkmaecE+BrN2rac9/Ra5bcVvOtDKCJCnwYRY3LHs3eX4sUlBGrbPYQ/
+lIVMbvY2hfVJM8uT3oqppbiaL70t6NDyXKm+lAv/X9sOxLWrK9TI+rdv6fRP0+jFnu0f7IX/Nn8
zH/Wn//XRrX83B8Cn7a4mtnwmVif4Gj8MY1K4h9CS9xVHmErUkH/m/Fwf5HmYpdSEB8YSqXHiPib
wGf/YmnIy6QybOQdbAT/ksDH0POXYRSezDIlM41CfmQuZmn312E06rTblLNTb9Dn36vByM6eXddn
59s4jKhWtCtz8RO7U2TvpsVjzChhX1pBUX0ZwWJB1hzaUQYXZzI3NPiSi1sZyXzJ3QYSauaAk3Ml
FmdzZpOKxuLXnlQatidmR41vmxXoOll80bOonZE24sUujYYt71O7oFt6cVPD8e2b/Rg20TY2Wju/
noweSlGetP5+MnvjjiQBwWiEMGza7czxN6l7YuZwaj0TZ4+HqTtf/N1UMwDpEqOB7btoZvdhmtsi
BRw7Ft1iBuuebLIS0DVV/AU2l/9DFfM1LvV4h51+hI9lUCvF9NqP9bb7tp9nrnrBeVEwdo9qXcnx
HEbuY8oLAqebkF7OMRu4qzaUMYfsqXCuNGLhtoe52ewaCa7zOC07PRwmRhe/trnK8COX8CzXky1M
eL6uV165icAQnXrp2Wry+Z21T/9DpqGP8dQBKRL1LJ0u4iZpHuagaT4Lx19UrXlGpoziUtwkgbUY
ONq0AxuRuO6byBz0s85Eqrqz7Fa9YILL77mf2Q9D7WGnruu6w58gRXNIMorUHgsjYrQkQVg+g3p8
nvNM3eN1CO/4BasPG0kDY9EiUaRSB4d8kS3ibwVDf6sZDGszHDIkDt/204twkT1GkdVXybcWMla0
q9SLQEKKR79mi2hSZBR1xYuQopr+JBZpJflVZZG93hHJQXuxFxmmXASZLOXdmK0wvZWLXGPbLrH+
RcKx7EYTKVyEHYyF+aZfxJ45EON6WgSg8FsLmq3ZoADGJzsMnUVt1DzgPqoXCWmeWXGOGK/c9bRI
TIFdDpfNIjsRJpm3DlNi4/sHMxcXwiM8HclSQWBAqrKDzL0lSFPvcqwvPhtPRC1d0HuyUovU1cPU
e64xuFA8ti9Gp90W35JYkxbxTi46GXNicGwX7YxTlXtFcc7IxzFUO3bp87qjIBAn1aK8SXrQ35Jv
Oc5dlDmd1NOt/pbrYjhoNJag4VU6yk+Ua7R35bfEF7XAX/G7I/wReR52c2PxFFp0wfBbIuwjOV0l
i27IZso5hlOLmMhGqth7i8IoAwWkq7Kyne143d5dlMhIgnwWizrZwZLbe4ti6S3aZfwtY+pF0QwX
bXOoyOqH+GHem0X59HrWlYKvoNdZT9aijopvoVQvmumwqKfJUodpUIrhR06A35q946K1uhn5TYn8
Oi7naEL2SGqmxGXELiFTzaW7qLYpZsE3a8rTc20ygteqvM6/ZV4U1ZJIPga3kQRIwkXjfcvCdads
uU1aMss7oOazveb8h7nS/5aUx0VdLhadGVTydBkt2nONCN18y9GLryhfWiacK1x17PyiHgoux+n8
MuAJDhJ2cJ4cohswf03jHGqjoju5Sh9KS9HP5fRqqwqn+hmFcX8MldInbUT1VRmkAzc6Wx3jmNPs
uhA5mXZQ7JTLGOXS3MJNjTWbe0jYTzJY+VW4YSivKHyAQLPq2Dg+BJ0s7mSlidsWXremUE//FJxu
QAm62ZYhdZ1PzmMcfep29K9J1owU6uFrOGA9Y6lQFgEpBWeG4VBEqT5VCnaKqCHShZl7svrQSI/Q
ktro2Kl8uiZ6XgN+Y00QUipZRnAwOtk123yMtmlHRegqxKhwITiovE1Zg7UOs2+/5gs9OhBt+XNS
1a7zMqVO8IMSy+ZzFK1n7A3dqSsr8yBwdOROuMUNDxSz23cc0H1e1ej3Hr0VjbdHSaUKRbcF5OiU
RCCUhRlDHBGbr4ycAMd+Qtf7FCUY0iH8mVUbmXaMWJNrjlrzrpXG09jeECwnfxANGcWYkRH5n22X
jrdYThEUwtAFFJItAAlp8ABMg/az+s66ZN+5l2mJwLjfaRjxnYzJl5CM4DG3TjF2wp8lQjObxPg0
Ro5Lu8fh0DhPDGyPYaLPlZGcoYjoCzA5+zB1r1UArke9zILfbBJNcjl8R3YUHJj1YAZvPmkQlhTl
K8pjtZU1hdz9kvbBkOYjhiSsV/uq/7dG/JtG/OuKUf5zkTgs3v/nv//vKLj81O+LSbxZJrqoyyYR
fw1x+z9GQUVPneTC1QrEGmYrprT/NdXjvGICRB3+NQ3MhvS3UVD+wh86FCgrhUrqMGD+S14vU/Pa
/mT2IpSvsLGzctCWiYNM/x325nhp0SOA0njs5TDERUvdMEmr8CWzSnwTIYCNo8EIcmC5suDgvDRe
R1Yq79wyae45Evm4DOuE4k0vVs6F1pGNrauz/Q3hoWUocvaYpTRrisl9C3U4v8JGzDmG1R2CB20h
LwrD6dbmDnYH7L/7wV3DXzWpMjjyQtjc6Lb3YUIbvYVrPRoQ+xLoypHqKEuTnI7NMdunfZ8eUzdU
wRbRPXmwbEGrzdQEX5ZpWCdcmuOTHbNW2jpRS77VxTl7Zdb5wMqlHSoqLwtJjsgtbedaBwj7OJcr
E2ZJh8u7w7PcAtg3oweSWs6LUwXheyaCrAH2yp0MAYybE1qXrXZOHo7lEcrDdB2mdvyRJwMbhwgb
2fsQAMhCX7bNCxkrbLaWx4LAG+0N5bB4SLC+QaQdxoxnik/n5SRHccZuVTpsLGpnHRmyouENwzpK
6Twu+UXnunCGabGS6V1Rt8Od6c8ZjHcooqx4+4g9IMwHkKh0fYhPNY7exSDN4dKuhvLsR6OVrjxZ
mlc6kOpH7wI+BQ9d6TO5s3g3CTM72cI1gNV65d1U+vAY3LlcDzLJvmDDJveGZ6fHQEimE/ILAFbK
KWODm0blvo+LeMtc0e1rLeujzluSY5KU8VS6/c4Tht73nKEqnFNpeyYxUDRQnjx9zKeKwEKQq+iF
VhbESz9KxwOprBQwlIhyEIDALFiXCT8ghywoBkM+B3ci7SMbrYiTNujQMbf1j0qG2bFAZL6u2yXQ
mCcG5+iaCvm26zvMhgTe2mYU1/BtpseyarxtP/Xx3o50uiHwnd87QWzzC7jzxUgpwT7w82ItajFh
m5iZH4Kp+YCx1W1jWeQEXIE+ssJzmy+7hh9XjLNzmswEE1xcl+XJCbrmjF5MHcUcmocpj9Jd3Sv3
1hxgGEmjMndWP4wPfdkX57n3uteUXC57OeinQaadraET/W5I2LrxIKIrJ8W6ycI/5sWOg32cG8KI
8WDMMHJh/R+CKhnwjA8MxTxIFn+WM5zxVozv/A1O5yGDZEinSbxvBfk8p3aDK8Gpkcy07aVHg0dr
vGUXY14TkQuufCvP7mv4Mds+wIZchUSGxUReLw7lIB4dh19q5apsfk8srzk2QaOxr7vG52hg0GDz
gXiNoi/e42iELsi76LCuMXv8INFsnMosXvK6FCuuaqY48FyyXi/GOMbDV3xUgbeNRQ++TEYIyPZc
DO+hXX6yqiHevMAB2L3m2zkXVvLY807jmTCBujBnUx12COIovOb8d22R6+QCol1yvFJZWog7MTjJ
F9GT5s0Lzeoj7P3iqgO2765mWUNrySnquk5RBc9O6pKmo352WodNMtzgrqTZrWc73RfM5g2Zi4Q9
FAE3y23mozNbqb2Km5Li5lm0zjPXfgtgqbLDQwivryLgwMG3pl/H6ObdkNIlX83RsSKXN7f2K/GC
LTUjgjpDmEfiMU5PTR9Wq4rg5Ubx7pR5dWT+5L6FirFK4QVOGv6cIANc8oVZkdnZxK2GGw05t8Fs
YoTRvqmCZxtsNvsGWirybT4w32Yt0EY7XZfzZd/XN11nHziUASIj2mQcpsq/hiZ56kvzOWb8iPJk
x/V3jb40HFQwcsCwNkz793TSALuf97FCtSUFuI/0ZTNSyxEV0OqqdNz4M0JAB+suke52IsZYGN6d
GV0OTG78KgOOlv6ZU/SmUePGVun9bPkgCumUauyzLYpnbUGGNp84Hd6ztcX44u/q59A4BcOnAiEk
0o9qEG985s2ezZ2/VWkc3lP405CH6u7KTG5c6MkTr6kEiRbP9inJwvVCLfBsEjPDJePgWc3B9Ol0
4adW5nGgJslu7gOUq8m4ViJ8nkMIvylgqCDces7Pmr5D6ii3uv7kjHRwZ+dOhPkl7/6abxQ0u25L
McTKhRXBm7u1LBtcOWaLgt12xkmfaOuddLYlMCKbDhgjzdd+DFC8mu9mfCUNFgkdy102bJBWti7r
Xk6/B1OH5KvqSz8Zn4pmXKOe7NteHM2eGpkOPwEXQOy156r1r7Uhj3GoaBxhF+L5T3RAb4oRaMV4
HCxirhSOdJN6lQ66Q41DJRrfsm6+akR2rArjAO3zEiPENvatTWLQFum+lWaPWyAk8OH5F4lDuoVt
9d4cmqvGLql1eHE8IFkDDlggkStnzvDnhhvZPY/ha9akWwqt15Cnjhw6gRGqizIBGeFnF52jV3hN
N6H1ovxu3w7uuRyxmPQ7p2eGKEmGFSyTi7dUTiRyGDIiTiKJx0sWaxWrTalfvbZf64qK5+RidtSO
GWvdIe0hQnH6KJ+L0X1WcfwZGX6+maLq2umnYp35PN40noNOg9OkkzUfMLHV7oNvhx+h8vZ5RbqP
z5EzcMqi1l+zSMIpUW2DHChz5iuNupdoInEk9Frf+Ipza9Pi6kxtYj0MB8PKox01C8Fu53bE4UVc
jrN1JazgxR3bi0DSCAnkfo/Djt4b66qQHZ1FuHa0S5tsWP/spXpqzXqTW2m5jod3ny7L9eAChSOQ
nPKdVnuyxPpQNNSbulTAmI3d0XDkWRcmi/pT5pr1+9wM/k0X6ex1gIIABZLajN2S3nx1A+Xuq1a3
l948ite6tuufae/YO1PEN2Pj2rvQdqjsSazLuprPs2unqDmYZDjoXpJ0JDTccwsyu9RdO2avb+ZQ
nnLBgT1MOTg2tflizrO3Nczs/7N3JkmOY1mW3UvNkYLuoxnUhADYU6lUJbWbQLQz9H2PPeUqamN1
YJFRYW4e6S45r5mLm5iRIID/33/v3nMx16lWh4B7cPvUuNVGfyfC6HEm7k2NX8NWu/XymWxJBfpd
h8/Jcg0DfKUFfKxMNqJsp0uPYQlzYLYphuSA09q1mRXPM0DFyBf3Pt0VUtBYbY2C3Ho8RY9Tgt3N
ljEKYkkKXIJA7RMJKopXmXL5A9nLwunTEJXQLLEuWplV60lYNNYGOo9eo4/Ggy20fq80TL5X81D0
bt0Y6VOL1tBNlaBba7K6p7N00soBbTWIRE0qulOViiMSxk3WZ/cqHkGRWNVXJEoEPfZz2Fijx6xA
PjFNqx0mCK5BqI+bBl3J5lqxTiKfJ79gnJDB2GKDN4gso+C+xeHvhHVxqrPgycrVr1RoG6aABNQb
uL6js0BQN6J1IjB4pfiEJgTdIagmr+6UDQ6iH82MQzImQUah+HN5x0pnKjpyNhl62I1ykSxCu0zr
hc37JYHHQ1rzWu6qu6mr3J7s5XhQD6Js1ooaPgMocRozvoqEc3E09QRq5uI0qT6NuOGtHGD/6+lD
Cz4Ggk9Kkix+xW7EJaF3d5oNWDqx5edGmB9BMoDdxx47mvKR4QxFbor2zl8CiaoIkrR6mQSBPY1/
ahpQIWbYu1mHB0RD9VfKxQ4Y8b2RmfdygsZp6sV2EjPCbVnHoUKCJuPT11pLng0j2SmT2iDIntww
CK8xJE8x524o99+W1Ww4YrA39B5pFWsdWuG2kiGtRsaRFhcBF9oHXeL7IC/PU6a7iS8AfoaGp8xi
1zT6BfsvHM2afYMZ0hPjna1Rtlc5L+4U+PhNUngzY5+pSNaJbL5KQbuTaNOt8ojzVpf2L6k97FOf
WaGWnwOSC1jbja8sNt9qi01nzK6+Wa0h02/GTDx3mUXIcRvc+/pMCm/4BXHkCAS08LDauEhnC+x0
S+8PneelDcbHij+C+RysJyxxgz3ucchVTtKhWyVMLc0B7aCKbEm9KE0g+lIwf9UT42FeGlXg3Y8s
Jy18NnDlzmfOqtTDRi2BOIz91dBvSdO+kK51SpPhWOrdCrYcKohRuWaTsZ5Q2lCwEgRXiZ1K6pJm
GHcBWKasg9RTpClQb8szq3KndZy4kAqPQIQrubhowOBKmvpDxzhzgKfYKb0bNdHdVMJtUKW91Nn3
vXjktWBozFLbmk7W0v0ZpYUFHe+GtP8s62wfGPlbWYq1sPO7CO6wkVU7bchfSwuldLfs9WqO2sMk
mcwlVdVi9SmTtax3m1FLB8R/7WebTVsjuY2Z9dr11qlXM3Nfoxpwx6T7UgNWxXTe4KMnqPsNz/qm
0u1bDTV4tt4mmeS2ciQJWQ/W0K2w0uTiIVeqkn4SYxDM5Tt0NbA6NLLIuuEtsgBgldKaLJNmJbCh
r0zCozpLKelZlqpQETwa66pIT5L2GbfaphDW2ldt2Oyg5bSp3prJ5Enc8qyRvCp/1cibiMgBMxmy
+N20ljpxGvNnBKcPKl1qktkdMD5OowcrMXJ93TrGbVIDho0IylMeGZGvKgBgjTgAI/PYWDwoKy7X
Qqs92CmD4jDO6NWrNl+78VkEj+1MskoZsREx4MDrE6fvIomdvtiq85kd5dSIOOB4rewxNYOdBo/O
jFnNt2Ev1k1PZxqFr2FT09pPREqtqmEReRA0EhySwXQw5Vy77DZi/83VvZ5e8Y64Yf1hFNZdUhAQ
jS6aiTQ2LRX6pX6eMMKHA40MRJ4EUZ2SbnSz4CMuLyzQAae/OH4K9UNB394g+aNggzOnfiX5D7iO
YN5o98PMZFr6NrkevLagNnLrU6QtYgENnpGgpMW1nN9JUb4VtBa65KGzpQf4tGefeJxcHFrjeVTS
s44MSA5uleXa1VuncH8jH6IxegFc9gWsfTTvrq8hVcnpPX6R5P1eNMnGlEOMndoomG7UAbF7WdZ/
lQnGEq2GGaYyy/jUqqq6tVlpQCLNJkcqmjchM7wxq5dGQEgKApt4k352yU1z/KbaoelZ1cBkJVE6
Op2WSIxrs7t0irITersRvoLMYR8Ebo9Ceu6Zlyd0SniDqZ6/FdEjX32rYvTQholuslwHQttrDF0m
cgRlYmGkmNZvGl6GavpWaNEw1H5W8mKjzJEXyZ8dBVCcyW9CNJ8E22yJvt4zBNsUwS30tV1Yuw2A
K17RVd2Epwyc9VKBWWpyKFHr5915SI5NTcWrd+JZ6fNbL+VXAAYAbKZTAQW7bSrESsqNfR308myF
HD3hSflKp7u2PR1M5P28VfR9RLmtNM2l5YKCVrQ7rcr5kBLWtN5UnhFySE5obhzJifOqCgm4xlRg
PevBQ6YLd9bTfaPTIsOAvWFwydgtCDLIpqDf8647mFK2jrOB09qgM1Xk2BxZF3hPPxRt2lSj/DHZ
5inCL5H2WAGzcVOo0hcWrg92aTiy1uDi3wLUKYKIDLr5ZpiiOVQcjFwlg6yGtxfh1y5ZckJUlRII
AnTZLMKl8BRN3YY0x1Vcap96Ja+0Fs4mfyZUAuJABSXqXaS+x/NzH7F3SOqCq3Mg4Gzxdq7GVHfT
8IXsyLVmfmcRUCtAOKHVOgnoaID1nkg5W6VZhv5cPRp2R1Pw3fQfQv8doCowQdzUAT2IOPcs3lrL
jnb0ozb6HB4sUHomAkPEM6uUiQ+9mxXh5XTyU28SmkMooKcuaZC59RahCIf/1eCuaKcJQkZZHQs5
NM5E6NGe8pHnyLP6RhL2qzLb+7ifXnJFizFyCotT6PhI9jbI6oqZA+18rbA2ksiW7BYFADVFoqRw
QG/EGyO2R0X2r6BPgtUohQ9VKF06EjHRn6uPdWFsRyv8YBgSrgI6fJu5pagly3XNWZv/1bdvUNLc
BG6tpwfKYxlL93WjYgfxP40WA4hiQPbto2wfogrRosDtbPEpUL+3DHtXfSPAl2ReDfFkrRu0oBiV
mSPD8y4kAwKuj59vhypc01ve64m8HjLpGQcZ95nlm2W4LxmcEVZTQC8vJ1goU4iFZXC7kk9oP0q8
66FSrssgOjHhdJRBO3KKZuB5DdXJfJakWYacHizAcXLMaRkWEJ4jw9j0JfyLhtPAmqTSYM99RqUd
KjLvU8Zrb2HvuWEv7nfR4nlxVPok5EcWdbGzrGDe2AbibgeG33DkK2k/MhEUKnrRLozoh+Ip8ZrS
V4uHoiB5aMXwOttYkUnd3wdD9IZlInxqrGurl2cSbtiNh8ZAZiY4YlQ3JUaoI2uPeP2fCNloD6JL
75Qu5YxJfSqP4gkR6VorCjZd+hS6IX9R9A97uVbuYjNTV9M0H/KGAWdtjQxZIytHTSVP8BjTJ3bY
Cwd2tAV9/CkbHTGn1QMKMdKybHmjy+0DT7g3cAWM+ZI9j89X7efPMC+AVo0IFm2/2/Y5Nox4SBxF
jb+zXPeIbH0oxPim9tEaRf4SCWhShzPs4i21ay8XPJ8FFiAAz8Q+aYt2tUmSG7xwdolRPahwkWmV
b5piejFq/dlHnwB8NNhJk05zd2ryculR3yBK3Yca1Zsdl+uwi4623NybwhcAvbtXFu07QllOXd28
FFFLSGGYOGYtDpBa3ES7r/wKd6pyD4M6cGKuEPdUn0xnJaWE1kqWV4uuAlODO5880thqL7pdfwqW
wFWodTeYLUQalRf0mfhIynVi5NtKSY9dWYL8zIBEaFgvBgTKjZycm9C85PSzw7n4ClBd2fF17r/E
dEaKu2QqlbErxm7cmJF4t8yzpVSHGgCjS+FNX4+QCMOmDrbnnYlfStYuk4maJCenTZF8wJaleQpq
A/lqdi65Y349uDVdMN1oH7X0m+u4UTIikNtz0gb0T0cJ2a5aTHdZyiAjUhwLBOfQ1R6YSngQ+9GW
3Z4U4Fw9SUHizOUTiFC5rcksBlTUvTZi3ChZs8tGw8voG0lEOEAYXUVWsFYhmBQFjw+uU0Bj6yAz
PEk7VGV/8c1kTx0GiqS+qH52kGmEZ7N+nZvyatT5hm2KVLBpF84WooJyekAqDCsT/SAMHMw5tIEg
kMrRVmG1aOaF0p+TB8lwM+3OtfbSC5mw4eyGPGU/y82pmOX9ZLUujJxjk0v3+mDAZk5uih+9G6id
k1GCNkSATDH5lBh0Go1rjwLIR1+H2g7Niu+YHbkueunUXf4xTsiFSHsII9qUHfHSqn7VZNLC8fXq
8guLKIkaygeaJ2cgO7oleasvwtc5JJck9gpd8YREEEZzBATqFNHVaNjvypayenbp/a1yha9Ame2T
+EBe3rFkdVwZar8DUgNIkh/LstYlRVkzw5VluWuGpzCYXLCMtFyjb5FE3jTOhwhDnFndp8VVJodA
SV+rzNhX+lWPXumEbPSfec7+sWVqtBqF/aK3itOTee3M9hLNxj21ddKw6wPTdJgzOMKp6e3upc9I
qOFF/GGb4S7MnxF8PsqkCKOUdVLLRyoVr8tOP3OkpqZEBPViTGdLFxeh3ae6wck2dSxwBMZXIAge
PFodrYAkXWQX55hun9boPIYt5CE5C65J/yhLt06RP+FQ7Tt+gjpL7+VBwVRA051/em5/VDSnpGR+
x1nzVP2UCw/GegxKZLQKSlYbZYH6pvpvOdt9Qw+aYU+zm4v2oNXhLkHzvEKcdlHr2K3Zs0ITxKQh
HJ081ZY1wQbJZ9Dopie9Sng+6vkJC/M9e++qb7MfM41U+uZPKGv26aCxstZjdzBaayAYJX6SIxqa
LbgugDBdGXA6UwjHuANQYhScRIpefVY5/U195iXGBp+HI41Uhc3W9An0zYro3Gf0MfleI+B9aLF0
oFjksh5mpY3smlJZr8lrtvr1gqX1u/RUJeEmYlmYeIDLax+iGO6nnWT3IzZJKiKsTnN5bEv9MWry
jaJWmyKpr34ReMTNPttjt21ERffccMBHMI/AIEF/XlYBwYinvOyunUjXiZbfCJ1YeJAQjRfhb/TV
+vBeSr9OHFUe95k2yKtKQy1dlujI0K1GNedMo3/oy1uA3dHDkbTnpERiF6chczfl/WEwiOCt3q2I
eZaVhSudsJYlpQ69ASncefU4muoTBMlbEkQ3UzKQf0+XqMxjtyA5pmgR4MVqt9KnEXdbMyHX5+8W
LGiqkpzEVJ/muXckYRyBtb9YJk1X5kEtRR+NZZduAfHD2N9Hwi2U3TAnzpBgCCjCD07o75pGRnqR
gjcc8nWkXzKawEoSfAS+8Yr7gTohOcZRvWFUWSEQbAAHwYjdlWqH6c7ngEso30qeLDyyhKdHUuy1
8fSDCwLOFG/N3pz2Y5GhqkWuoRb3Ipq8KcpzfG7orWPL3mZSsC7hkIxfodEinfC3wfJq/wwnigFv
4vaTaNCFFdjFuX9D7Y3ObCTX2dJNZ5CSitiJwPdEMGxnwKZEo0jtXY4gceX37QMxPJ0b+d0TvV7b
mSP7eUTl5I/BZ2SqH5NePZa07BgSsS7A8IFkpSHU7qWafAc9vkpKOHv5IvUPB01B+U1Kuzn6RJQK
qd5k5Cn4lT66aNNmp1SV1knjfN5CY6ADHMkvesgRiBQrMg8EezfLJq0fBsppW96pScGeh7I4BSGy
ikrq4b43DlN/MtuXJCj3w0g8tGbU064DZHSYVAVHa1YdMhuIW0krJ1LRDZpEHxFOz/Ezk8Y7q5R4
mARp2qTLU3695MSa4ChKVrNZXPTMcmxQIF1YUUTMNOhNBaxRZ3/ERvDahdBbwrg45Faxljj4KLp/
DHriCzs1bba6ofUbhJrc5JgWnhm29wbc0bbkGRhJF2XnpD/l5/caBgCHQoE4T/qVeH3mM3iQaCfl
9CXHssDKB/DPzSTa4nMj73rEejLt774b1kPfPzAxPWhGX7oikLk7mhsXOlZDrjAc1I8IKPSk1XdA
9L5jsh/HUfVScmmYvC9v9nqcsiOUFBVYiD8SnxJaJMVE0U4mXutFG8Q+FOGdbYH9FFah7mOG2Pui
A1hlGEdzag6RmX1I2NPcGYqJ7s7M+jh+o/IJ7JHI7pzQEEdb6tghsocdACBpq6JXOFosbZ6dJmz8
SZqAWDeKqbibi7J+muyIqUlRU/CKQRTYjqx8XI8Z2NiUmfAmzHMI/zxMHK/qmc2yGNFN1IOGAb9v
Ww6iKTO1YpuUkQ3OecEPwr5jcxB7FLqwPNn536cy6DYT/HJX0oxuNdWE4YV+uK3MAXBbxTSV0Gwg
zhOvPwWCFQ4VwX/sjDRaN4iWcB0geDpjyrtHfzgcspgR64qxUHxhTg1CVsMHEDsVZ6hvJdRw47b8
exPpOrU+M78qsc87ODkhO1qZ9sDJFTCbFgKWm2VB4FkZ7/R8iRq2jZDlYxA4caZcLxcmrDrccj4D
86s0/8gbSq4ogFIU+0WyzdOpb2hIqfo9mmY9Ww2jTtOi91VyT3JS7B0ps6AlmI3+qPZZcVD0tj5K
qq3hKI2Zdjd6uK5MUrVwrkqg3rFMKRODD8a8/rgqEapdf1GY/xvAwh/xCotCRwXwrxDEiLPRNsQC
evgF5BCYE4RmucM7M1arMXq1KAHLlyy5/PXH/Cmn4vfPQZr+6+dQSHDyteTMexnX/p5oOm+lr6gZ
9vUm/odu7L9nTKGA/6PqyDIVTUcBqOqWzLX9dk1FQqdn7G0O+PtgS7Rg4LWlB/7c3ORechaudXLT
7bS1HP3iFh9/faHLdfwDg7X7+t//i9+TzxYC8T052bKBGP+P14nqOa56iOxevBuPzcbaJTtj3f7z
Gv8/B22JQVf0v45BZ4f/P//Zv9e/iuP+31/7pzZO+w9Tx0UvFKpLnoLFfvtP067xHyQ06EBQGGX/
kYNG0rklywjVDNtUUc0t9LT/0sYZ/8F5QVNkUisMTV0Mt/8TbdzP5+Bfz8nPEHTkKKSqWyj00CIt
Mam/vHda3+vN0LVoi7ToPOqWh2/1M57KLbpeRlSzdg9bHGyYzHHf3ipYEzhUgQ5zlUGnAEXt3Q2a
I6PBzXvWMw1ZiDA8RLxMJYp9GZarWMXtA8rANnUmighOWIhGkygwe6W0pwImqY7wNinuVQIZ8WVS
JD5FfuzOhD/PdbeW6/oEyP1sRwAug/5SG/pKsj2NGNCEzOB+OqikT813A4K2URwHaoZo3oVMGkVj
b5HH7Do0wDBdALZZd9PwPNlHSzsmaopuAhlgSbQgdmSQ66t+SY3AB+nf6IU6sTBcxRKPQjtPse0C
0azrr745zwzzKlLLC//w1+/sb4vTP24GylUDQKvMA2EvC8ovNwNCWVsoZpZ5+oZAUObfa8ttXGlj
P/kfqGH+Ybn/79enP0cVocsUaCwB+JjItn5zyMS9lbSwRVJvqS6Ozbz137WXuHWaGyHO5kGQVP4D
BKeyyb71JXPTRbojgVBb/fVlq//2exiUQrjXBXzl3y57siR0dmOXegmTD4W0v4zHyUi/WzqRabbO
/Z2o9kyN6CW++gWD4/yQ1Rc8HSsJ/TysFNh1ToXCB9bdX381ZVmi//V6LMuoQDohIyC0eEN4Vf94
RypD1fLYllIvo9NZh9WuV2eqx5Wqu21+yspjNqw644zQo+rXI7kIQ/GCGodDtuEmqqeN3d/cNO3P
PxbfSDOXL2ZaqG5/21TKqFXJdOCUbFkGisOJB1blRXgMRHQ0O/Nc0AGVJmbhtQQc461RDuDVVh1x
AEAbKN+aXT8Z0DsD+b1SfqDm+qFDASIOVqAaQveEYA8GLRrZZQAPV0+uiMermu1f/7DqnxS5yw/7
r8vQf7vncb+sOjU/bAwNB2WsF7ixMyNVdH0O6h5hA64Jj+Zx9AqXFjCjhhMijS1W2L/+Ir+9c/91
h3/5IssX/eWdm0WKnCELMg8+ENaete+29HJXBJ+5mYve6e8+70+FznLhRGyriiFgNli/EavqYrRS
A+sqWWTKWnEjL9li+7g3vWKneCoCv/95VtbPh/iXj/zttzaMbghq/Dpe4w3eeK0cZk7OLjqkbrZB
+evOnnGg7nSpvAiV+Lu3+99esGHxcuuIgEj6+eMP3KlEQ6QZF1yYbieRcvloVMAKBwhHlduwwEUX
I3N7+53m0qTuMdzGA9N53cFY50gNiTng45BPLAxJZlPxjbNpU2602PvrJ0EF4v6ndx38IfQM0KOI
z39bDul29HPBsRt4deROSDSxwsDrDe8GqSDfSX6pdV5uud50iD3ssT8YuNzkEclckpBJgcLOjPAD
pvVj3VCgo8BmTVkZE1K2sttXMqek1IGSdB50+xDmyf1ff3/l3+R5C8PATwfek1dLMZYL/OVRRglc
xiLIM29W1U0ruvWgvAdF8JwgTFna2cAGlqObMwl/nxJKOSM/DAxm9tUlt/PrSPtdHSrPbPPN1GH9
YbOmR7FTrJPO5GDMj0QonPJ6hwHX6avXiEkOwUgkb/f8CWMvtGJp3aDIpAXfPzb1o8+kv1fesKyt
upnptEJSCotjo6TkbQx3XcZgontv9Wjj9x9q+iHllyGJv7iEDQL23TCmZ8JBgB8CydGcObxrg9dw
Opv4U7oyZHOmHw8cbQABMY/9hkhEt9Tbbdsbl77o1xGJvVb/4GvaSmv8DQw1jwPtGqGlq6VoHkPC
8abCw+wHJup7xiME7lQtzxnQJRGa37PUEgzdZnuJe6kaORJkjpHspQeSIhnEJWLbW0TbZCnqQHpQ
TNDRUj7JsDxWzB9oYE7BTkgEUETkvoThVwW+UUda6xDgt2Eiuw0kYOwjYk9sdD2hsHRMaTrXTlYp
uwBzU0FDwpeUbZUjl2QD/JsnZjkE/L67/frA/LaXhDmmnlBql4UBo1m0ZXzstCv1MyPYw+XFY0n+
m09cysk/faJqaGyqCxVY/u0dMwmEzHupYern9i6TeTfYX4MTu43zWqxpUv7Nbqksi8tvn2fKKj1b
E+cHb8xvrwQAadG2k58i/aSdZu9ahjAxCQLld92QALAPy9lRTcQHxt998r/Z4EwogRhZljXF+GlJ
+eVlpDNSk83NBseaR83ALJqDs5EdIM2Qmz379+INa8cKhtPf/MTybxkSP7c0Dp4WUXkaGXya8duK
q0HO0vHY66SYErlNU6cUwWaMVXuH0C1idGLNaYEYauhkaW026gR6gAT3VlaTp7w3wPr5bRzsyyht
PqfWFq+63cunYIYlEcsVabItYn1zYaXrAmo6QZ/4b9NMrvf2QlUHQZNWzK9k8zr8xK7PPxHs3U8c
eyD6eG0WC5O90YlTcJI2ZGlSxrw+1Gm9/O+wRRzqKxFdq3riXcCw9kysKVPolmbGQRlU/5BmcGUd
XxtaL6hK5U1Ng/5cYJEjqartyCAdcT3eoQl8SNiV7uXS5PBAAy0FZGKP9wg2o49+ygcGDvnMKC1T
EW3VAUx1UzVLJDyTpG+0uRSvVlzFwBONJZqUyeNN+hlYmslS+6osKaYGcaYMBoE1MM7YgN5PfmiV
FB3UJf+UD6SKgaeBfH3JR7XSprmRbWReRjO16KyRo6olSvQaLdmqCzPpMvlsi/6SvKpG5CfUcUgc
qy1skll/hrQyGQ924zhPaG/IcA3QODICXJJdcWIQ8kpkAhrryVzCX2cyFm8DGNXOw/7bvLAvEBQb
Lpmx+s/4WFOExs5fMmWjn/Gy0pI06y+Zs9rP+FkaqeZXohNbxUukP9RLTu28JNYGhhV/mRoptlab
lEc1M9Cl60vKrd9FhTNqjUFhDPv9RBjvt/YzGLf+GZI7pOH4ws8AlHGqOhmrwZKoWwiyddslZTdr
6A/DecwvJBmVTxWiFuavk2+9tnpiWGgcdXHD9Ed07/Azxtf/GelbN2a181Fbn6VKgXdMmaXd8dxT
+/b9EKh7EhiyCjAV9lyykWNshHpePBtVZx5UXdfo2uUse6xOO3CTWb3iF4XLpCWke2HGogUnWZW4
WMUwrHn5egdBK7BJlbLqMWmq/AsdPqy9ok/fs34WV2Xup9fZnsSPmdQGip+BrHKBZHqvVIaJolsd
tiXJX+i5Dcav5VqWjMd+8k9xycgXv1WLQdaPwN9F9royjGWnthaLz6VN2dlpFvSrTIVpGESo7ZLc
PFgZx2CaPqsZpcy6K4EPjoi4hc1/GOhVGfbLsA1hTbuABuZdWgCcjIh06QrdSxlkrGpp73efivnR
l9V1sPvUjWZFX+dmc6k7aXRBaG+abAm4yuavAHr3XrWG54beL6B1DJsh8814PqhzGa5ZR0Y85+V7
V9k5+AQGW3AnyWjNdIcw3teqnX80PYadDnVyaeTfuaau6ya4phhCvaGOmKlISEpgKdb1siMybYaD
AjVG2igc/SOROoHlQ5WGauVLqlMUnE+b7Vza94jqYTBZleIyXYg3FkLDVUPcVtd7NnqxHeACRE2u
UsS9Q9d73cTlQAFB/ovsv9qZeE+AaJkd2uAytA8mKIcMARhxKQdbyC92Q5GXh6wSEiar0crcitqm
U4hDV+E50nRzilRfRPr0T9SSCaxakqLJSLbH+Zrfk9LgxPZXjAhN5TnTVZaUzyShPOKVyVWTTuHw
pOdEBKeqk4aWW4J5UpaRZku59T6aZLrBoV036Y+II5q2SkBKEfhFh7oXqABlr9VlD4C8p2LDr5qe
XnPF8wcPXMJU3H6kEGO0q5jjg22kBzN91iUDUcC9an+2c7ZuJutUC3TnanCThslT+OeVMDoQNYQW
oLtgJyaD/cQPtw1+9oZtHojuoWrb05Bkn+MQeHGIOjF+DivqMmPdTRFCnPsETWKk/Bik08wKEQ8d
hgVUFzMzA5lRr+rVXJRRX2b6SNDgwcYczPaHj+6gIkUdTMVzYpN7OfBMdx/sFysCvx/SEdPat14f
8SXuIiRnUnLX9OM6LK1jDQ485kJQD7ihjaaUDQQ64mRlO0NtvWwMWDcVRzZ3ILWdZIZUR7vKjMuH
NtHdQd3qeHbq1FOl5MjIdBW30xrVD5qj2kut4mm2r/IIfCBfKcVnNh36vD0Q6rhCBMx8FIIrzoPY
fmwYDA0mL6PyJlWTq/vCVcr0bu7QPxbA7Xt0prgGbEhWk8RkuOP51HZGcAj6EJabOR7LamCSCyWt
QRWTBI412wfCWDasj49BWN9zunojA75H2po0P0SmugjsEBalqxlNqJlHSM1EccD8Qe3NNN2IqE/j
Dn1GnO7Tgj+u/HobqPNdGVdelKqftlJ4RqJjgJTWwNGhijCfZtSQIMinUb8TRAuEBCYFhCAxcHKU
clug2jIklG8wed79iXl0Fa6aDrgk+ohNFx+jrNzH4ikJlXXKIH4KTrMxOXXwMPfRpZKOcU27C7uj
YJQs4b9v8+ospViD2A+7Ja81A9m7CqwdPKRdSvyMVkQHMwHnny/QX8JJSijsCb6FIMp+VOOEvNai
pZCfVQYqDKk3ip2ROYfRUk+UT3qut7zeY31UlftYDe906ns5it7F3B80uz9K1S6xlU07g0M1Yw1/
V/kVyyz+hJ6sm8okhMXfSgpsLuaWKXe2iTLHzBDE5VBUpfYI/TBwyrLeTDlY1rtEy1yrSk4TMfap
/hRMH7aVnRpkrjCpiLtq8cPlZ9D7iNC8iH+r4vQTipU23AwuXAdiq0kIOTN8SkypW2RTAWjhPEaj
CP3mHM+oB2vN9NB5nWWMSIkirhOQD6dJb13cXItKOeXBtdQlzxiiDahheDKZV8YhR12tuUts6VSU
2sviTTBS/M0V3rE0wZclH3opWjcKCeKy5uVz4/Ryj+EYoT5jjaQxnlOmguYyUG7tYmOlJO9RsGRm
e5Cxn6J2o6K0tkq4m9VkrZSPo8XKa0101BZ6DI1c3h7/viiOSXyKi32VIBOpj3DV7rtq5MA2uzKy
fYaie7npwd6mR0KK0Vn6TtRnpAXPiGBLUmNMG161fs4X43bzhsGEAEe7hIQgfxbIsTWIxfy9mFHf
HFAjROW9nm1V1aH996gryZ4/2VkBBpJaflWItDXBUvZZclKVa1Gbtza1BKhueBpjHn4DSImoDYaj
0pCLOZm4QTrge4O2ZsKEHcx4ZoS68YkFTrUYre25ocRlTRDlk4pVzqLzrebDnV1IXtzXHyWUG/Yr
CpEUBRIiEKZhO7kmXxWZvDVGj8YY3oV2dSdjfV4psby1R21vx+9zHd20fIl9a9X3KQBZPefxOmzi
FyJ3D2kzbqXevgnljgYgrESj4a2o4WmE9Htq/T6ihVm2OopeKhtfOQE2c5DR7ELsODAZkHXMyP8n
V9Uw8B1D9abTmG+y11nD3CSMj1nFC7HXx/wihdMztgMPUcNbi2Yg6D4sRJQ8N+9NzPQ/KF2l7y5p
CskyQk4Nmu1G5jPp2P54jfCA+m3QoCrPvzE/fOI+wlgq+99TlR4DtXyk0Hkd5SeF9NBG+4SLuIep
uPKNcSOy9MkYVEylJs5lcyeN6VMzROz2mIYfIkVaWD+M7BOUTIck+lKKp3i02AkKj4GC39gufMVn
BPMutLNJm0nOICqE47xBWZOjN5YS3iI1XSsAYPIS9VjSHqsg2QVl7fVYU2IrOSnZd8dAWDPCl8Qg
w7VhjtmpHtpQN2u6a47Lv9StcwVmw64soGtsm2Fw1P3sUij1Q20oZ0tQ5aghTsHKCJ00bY/xoD8j
hHwAjCQ5YmC0rhtKtLaGQU3uhoJ0oxVSFaLmZDmrPsnfUxBdlC1LjDDD+NTBkvu/7J3XduNYlm1/
pT7gIge8eWxYekoUxZD0giEX8N7j63uyOrsrM7rr5qj3esmsigyJIMzBPnuvNdeRTHCNcojEp92E
B8cDDb1Gdj8ULSSgJdvmKP8+tDbtvkDsy5qtp7QpsvUe5JtoxEQJDfWaaa3SRzfIDF6mdiDkfBSc
pEf6khAl/CBY+ADCAV3X3Bn5PkfJ568LCFIsWdoSGGFruGM6qx9s9jLcZfEyOGwMcHIh+sgIAImG
3ay1SNpikprxZonqXoni5pAheD/j4rWhIC3+KBXrRolzKgkzE8mVAvdEpvIsJPmbzJN47ZigfMN5
Gh6KJW8YknclL/5m7HUHTIj1SFmFQrVXZ18oiu5p1LToEWgEex7WFjI9p27FjVLSVW9J8d7WjSBe
B6OS3rOsXb8jrSZwryowTJBf4UKzAzGk6aSnoP7GHrmS5zneUbVCoXQ+FWr/ochh9VENXfNcGdTF
RBfm9bdYJivUqsrYgPm84CuP8QDhOSVKXOw0XyIEGrVOGGZBiC+PUFVVbD5gmZaOZgjtJmzhD4jF
Eu1ZCPSjXkbCURBRvblDR9AtMdk6PgdSuzEEjCVyszCRbKkkm3GNBAozARGFrauJHERaUSROu5Q9
bLAofiUH4mMZ0Ok2AtK8bF6LUxvl6gXfSUW9Of/Iy6z7UlqBKZA0CYIrquF6AU8duoAp5wNpzOYG
aWr2mrVpEvBytraEuGtval22n01hhUC1RS0A1T4f5v4eErBoDUmAFEP5Fl4ZTr2Wic9cw7rH3Lus
50EPrWszLdFubkuCkUTw21s5N1B2aZGxWo6iRU0A+jdDYj6FAlO5cUJQG43HTKowjEXqQHkM2ODb
qi243CgvOyVJAIZVNdXGoDMg1CPg2x0TRVqjoDzCUY3xJVAQMXFSsndBa8WfcYJRTajU8EOqq4Zo
ZLWfcczEo0eg2pp6pMuEBEWL0iWajOQa9dry2AzJwmcbCeGMgrmPpb77bPvnpTPpKQ/jE1E95CmI
iZQ/6smg36sAZdk3+Whe7ls7K1Syb5WTTz5SUT4iYe1OGI2yKxx7ilmsScziWmake7OmszEuBS3E
VtGQJ4lK19wsKdJ/Nm0jZnjv6rpDl62U26ya6se0aGEKdwsxzqFQqLtEEYcTl2LwADCWEPOzv+j8
/V8DH4NEU1XRLUlRoPPRqftDP4yXpbCwMSw8WLouWqzu9MbCqXrrptxnmJ+dZiu7TuaSnKzunTr4
q9aj9r8GZ5ZMI9AACagzeWLa+OcDMPNWXFUoA54huSUWgVTzICeJ6VuYfpTLTcDumfiCSJvYWVbg
BDUKLePMltWwSNlKZ2/EocZOpTkWHXFTwu0uIpJFT4kw+CuXVWOHmyZbhWBP2lbMJxanmn5U+jmh
KIbI3yPoG+Se9+h2mW8ZaYPDGsgs+Ep2q3OvTx5WQTqmuobDgzzsz7+3Bf8t1Pg9sO7OmPznRMtg
eB+T/5Noef+5fxAtGfrIAC1NusUGsoh/SDWU3+6TFUYq3LmKxSD4fzBG8m8WbWXJIqwX2RIiW37h
71IN8TeS5YD5Iv8y79MvU1b/Fa0GAp4/dbM1PpruI5/AqP5+EOK9u/6HZ2iEOGZ2OeOLeC3pbGbh
pqG9grtrwgnNeyKqEdLJ6ULFoVvVWw4s5SHi0SezZQizg1pZUAVZxukxhbT4cax/NmUyP6bxuLBf
HNtHVo/kkPPTvqXgp4QX2+3bUO4exwyTUp+rkJzzdKwvaRoDSBAGE+J6HmfHoTLNJ5FYGd8q6pL+
CuTvfBD6/QoH5dQkiEfmoW/wKN0HvkMe+fNYGW95kmdPGHWTjcBvsa3YEPc6y8cJu52JJhzhXcZO
DdiDgn4jRy4f9zxoViqR48IuLq1aluI0nY/WZAAOWwtCTQV4fqpSveoSTGdIa8uWqmQkgwRobe+z
eoN0z806JW4FZKPZVuoVnhysIZJazb7PclopxO6i+kyXZ2ZtyO3ynghkrNVS0wYG9JXZw3tS3A3/
VDmUi4pIG0M1fkIPyH5ECbGipgX/wBB62zCkK/yKxmZR1YMhK6EcqW3HypKPXhSyFI5hoe3GGtid
BWvdyywjD2Ditk42Rv1RUubUJYScjaamUQLIg0hfuSzerBSLq0JcHsaKYkL0S9WBkwZK4xIljDtw
X2WQ5ZXclxXsrVm+jq9VrIw4+hDoN6QeuzRroxNM7Pv8TCtOsio0mBaZCsBdgvycl9amjsfaaVCW
+qOSFxsM75z+RReYwqWSS8ydDLSjyB/buSLdlUJhL4XkrIntuqANNiQ/FIQsSKwsxEQYmTapJpU3
0q8K9L4v3vTIin1gqmhQI1VxBihFXka21AdK0W5bSnP6JPcd3QjSjb+mXsPWHcfdJhbiesf+J/Ea
dvibsAux9aszMtIaMTU0xMWHlMc0q4cvLY2Fjq9yMIPSnEQfP+BMD6kRb8msdc9DhQmmN9vCGZjg
ua0oHRe1D33JoFRt8Fl7pkqeFH1YbgMlY8obyx9zZXmL3NsTWSeAnqpNnYEqjY0RBv+q/QgTq/6u
M+Elo7m+JfcVoNQQZxdtIadq6Bb9XIAC+O4XrnkC3v+QNoZ5aQpU5Sp4u9bG28X0QG/pU0+zRI3O
mOfRtBb1O0ENS8xwuQYNgb0/5XIcNkNTqvuhXORz3GnfsiA1WywsChHSiUCQH6PsrJasjZa8CoBb
oDdHhZuNmbyNpkJ67QGHHJfeAMQd0fWqUtXwGrUv6L1nyRb7QvkgEW4P22aSxtdmlZsfCQ4v0qDQ
2adwV3eZvFpPEtk356IhAtfWGw3jc50u5z5SLL/NYLsvbVxcOtno3AYQ92m0YBVWuKc2am/ixFqy
3ro1zFb9ZVZTQCTyuskhHN7GBpINPRORW6qfwASxA10U9g2uope8lAlv8sSs66idG+AieA6ToC5V
wSdTMt2m4VJdGcqYDxWRvpspt6JHuJb4hEhE6hyJjEAHagQG0UpM7nvm5hMHgXqZuljFB9hggCkr
km4yCHKVJ+c6tzjCY1ue1Y4HVWxfZsT3O3IZws9pmqsj46bGL0Rc4cxsYj80ckwtbZ5j18/IDoRP
RVgH7PmZLm41kQJhzHl6MCwplWwd3g/x3pHc3dcFYtLnvuj2k9S3m75jpYpLNROcriOZQCNK7DjC
snHFptacVpkFKAR0VPIRYH3bAzc2NIzgGU3S7SqV+gYcae9ntcwCLq3NDNWEPN1lgm85S0LvxGlZ
+OPSsvipglS6DQj7Y9gYzMVRtzsgvOmyYWInjAD2JFhKuc4Q1g9wPzMrcrFzCRudfGeCFGComc+V
dbelt1r/DrMtCySUqi77MNHBbaEd2HZquwZqu4EhNu/O0zp2h0QX8tcMs3Qwq3V9VBSgonS7sWFb
orGJFpP5IplUx2Gu5GsjDbM36b1AG2ix1I0CvxIUZW3Kn0i82RZDNWPub6C4/wJXK7AQkmeC874x
9pkuST5hXMYXf707qROROKLUqMxnVuGzNjRlsxYGm8y6HrJHLSLsRshGkchMAVpHFaF+tKqyfOpQ
MB3VpB9LuwRirjk8kSXSiDtqR2Mf+11MYkaXBvy/XcSa8kb9LW9acyRie5Lk5UeeZAaUEEGxfkqF
nj0ZeYZMkUvPzjxU882ImWGft3N0IsJ4Ok+93LB7WZMC0jw8EvICQgThsdUDLlB04l1xMqEvzrJs
eSRmKHnEdCEcec0TTDBppKswcW1vk2DQKunaeGPJkuG11tJ7jO/mH5WkVz/DWK9fJ8yGt4UtJFMS
oqVdSS6Tx37RcIpEdNp/VpMoQMuFhv/EXHl66DUhg4BTTWD8pAZ4wjQl25TwkScLkNk2BtpPFkT5
Eie0TSWidu3RHMS3UgRgi8fTClLq6aHvQ53qoiaYiQOYR2fVBvMnth3oAHdYMJ3rNql8valNRqRp
WGzqfkrcBPvcOYsNZR+2Q/bZGcg9ITYWt4EIlJPV4m4K1XHxtFDPA6NvEkAONOWsgUzae+JJn5ID
YeEYXUbwJ1DBOnGpqfqH7GZFcAbosNLAZuMe0zmv0o1aZtp7owuVAbSlwpPR1PnFimUNphy54/i1
TaP1YG6EWwJttX0nzs0+y3PEpWQ7KU+ZmSmnYdaVBzgi7XkQFvphgs5LJGuT5EJzyIDXxe7T66qi
ek3SqfKVPm+25IRmI9axRH83m8m4c5plh2gqeAipuj7EVAx37dkRgNvM7G8GCqTB5ZLiUX8OpRoG
42IpN0OkMUCIPH54bKlREb7noVlDfMJtMhU4DFHEHhdDZgpnsKFHv4t1nZ28+kJyenuIo2l5NwVZ
BIuwMJW3TWasm6iWEQ8JOOcb4ksBugjAt1I5P4Fe0p9KEf6boUnDp6gQC9fUU7ZtASad9SquXk1U
0htBzlRCQ8TiuyyL9odEyoTfWwpXSJcncQPMFwfZFKdPVVXhtlaHdNkmGX7QTsi7Q5pO2GSMWbcg
R0WLgX/LSq4EA/J+ZfWYL1FvhZ/hFCZfNM3mH8nQRQ9C1FKeNk1aM0afx5JUNEA8BzbA1QadQ5v8
SNVx3K2TJD53Kl0UOxXSH/Iy/phUfaz8WpvBxHSrik5tJEzxDW7l+qF3yvo4S9F8pcj9TEXduGmg
252sIVOBp05YfDFaWndYdPF1ymh/OgIgJH+U4/SCL6I8D5FmObGRcuy0E54zTdqRJ3NODaV6ALH6
rFXVuF2XST7D1ayYW4NCIiZ1AWNjKL3TyIPyCqULklqqCH5YyGRaWLk4OgykJCB5Tbz4bWJKD+u8
tkfCTajeFQ1P/f3dMK8q0ETITuewrtfNyiv4KImRdZ5G8ggLuhoXopUWb9Cr8rGQi3MRh7QfUyKW
g7bi7TEWkgyZrMv3VCvrpUfs9TB1Xe1VCFkuglSxNsulUF+zehiP8sDUGghWCVTFWN/nuClPcR3R
TlFI0WgmFiBT77RLWxnLlzEzJCh7aQkK1QIQs9Jmh4SuuGNDTZTIvYH+ImkvOjmGV3lMwTQsdK2H
XokC1FXTj5jwEZnTIvEiViSIaogPTAnCgikUR9EoY2akOXktCWjIzluRTRMogv29mgXOghHGD4oW
5k/4WyPLVkOF56cysW4O7RpuO7E1Lr2SjLjY+L4QlSsmwBGyENIFpviaAUT7UFcyH0t1aJ7LQdI/
G+qhfa2rwEe6vn9ZYh2jo8k4+rPEjPNwr3ctiu86e1/FdnjQWDW8nGbpRSum/r2MCCJcxxqx/kRV
noexgrgksb5DSl9PkyF8jE3MfMQcO6qHOLe+eOrUvUiSkgsyb/7+d4/hj6kZGg2Bf95jOLz/jTYD
rs73P/pB/guxfP/J/zaESL9JkmIg8Nd1EnIRmv7SZUAvZhqoxojW+EeXQZJ/I+WWEF5LUjFr/D1t
4/cugyT+hsqM/4aQCdWXbsj/SpPh1xaDrhkav+ruQpAtugwc+B9bDNXSE9RSr8zwcUf9MKNuN675
9g/n5eG/5Hd/DNMFKfNLI4N1TFZpmmB/0QwJa9SfPyUzNXPR8pBsMZq4gWho9AUa+rRRlYgJLCgj
OuX49hhIpEnnpc0kf8pEne2zQm0+owWqvivOSXpthTY/L5yTg9gKDY7Uuh0dVIeq5c4DMuNV61KP
vGnm6iYNnMBU73Jdoo/SXUjExLfYR+pLO5YBERQihL003qm0c1OnU7HPWlWrn6VYSytAGtj+bELO
m897dmvQmIRe6pTuLmqzbIXVRFoEeT9KpPoqwxov0VOroxSWm3aT1zIlVSHL0aHQgLIS+XQvvH+q
EkG5Xq5NkeB3dV70MHRSuTmtKksnL7aJlNdJxZNujMn0njUrbVJVBpYfu+00XFtMkWpT6+5Mp0En
gtRmQWDEMDT7tMCfuRg0VQcTa6tg2plWlVurE35YuY5uQ2K5vHbGgmAgAZ/qNAbZScxaurv/99ma
IefOFVRB0UhvvZLjwI8W1aMq1E4ZAH/mCWguB2em32SEwrpJ1gVIW/KQ66XhM3MOVrlm2WGE2svJ
tkzvEFiMNow3mMMVOobMyXBqRWOQ2U2wfEhvgwjFgIF2glBZCuhCAglKUTpMbftTrqrQEYa5QGIW
ficWygZYuYWTCxATukTZCgT8eXUlWuzVFeA6Ek0Q9nezi9Su37Ry+TIUTMb0IpXfDKJqX/ocwkUm
josfkou5IZUQuV/zqsnL4kwpZWxhGU9WhnUcw9cu0mK0dIoMSLiAMZJtGmvez00kwmLh3ZcWmVPj
oN5HLa22JaugUNTzitObVNdibgIVoXhN7nGiTFudXpA9FDlAjFHZIgNrySjrw59lODpJFp7G5mNS
tCCXNMcKazfRBnfkxArsU1CRm1V50SwFiy7zJ03YmBWvbJ1KVNRCGBUjUxM5eq+IdrFlXkhUfDGM
i3bAOkyO84QTn4ohtqAnK6LwYrLxGeY7oTtpXWXgyTB6Twm7g6IkOoOBip19dAp1ImbRcO70Rgds
hMWrnMAL1upLoefQ9yrwroVkZVhRImymjhgvaBCe1gSe3DJKkGZkkhJjibvesoVqOWojO1ijMySI
otgA7lwm6S5Yydd91aVQ0+acSbkxBgbtzWcwegfLbBCbFzlWl0ZO33DsLm5ViDjRdPB2lli2wLBN
RpWVxFQBbBXB9lIBXW3ODGCUVgNrQKeBQVZDPrc64+A8Zq5ZB6Iy3yYQLVhi7GboOhLpGn+ddSfP
Wt9aEP8o82uULRexExqPqQqkj045WIN5FcHQ9uOeu2BL7bxJQ9Sf00yI1z0nr3brXj/2URq0nDzJ
aPq3tCPzeA61t0k0QUvUK1AlzgBhOKT8Lm9qGdHhzCp2QGV8yjsIrdKc9KfFCDV/Jp7BUaW3AWOW
wrdJ2YHX4JgAPnTHBESJYbA7zxfDbgizhcbGfKutI2/CcTwhJ4v0Osjy0E8q0AE0kNkdDK8gVi07
MZbY1YSvsSSzd25MTw87NwGuIyn1tlCICyvIkNPMQfVHRIClXah0S6YlRkU4Wpnb6zw+eN8DTaub
gFT0/I1S6z03oBBYQ0OCHiw1aPnOqCZncUxYSWXKt+plzWhRmCU77dCO5jvLonkq2jPF9m1oINAA
Y+pHLF5KR4uZkS5Y7hgUB3qQV7UlrFkQZxid849ZH11pSD2xmQkGrR/zqX1WVubpBqqiTOxARQl0
GRRDIpOSd4v0DmQSmKTZb1O5Rd2kJ04qw9ZZ1fUwtP27VY/nGupfzgxsSO9hc4N6KAnCkTpETLBz
cqR/pWV4zFk3JOf4cru8xJJxSxXGgP20fvHW3LRtah4lXvOeFVfrsyJbHwTS7JN0ZKhIClIotAAc
aA/rSufFwGR0uIb11D5WItTmruFZHIughGiwzu23jAVCrdJ92minQa33xYxfv+GOps/o6gA5lS3h
xB91J9JPIRdbj7ODYopuH1YHcRGPWfI6JTIBA0axj+RogxRx3yThA11P14z7TVPNj0BefsjNV2j4
9O1H38yKjYJ40NKGLb0iu1yW3Vg+oFY5VWCIG8YoHkAgTBrzLrFAWIEgqrTikgtz0KmOKeUkJuon
ABgO9dATL3za2Rirkknboi1+WVqCpYtD2wn7Ed0yclzZJj0At1omupB1rpOENi+M8/uycerECknp
Rw6Oh1xtGF93BE0kTeda6jfyVJwqNq1FQZ4g3o4yehQ6Jou1cquQKUhdee6X3i/m9DgmpHgqigdH
w5lW0StoPLcmJColOaizhlNHceZ+zD9whT3Q+Ms2sMvRdOLywPUHALgjlgYiUTly08f2wKIuJJz0
LPQa4qdIiQkmWCA9Ham6b54nE+1oi1CrYkhw5y/0kMBa46dSpJE/6mhY01riZRoCPxZYBBZdvtaj
eVDpvByBQx2mqX8Wc8VPGpTCSXuyVqTHSyhue2U9lSU5WLIScCc81mP9Ix2sz6pInmsWs47sMlup
fk6Ad4Zhp3WcADB8MGuyPt3ki3Iah/Glq9G0FneeHrT5XPoswYtoyrLrJemsC+3skQ0eDOW7wgOq
pLkf99NGy40FjooMKaA/z3X0nuerU4z1dDHv7T2k5abf4YAJTYKFolczLmHMFyg7vZEhRdlCv2mW
8EmMwQa32kKaBGLD2vDnFlYJN4Jh1BtZkNFtZ5GnFVA7rAwSjnmeNVLHQ20mgDbD+inxd0OjYNbU
6y1t0AHBJZ0KEoZdoR5JEFOD2Vg2tMBC+tzrOadZqzX6dhjHMymaGCLM/QTbztXVegRJ2EdgRPMf
o8LSyYeYFTJOrZcG19CxU9hyM90KAhzuMKKx2saJnNrtQquq0jTQ0ChQFeu5UfjiazYdU4F3XdWD
MSULrHMBJfUfAijJbWqwl7eXFV6uqm/CuSgFpH0yqIts7Z5yEtFLYZqCWMEiA3rsJjXgN1lJIz9M
CH4VmY14vAt3IvaB1RC1TcK22m+H/kbqEqMOa9gKKVvs0BQOVT//KBHisSbMK/mnjbATmSZskrw6
tLqo3tYklrbgzZpIV/aFjlvLaEiKJyIoUT09xxo2V/nwNpSx/rCGXGNXV1TWGKRZAPx6nMqXbtIs
nEIzr8uRfJHnEV4l6JP0Kg8EXi7EInUzLZ+kihdcT2Bay+5zZMDIkHvxkuV7Lcf1wgqLM6xYLvCq
iS5d+xZXB9pQEuJh9Vom0QaWClFu1ZIA9uAnUDXistQBVkwE3zNJGGpotT5tZoMuUtoq1LWkou6a
hA0yXXPxcYollXrPOk2RicA6++jisnOJff6JMra/FmE3e03WJ++C/iLrNxqtDYZombzkkrvBtLwI
Xg7FzwxlC/AkwEOJ7jvYnHFfx8tFiYbJyxJeCLxJOG2DhJa1QguTdoz4w4RHFpAXxc+4SWeZjCMJ
9X+EM8xo1RihJwJnthaZw30JKj/uBL8V1v7SCwq1VTyQo5DTZ9iDuhE3jTJ+9vIIc1VVebZGjJc3
own1QIFVgsoZ/cKaNNjdZl2+ldS+T4nSSy7HZT31ZaVsZGuZrmu8rKSczahw7GWyeNeZRnoUOhiF
zbxmhcNfl0d6h2F7GJvqWjIa7xxFKGZ/NLt4gIElpJ+CuuafQllnsR2vK1RtuS6cRCLXbYQCtcty
PaeV1QyzAatHSp7FtKmexVobJHsCI8UgREiuQiz2op+zBlKHR9WBgZgn4bh/YY2rGAFS9Dh11guu
rOnVewe260InEgaQgJnAVdFgMGkUpRkVh+iEbfsXHvA/+1fvpnxm7vfscZiCJuKVXy1kab6SHLNE
COGBl3ekfZ1zYZNm5V85xu7T+z961dgGE7BMpYZkQOdDfxGo5IZIBQyB2pt6PgwAMEzQs1h/ZDR9
Cbhgi2qzN2fs6CrQmMAFLdJDXx7+/3vzP39bWg6/HMQvEoPKilYoiHPkzdKhQ6zCVCpyze4vTMG/
2up//ZRfbIASDQ2R1wtfVbXtBa5A5hJq9hdOuF/9vKokWTqgbbos0BRUkUbLH1sZaGrVvJ/vxiks
d7z374hXYzjnx273777Xn/peaLX+ed/rP9rPOKm/c6zEf6t+/u3pPSn7v/1H+dV+T//vbw9tNSZf
3+Xn99/ey6/f/6Pz3sffBJ3QXvwuoQoud2TN740yPur3Rpkp/abcs1tFnkDJkMCT/E+jjP+EEAcu
ChgE2ZTudJTfQ8UkhWaYSgcLpgk/bNw90v/dJ6OFZoqAVuALybKpSfq/0if7X3o2zWRORe6tjqCM
Ue6vzlK5DhMRKUbsp9to42cnQKcboBAeRDQbgqmXQjRwv9y/hAr9KmP7++eSvKvodBFlzsCf72ot
pKnS93wuGBV2aF7qCg4Pkf0w+ZdxE21Fv3fSx7/62HtX8k+L068f+8u6MOi6CIiPj2284+SYge40
jr+d97zfXZDiDmlWf4kOQHt1VwX+cU2kT2gqKlIL6Dl0RI1fPnYZQhKjsJbwsfPLS3loXetJDlw5
mJHwN+5Ly/9s3eiWbkfXsFd/9pPTEZRh2FIzOa5BSqTq8E7qs8MSHzGosYvAF+K9pf32LJMicS1K
N//ComDLjuS/Sb6+U3dhYAbHo+zou3pLGWerO8v28Zl7hd3c9F27JczAltz5sKyO3wyHY3aRnTf+
r4cP7YJZgX+Psv1mBtILHOodh8EHMCZ6o9F5il8FW7z56au5w3J9QhiEqMeNVruxRW910Uwzkbgl
m/ILu5wLIwIr0CbahwGRKyPHMnndrbxidd+WW8MWVG+4YUIzKcK9Lc6UQH3WQls6qDfDF+zu5Asv
1UXDEWVj2bhoL2sUyI7607IApznlg/6ze0c3oxNywIYBqyHwQLt6PwqUpJ2tvvv9teUkcEznfltd
mLbawKwO0al39y/1wXrxFUJR/Ojy1tgcbXM6r+5btCGnp7R9YNzeEJTuFNA1gs1zMvzYKV/9aN/Y
iuxycMD90od6K/nW53Flb7Q1XiRfJWHPmfJdSdPj51t+1T5FRKPoQDivki+cyQlCwC47BDb4ykFy
qwghqT8FnX3+aB63ZNHZx+rxDCBV8f3MA1jtF17pAhnZ3D/XPgMp8MLgeL8a1Yk/PGl+e62vspM+
cAQVhpKnZI+hwp63nQ1z86G7UJj68juGkg5gAn+K/sTVHd1Zt7W/brO9dvD95Ri/FJvwZnL1kgiX
ebCcrP26Pcef/nytH7hjjkQnb6j9HcF26fwp/DMEeBH4mG2UQ2dbfCxJAfVr/5Xt5+28VQ7EeVy5
FOf6q8HO0tnuAKQOpbTbXcCQ7t/kiC3skdF5d7rffPLtrf8S399wtfsGpn7ft/zppBz0W/2QP6Rf
x7f7XWdyS5PAjsjgQ3Ys+40x9s04izs1mJzavclH9ZGggd39Rkf96t1Pl/UyHsIgfshOwtmVXsSd
YdOA2h1Fx7ANe3AcSpZhB9Pe52YX32G0vvvEV9iWXZz87r0/hI/3364+Ck+uGaw+tL/dG0AS95g/
rC7/4sbhYFQHbDnPZHNKH4RPnZ/QvThw94odssulFeRo/rJ63Iwnxee2NXfjQf5Ja82deBLooVPC
+io48Ms5dmpOAYp6n3QSh54nTyZdI7ewe3fxuHM24Vbefhpe7OZ+RB7XUTg9BAGyE7v0dSfaK4UT
bQS+d2Hvv9yvnuP2CWE5zK5gn/F3uC4aZu6hzPaLINmBTwWQbOsuHF1Ht38E3sOP2vtEM+Ig69vx
JPglzAPcq/b9cJqdOLOu7IsNrRbX4FAF+wPuyQE3DJeoOrXbN/mWcXQchp15uVtzLVXOkMFalGxy
f7Zp5dmpiyPG1nyZg51d2XGbU+1fP2LuTm4Yzv8RJ6x/rGvb56DrrcFRAIBpnNTNPE6md8blg/4x
yP0PbDo8xPaH/+FzUJvSBRfTBdfrKrtH/ed9TRXi9zfGyAkwR8OVW5vLL9MQZUNuo5kEuBxg66Ob
++5qn+FjvmX/cOCjabMNb37nNPb4UO2AxG9Vr7u0D9zwb529pRPmi99Yvx61/ZYJqjvv8qdiNz7h
ZHKs/f2xiB2WFsXtn6pHY7OdjiQoPDaP67bYWL7fvWEs4jwNQepek51vbDDs7c+dY2xYB+onlogj
J4JQTf9D86FW8+UNm8UWRfeBbBZv3ud+7d+fedZu94UF5zA8nj+mYNtxqdozaxkHzF9XnY6rETs8
4hsey5E1SPM/mt0U3M+yn23mg+FjCrX84VS+Sq7qzK7opNeeRYMzGz+oN9afxuZdUJ34Tuc3tnhb
cddeuYAWSynnnOVq5bLG/oVBnNuyfsiexZoZO9J+m7r1k+Ff74/33h8sT30+j+eP87nlKVp9ft6/
cpofuZ2yDQpNjo0vJd6UvX+5r4z84Nn/4EbgKnO/vQ2n+1XnN3NuBdvnwkv3b2dzkSAT8VZy7n/C
lev4yzzsrI68BWFZl+7fl9z4pXuOz/7lfHRvuQP02C6D+z+fNou9oRHKY7lewSsF1bPgzOiy7HFv
bqOg8xd/cZ9b+/k9mO1tfNapnhQH/czH0+5gaxd0p9+zfUmOuvv5XW6C3G693g4G/3AYvd7D3erM
lD69bbe1g9YWZNS6hxV2Ut2AZhMkk2gn7ZWNr37XZyjjj+L3tebMckPRH/NuOS8vrNhuEnxHfL+3
6VSzYgg8L+lDtL/XAaIzeMeBIqCyBy+57fcokDwEcqfGqw8vLzfWpNRxXWNbbQaPfjdP5eTpAak2
dmZ/beJADvQAhYY9cKdtlPPsT858Rl3iaC6I7GflVT3e9mLgYuK23ab2XJIrHFo9zuDcyAg65I6r
PdAD2UL3HK/n+7EZHLrP790BzeC6csTZjtN5eHg4n1+IXmMJpvfG+XfZlONCd2E/cDcfj7evW88q
e78ZGIcExvnGQfBtMn9TPUU+oY+6d2zd2z48Ls79gEhwYrHh6bmvWFx/4z8pO7Ml1bU1O79LXZsK
JIEQES5fzEYdQvQk5I2CbEACSYAQonmjeg6/mD+tfRyuc8p2Ve0Ve6+dkKkUU3P+7fjHwIZOzmKz
eREYMZ7GoWNPtNHOW3ECOV1grDCb7IrHeHlUubqyjYK3CM5yOR6IdX9SxAYm5+y5lOQwa6la2sHN
zeMiaJ/nx+9bnMbfYiA97xlOA+wATVU4AjKvkdGUpxR0dCblNyA0cVWPVsdPWHB4XxQQvOtsMEI4
xzu67ZadjNTPbAbstI2lIC/5NLcdOV9iAcWk76fqV3QkWkNyqOfT346em0EWDL2DlOEWGHNwjezJ
R609RyQijGNLynrHbPaU7foKwkpAWLNLRCmi4OQJdAT0wZtP53PumCqP5JRxDxe3pw3FGXPR68Ga
GmJ5Wz19tGPER06WMNAdXfni5M2L8eEpOvqXyAVi5rW5voaDjxMbnh3/7Si6BRexXC6Z2pLN1PAL
DwRwoCOPrc/270hbWTNbzL+FmAeTyRfmbeiiIto+sKt4EQZjtj4/efnTJaot9GTStIEIE0AB9iwk
CLQFpyLFtn1ijcZn8QmLgCE+2eBq7w9Vueov1f1jH8bbu7Ikk+Pq5pfRemQb8vV1/TqOf3psTH+9
BpEuAFKL2b7NBwZq9uBlX83u4QzEmfTV7aM7Z2999JV0pNrvF6uw8fRLcZZfiunaMNxFU28uGMl3
IpBq64uI5u5pjASfiB2WnBgeSyG6rtxGQRJctJ4uJzk7Ck/oYjNVIz5Y3ZNM3VpMv/tzqklSRpr3
fUfd3WTRgX+Vbv+os2y2yr8fxPpHmXMqEIitBYpCtzioUu4TiRLjQJ2+ZuuZ6n4qyLvGaOqpk1JI
g3LmD/FGrYdqf/fPXzNqlGqfrw6qwyXufJGvzh93wWku5YJxJn3ip7rCf41ms9keg4DlMMc3IkUO
GSEWpqbGUUV3vVGtzXQVXHhP9ay2mPS7PqyTlT1rA62H7uMvYNS/BrZn/mHKc4W7HIyqy2bgGiPW
IFfC+LgsCuzqsrXzxh+HBy/FqTtL8XkPfY6x3pPMZxzWNyLLfehhu0fcZ6pcSI35NcNJD0PW2oER
0lgRY/qusSnEeNMGUG3k16ZbxENmWPBZgjpiilq+5NoIinVr8gZiNN607vUlNzas9G6tNuj5QN7s
Nhv8cH1uA1k5Jh7gKsOXO0b5hbgBRh6xvqghQX7r71qDN+qLOsIS4UBbB8wIbvQK/8r8KvdnxkSn
e18/vK8vPHv7G4nJ+Lu1wgB1AxufBV7Nc910uWkzpoH4VGY4RrA0R25BgmOV64e86vVdzHjiozWC
B9xGIdbrvqgUgiI/fbWe/aQelq8v1mlAK0uoG6viwv/jsRq9met81qpx+XYx2ijFLXcmm3aJ1pvW
HPv+D3JJeqzIYcfjUSFYRrUhicVey9ld7Bfhgj4pNbBR7qEcQI7Lhfj10afa+EB6BZacCFgm5NlD
TJs/U/5DcLoWQ1wEMHBPFfuTmC0efvYx+pntIWoQe6Z6FrlcoNALSs2iD8MJH7dhDJElKbL74tMf
5ejlZTtuaTTCa1zY4xeFGk9w95ZfE7I6YvQx8S8FZ/l0He8ct2Hl1xfp4mbkyJnf3rejG3czqtVt
XQcPb0kU0RGfQ6FKUmWa6W7rDtwsvI2XcE+c5DTyptTlUp9w5OukjQ88RQhnnljSTxm77nwALFg6
QkdTZ4rho4Em2cpeIzJ5kmdJnOZa6jka6qfESBierX5/65GzPMnDCo/QJNLsMAItst/O3NkWK5EE
gx6aWIqxkc68YLB8QRpHPCYPGt+ZPcN3Ieb8W35we++725GFTFQjiSOgq+X1r1tHOEyiQhzu5+Zq
jsZGfqPBJewtqqenVQ0pQuaKw2c6dJHzKIeuaY4CBrFvY5dS+PL4/Yh768fupR0ii01DYNbG74Xs
zN8fRyKsr4lNyxQWngzxeBeCUbq7Z6D8mLVEBRSXAv2LFq2jGhzA0z980vHCF4S5StuAjZZrCGvm
9BCeZkdF2ZaH5ObK2YosNL4OOEaCnI6+aIoeRE3fZkC7gdrRPMgkmg1Cb7fXCACl14OUMjggUS4u
6+22t+jrgQwaKMS/4ZTYDr1zQKXhTHIz1N90V3z0PhwJfQLrFphbGBvcjIJAaISgIwcq7rrXiNYc
F3NErXGtXTfewvsv9EXEyNmG9doGgQI9CINkoczjSEMBLGIW/hxoy9viajH78TXKltsiiOu13kra
kduuywCAwnNU4iB3iKxqcAnElEaIAv2RSzc6eqijL0Pb1fVOW3tHGBLFr0BX6zy+0xFhfz31bam7
KvmGY917cgkIlB5RHeP3n3rrJRNDJoI71TvNpIF4IHIrSO7Q6c27/ps7i46xjkQEwZeY9mf5DhYX
wf2zlNtGa/HKBLdYsgzbfiW2wF1wYW/JZ+u6t0jgx98yFly0DYCuufyTOCJU0b3LGxSkVtiZtQ/F
/u5t6lJfiVFQRwtM1xHp/BZU3Gvqd7jxfri9R7q9wXa5WFuAz4G9uUdWmEwalvQY25DUMvXHDT0I
vW5CA/7hV8inNt2hN+DCpdC4VWKeySU+SExSV8S73UGS5Kmh95ZdmloCN73VvY2Vh6gnBKnvuO33
FSpcmD66OPwJURtgOEFc3UqEslDohHqmkPj2wrVWqrvsNNAeiGJ6mj6503bVXy7UPjyeo5D8McJH
cAxTEWovqvDeMDR7AG8kL51UeFIHl9Bh5vuh6fvgUNgdls7x0QKdH1tWHtyMouJqeaxvQS0zV2Fc
uVy45WFe3XJeyTScLfYwHJKkoKjFl4uFlFp4FovNLhEyFPGWPUZEuFiEqwsf9qnZPfZIrniX74Rg
hZjFYfMdhb+ShIgMt7kge4QfynAXx7FkPYnQgkK28Rr6cKPFSsvVrhI7g10dg63XMhXyqH3iTn13
e+6K5dvZfrbAvWNWu1wtlh2vEjxPGbHejssk4YIItIoLlU32mHg+22IX62FYSS4T8rKLJ8MT8J+T
2PurFaHraidNtQO4IuJScJ1trbeRIND2ACVGUVuw+J0GAw7cc92XMr4ioq0ugp9giwDlE/q0fEUE
wnwsqovyI+ZQcE+cCkmAvAXEw2/Xkoj5wnN75kJzLuRWp/Oo3fK2iIjC2q3/IT90vP3rjLMvOaUX
SIFUvnMg3T3GbxkdbwIUBrKbivmuq9SPbM4d16RAV2k6vrU7js48mDCWO+5viwKE257SUnBVLNsU
HJAXfZAZavMs4vbEPDV9Z/cp24yR1PGpiSSH3rb3cttNzzl1hOh4TWyQgKZ+e4ocQR4QveW2PRet
cXm5cSIY09SNHngym1qh5AyVc0vTj9Po1y8lPemwNUdhWEtoEaMjbz7X7fJx3T0n6r1m6mmKkqvo
PxVCHg6T9n7LR/SOmnxqf5m+88VuckZM6fphvFqFPf+saDvXbWigyvFtwn5pPF6yXUPL/i77LtzK
O6j1kYyPfEgpyXk96pyC2cJXe0fKtd+GAsQ5RJ+L4+dswU4HZQ7iZCaHwUX5HfdnT+JpiZ+fPZtm
7+PR2ZWhyeENj2Kli23cl3ForR5BuNsdsQlsNoxCIj4+GBCSW7nln4p0hUctOp+x3rJhpNj+2SLt
Vuc58qh5M2JyA/YM0XPDvmw/Y4iElljJkBPOEQj/7FD2Si68/uyvJ5rH3EjhorcsVrRV2F7cQXh1
25us5H16nO1z+cL0nHkOOwAZq3TEYeT6ryBpxPVHnKc9l1vp4mFsEScpJm9tQbeld+fpI4BeYcfj
eKQj+M4LIZ2H24ug7xW3BNNdtAcV5A/+RG9R+xVsni2WoRKrONpxztubkXoHMlWcYVJmwcy//enx
GEOThGHx4lbPyowSsRPn5T0yo3bPHqbdSB4ZfKZ3zoCNFIxMZ1M2Cxa248HWsNf9wQheuAaSMABX
8rAVsDnZjXed6mbHZrP49zodhroPH9Sq+t1jG2BzXzATxR+HA9cceO4Qx7FIB5c7yVezNi/mKZ9c
8+MlTm41Br6knqt6RmdbpR5hK9Eeurlsjkz1PgbKH7G3Oj7B/0uOieJHszYLIrr02Vn+Y3SXZbBZ
j0eb2c96hMVJ5Gzf2rHDJEukGo1IqXcYXJ3oW6hIJ9ajn9Fg6lBm7gsuSrj/Mxv9/MwIan8ObqpN
bHpofyR6VojZaPMzIoFqjSogif1sTzVA+bnsTGUSp5FFpmERm8qXN/QRZnPP77G6yyoakYm2N0ws
vkaL5kuNZonsT4hxfbkwlY+3EgtuMtcrJFUUxO5s0MjybOF5UyzNOjZdgDHqMcWkNNKrNZ4cm/6I
QC3KP/Yb3wIECY0YOZ9fPgZy2og56AfitY60vEeUh8xkjOUM8xzjOY6iHrfOZrXb3qJHUKiD6qvc
22OuF5IFOrnDaD1mTdRo/cMHDH6YEuT7X7goVmBxwQEmJGSq9RVvveLWMTX98KG2LVlvptTCX8gj
ZkmEi3AXxqYa7HUc34IYQ429Gz/102YfpkItyDf8MMRjhCE+KNR6h9tQ7ca4yC5RCa6F68jaGwQ/
M+kTrsXQOsk4iglc1IXYYBtp/LbNwWKbYbS/LyyghbdfAJoVi2bMMI3aL/wQv4QhWbVRWtfnDtmI
HBsqIPJEfBYTx/S+iylHY7fijh4RVyhULVm8FTYBghPOL7aTpFw+CHhWoeR4prniGyClHq84ZKvW
OvFR+EW4oxVfh1gvuXpzJ6tdqYkodPIh45boPIz1gDiC7zgpLGHNb2BxcXhTfgq1ZMWVuIixS2BM
w1/qIxEOiDnf0q1Vd1z95Gnyq0ttsXLXCZcv3LNrimZ+dhvvjK4VjwMxiU95dgfrxUlh4lD8AhK8
Oso1O3492mNiVzGqcZ59k3h5LHPr6gsVA22MhviP8pNqSXs+u6M2qKrxvCiKyWwbhquYG5oVLuKt
uCuqMSp0/HsAsf9aDjw6I9JvjVDVmmiLJ1dRYLnwNFlQQgFizzx2RhLDdZDovwuW4/AjD1O9eylC
EoMrhoQoGtsiXxi8LgWfCwZbOqcIYyjPy3rOieG62OfWsQvQZJyLkD1ish36/A9xbrE0+LG33G3T
OS88CeOI1gde556Lw/b9WcVv0h08bbPWzgYyw86Ymk6z5v53F5DQ4PQEg2jiRQmIId8MjmhCmFqf
CG3feJk9Orq+GeFOWZRmRgMUjwiVqEh9AiZLrmK2AKaClQ7bmAQXZn8sCldeXbMRxgrwk87DjmJh
2ELv8cpxXxEuPB1Vc268463YS3E6YuN1MQ+Gbm3Fn1U8ioXty/ukZuXhkMAdnV2w797TIwDFXXJb
xIO5fhOolfog7+xa1nUMT99p0Z+q/pbKUmsf8UAoN83r+BJ2fSSgoucOQjMGaXXlLXBpxcTkUvI5
rkK/HqdP0fWRetg6H5l6fOHwbL/0MMEX9slLcMFw1cJo2oKNhI+Z8holt4v02e2FkliRVKea+gCv
Fe5qtacq1R6h4f4y6wQj3j+7adj+RFeEpS7HFPL5vAsCylLOFmpBeODjaloTQjyKqJ7IXF4gocT+
fPoYNLbFnxwrurqo3JZj/4ahV+c6BqncYWdQvyay6Qn/nHCjSXy46srRrMX44hULvAycrm7poWz/
H6CajJ7VQor+P0gC5x/QQJWVZCWz50f3plvmcbon9G6VuVdALm/6Ln9oZoWAA+DEm9LzfNOmqpd0
IIewD+iccpTjMUoLDYF5/IAVtWPsDZgNv9fGRUAItq6pc9ZCDjvAIqGLZRaSQjwDQGrjjDu4kURv
TmaoNmZfjI8woBRaMWpSBnCBZ7E9Gx+jKhMNXRcrpNOMhCHVwT1UC9LN5k3khG43NOELVUDQ48T7
ats1L11Hn9e4MkSPhkax3tw1FB6hRRT4nCBlGMEMOnW8xqXgdgne0TWkEYrmMvW60/7AMPJ21KfQ
Y1L3ZShHo4TrN9FgUzp+l0LPm4lUxNqFsXRvNCLL5X19mNP0o2zUCy/R+9vEHR19t3bpijTqc5wv
30NxeoljFnWf4C9d0JD9SWPJ87oHOHQDuVsGqNdAhkCA+QaO8M0gKkJzEXNfJ5/WAxi3Lz+lORHb
msoUIncK1Y9ZW5szoPvic41KWq8UwUtRTw6VGN/jd+AO6gCSps1Dd75rsDityrLDsj3RcFCfj13X
mrk90nV6yO6xF6nDNU7gAk31aV5H4/7GMMXYGSir+2Ed4uMW8ksAAM+2BAp1ehGXUzrzAeQH3Zs4
wNCVRs9+cJ4hsDqGZgZtIeE+TRn05AtO06vrPFEZBI+L2twIjjjXvoIvSGnooc5Iif0mn/6FYk/b
kaC6Q1XGop41RsO1ZWz0Hp/Mof+wd2qKv8Wb6ifzIMiXjz8tN5+qS0rp0wFr73XhM0CKVT3Ce4hm
gNVuT2ujTjuoAjy4wHIKkQbNoHN3nGaQD0hj2p8Oo/7iAUnAJj94KUS4GmZXyHsHMNAAJ0GEA8jA
C/nXtUnDe+DaVA2RRj5N+2dS3XxkTujJUgPL2lTsvT8sTWQcmOR/B84BEQX1couos0ui9EW2Zm4I
DPi87lAWHqLPtMgHPq2FHvQjYAnSo3B7FLbWAgSTW5yp6UHZQJN3eZWNnywJ1X0a5PHNu7zVKez7
4Dfuug/sUlZfc3h+qQTqrzt0HOHZq/3n3FxQCry7dJCQcZh+9b8A04Q2+IVrSIdKXvenXbot9AGW
0jYhr2FvnQu+m++7cn7u3jUN6RwZfs5OYKRClV119sxHG9LBSU/PIZMWhbcXVg+R4Bn1GR39Lm8A
TD7fpJjSWt40zaayr5/RbdX22ByP3QOQdn0fvyFoOOnB3PyxxlfAw5OIu/hyHzt2m6HGyf7k04P9
OkBGJLoOzeKGKj2EbVXknGPjOXoPV8mAMjlv83ffnt9u30UD76B4jWskRxQGgaQZlWCqhqfVCXSB
u7wegsOs/rgTMdPrWZaXj2QZZBTVqW9MOyseF7Wnq0Im4O53g0NPT5kuwjkH5uS29R60UhJpWzz6
K4CfvpeeJjxE2kp92wsg+HcLTgqF2DSXg4/+SX5d590dnCCfdJ//QHKGzMkDltYtSLkWcAYL+yHO
PUi1RUOETKl2ACKjmUCBkPoW+YbMvM7qkIzZVNeNBYhqcXevQU2hAwIAnwjSIuI1GTniP22k1gaF
bRSTbKr5Y8JACNIsI/IflVDBim2OMGVCYnnxm3+ZiO/pe6WukaYQyiLJ4bguVC5+T+PKv5DxUKc0
CAfruakYDwnERxN+DOgIluFrdNTXCVhoIhjIXNm20gqGCp81yb77RFnaZIbqKl83BY8qHcIlYmTT
S8gcIFQYE+OX+hXCjNTZhDz3cNWO71BlDFZdDPf0uRYDa6lft2BQUsgrHKhORhSaulNYZkYvSEeJ
JZvVwVz3jwtWBX2TUfMxH1K1fUSSyuE3wxxe767NKdv10ptktIa748Go+/ICE0E3+uBU+pki/Ujd
vhZ9ZGHVFRMXQiNPi6w7aeRwdQBJPe2AYTzMjoss7GgnesdZwARITJhi7F93icmDk5rJAo/mnOiP
b8qDx+gs9HUjzIUR8+nXjH902KgbRkTQVOxR0bKIqQjVbb/9XzjuSg1fJ0NR0NFTJYbenCFW6PTa
EmhbliT3P6Vac4tRI6bU77vBy72bxJ/DHqXHhePuDtdJBR2CfyNlvi65uSR2Nn2C2EfULWB3Egdi
RepP9Tq33ffuRbKdw9CwZhSF8BD++cM2N/xX1Oe0viUzNm651vec45DHt2m/LTYyOsWQHBHLnp25
qglV/TwbH+fb95400DTZdvAiz7kL4vDGy/3T0CeJN0rC/1TP2u1q6Z57B9EgBp8NBWYI/mjt+nc/
9wjsXFQ4kr6W95832ZAxbgPRwUDPyBUYKdPmxbdP0k6jZGRGz6E8lqHkL+iGL2fvYsOxEQzD3L9N
bhd1+n4gsE55iJq6o4jOH8w60yP6zKKbwkI3ui9Nv7SlrJ6kAmTIwZNixlOSsBVL6+DeSWN2B6pO
nLA439mUOJtxwQEjzyN/oOL3XpexvEZkkeI4b+M9krcILnTvvRaE5unoQZKTuVQPdDqjcin9lDFC
yTTcOxux1cLnQ1zL4MiAzbZctV3QF5MkFwX5olsYQl5e4+TDOFkCIitt0Bhu3uG9HJezM1IhtGrE
pVGnzZl2MrQmtWs5ih3z4A4MD4uVwcsRXxsqKYfvNMwothxnldfzYeXuYiJ28jgydr3IVI+Am21T
fSt8uZQgdR5vbfKXJyl0i0B/CH//XuW61DsSY8bYUBLOcQReTa/gUxakaNWBPLszpTabhgxFEzJT
gxqfJ8TTxqqNY0n8TqIzRVyY+yCYt0crq62kYxVWpI+SZLE1YdgZx8V6kYVg5CXbRo9m9IyHVDa6
hoS96edOMJx7+dgfYDQBl5TRTVs/JjTnsUw/c28YvX8Uo35dXMUHtRBrO4CfZvWe9tXPv4FzT/+K
kf/tuP6/E8GDd7BrQwbgmP0BApb9FqT7vZsTL9/Abf+3NxPq7+PpnYJDMXEzN88AQMHkIrkipWLq
bhfv/B9IIfaG/x5wbKNdY9pQBSAahtzl3//SsjEvl/PjSlhEONyNj5wDQXCDxyCMAvcCpCksI9TI
9eYVqhfN1ad7iG974xtEsPvyjG06rh+QKMuC17KOdi9URw+7w+79bWsmZoPbh6qb8W3EIvbRENy8
CNHJsH0rGtCXBPMVWO64Clx3PKadfInGdmip24pOHfyylJba5ul1fZyizyHannkVVUESnsOjmoNL
mM8nwGavYqwoq8B9RdbBTM5PBuxl7k7coRgzu36ec9GzGPkEvKCE9oY7fqqh2BDOi81djKA1DwGp
gjdrgXOQS/PZj8rcdptZRwLMAwJ0++QQjeHnv7vUpndkquHDBSaJeGRJj/Qeg3ySpX93rT1HdvVh
U8/KvHp0CLPZSbeumkYkqNfPBG5FojIITd1PxN4THOePs7t+Hj4Pv+nk2Trz/C5Ae8XKvsrxYfSO
Dv5Lu+QGfwF6r/Oh6FMGCco2HHmScYBbjctld0/YvCwbIr6QdETZ3iEeg3Xo7ls45cOc2Y58Rhix
8TC2VaUrfR9yKBv8U6VvgD3SCWTtQfIMX402twlhZrmj0N7x5O65M9YUCjD31TpbJovhJ2RPUS/I
VqcxoqI9kTDDMk2pPPRn5V4X0fdHjxI/hA3Tan3fvD2kxeR59Sb8Huh3eF3GRpj4YE0mA39ATAYg
dKDvqtUCpJZA7eBNh+Sie8HvAf8H+8r6QB2hvy7n9A0bwCLniWDEszDFAEKdXTaFI13hfPxmNCha
VCPgJgQ55vD6PxwqRsV2GCabHXUXILPKzISkKoJ1Y2o22bwSIbtwDFvhYGc8hQXazW8NpRgcKP1j
sq09ImmuszBbzP9JwDZ7Vtevzvb1UVIJCFQvLj6u+F4mGoEqZ+5wexvlcngRP1ktFIivx4d6VN7+
MMHoFEg/uMWFDsLdoTys5CWsAOPAsLRwuuI/oQVm/z0LiNNjbo5xDItB5KHN5JHzD/JjCaQ+g1PK
TEHjdr574AnP8vc3CIAfrWGD1oAQtVhOQAR4DoGaN/19AoIlYP+z7cFnti1uYCFF+Fxk+ndOVCNP
uoLaLwQ4piw/XYCFKUFVbo7LFp3XQlzGXf0Jdw9nYsnMMZc2AAPTKYI5Ty8qCnvodIkb8DDYJQQA
q2R54fk/6bdg5saJTAOqFLhwVNjHJ7eg0ncmJqSCBR+U9xj15p2R2tMkd7tUZhK9ly3rhaIKhF8Z
A7D7oTNDYTed5fFZ0bvDc97+0tb8L1H9Ti6/5aKuAD2Md5f/3v7o9/nyqrJDWv+Pv//y9tfXh9+z
2tW7v/tC/xnOmd1/q9f893bP+dG/xGXb7/zPvvm3EZ/l6/L7L/+0+ymyEsx3XWXf9b+f/jEY4fp/
Dxqtd/fL//zX2//9x353t/pf/glmc9h1+jbkTV14rv8STv7fcsvmP3cZs7dsdpsBjU6X0be/TQ3x
jgMhT5f3LTSfLZOd+LepoY7xzyai6MyQ9Xsm9Dum7fxXxoZQaMVv/Z86lA2lyRA2x5ZouL2s84/O
1IY9sNfcbwM5KPvNtrlW589r2Yff5Gm8n+6gm5KsMbVmQXryrLHqvXcyd56lMRpUz/7sidhZaJ4f
RvjCV2u0NcGUXitQhY83gVDHNstVbmQUWvrZq+dWj246ctAj9E7w44pykKL907Wv6jjIh971ms3T
HrnZvX513fR9zCBPqwHgdvLIyg70dd5G8H43AZy9AL5P6biBR0Fk1yfpCbwLq0uedrz7rewC7zae
fTgeKHxcaopsENkituBQTzv3n33v/Biigmfc6XLkZRVAhGvqIs0faFWdEzLlu0W0VN2eTPyXpvkB
PdAphq77SJUDBvVT00ey6hBebSZEq3zB8NfkOMyQjgWHfDjiFEoiSWiJEQMa9qB5yR7E4gmTxK8r
YpsAld5d6h6VieICc5eIPTi07k8OqIQk/zW7RMnVnZoec7Cc+uOgEfnw9gOZOKXQxAaWAPkP+qN1
Z/p8lYY4WFBX5JD0e5cOUXeDZLPKjq8nveku6VTRAI58WtXkebIvYfHOa9lzsgZFyxvottLpha/3
+aCK2xv1iWOrgFZd6vzbNEF9QIOTRmU2oJI00DVViBRH0MMyV6V7S3oQjdXqaIGvHeTxsdgldvoN
r8+ioNp6t4vzoltYfXUflrDD57cikVDhF9HrkRy9loeUxtQLCWs4L1upyxPUssPHNs3fsJDU2dM1
GqbSoTWDzORWXi/0z3odtG9u9/RrcD8Sk+b2EeD/8ZHXOiVcVymqYgNlVOfDuEyPB6qpsKcAH2DI
1Fk8+ghfScs+vI2hSOuss2L0uiuz6/0952O/GWDtHfzh43UNKqNzQ23g9ZhZ+QvpCSbKP2wDElVx
sUiRL83hcaCwchjOrGF9l70k6e5gsr7sy3N9ThEouTjIyA2ul+BiP8CfMe68hrfuunmh2gefwR1e
R+bSc3HLEbRCHqhHDA7jEcOJzWkE0+x5xHBtEvWPSfKUneZGJDO8N9F5cLt2dZYUmXuyLkZUJUl/
nl2vNCHOg/7qaTXGyr7nN8N7H04pszAWHHxWehy6RZrdj+LeGcCz+37VS+cyhM2uvA0mr2vnuoHx
putC1Vju7KSfzFL0aEdQpXL0eufTW8JDZ4+vWaf2ytewT2cEAmQf+oJiXh8hnukljrN6vYcDdU4K
e3wvjpQvnDfae8cTFIGdMzSyaX20Z2k3G2obHijWtIeOVjN8JvpiGZmfGh2jx1Z/c5dN0/ceBZIO
RtJJkHTI0fsiKIfqpVu+LHHswoBsnx4sX/MeoHCdnZrHKIXroUHS43GKzu93f5qcTtlJWtngwFwe
Lp9ehW3njK10zc6n2U1O+mXfh5tLDTtDcalfn4+rCab9asJHOjzbpDbnN6SVSX7AEjqwSUkYi8vl
y04YITsM7siQm8nxSTZ4Tzjrr8s1WdpgiCoYF6gzdhcJlIpMf5Kc5xDqVL0u7Uf7ec5uJGQDSJdL
u6lgM+xWi76ZfHUGWb5CDWogj130+gZ6UCUgdgfmo3LvUESk0+TS9IT1Pi0O1yl0gXCBB2g0eii5
nGhhlc/tyRykXr9DYgNVhGWHh2v/QSiRHZ5xk1RWcD83XfK/TkLtD2UU6m6DltP5XHfOmKKW6bms
0Hk4tuzPt5YHumwZoZOmtCd2yxL9ejaP8alG+ypPqV/nkzo1P7rWoQ4QJtqaj/ryC5UHAMSCQgb1
mE4PYLnpII8FkeizpaV+mzUUrUMKQO8vxNdSmbcU1l3n0pFVS2tttgTX9qBI3GbwHtct+fW9pcFu
WkLsaw+lyqwlyW7euJdzS5x9w3p53ZZM+97Sal9agm2rpdqG4uGo4UBnrAnKVlH2SOONJxqX5w8z
dfwLfE9e0k2uXtbSdptVv/KfLZX31bw1P0NIUTZF9xxdh60oUvn0jVvvJesyvBSV3xiXzrhpWcEf
LT/4o0xRIjl3KX40ENQ5x2oJFf4dqU5YxQcN1MrHlmn83umdvKJlH3f6Db7QuvVF2XKTl8YJMGHL
Vz7Mhwx7thzmSctmnlWIpDxahvPserm455b13Gj5z1/NA+6MHpzoxX1wld2WJ52h1Y7otNzpNsZK
VS2f+iN9NhoqlGZr9uq7Tlre9X7LwP66P55k7S0vu5U+bl6K4UcxDg3jSxcg9jPrr+1z5zWzq0l+
ZnLqfBuGsHTQ/e1DfABBFeNdD/M2PuA5EVozn/A3P0DwDns/g2J6GfRMdW+546tj0kOUDT55w+zc
NRrjt0nTss3fHacPnzzYEAcqeos21aDlpoedpAqzlq8ekgmY61sO++65T2E76x2LmtPepWR5ObWU
95duzz5Iw2qp8J+V+Vw1t5Yg/3iCiU9aTe/XsDI/se1saT2u0eGye5UMKZ6rCjrcc8u3fy7sonaN
7hEa/mHLyN9vufnTFFYlyCZgsYe8muSxHmyGEJyPDQP6tzMyV1VjqyKFU2XARBnUmiqrof+/tEIA
71YS4GgjDnC6sszdVjAAJZv/xd6ZJDeSZNl2KyE1N4qZqbWDXyIBgCTYgCTYON05MQGbsL7vbTe1
gByU1BJiY3UUpDek06MyCjVginxITjLc3QAotHl633v3gA4wnPFACW2gQT1uHWq+Eh36QIG82oPG
Wrg1xCuTiT7qznWHgQyxi/RZ+8Sead1Nkk0QJuR++rYpD6zIc5bjAMMgljSDQnINANZmB5NkHTSS
esAeFK04is4U+tEpFvF7697EVfay3uISplYV81oyFLBVqE/wT8v3zWJCNZCsBT+Pq3XXVVRoSRJD
HEXNg2gDVpYZ3eZlTcLUUtT4NFAkxsGcgvAihZB4pweo135pkKHLK8yh5x6I7BovQJyyLnNdK446
xVJW+J/m+94kAMgF+JbMB1u9EGAIisbxL7O+TnCT6+t5o8ADmhm925yKIQ0OWrXkksRx7+8L/J/v
cpyZj3w/pFA4ZsBaL6jWA2aJY5ZDTmEXPGFznvZLMMJnJXbc+5gtahdaYElWT6V8EV16N6Z1czDY
rbVWuza41DsMb2ddkXgPCE/KzI6V6njSs7LHEjCi5c2N7AsTFt1FXuna0qy09j4oBWnJwLsDImhQ
uc68X0bgi47Uuir3vcEsl7HiInkrPi4vUWTiatRMHX1tdhhdRE7pLfB4rBeJyNt1Vcf5bZ4axikO
hi5MJzPC4QqvfzL6g5shNY5OsYkdgbOwEQ7JsV4kIY44GauyFg6F8EMpnaox1LwQ/pAvXDzil6qw
0i+5n1csxcakKriLOmDlInjs8OdZE/mlj1HlBXzGtsN2blCuokSIKyPrI5JEeaJf1oPTnGhdhcRY
OeW5E1sDfu9TeOyVvqJCUA/Lg8ibihMjynv4PRUUMSW0GkpS8Hc5jSsR71th5Mz9wad3Gq+6xaCx
p02iYHMvfKSBuO1uPW3M7oK+0EmtGmG9wnu5vYTUG1zLC8O15YoRYFTunxfYGgazoU3tC6tyg894
EDor3zSjQ08ZSPepY3hSVLG2MkstvvcIgKlGbwjLh1T/MoVmdeMKrNZm0Jm4bI+Fah/WddAfZUNA
XBdz+aCKxMfFTCua4Chzx4qOSyekhKT0gSeaUE6zKSX9WrpWli6hc3GalBkSiiryrp7lmG5bi8zu
z+1e3BXlUACDy41Dl19hrWObdopfjXkCDUr6DEJX0zPTwr6vNUCCxGlwoygpAoGI3Lnfus1+2eCw
hze9oHi7RGbkzGDcoGEBYQy94K6zdX3lhH4JJ8JOOKMj+7NT2hRdKI1Wg61yppMpHw3ih55fKdIU
tqxMaOOV7kBMGPSCpHQ81EeBDQlhJhRs8WdqVGu3oc3xP+utqaGUM8+dS6XF8xGednSmR0p/gDX7
GM290msEwQrep3TcBiMKfOM1y5St4xR4ZsBh7ZPlHIbEPAmqiTtNn8XYhPZDa+4rWZt/xgwa8aci
4v6k+zmV/lbUIa/XfPQvDkz4Gyz9+zM1sqdzDMiMC2ldzJLOcILHZcq/CbrWJBHE5fUCj0wio9LU
lx47bYKtcqBdaeGYKQtFU5VTy08gc+RYMFnpQI7AH4NjfRgHdz+L/PyyH2tlmIVCKc9z3Ov+KF27
XAOx7C6jpk+PcHkjE1+Mo4/Y4YBI9bKSAsEkd7HGAyI2rzWRfan0mNk9Bd3lZMf+bQ3KjRhtiC+d
oieXDz2CxEGWhxDejNFiNrXWWB5qUViszTDsjvKwZ/7UFqzTeMT8NYxNFPYiDy7MoURR8zVGC+yG
lh/x0cdlF5e0MQBGOQTXZdf7WheayzHpu89beeNvCTmr8KHK6/yP5rVqs1Vivks6/6JyDzU6v5Z7
fk83U55t3tN7+Hff9R6B+4oJrOnZCwa55aveY0grGBtag6sSBXwTe9Q91XU0BB3XFgLVEUsYlKCv
co+B3OMKF0FSU11N4Pj0d+QeW31tQoTcY5A7gSyBHqWZ/E/6Lf2QO8GSNawTF4SkKIPyvI4wUfMP
zNgoFYo3uJCBXscM3U4oFivToiIUwnOG7aYx5dW10s7SySru7FwJHvF/o0Cj1BVSkHhSwfub7NC/
VEfPv9FZ3J8Lryg/FUPrnTaFSflHkXT+Fxs+7I21VYf8MYLJLSUjC673Pjh27bjSIlrjLcO9qUtP
PfGMzLuMva7+MjX5Fd6wdM1sJalRqlOjAch9PoFHuBAtVGWFK8yXSU58XS6BtlAdbNPlwmjlEvFK
a1xa23VTbddQ0yYY4sqFFSplcKdvVxv0Bqh9Q0lTp43XJAy1Yp1vV6gpF2sUdsEB9uahyq101O/r
zCOz73cs70Yu9Cwe/VulabrLLq2KA88IKG4otEeIIslACM9W4bldQO5f7h/JmPpIE4YMDOUGowxZ
f1nJTSevnekPlnp5Pmz3pKpSs8tsyDCPmjL6wZQhODblFob5qAYUhG3NkxucySNJ3raaegUMix0Q
j065GbItKnKDDLd7pSW3TagnQC2akkxw7KFf1fnUnLRKntwkkiio9np35srtt+x8ezkZJa1X2405
hUlJJYHcr83e1ylXdOz8MzOPYpPt1t6ko4cWrZgNLKqBzd+tqmCZyBPBjVIaJLfHxMChw+dDPzgx
AgMlpDTIcofbQ0XI8yVU7fDMxnzyuJanTx5lAAWtJqEISR1N7Tbq4lalCkoeW05p1kejPMuEPNWi
oRiv4u1RZ8hTT3j4+sxaeRaiZ3F4ExFyQsqzclSBktaJXqxso9ZXpjxT++3x2hB87sOLCTxKxUgl
aXGQHRTyYJ6qKboe5GGtbc/tUgSUCiR+eaA6ineiqSXO1brrLDGQq9ZjAr3Hz7rqCeNg8s1d2Zrc
XmSwAMfep5LMKcVhtQ0nJh1K6Cy0hXKeyHjDl5EHhM2SIAR988iWkUmyDVLybcDSyNhlklEM1qfk
Y33dbteDDjJwcDRUk5Gox5Thj7KNhJowTu6bptVWvgyUPMMmZJLBEwgZZ2XLgMrVB5sqMxllqTLg
IvE6HbkyCLNH278WMjBrLKNahdtoTXf8/M4Ufnfby2CuAaKEnSxvAjrlwJLhXiADv7Lw7LkzDjEg
Azc79SMZIeKf7qNzybgxliFkKYNJPU89VpcMMXMnjE991QQ74nhqsR/AFKBvtCIcAhbNib0QkerS
ujEAr8YHMouDi663vXXoKzQ/p1q7hjJX/KH3VkpXoN7dWxUY9rxM4qUZNfWqqixnmhlwqEi1qCh1
937UK1yz9X46a1pFbxbFmPbDTP67CR25rGLI2/CQlkOAuFl28X1TmfqB5wFYPQrRqM4RzchF112D
7BBgHDQJhSqUNv6s5ZoOG8E1z808dgO+h1q2tzEcHZzVDT2OjtWgpI+tJZcv/ayDyjEv4tQ67RTX
Ikkz9u1d33KNnXlaGqICeP0GJFe/rAFMZF48QbQ3NYVsXBQ0a29ow4UnDAjrYarLWiO7itbCjOr1
UPlTuK8okX83lMakzwsV52qKdUxaH/W6br4ohhccgM6Jz0rsxFfCtvWlm5UZzvBa35+EQyfImBox
f5NQE7fiwNcprXHM5KYZowwQhtok66bInKuwd6Rpvm+Jta0ITOK57GX3GIGyn+m1cmlVTJRZA677
qgwU7xLyk3Md4cFrLcaop3STe+FMd7PEStnxNPFoNL15OhD/Lghgm2UgBogTRZ3cmfmI2BJNk3c9
xllBilJTWqZXh3pRax7VwFmPvU3kqWfgUe3FYHoKZUmtCQnZy1ahA78tSJL4sbO6+MJ364BkZSrC
ldPRqZiTRYJd0dbBpxSC9onlRKTz7DS9T3uMPblaMdsiy5gOiHJTjAeSor7WCsnDMZI+GE9E3pIk
C5HsKOkcjYfB8NpTTUtULMaxm6xm6Hj1H57owj9CPERPrBL37JkbFu5xWfbNmR1ryXGdimLZs8bo
1VbVkJKYAqk/9HqHPIRqhAfIzRTEmoODR/qIZ5KV2J8qdyJKVkiW9FNdPyaJM60h7E5XSpyEZ0HG
iqY6pKZTvmi9A3DMIf5pRVV+Nn1/OvUM9vFOFM11zzS8t1STkk8/GK6gAVz0kQhw2OmcNTukN+MO
4eRzMk2lBoV6pKwWSkp2H8RYjcqjcgnYr79FMpR5zs4lqe4LiDNBjdQ/lAq1w1WLauaPIrvpET2z
mZcG0bERcKGT6YPuS1ZXdY/O2I/rMNIC9Juim57MwrkPuKkcgTJwzxU/008ymCUHvuNVl9yt5gjm
tHprbWE8haKrVvAiD+Keh0a+0V9jCb3QJ9ekYE2p6d5JBgztuaXbi8wzqRYXTeoisQ0++rzbdWdB
r53lZt9yfx28JUmk8HYooazMnDGrb5EiKBa2UtqoEEHmSR/VHTeqIccMaizEohcFrd2eppUnxlhp
dPFrzfgwdrZ67oP7/JK5CB+ZruIQjhOtRKoMzTwX2fEU4zQcq9xVpx63GlPpT9G8LOgxbtEDrybT
FYUt1dBBl5xjXuqdTr4aV7OaHBmMgrjv6Nm1/OEG3Lz92KH97HMDUW+Ewa7AmBIQHEal/WCKIlwp
EZbOShGfpZqdnqpWRru55xoXoxed51MaL7FEjFelF3cS50uRbevea3EdnSuBAy1YIXnJvTtPThog
m9dZ5quy68RrMm7eNi2HisE8NRTqxacRVnGO2euTWvnRvV2ZNbXmIBk7wOOfAwWxLffs9gFcGGY4
reJuJl3Ps0O/Tovj2naaq2xCC62xnj3rGcbDLGqHG7+ocbRzrPwGJJ3xqCdNfpzDX55PGIafjQRQ
wzxxy/TW6KzLIYNmeJzGmbdENsBybhh1fa2rAoPlJA4aanwGpHTD8YdwbsKhP1NGcoAzNyVDeJ4Z
mI4DcD7C3/a6cuPyUI90qkMNbLQy2v6ToeYiPUBmOLQVQz3k01ePmZb1FMcXAj/zkqYK8FIHwogo
g25qjTIYY6ov0xRMGkt8GupDNeNgwFS6UZv5kCXafhW0yboHvfBgFDjQUvmauXduEGT2rNUV8h+m
M7ndzLcsanED0XE6CfvYzClYs/U8TBe1EmVPYZFm12phK9gUIGodTU0D/KJOTX3jNTE1fqoS0Duq
TtlDxuI+MQtCWNGKemlyTg8zI4OoFmldVO7DeKQcv2w07gqeEVeHKmr8cKj5jk7roy8uQq1KT3sT
b3kq2Sx76QYjJgNjPBU3QWvACSmVDuvBJKpu3cb2biYAWme5HRhntRaJdRb69FMTjZZ0C9QNIlmc
aveVqxFxxKEwTsIuW2bqCJcPtUjaZnfHXghpfhYXkU99Z5QxFG1LIsgNW6AThlUN88wa6hsKzQZ9
oQ5tAsNWM07ypJxuWTTDHUcQpcJtMVLowtzrrlVTzy6LMW82odLbwEiTVBqTx+XREPfqqRcbdGlG
XE0ODHJTFNa6pL3gu5vVQlLdF9EEZmzeVQXt+nGJQNZobIY5jEEkqMpZ2rmb3hQ9SKfC8nsCZFXz
7lMU2uNUC81jR+iy7ilrpQW74ZWLhgjRnxEsosIYMW7vAXprSIiqigtfaHoeHA55FhjclCx4PbjX
eXUljtEhcZ5QtadqorsjCrQM8yRd4Q0tVfZt5gZqolMX5amnj2wuGkCOeaap7WOPOmsuej2P0kWR
Tc21EVmAWjMN7C9+WinLwufNrf3WtqZuLlIP1dyqOGxZb6NJb2Cqeu2ymRCh57mdR83KUWq6moaw
Pc1akpT/X7f40aRW/+sylfAh2Dy+A4GS/+yrbGHvGYCDhYE6gbupa1H9+FW20PZU27apiyJDSpHK
D8qFtUdlCldxlAsbYCYixjfdQscQF4NqKNQsHPDm6BBfi3VeKjyp83ku3nmn4hO/3FdVKiYVn/jj
2tCZXJt6EEOV3VQ/yBaB8Ias8WMagEM7W0RRRB1lVKpUFKpFw3E9lcvA4KgMvE52susUrbit1RyM
EjUaDZp1ZEn8aClBpLFEknYFcFJF1zBRQYydRw5sG7catFWdJ8bSfyGbAjntJO60bwCfGl1yE5hO
sayC6LONmL2wYmNOcc/KS73zadIWPZQpsU9yFQR2kPnGRTWZEUIK40RvAoluktHCsJB9e025VBTb
/KwPdYFgmg3FvCG1J2ZK4hnXeKXTsuak9vHku6S7uHLt15wCh5bdJiuXkydc2KPirKxUBY441uaV
SzbgMHBTjJbIx2pOxP9LnG5eMK6zwKNZEkxqfYQFPf0PlVeIg0pthmMHmf8wzGFqqXoVLDiXSMhE
+b3RuMNyHIGB1AiV8xHXcQoIPGtae16AzYYd3niRq52BtSqWIjHalZqr7IV46u+bbYeakARaewP5
B5XbNLLpWkmDJ9/K8SdwrHNk4XLpURVAXVygXMUZe1WNSnTIlaY5VMLg2NHzbi0seAhZnwxiXxUR
qVl7GOe6GztLV1V8sE3tFH3mvhB8ZlOnwjFLWyBzbOrZsZewlTed3eCyUIB3JtqkMyQeY9PAgBuE
6lhX7krVqahQUvi99BY5YERaT1/HSh59qsMiWNmDHgLkbfN25cSwSkTfKdciqaplqY40DiZWadBg
rvjTgFe+YoKFLqvHMBzaYw+y2THEHvOgaC31VldKNtmpflIR8i9VA+ANScSiejCTtttvMys/te10
OtaiwIN+nZf+556DdtmEQXJYs40CxSGVqQb6RNGKm4hg5qsZjg9ODIul0SPqPZjDxrxHqzoqEuKw
fbJSZYzNL6UilpemPoiiItv36mbsZ14tNEh/UXCT+Cncb7AUFGzGCQU1RtsOS1g8CQaaIMUOGk7F
00SbtKVidNl6CEpcHdOR1sOoc6wDwJAjHe1KyQTxDL8+0PusIpNWN7SFwoW9FpWn3EBgrViiTnSE
q3LvLqCMqocKVS109I3ccNOkHBaZEOXpGIG5mhu9Mx4acexyk/Sd5BC0YO2Ce2jxsjQ6enFIL1Di
HMHwnsFR7+hoVEjcctcoL1MlLc6TVifUcydd26h5gyGjUmbeLLcTqFk5ydY2GbwzPW71RdroUEbz
zvfvXLIoZ0oX0rZjdjSBdQEF/aqTQ91RuL0Q6zTGQRjYE7yFYVh1gBav/YrVF8LVXAQpPKosK+9z
15hWXeV6+x6zvp33TstZautViIG9Gz+Z+ZCuyoaRXzh2p57qMY6RasEMXJjt1EOrapNbdez7P8Lc
Qqtq7M5DaVDts4pECM3H8t3yNO4GEHBOUM7FYPSQ1movg4+jVHymVJ97hlNeEfEPMFqF553WYkvz
zT2NsoNenHfmVN2bxtB+sgqMw6nw0NKF4te04oWmOO19mBOebubwd4bqBJEmWPs5BSBUYVlnZgja
Am2R7B9hpJc+gLeus1kOVpZQOYoCkMMWhlpDAkfiMLD9/lQouV+v8kw377OhHa5LsBhUBZhXlSko
PxEdGA7qwtwypCVTG79USrSyowi8ds4VkE5Uw7tsKcvZBK7KHoZm1V90oqUIhoPhIihtIjyuyLRf
dE1665XBtNF8HysNzR01az+0+7sMbHt44SEOrENRZo9anEWLLk72yVIHa5tA7SRWB2XZiYBCae6J
x01dG8DpwiK293tz3RdZ0M3GKNAPReCGd11thgdJWuDom/fjjQ40cLoMxqRmOBXriNIketT0tMJr
WzOgQeVtS+K3Kxvy36bIHnNtmE6cjrspdV6aS1FeQVuJ3VU3WMl7n4y0atoDq1WUduE13CiiOknu
nV4JopMMqCOyZ+iZV10YFFgekY2u6NJxpqvSdtZGr8nqqBxBgjbYBkRVZad9vNAMVV9ndgmKqxpH
UMsE7qbqh/Q1JnEuDoqe+pDjTvVwxIO9w+U3yzLvFu0BIvlUmOKsjtTAOWp9R6Ou3wqs8shxJ6pg
PO/cTULAeWWJOGTZlXI0VGp+4metzhE7gqPnBwoqe2501OcMKu52TpSC6yvRyYp1TcnlZ5AS0bHT
qExI03CKTlLWXK5c4yAuqroskF1y/STtSD7Pijb12FXDILxs66GlObT0e9SHkJB23+ncpCNXR6qj
0+nXDVLNQE2gUCGj5ZBFmXTadasn3J5LAuLPpVOEXK+obW3nOmt3ptSJwI5Sa5EbyGlEFCS0FTlO
KMjmKtTr5kpVivoE9rS4p2aPkliE+bBYRL1Ns06RDH+YiaUjgToxTTitJvxLgZhwNXjFbQMyhrbt
GsUkhigY3uhCq5fkj9Dic8EPNRtVR1wHrZte6R4QGIDWhn+Qa6jQQ9oreO0XBgZcTlpZ94028Z1i
06uieQTA6RwJ2bfIJRcjd8fGqZ6EK6rrElZsfhxUrnPE7d2lX5HVc6fTAfgA+zi5GItGX47OVKxG
RNV8NhWw4ObcXCnUHNq+jr6U/I4BdPsw746istTqA1srtf2k84xVoXthObeB+lmz0fCH6CDXfZdq
xUelUSvKrEwzy836PErcKsQjUJLR9S0kve0Sc9lZEp1eSIp6Gmn6tSPJ6r47VceqUttLsIm4WUkC
u6vxAWvVCg+5dCRf/MSsTyMXZnuBJowlOwf8sUIZ1GlBGhshFFPoTBLfEzdrN/5QqzOXW+yNTlBT
FEDilQhcfCDB8WMcxMephMk7jQNXfixzmXMPwM2nejU9FRJB/692M3lJ/r5bQf8tRJd/epHD0bjO
fyqz/6f+0tdY//0HvSrJf0AEbWSBvx/m2Y+19SYdV6+ys9tPtO0G+KsHJBuIHu0jxf4GiVZ4tRSK
/NtvSZ5RHbT9z9Dl9wCyAIUl97p9cY3hjX4YmV9997/+Wj/3KPz8nFef/JfdCEB/3qamf/Hl3zzi
+5c397i+OZJA8ubLm3smf2LR8/L85Z/f6AN9eSFMB8zGP/PT//Lb89MLBtGxxfOXlN17r6aAuaeT
WrfYB5kivJ7f8AONArwg2CrAV3YaB22PsdTpGTF/MQ72nkOOBuQT2CX5+nDjoKkavZ86s3ingTDQ
OyC5aLLJZvt6uyeYe7aqIzsgGX/cCUGZyY7j4OzR/GC7uuE8f0337fYg9iDd6JStvCwMOpE+1t6o
246JWrTjbEC7sijOYbq/2RYAozMF7Jf18jztPtC28LwcZIf0TgOgyS41Gh+Nl19Zdj+/GghjT1NN
y9GFrFPi9aw4fqCBQLo0dp0GYs9yHbRF/eVL/jQK1h6se13lpvY8Cs+r7wONwst02HUg9D3T1kDV
MfWfX2+PS33PMnSLxqkPuiDErvuivbf94hyGLyPw8/mw3RKAMT5Phech/3BTQar1O+0MJgvftUw4
kL+YCtuomiTk1xPkg64J422O5O8G0O6e4GVo0vth++KBr7ZIQSDN68PPiF1jSLCFlLa6rjBfZv7b
s4IbBXcJDpSXP/9wZwWxtGNou64MTSWYJn60ZbLs1UxgSRBhWyYC3Pb1QTdJfddN0tiz6B43IZm+
vLg4vx0IEncWyNMPPRA7X6vMPcnkJQv6q/BJ34OQKW9W+gcdCJeQBgOMHQ8LtgZul0yJl9uj+vY2
Ye1hoqMLhzWzfX04seHlermr3vByFnCTflkZBOivVgbXKvn66IeFeJbCvrts/N1T83+Mo8SeLo/N
jz4Q+q4hNTOfl22aX+8Wb2cEZRb/CjNC1njsFFByasrv+T2ylhrTq7Vh/WuMhDRl2WkkpPL6aiTe
3jFQ6+Rf+Lhrw5W7vexW2mkcCKQkZd7QjbfXTGPPBbTN2fqiTX+4uwUDQPf2rgPA1QJctWE7X+8W
P48DXWGCuuqX+zh/zoh/uMum/P12mgnuHmZEUob6qkYysq+2BpMWOiz4dDTJ7et5CX64gRDPEf//
/tgkoHSxfuKa8hI/vL1icJwgTn+fMc9T8MMNxD+bs/tl4kbT9rBONzRNxqavpoJM2qm6ZmovQ/RB
MxXST2unNaGJPQFr3uWiKQ8DLtavB8LR9gQ1lliFvUQWH3QgfvJS+7uhJMZnps63dN7OBHWPxL/j
sByeB+hvXLf/iQXzLb8Npzt53Ka/w6f6BxO6//EvfM0S//yAl+zv0eP/+zdWyqu/J/3pnp+M61PY
jPL///urZbLd/3/4w6/nwfZtXv75y/f7+Z1fvdfXL/X1Py7Dp2pTPQTj9g/Gl095tklJos83yePr
Hujn5PT3D/KTq9636f9Xz70M600ln/1jyv8lt7Prs6/zJExfPfglp7zrgz9tkuTpt8en5Lf5pn14
/Q7P+Yhd3+GM7lL5Dr9dbbJmkz0+VT+Oj0wKb3OAO7/Npgr//M/87bO3Ceddn73a+I+b5Cl7NTzf
JLhdnz7/87+qx/z+zcMJGmUmc+eHv/1Vv8kkuz6ZQsg//9Ft3vyaL8Hkrg//vUn+/A92jYc3P+hL
sL7z4//aCOHbdvW/2wgu2qZNN+Orj/6S1iLI2fWz/7Vn544ffb4p26fmz//4+jHlvv49QbvrRz9s
N124qZ7eeTrR4a5PX7Zh8moRvShhZAt2fTQfPMz+/Md7T9d2f/q6DbPHP//xznyRRSK7fvb5pgib
TfLbrz1ipYq+67usnpr3RodIbtcnz9vsMcw2Kcf5e+9AKLXrO3z6y/ainVdUvcnenfNSfdn1o/9e
vd3fXyb9/8F6muXj5uG9rUAmG3b94HTwPfz5X1+f832bkffOXZ/9Oz9ZXrbhO9NFZtV3ffy7cczz
sEuxeefHtw/v7ZBSmdj10fMnItSvj/k+5jKxvOujTze/sUlGYfXOoMsr9K7PZ9B/+z17rHCr/o0g
8reLKu/Cx6fs4b1fWd5Y//oN37tVfJOjfr5rfK2Dfe+fvb5Hyb/xkDxtqn//bwAAAP//</cx:binary>
              </cx:geoCache>
            </cx:geography>
          </cx:layoutPr>
        </cx:series>
      </cx:plotAreaRegion>
    </cx:plotArea>
  </cx:chart>
  <cx:spPr>
    <a:noFill/>
  </cx:spPr>
</cx:chartSpace>
</file>

<file path=ppt/charts/chartEx2.xml><?xml version="1.0" encoding="utf-8"?>
<cx:chartSpace xmlns:a="http://schemas.openxmlformats.org/drawingml/2006/main" xmlns:r="http://schemas.openxmlformats.org/officeDocument/2006/relationships" xmlns:cx="http://schemas.microsoft.com/office/drawing/2014/chartex">
  <cx:chart>
    <cx:plotArea>
      <cx:plotAreaRegion/>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'[informe Jelkin 11042024.xlsx]Hoja6'!$A$2:$B$33</cx:f>
        <cx:nf>'[informe Jelkin 11042024.xlsx]Hoja6'!$A$1:$B$1</cx:nf>
        <cx:lvl ptCount="32" name="Departamento ">
          <cx:pt idx="0">BOGOTA,D.C.</cx:pt>
          <cx:pt idx="1">SANTANDER</cx:pt>
          <cx:pt idx="2">QUINDIO</cx:pt>
          <cx:pt idx="3">CASANARE</cx:pt>
          <cx:pt idx="4">NORTE DE SANTANDER</cx:pt>
          <cx:pt idx="5">ANTIOQUIA</cx:pt>
          <cx:pt idx="6">RISARALDA</cx:pt>
          <cx:pt idx="7">CUNDINAMARCA</cx:pt>
          <cx:pt idx="8">CESAR</cx:pt>
          <cx:pt idx="9">BOYACA</cx:pt>
          <cx:pt idx="10">META</cx:pt>
          <cx:pt idx="11">PUTUMAYO</cx:pt>
          <cx:pt idx="12">ATLANTICO</cx:pt>
          <cx:pt idx="13">CORDOBA</cx:pt>
          <cx:pt idx="14">VALLE DEL CAUCA</cx:pt>
          <cx:pt idx="15">NARIÑO</cx:pt>
          <cx:pt idx="16">HUILA</cx:pt>
          <cx:pt idx="17">CALDAS</cx:pt>
          <cx:pt idx="18">CAUCA</cx:pt>
          <cx:pt idx="19">TOLIMA</cx:pt>
          <cx:pt idx="20">AMAZONAS</cx:pt>
          <cx:pt idx="21">ARAUCA</cx:pt>
          <cx:pt idx="22">BOLIVAR</cx:pt>
          <cx:pt idx="23">CAQUETA</cx:pt>
          <cx:pt idx="24">CHOCO</cx:pt>
          <cx:pt idx="25">GUANIA</cx:pt>
          <cx:pt idx="26">GUAVIARE</cx:pt>
          <cx:pt idx="27">LA GUAJIRA</cx:pt>
          <cx:pt idx="28">MAGDALENA</cx:pt>
          <cx:pt idx="29">SAN ANDRES Y PROVIDENCIA</cx:pt>
          <cx:pt idx="30">SUCRE</cx:pt>
          <cx:pt idx="31">VICHADA</cx:pt>
        </cx:lvl>
        <cx:lvl ptCount="32" name="PAIS ">
          <cx:pt idx="0">Colombia</cx:pt>
          <cx:pt idx="1">Colombia</cx:pt>
          <cx:pt idx="2">Colombia</cx:pt>
          <cx:pt idx="3">Colombia</cx:pt>
          <cx:pt idx="4">Colombia</cx:pt>
          <cx:pt idx="5">Colombia</cx:pt>
          <cx:pt idx="6">Colombia</cx:pt>
          <cx:pt idx="7">Colombia</cx:pt>
          <cx:pt idx="8">Colombia</cx:pt>
          <cx:pt idx="9">Colombia</cx:pt>
          <cx:pt idx="10">Colombia</cx:pt>
          <cx:pt idx="11">Colombia</cx:pt>
          <cx:pt idx="12">Colombia</cx:pt>
          <cx:pt idx="13">Colombia</cx:pt>
          <cx:pt idx="14">Colombia</cx:pt>
          <cx:pt idx="15">Colombia</cx:pt>
          <cx:pt idx="16">Colombia</cx:pt>
          <cx:pt idx="17">Colombia</cx:pt>
          <cx:pt idx="18">Colombia</cx:pt>
          <cx:pt idx="19">Colombia</cx:pt>
          <cx:pt idx="20">Colombia</cx:pt>
          <cx:pt idx="21">Colombia</cx:pt>
          <cx:pt idx="22">Colombia</cx:pt>
          <cx:pt idx="23">Colombia</cx:pt>
          <cx:pt idx="24">Colombia</cx:pt>
          <cx:pt idx="25">Colombia</cx:pt>
          <cx:pt idx="26">Colombia</cx:pt>
          <cx:pt idx="27">Colombia</cx:pt>
          <cx:pt idx="28">Colombia</cx:pt>
          <cx:pt idx="29">Colombia</cx:pt>
          <cx:pt idx="30">Colombia</cx:pt>
          <cx:pt idx="31">Colombia</cx:pt>
        </cx:lvl>
      </cx:strDim>
      <cx:numDim type="colorVal">
        <cx:f>'[informe Jelkin 11042024.xlsx]Hoja6'!$C$2:$C$33</cx:f>
        <cx:nf>'[informe Jelkin 11042024.xlsx]Hoja6'!$C$1</cx:nf>
        <cx:lvl ptCount="32" formatCode="0%" name="Porcentaje de entrega ">
          <cx:pt idx="0">1</cx:pt>
          <cx:pt idx="1">0.41176470588235292</cx:pt>
          <cx:pt idx="2">0.40000000000000002</cx:pt>
          <cx:pt idx="3">0.33333333333333331</cx:pt>
          <cx:pt idx="4">0.2857142857142857</cx:pt>
          <cx:pt idx="5">0.28205128205128205</cx:pt>
          <cx:pt idx="6">0.25</cx:pt>
          <cx:pt idx="7">0.22222222222222221</cx:pt>
          <cx:pt idx="8">0.20000000000000001</cx:pt>
          <cx:pt idx="9">0.16666666666666666</cx:pt>
          <cx:pt idx="10">0.16666666666666666</cx:pt>
          <cx:pt idx="11">0.16666666666666666</cx:pt>
          <cx:pt idx="12">0.14285714285714285</cx:pt>
          <cx:pt idx="13">0.14285714285714285</cx:pt>
          <cx:pt idx="14">0.14285714285714285</cx:pt>
          <cx:pt idx="15">0.11764705882352941</cx:pt>
          <cx:pt idx="16">0.10000000000000001</cx:pt>
          <cx:pt idx="17">0.090909090909090912</cx:pt>
          <cx:pt idx="18">0.090909090909090912</cx:pt>
          <cx:pt idx="19">0.076923076923076927</cx:pt>
          <cx:pt idx="20">0</cx:pt>
          <cx:pt idx="21">0</cx:pt>
          <cx:pt idx="22">0</cx:pt>
          <cx:pt idx="23">0</cx:pt>
          <cx:pt idx="24">0</cx:pt>
          <cx:pt idx="25">0</cx:pt>
          <cx:pt idx="26">0</cx:pt>
          <cx:pt idx="27">0</cx:pt>
          <cx:pt idx="28">0</cx:pt>
          <cx:pt idx="29">0</cx:pt>
          <cx:pt idx="30">0</cx:pt>
          <cx:pt idx="31">0</cx:pt>
        </cx:lvl>
      </cx:numDim>
    </cx:data>
  </cx:chartData>
  <cx:chart>
    <cx:plotArea>
      <cx:plotAreaRegion>
        <cx:series layoutId="regionMap" uniqueId="{3A355710-CE42-404B-8420-92F229BE73C6}">
          <cx:tx>
            <cx:txData>
              <cx:f>'[informe Jelkin 11042024.xlsx]Hoja6'!$C$1</cx:f>
              <cx:v>Porcentaje de entrega </cx:v>
            </cx:txData>
          </cx:tx>
          <cx:spPr>
            <a:solidFill>
              <a:schemeClr val="bg1">
                <a:lumMod val="85000"/>
              </a:schemeClr>
            </a:solidFill>
          </cx:spPr>
          <cx:dataPt idx="0">
            <cx:spPr>
              <a:solidFill>
                <a:sysClr val="window" lastClr="FFFFFF">
                  <a:lumMod val="85000"/>
                </a:sysClr>
              </a:solidFill>
            </cx:spPr>
          </cx:dataPt>
          <cx:dataPt idx="1">
            <cx:spPr>
              <a:solidFill>
                <a:sysClr val="window" lastClr="FFFFFF">
                  <a:lumMod val="85000"/>
                </a:sysClr>
              </a:solidFill>
            </cx:spPr>
          </cx:dataPt>
          <cx:dataPt idx="2">
            <cx:spPr>
              <a:solidFill>
                <a:sysClr val="window" lastClr="FFFFFF">
                  <a:lumMod val="85000"/>
                </a:sysClr>
              </a:solidFill>
            </cx:spPr>
          </cx:dataPt>
          <cx:dataPt idx="3">
            <cx:spPr>
              <a:solidFill>
                <a:sysClr val="window" lastClr="FFFFFF">
                  <a:lumMod val="85000"/>
                </a:sysClr>
              </a:solidFill>
            </cx:spPr>
          </cx:dataPt>
          <cx:dataPt idx="4">
            <cx:spPr>
              <a:solidFill>
                <a:sysClr val="window" lastClr="FFFFFF">
                  <a:lumMod val="85000"/>
                </a:sysClr>
              </a:solidFill>
            </cx:spPr>
          </cx:dataPt>
          <cx:dataPt idx="5">
            <cx:spPr>
              <a:solidFill>
                <a:sysClr val="window" lastClr="FFFFFF">
                  <a:lumMod val="85000"/>
                </a:sysClr>
              </a:solidFill>
              <a:ln>
                <a:solidFill>
                  <a:sysClr val="window" lastClr="FFFFFF">
                    <a:lumMod val="85000"/>
                  </a:sysClr>
                </a:solidFill>
              </a:ln>
            </cx:spPr>
          </cx:dataPt>
          <cx:dataPt idx="6">
            <cx:spPr>
              <a:solidFill>
                <a:srgbClr val="7030A0"/>
              </a:solidFill>
            </cx:spPr>
          </cx:dataPt>
          <cx:dataPt idx="7">
            <cx:spPr>
              <a:solidFill>
                <a:sysClr val="window" lastClr="FFFFFF">
                  <a:lumMod val="85000"/>
                </a:sysClr>
              </a:solidFill>
            </cx:spPr>
          </cx:dataPt>
          <cx:dataPt idx="8">
            <cx:spPr>
              <a:solidFill>
                <a:sysClr val="window" lastClr="FFFFFF">
                  <a:lumMod val="85000"/>
                </a:sysClr>
              </a:solidFill>
            </cx:spPr>
          </cx:dataPt>
          <cx:dataPt idx="9">
            <cx:spPr>
              <a:solidFill>
                <a:sysClr val="window" lastClr="FFFFFF">
                  <a:lumMod val="85000"/>
                </a:sysClr>
              </a:solidFill>
            </cx:spPr>
          </cx:dataPt>
          <cx:dataPt idx="10">
            <cx:spPr>
              <a:solidFill>
                <a:sysClr val="window" lastClr="FFFFFF">
                  <a:lumMod val="85000"/>
                </a:sysClr>
              </a:solidFill>
            </cx:spPr>
          </cx:dataPt>
          <cx:dataPt idx="11">
            <cx:spPr>
              <a:solidFill>
                <a:sysClr val="window" lastClr="FFFFFF">
                  <a:lumMod val="85000"/>
                </a:sysClr>
              </a:solidFill>
            </cx:spPr>
          </cx:dataPt>
          <cx:dataPt idx="12">
            <cx:spPr>
              <a:solidFill>
                <a:sysClr val="window" lastClr="FFFFFF">
                  <a:lumMod val="85000"/>
                </a:sysClr>
              </a:solidFill>
            </cx:spPr>
          </cx:dataPt>
          <cx:dataPt idx="14">
            <cx:spPr>
              <a:solidFill>
                <a:sysClr val="window" lastClr="FFFFFF">
                  <a:lumMod val="85000"/>
                </a:sysClr>
              </a:solidFill>
            </cx:spPr>
          </cx:dataPt>
          <cx:dataPt idx="15">
            <cx:spPr>
              <a:solidFill>
                <a:sysClr val="window" lastClr="FFFFFF">
                  <a:lumMod val="85000"/>
                </a:sysClr>
              </a:solidFill>
            </cx:spPr>
          </cx:dataPt>
          <cx:dataPt idx="16">
            <cx:spPr>
              <a:solidFill>
                <a:sysClr val="window" lastClr="FFFFFF">
                  <a:lumMod val="85000"/>
                </a:sysClr>
              </a:solidFill>
            </cx:spPr>
          </cx:dataPt>
          <cx:dataPt idx="17">
            <cx:spPr>
              <a:solidFill>
                <a:sysClr val="window" lastClr="FFFFFF">
                  <a:lumMod val="85000"/>
                </a:sysClr>
              </a:solidFill>
            </cx:spPr>
          </cx:dataPt>
          <cx:dataPt idx="18">
            <cx:spPr>
              <a:solidFill>
                <a:sysClr val="window" lastClr="FFFFFF">
                  <a:lumMod val="85000"/>
                </a:sysClr>
              </a:solidFill>
            </cx:spPr>
          </cx:dataPt>
          <cx:dataPt idx="19">
            <cx:spPr>
              <a:solidFill>
                <a:sysClr val="window" lastClr="FFFFFF">
                  <a:lumMod val="85000"/>
                </a:sysClr>
              </a:solidFill>
            </cx:spPr>
          </cx:dataPt>
          <cx:dataPt idx="20">
            <cx:spPr>
              <a:solidFill>
                <a:sysClr val="window" lastClr="FFFFFF">
                  <a:lumMod val="85000"/>
                </a:sysClr>
              </a:solidFill>
            </cx:spPr>
          </cx:dataPt>
          <cx:dataPt idx="21">
            <cx:spPr>
              <a:solidFill>
                <a:sysClr val="window" lastClr="FFFFFF">
                  <a:lumMod val="85000"/>
                </a:sysClr>
              </a:solidFill>
            </cx:spPr>
          </cx:dataPt>
          <cx:dataPt idx="22">
            <cx:spPr>
              <a:solidFill>
                <a:sysClr val="window" lastClr="FFFFFF">
                  <a:lumMod val="85000"/>
                </a:sysClr>
              </a:solidFill>
            </cx:spPr>
          </cx:dataPt>
          <cx:dataPt idx="23">
            <cx:spPr>
              <a:solidFill>
                <a:sysClr val="window" lastClr="FFFFFF">
                  <a:lumMod val="85000"/>
                </a:sysClr>
              </a:solidFill>
            </cx:spPr>
          </cx:dataPt>
          <cx:dataPt idx="24">
            <cx:spPr>
              <a:solidFill>
                <a:sysClr val="window" lastClr="FFFFFF">
                  <a:lumMod val="85000"/>
                </a:sysClr>
              </a:solidFill>
            </cx:spPr>
          </cx:dataPt>
          <cx:dataPt idx="26">
            <cx:spPr>
              <a:solidFill>
                <a:sysClr val="window" lastClr="FFFFFF">
                  <a:lumMod val="85000"/>
                </a:sysClr>
              </a:solidFill>
            </cx:spPr>
          </cx:dataPt>
          <cx:dataPt idx="27">
            <cx:spPr>
              <a:solidFill>
                <a:sysClr val="window" lastClr="FFFFFF">
                  <a:lumMod val="85000"/>
                </a:sysClr>
              </a:solidFill>
            </cx:spPr>
          </cx:dataPt>
          <cx:dataPt idx="28">
            <cx:spPr>
              <a:solidFill>
                <a:sysClr val="window" lastClr="FFFFFF">
                  <a:lumMod val="85000"/>
                </a:sysClr>
              </a:solidFill>
            </cx:spPr>
          </cx:dataPt>
          <cx:dataPt idx="30">
            <cx:spPr>
              <a:solidFill>
                <a:sysClr val="window" lastClr="FFFFFF">
                  <a:lumMod val="85000"/>
                </a:sysClr>
              </a:solidFill>
            </cx:spPr>
          </cx:dataPt>
          <cx:dataPt idx="31">
            <cx:spPr>
              <a:solidFill>
                <a:sysClr val="window" lastClr="FFFFFF">
                  <a:lumMod val="85000"/>
                </a:sysClr>
              </a:solidFill>
            </cx:spPr>
          </cx:dataPt>
          <cx:dataLabels>
            <cx:visibility seriesName="0" categoryName="0" value="1"/>
          </cx:dataLabels>
          <cx:dataId val="0"/>
          <cx:layoutPr>
            <cx:geography cultureLanguage="es-MX" cultureRegion="CO" attribution="Con tecnología de Bing">
              <cx:geoCache provider="{E9337A44-BEBE-4D9F-B70C-5C5E7DAFC167}">
                <cx:binary>5HzZcty4lu2vOPx8qAKJkSdOnQiBZA5Sah48vDCyJBkgCRKcp7/oT+jHfjgPN+4n1I/1liV5yLJd
Zbc7OlqdFVEOkQkmwQXsvdbaAP9xM/79xtxt6xdjborm7zfjry9125Z//+WX5kbf5dtmL09uatvY
d+3ejc1/se/eJTd3v9zW2yEp1C8ecskvN3pbt3fjy3/+A66m7uzG3mzbxBZn3V09nd81nWmbb5z7
4qkXN7Yr2vvmCq7068vAGpv/lmxfvtje5kkRJk1bJzet++tLebI8udz/W7gX7L18cVe0STtdTuXd
ry8/++LLF7/s/s4f7umFgdtuu1toS/YY9XxKkP/4YS9fGFuox9MOJ3tIYMoIZ+j9x3v67eNtDu0f
7q+1L4JtmbRb83T2S3f2/r62t7f1XdNA797/+6UrfNafL33hq48saWzw8DgDe9+74OT94/jlc7j+
+Y+dA/CAdo58guju0/yzU38d0ODqOFwf7x/tnwf733pu34co3XORz6jP+ANgyP0jor5PBSPiAXL8
9NsPiAZdcZsU23xb38Ag/Po4+zKan7feQRI6/PLrj+d/F3gX+8eX+8dhdP6tZ/R9yPG994gJKh6R
A2Q+m4t4z6NwijPvcbI+/fYDchfbot0Wt3f10+G/Pgk/abqDGfTz2WB2drWGGQcx4euj+vsQI3sE
eQK76GuI0T2OPCowfoyv5Om3HxA765Li9vd/2aejfx2wjy138II+Phu8Lk8266OfGBohl2FKueD4
K6GR7nlIMIZ9/DDBduC6tCbJfyAoPrXbgQq692ygCvYhUOyfR98ayd83t+jefaxDX4+G7sMXvhYN
g22zLbb13bfu6Cs57EPLHcCgk88GsOv9zSZ6EUabF8H+1c/kH3iP+YIg6rHHJOXvZDG2Rym659Pu
F/nH9daYuxe3dwYoZfcjFOQPF9hB8Xo/eDYoHp+cX96j+OK/gY6IPUJc7ntPPNEH6r9DRxCB05w/
RkvxNNUektuxBbEEQL74hFx8PfF+eSp+6Ro7cB5fQIZ4JooAOOX6BDL4T8x5f0oqH+Ps18LoPghN
W3X3gvR7wfuk6Q5m0M9ng9n5+mL/fH8T/kTMyJ5wGfMJB/7x2Yy7p5MIuCR/nxoR2hHj50mzrbfm
9gew+qTpDlbQv2eDVRABVt8ayN9HUfw9DB/iPlojoMx28MJ/QlHuAK9v3c6Xg2Lw0GwHJ+jbs8FJ
nrzZ/5mchO4xjwv/Q6bydzmJtyc8BlSTeg/KYGdiSTttb37/9++H6kPDHbCgg88GrKPo8ifGvscp
Iyh/pI/AKj6LgfjBJflavjq6a38g/D202gEJOvZsQDq9urw62n/zE70PtKvP0G62Yt9G6rRru3w7
/YD58bHlDmLQy2eDGDD6F2AwnkcXL968OD0/uV6H0XHwM6mhi/cw8UGtoUer2P18qgl3D3PCEH6S
cgDwAwd8IPj79Y1OyuT3/zBbZR+J/ov94rb+/T+av704rW2f3N4VN8n2xfSgAUDRQYkAzOWn6/x1
v+u/8ls7g+S/cqlnojOC1cl9aeTrhP77eBCkV9/DBAnyVcnPwATl4okoQZHp04EUaHvz+/9/OvbX
B8VTux2AoXfPJgrsX27uReHPRMtFewyYEPHIznyHWp/PXQFUyX9gQfgJksf53prf/x3k4M0PhOz9
T9ruwAVdfDZwBSfn4Yncf3puXxrK91Prf6LaCO7s+vd/+4mzHvxXQbx72vwwWv5QaOR794wa3CH3
4Qs76eN4Wye//78fGEsfGu4MpA/Hn0mUXl7tH/95vv+fGEtgePxUz5jtMfhwSp88413S736bSu7X
P2YVP7XbGUjQvWcTkVZX682fxqPP10d8a72It0c4hoUDmH4l1YOdCNnDdZ/OgyXyaapfdYnZPh36
Unj8suXx2GwHJ+jbs8EpuLcQwcH5eZwMMSZ8xMHK+Ew/3/u9MNkEekzy9Ok3H5J8cO8fNk/H/jpC
T+12IIJuPSOIfmrQg6kE6RMWXz2mx3s39zOkICoCfFjwx6j4B6R+qDz2WFX7A05XzwYnWFH19uT4
Z04mB5QwVDR9/w8eh7tHYK2V65Mvz6b9fDvb4kfm08eWO0hB754NUhIWeFz/ZEeeMUQ+Kk13Z05B
aQV5mCH6uAQEzn+anqQ1v/+r/xFT/mPLHbygj88GL2Ck1+ufusrD26PcZS6BqtbDZxcwb48Rj1EI
lZ8jtey2ffJDyzs+ttxBanl1/WyQCvbPrn6qL+/uAafDWJDHYv8fSigE1p1SJmByPTDDHeIXbKvu
rv2RGsrHljt4QR+fDV6b/RcwuQ7W98rjZ1FAF5ITpsR1CTCHz5iFtwfpynOp+2jY7SjzzfYFTJI0
qbffupkvM/VP2+7gtdlfPhu8jvaX4f4mOv6ZcEFFRcBKUqB7O3DBukVwWRjFjz79Tig82qrbrbn7
EVv9k6Y7YEEHnw1YF1fBz1yZ6O95Pr8PhY8L6P3dPRN0D/seYx4sj3r/2VkYddHd/MiyxMdmOzhB
354NTtfrYLX/kxfSMFjP637IWZCUPg2EDFZwcMxgK8RjZWJHYl0nsOXnR5bTfGi4gxYU8f7XovVp
WvrMYf3uLUf3i+Fd5kN54VMw+H1WEsLF5HE1/W6V6MPOqK/fyZdz0sc9VZ/d96ebrf57Np983Zv9
4LGFUBKN3m/m+mRj0bfPvu8kbD/bafot3vDwxNa3v750kYugWud+Atr9dT5TQZD8k+L3f33I/p+3
u9s27a8vHcbA3oeLUQ9SEyEUwyWHu/enONrziQtymUCQ5IwyQLqA1aD6fr8ZorA9CaH7RfYEKsuQ
yxrb3Z8Chgl7lu6nKiIemCLAMJ96emrNpGzx4bE8/v2i6PJTmxRt8+tLmMMvX5QP37u/X8qgHAl7
LzDcHwZ5DnUIOH+zPYfdfPB1929968Ndg+4IEjU5qSsnl+okrMq2fWc6MkYGlGIT2MJJkPSHMRKc
0M3otLGWPm05D9DoDXxd1jg5L4TfBW7aHfV5WrHA98Q0yniiCZYmYQOOkny8xn1HO4kd15vWRnXD
KHXqo0rObNLHNStrE6p2tunSsDxOJHO8co66oRzWBeEVCTMa49ddE2cn7Uz6PnRm3fbROLZuFpbC
dFGtaaols5hFxpkLNzBUjxco9pUJ3UQ0rzwNWw0DVatkXY5JvO5tXkQGm4IEyBvicBhQdir4hKhs
RE43tC1xGxDaz2880tNt1ogR2qddJb2eqjBNeXYap6m/rGyT4qDrvX5dkbQ9LEhjWqm8btAyaw3d
IjKryBLWhVS080GeToMjJydxach6k7bNakK4Iqu2jFkRpFOSvptGmiQLUZb+KdJ2vsJENzdTVc55
kDSjcENs3OEsoVWlg5HFvR9NvA+MKczWKZNeSz4KvMmdsj8cHZeYtU0ZObXas7fIlnMWTFnRHPDU
CiKrPM8XdMp7JFs34Xk4e3F7AWNO6KVr0n6lmmRKpbG437RjUmZLFLeJCFXVWR2oIa4LieI+v8mq
2iQhS3hGpBlovs78uXvrYj4dpU3XrtWgqk3r8Mou5tHNQ+bFCDAjY3edKlP/xqnBJ46N3cOmhZkj
exzHm8GZh146RFQXg6e9QFCnvhxGUkRkJEMp9ZzpKijzrB9lkrg87G3X17LsET8eiyoOq7pAjXSn
YXjnDNq8It08RHNJOhG6WV0GWZGjTd0alYduU+RHrutndwXJk3AUnVayU/BfwDWOo8In81HPJ7p6
/0u6buiFJvgezRjNES5asuidpoilGLM6KHttU5nT3gZzTdvDOFHVMakm503RemMrqypWSvq6AFBh
xi4B+KaWyLFlEM+eu9U+d3BQOHl54nu8PCdli1XQq6JWEudpaiUhPYqYKPjC6YbGD90SOgyDMs4C
OohpyXgzpIHFuNrELBvDkQu6UXHXJzL3arT0c9i4u2TM1itSx86ViuP4cmjaJMRDUafw2FWzUCkD
+AuGx05mvWCLGuUGyUlX86JusuIsd2d3RXPebXo2moU3WuNK2nXjasyMa6Ue4yaTVKk+sizVV36D
3cPco+Mgy7wsosmDwBT2SelukJNWmfRxWqfRaDu29uOSBKWdVC79bIwXGhW6kalvMEwuLSYUEGeo
Ns3Y9aFOrVmOpfVXvSecV16qY0f2aTwddDgtN8R0fQT7eaubmYymk6VOeS2rjqFX8WTowosHfsBq
2x1wXdW3XU9pVPsqiYM01uiuRpMhsh7SeuUNvXPJM54fen3cHonRS/ygsY46Sh2bXldi8s4Ght1A
FVjB2PMqFFWF9o+mxKFhOmWURGPlZwEqW3ioXc/bMXBMZ1aM2OIgzzuMQ8+r2RRgRNRr3c3p6xg5
iknPEXwlxiab5KSQt7R15/OIMKND37P92eC76QFs7qbLTJX4VLPBmUKR6mql/UZEyNfpLRkz5cDT
c7sr0vV+EkEWyKLG6cuAGNId+XQqV6zqmzvSIqbkmJo5lXE94mPa+uPKUQl9rSDKrPxKdCs+pGhZ
oXY8EDyZDz3NIYK3Pm/WSSyyTSNid019CCajI7I7Xcd6OU8wc5K2UkdscsTR2BVxElLemSPRJfOy
VKi7iFXMDuzIqsVMKnrZTP2Ape83ZZDH1NYydjh9nbrp7Eb9mCSdZCkEblnNNK2k7yB8mkM0JuGg
EcaRHePrmLlHVYUDnDYqzBxvWDZ+78vS5CTLVgyenCt7p0s3xWDEwZybbpR+wQSXws8yWRkzDDJv
cZdLQX29MKgbX2XFVC36YbRHPmniG4gw8QGktvq1i1l7ONfldJIj+iofqBxZcZR1/HRwl+2saRPm
luFXXVn5OiTYkqUtUnKumrS68RFLFo7q5gD1rh8QRhrIPZ5byNH46sxaX61I4YnTFEJSmLllvnSK
IV37meMsPOYmy8yDmBsIUjRBl/ltNMMYi0YYjkVYpZ13NdftEBViSo9hHsZHtRKSOuV8bStvXs0j
SZdTz/lizFr/eiBzkgVFF1ermVXVYdlBs8ZXbTjWOj/vJ6cLGoX9RZ520wmvqF2Zqu9K6bG4Okm9
2b8oas8clHXCokQ3w7qcvepVNaTDmzITk5JVX9jTqhF6XZI2v1Z1zCMnsx5MiLiRTcfMkdPn7psm
E+56JBCrZw1PlCRvmqr1Vz4aM9lQFq9UlRDZsbaCRyHuuqbwTvqqIIfeUHSrxHL7zmPOtNR0oJGA
x32XgQg6s32brau+miEF2h54STqneD267nDslHSA2APE4sCdfOEHqcf1Mu6K8Y1pumzpJdkyKQ5Y
d21T+9YveyJj/7AjZxn3hnrRl6kOHZNFMPTd3PqB2/L5yh+cNxNH9QXvcb2qMi5GCQEibYKKIK0C
L01iqVrnt3gC5MR4gdtZwENy5AgR/jKvebqoMuFfNb2A+IK1WprJ1ZGeG/+6SW0cqD7rJeykSE9V
PDpR16dtUCIvXbWWeueCDfW7as68qI3jFtaSzf4y7uf8wBsde1rD1JNoVP1ZXiskiVNoIaeZyJwP
RxOuo6ZqFjyzi8YZIF/p/KwZssUk+sAtVTghf00nHSCbB1WXJeusNPN2oEUT8hHmis9TDx7RrDdp
wd5ks0MWqLvL23OW+aFJ6lbGVbytmtJfFKzNDsfCIVKDpRASp60PKOwAl+7cDBGKXWAlrVME0PfL
tIqroNO6WabMDMEMpXgfRTPG7WAPebPMeB2vTYPECTFaRy0DAi19r8+PvcEzS4gXbZDFsXcSF/mV
1w5rT7WynpEKcgtxAFX9tO66dpB2pPq6xv2wqMcsg/zdltmas/LOF3MdUKer1rNSg2RNvKQeDdCM
gh4xOwTQQaCEjm7aKmynsUnlACMq7FOhlhNrxuXc6ELaEpWvG6dqjvN2BiDTonw1dXRuQzER6KOn
ivaEi9RmUuHOjpGGKTRKDzvsTVPM9tXodwubDUIEhhSqCNxxhqRfQn6VXBUqXQkxJYFnx6aS1TC8
JrooHZnD3MhCzsZYRLwuqimwylUHZR4PTBq/LK+8xlSNLJ00O3a8Yo4aNvCjOvVELTMYglrWflEt
bFxDRujVSVPF/W9Aqr1Xcxs3y75qmwWw3dgGtdM563Z29eumwcUV8xGkvByfce7Y1YAT90LB1Fyz
sVCvqa14fGQsys5IVrVO4HAubkiaKSAjhisZ90l+YuK+yoNSVI4bWF3iTs5DzJYod9Gm7ZHTSB9Q
4+tYta4JRo7nBc6y5EBhfJ+QIabmshtIOoU5LNY8FIQ6s6SxOmexW158+iKNz+TYjS2nOlH68dUn
H/7859HT+1TeL3f7ePz+5Skf/zop74qLtr67a4+25e437/Xzh6+C+nvU0/eC9bM//iCgn4TjjkR+
eEfLV05+j34mYCR9eM/KH/Tz4wadXdF93+hRPIPXIWBxHCQpeHcAhv2y4MA/iWcopMAR2IdOoY5J
XQo2yKN4hpWbgnHmwpIBAmVnjD+KZw5rOhkszIFdY56L4Vve94hnqNl8Lp7p/VYZAj4BBBCXg2Gw
I56FBYpoDMMhrq34bc76dNOLzvpycEryrqKDOe1764vA1aMbwhWG7eDBaASa3dVSD6pDksVNExWN
4W/ywlFZ0BgNktOU/oqTdyaJ1WHXDOaszXucyirhtl22VTVlEjNFOHCxGr8bHV1dDY1aTKYpieR1
7Y7BWHowSXHuza/SwR+GIKEijQqSvYlZ2kaqLpu3ZvTxXZ9W+kaXIj8c4c0ar9LSUyuukjCPbX+Q
6Dnn0J8GBRNl7nXcFNWV5aClO7/sNlBmtuGg6LiuGsZeI1Cnr8QcF5t6ivkWu7U9BL0aXw05J65s
2ix/U9u4uiCYdyGvnSGCC44HuCiBHdfEs2EqRlODPzBlGzTjcq0bFoxe2V+72CkXsGinO/RiXhmJ
s8ET0o/rmcq4LFAsNUi/9exTfKr89m6odHuNtKN9IIjCD9s4Qa9zSHokUng2p4qxTZF5qpT+lBks
x7gfj3kOxkhUV/lwnVjEV26uT7ieh0yO07giXYNBKZlUKtZ7hybnaRLZhqEOBGSTHTILcUe6SPuh
1zN1hvKEJBINQkd1b0otgZi1WzrWKJE9K/uNMkXGoxSXflQT5UVTH4+nLWB2WxYeX5DOweHcuywN
SK7rOzO0ebds+t51pbaDuFKVftt6ruUBd4ryutYqWxRA20C5lfbUUUYvrenKZTxU+UE1zx6RyrdT
1DmFX0hSpBdqSOJFLXKx1C3C7zDJMZGFHYuVrSgLsaPo66xrxxFkHO42RJh1Nxh6rIaaL6aBsTzA
neiuFCyIO+hSPJ9gNYtJkoaPp4UlUZZ03pvCaO9mbIDwRXmZ+LcmHdWxtglKwikd2yHIXLIQQNuW
Tl2fWNByZZ9Nv9HMQ5MEWU9CNjJSSGE999wry3Jrs9YJZ27KNOjwbNcgn/zXcKmo7Cq70Z1QK5Wg
Fi1qqi7HBnlA3eesc6WbVvYqLd3kyu3JAEc7N/eDQSTJQeUite50ESTzzFSgbJlpOZPM3FSFk97U
HoVUQ5x8XNQ6xU1QZ/mlp+N6w2DFeB9VnKd5MHdCh3MN7FC0dREwpYtV58x+ERRZC0NgHll2Ensu
h2zX15Bma7EVzM/CliQUSapdsL5807+ixKanfZYVtzod5/WY5+NlbKvysJqbu0Ij+tbJszSRdU74
AeZNVYFrUVanA2LoRPslcsF1m9Br3s0CXIKJN1fMw/NNnbsL7fj+WqncWcCyK9BWXGTHMMwl7/Kl
h6ogJfXa9iYk5G5qvKVIUjk3p0SAD1BU5MgdcbniDu3WVqHbSaX5EGogbJD3zexIoxy1xOOktByL
KfEipSmMS2yZDriKh2U1jepa2C47LyjrXzluoyK/HM3V6HmVBiZXpSRys7a/jiscdikImiVmffkW
UbBTjvu8i0F+qYx5ss+tE0vPb53DHuOuC8ckAyo+d+BJjjRfxiiVNeq7Cz06MPyAKNGErzTjJQqy
ypIrUcbuCRlBUy79MZ03PEbeNteTfZfmtIzU0MTwzazyX5dJXK7yvmzOWQdBXzrWp29n2Ctw6LMi
jpSghoZqauHJgrN/VHG3BanExHwGbJFOa9IMYziYCQd1N/eLNO7qQxj3YjMoDswp5j7cqilFVLu4
0IE3l/TNnEwOWTYcTB9ZqeEVhAaBZOZn89tuKkCO0NrXv2nmj6dunI8mEAXWAB/xTlFcnQ8EYprN
/dTIwgwoiVyj+hOnLN23Hq3aaBRWDQGCpHQIOowcuhjSj+zAEH1V1TO4nL6b/Fbrlrmy6LvpQPOR
ntZgMaz7cYQpUpK5vpzcgb9TlS/BKeLXnhO7QN7n9iRNgFYa7NGwBrNIcuQ6kEkgBTQLMczwv2nU
R3Pdx8eDR53QGQZxktVJtnGG2ZzRNp7FOh21NguObX5YNgy/idM8fu22VQKLVD5uIfg/QMU+q9k8
LUh4b/F/s4jxsejzkYdRaPHn5QvY9yYohQouBfsCBjmHquATA6P3vA3W1fL7hRUeODofyhcO2YPF
nFC+YAJqFy4GAvc9FAzKXvAznxYwKKdQRQGTBdbUYA+uCfTx0wIGz/qkMX6ShbjS1QnYXWVhzxyT
FqLwg1JPKDnKZ1a+5dbRt3Ya5vEKTbG6qtKZ+ZFIwfzYJEk9AlWi3kmL2ZEQbSUx798V1A1jmxbN
K2dkupZO1mZpoFk630IwWeTTAGICrxPkgUGMJfayV2DW1PXKuqUZjq0LScO4NL5AdTWipdepEq5M
Z+RFFMWJEwCXKiGONCqbogK3bX8Jyl/NoWdQNV6XsD4PIi7wvNn1ZcbM2AUlqOQTlINojxx30LHE
eEyLw6GBV93JrBy5lRWvyrUqVT4v8154Ro4jcmCqzx4EeK/oY/wbye1ULLMe9FxOR5MfzCrTOczN
rr7KEg7TtKdiwjIvBzEsOMox+Pp13uDIRwM/hqJKeorv5T9yU7u1M4cojU1StoEYtBu1k9MuaxTr
aDa4GCBQtvMFEqWgK0IK/11ceWKMFCi5EkwWllWLmvOuWBf1zLnUokU9eMC2d2WH/CHeAOkzoOkw
sfl6qDxkpDf4FKijUeBvdGOlodd4yhNvRZMKolw/m3gEG6PogZ7FbVxcTiKbwFP2SzcuF0INkyoP
U9JkB3zAtpAdj7MCOjfz9TjlkKVLIcQQVBnkZCUbZqqo5pXzGqpEDg/SqlOvZs/h7WYYqTf18kFk
55P2muhBXxd5Mg7rBrSNKCWZ3MQcDT0ZgeDcC+ZiqK0NCbzYSQX3Mlm0U5KsHjSxgYqAHyVDrMew
rJt5eENpUhfRrtydSvBZok+V7tQACQYTLNaJfK9sEc1Ts8xiPrDrbkDVm8+KfCTOsmH9UNqDEQcy
5aGiZw14a6cf63gNKVjz6r5218NOV+fGSxI6BX+hVDfC5MkPPy3QsWTsKbwOAFzDgwprtIQU2cSb
97U4qO6Mzqrq2iwOwLzy9MlDoa3JdLsYwWY5I9rVy8mb235VUDB6I1Kn0yxjbw5Yp4o3f6mcVmk/
PflDEa1Lcl9fjok7JxFutQKbpDVWr1xP90Po+IXi4K7dl8AQmuraQq4TbhyB+9CfGO4pIsFbUG5Y
O+nRjKrGW3v1RMBgNXXiRjxzgadhoWwg4vtKF+J5mhwUTIvklCdi4kGfmQgpZW2QlXMH5kNaO2so
h1RxVJUMejxkxPQlUPOSRBPzqT4eyrloV472xBy2rOwk53195dxj/lrxznXvajoqcVFxcVYSos2N
U1PwO2ozJjw0PO66W9/RQq/01M3jSkANcSSysXF84puEyh4scrjvBkz4RcL8tl/Xrceh8Jbmzryq
XC3Ks8apm9eGKbDGTREP6JgBRz90BLDwqJyT2luW4E/Nl5nrQ/jBLGniCMoNIBp44RUQ+wzUnqsk
zfmySoVTHLg2ngrdSodBTF6BNWfrDSF+1i7SMuOFbCuXnoNFldBwTpp0PijjMkVB4VU1WXl9lVVv
B79Tm8a3FejIUiv/uMa42Yxj5pgDhsm9ak5igg9h+yd4VflcFuUB6W3NwxknqgmKvi2Tg7oH8x/i
Yzk1C5KzBIrMqJnBDHO7KlnoTKFjDGPAnkxYE7aaqdBJgHU8zb2E7QoIbGteuvwQKqkoO2g7r0lW
WFCyVmbq2SFLM8+PukwlPgQY1J8kpvfJubAFD1hheBWaRjTDQQ3eiD0UvTVhAxnuoma5mRd09Hsc
clwNlcyhnE0DGjfYBoPynTaE0NyLBTB+pwtNObZVBOnLMAT6ieV3ZZuYN17Sl0C1fWGK8tjNUgNS
QCgDj8aoUoSmdvm5IxzVAoMY3ZVyRxcHNC3pq7oRyRS4Fpf5GpQYHG5b5ZUSMEeXyLK+CpGhkCuE
YSwLgGw6b0DBgd5Me1OEjXWT5IhyMnSrImn4aYZUynsopYNgbmpWtIv3Klljlaqz96oYIgPU5t8r
4hR842aW7ZDGTViSmDnhe6lrcE2ohFdMev2qK03WhYnuodZm58pA+WQAnLYMQW4IspxUN5mbTeN/
kvZlS5LqypZfhBkSCMQrQ0w5z5X5IqusymIGMYO+vhfV3XdHkHED2+e81j4nPSS5XO7L13I2qBKH
clvJukdvpTdQ52gIgwdhZNGX3obmD0kzJtA+a0ToZp3Q6KPjVNWvpHYMskF2C56BDHtHfUoB99u1
hkqnx5xFTgYEhVQGzf0GPaU2x5Wh1a0yncn0AZXrXu0kFt8A4EQh41DAFqJUaOlgDEFbhG7el7zf
oTHUOs+m1kftlQaUPL0zw1q3n4hRyng/DWGILLlMqnZXtFmXBCgTUaeRPDRNDxVTa7h9Txv8/Zz0
nyim9NqLHBLus7ECA0Mx/EGShulO2blkbmJ3/cFKpQQENfaJ9PtmAugscrNPvY6mOf59smv5gv9f
V3ms1Mpmh3aB1fohj9RnwcwCrUSe2qPbstbKA2VpQ/JOQOlgnlRD9OGEos52BSmUfjMSFKjotkzK
yvBbGn1UQcVNNdyVQ8RLB8dqlu854C3xuze47A+pM2nG6DNrGh3pTp3WpAERiZrcRouMzGtZHb8A
bOs+uCzlrVXbzRNFSf4rLToJRgBypMglbUJ/pb3sOPqSuf1sFiTPb0QD4s6VAijQux0RJsIPRVnZ
cI/KoaNubHVDtwEtArlZi+VEfuwUotywRtO+2CAj7pUtLVEAdyqkv5Mh/bTCZBg208RleoemWzXe
dNlQm5tcdCZAiaZEczmq0RySY5S4Vlwat5JqJvpNibDqvSaT6TmqEoQBmWmgdgAlTVK3xp/Fb5uT
Wy9ktfXQEp5GnkULIa9x0flnzEVmHYCxqGY/hgWO37I19RINtDKApNjmT71zpo9UZVMVIORJoH6O
M01umkR6v+fFKIQXdxXNX4kGT9vYpRmaV06cR8ZLlDdhvp9YHvUBBbgyuqNmwGE0Bd6Jl2lUT57M
ukYwGHo91l7lVLZoeRi8Nu6SkEXJzqjtadpzdHlRqiZ5il2Pkq64klNoPMSZMcZ3YERo3atAeEn8
uGJMg5WEZNdWPSVsU/Iu+VIacMutblZ6+aLltC9uRZ/KcJPxZCKbtG6qH13adwdisfaaZ3XyWTSq
endEKalnxIwgTSL25AQ2bU3tamRZr/wwxcEH+qQBicxZnBTbqOap9C3gryDxOElVe4SFTucXWZO/
tJj6d8dxLQ0X9Aeq+7lEbe7bfNBoAD1bVrikJzZau7EUo6dXNe8CyXRTi9zJYZK+gdUgYrydyexb
aRd7NRtEYGQTgDUneoPiA+m+sS8s0+9QRAgrfkPA+tInrm1YP5WgikgLqWSyNSf7aSCG7fFQY3uQ
0j4sO76djCIo28i87bOUu3UXjh7JW6S/FrU8yyjsJ+mUb+aUP5oV4ijTo3qXKV66iCaNLwoqvMHK
sRnYqrtqpDPAWjb7lMOz+kwhTFl6/Qv9N3EXx1E4+i2t3C7RD50+bSczeRqHssf/KO68gpRfTRRq
nq1Pv6eItNdZ2d1OJbU2hTDjD8T2G6pqNIvL0kCDCJUVa9ufE+vYpiFTuU0i8M8iBrxQI9YtyAaf
nR1aVwXAAVKUv/hYvDVdLkDZkf0myqbWzR3R78dozH2wevimtvpbMNueaGLs+lgdEFqfAOBMPp1A
UYkHSrwKVcijAfDKLZz8GsyO64KFut+gFw3KE2DkTte16z7MMjfSpg3NpO4a+oAYyVXoOcLogSRn
qCOJ+sE060OrKhuCqMqnaX0/0sh0zVR7D1V1FbNEeU07ABMMs6uoM1HH5fIPFeKNTuazw8boTeot
OoSM3NCmiVDEpaHxagEMcXNBk6AnZgi/I1lQDYAWy0rJm0YV6N0Kca9n08/Ocr6cNBG7nNmZL5Nu
CMaBNcEgnSJ2hZkEjdL+YB1t4Va8R37KcmtfpypgqAeHoeoOAMFtVwND4hGMoMAx0kcCakDLouL3
aPG5Uuz8RDXXUaicjQN2XMHh6Bkr/Gi0cHeRVN5V+lDs0KIDBE89sJ7k3hjU7wqscFcK/SvrUAJq
Y/ZsUqS1rUPo22TKZmf2wJVHLfuhHP1nXvIJPWQ2F5LAtmrywwpl5sZTn84lVO62XJ98JPBImdoc
bdEBa8K8BfB6UiDjYTo0typsgGZq/RhMWjW5ecc8rbG2uGeoWXGTPUHokypQZka2Cg+gMCU4YPQo
yjR6b0nBQBujjW92eeHG0Iz4bWWjHxz2f0wnDnctsmi3r20gkTF9rnPnqtLNBzhjs9Na64HlaPQY
kZbtagDsLiH5GzNQNqa6/W6hE+xnIBT5pTE66EgCqU5bAiZJbDVuFsXbMWdvU2KrfRJr3Z4PrXKn
qn1sNGl4GpPVQbOTLABxcmMk/Uvr6Htpd1WQhGXum43hR632UZfT3bzFhl58Dqn11oMeciiajgZo
pX/UU/WRd0AAdHz0wAfTcd9m1lOrdZHLeq11Zd3+jFWm8FD3oEN2zxGyGm/I+l8WRQUrUhQLFXIX
lM0qDew+BEVG2hKZlC39pAc+wmr2MFHD3trS2VcDI6+1ws8zUqFcVMjKjccSLRij9mxEUU8zmz5Q
KDvd0rEt/Hu/t6iinhka93UcHaRDwNiZkDDZKSgEJL0tBY4dRMHM4F7VWqJ19TbWw8hv2lxFbgIm
CjroeSlKpCvWOCJUTtbvng1l8qx3UqveTXRVrqPYRtthalH0TUCVSrSCQnSZmrCwW3coZF5ubV5E
w30BAibQzbLopS9RpOt+OvfvblVe6uM1tSfT2vK80hLwzip9Q0iKZXWdLItgrMuI33VRWqs9mvOk
9vIxb63XoWDTBlVAtEkqP0TjiLIBBY9TUy0D9mQPB9o2SCzT1lP9bzbdIX/g1AUNAogIR0GVPGSU
8sgD00f+GRuzMrcdyrGPHBxF/Gta38pRBxcUbQKE9iIeXppBIQfSrAa5QdaC09SrmN9wSdHvCWOr
/Zh0m72FcLl4M5RA3D94I3jyRvM++Yz6uuCbJpnKCgTNccClG8cKJa4lwBI0AVflYAdPaezKBECK
K5gYX61Kqycf5ctEQ3eIVX3dx534SOTYtfcSyUSCyN9U5kGGXPtqIwU3IlFImn1kxca0KScTFbeR
ZcKzp6GX2zjPROh1pWi0LQknx9qIxm5/q5KXz+iXtek267rJCCL0ZY2g6jP9Z2br/a+oH2u+zTSG
h2XIgQ7h/grluNwEa2RnzCjKUwPSVoekOVXyoxJ1brsT1VrTK2I0SPzYaJLXGg0IBAJe0EcB2sTo
02Ju9LVhIXcmkfS67OvGxG63LH9m/ZRZQQvimNhBQ4jcX6VxmV7RDBjCQ24Yqkg9mhXk98TsCcxM
RCXqG1MzWEFpoG3rZyb4I3DENMs8w6qRNNhCaUDqNKfNAwdUQ9vXNcMBxUSB9u0rlaAZ2aagSntt
7AzODamNrL7S8nKIfzGWZuxmAKtlvEm1Qb4DUBGdJ1D3DNcm6QjyQnQTnW0btsMVA9mHIzaZBeJO
OBi/aDGxP8ISsnGVKrsGWeKYP/Co13KvoREaZPaQj36iI5n2R/AAwftuWi63TG+LHsGU9RRtarvm
e5Appwi9NYqoCprMpPtZpF5ozXalbgE/dcq7Xsgo3acheE6g43ShCaJoORR7JsG2u+pAQf6Rs7yJ
t4adgL1lpm37mRXDlG6FHPs/QCpvmja0P3Jwl9ReM8BDcwsaxc0GdL8aqJSZ5tjUjpdb1TfG4DeF
Xb/rHOHSjbWiVDcFzW3jBVQ/ghxc60VybRtWBIIr4pO+i2qkQ6krW/Q67wHNEXGN10IgkGd26Xe8
TUPfCtsExRArrNt67IRzo9oBzwo8ASVNhNR4IwtjrLd6TGl0RfACprtKi7WAKtB7RG8+2zIrH/I8
2SW8NKPnWGI4gqdEWVtBp1ilruO2OGQW0CKXjmkFUBFUCA6iJqt3DRzA8Md0dG5mIAZlHeqI6coQ
uRUFpC+MfNPbGhnd3h5ThaoZ+GidURMXc9TSbJPU4RdY7+i3T8Tovqy+NCY3EeQ5RCrvTpnBPENk
tTdUJX/otRJvGvJoVR4qZIIoXlLkvY80t5z3EBTU0DN4LwmQNHg0Ufj6zjXVi/5lZMhHrksjNoen
LmydZNuIhP8KRyfD0zmZg/mkJw2pf+TmiLAgDWXQB6sFm/ypiLrOQao0aG4DtUDs5VZuXrOusUOf
OzlInTyS0VeRdiNImdPworfCaN4SZgEbIbmBKNnh1zh+ainnsRSW/cFiWn0xZrTItI28eoVK24Ef
JelXWLGsgW4g6dHkslvA4Oo9LZzqHTw/bnrjCJ6WZk+ZdFk5pcLNrF5LAku2ytklIK88tjqhn8Aw
ipuYG6De9hpwxazOOfOogRiF1nQTvQKlE2+ZNG2fctOyvJwVLHejWuVQVTSgUyduMzJg7ZSEYbTj
oM1VnlVVPHUnm3Gk3B0ECBtDTqMXi4E/oSrhyTUoTmPng9mSWx6qVDLsUbrGoP0WZPyy894WeCGh
mxBqTogjG9fCsy2rIm7CJ+CQ1NJFEihw+2MPPDYCbjAoV0h/Yqe/q2Si0h9SgVkXOIBs8qAMo+q5
RugA382uxnt7lNYDYmTce1M2FiN2CphkIRhIxkabOxoojiCHgSNDbpH5dV5oyjLajyhS98gNlZtW
aMBnQ9L0rp6MIBhaUVPFHi6ubhykBs5f0PayTG5LozgodNGRbEFCooZpk6A2G3dVWZigKYBx8acT
PZIGneCoinToi6A1OxR0+mA54XtS2b+YIeMbLVG3oCyLnzqv6sck6uJ9JRzzfhLJnQR9hbuohefU
0vnsGy6BTrdldtVWffIs4trOtoOw4ZcMeeB95cT4sZEZT+k+M5s4vcPvdm57C8Q5X5kVUkJ0IdL+
wFKu2quYkwn5qG6APJ8BDo881iNgAkWqFPGUUQHlH0FXTsDxKSX6KPQ51sbykGgGGs2UlvVvoC4g
TUd1PTxk6EOjZkSUr1/1QnSZL2K8iH4/pna0ySWfrFvGldOD5YIMLFW6vGOlgdoWEAcQLS0pvmKZ
F8+6tDVk31ORTNswScIGoV4Vv1DxKRS/YAc6bkLALgpYDKxiq0/FNG5jJVrA5+BO66AxJujsJ5XW
U7/ggyEDPclp+jg2rcPcNCeftUNE5aaxYV7FfbEr9OngKMeYvHiwkQ+mMgljV5UDyJlO3KkIapY0
/gr7JjI3EwGq4EnSqOaQZjoozJWIs2SDNt5UBxABsd7Lu9HGL1AWKotpiJoOdMzekZ4G1O2JR8O0
JSoFuo/uj1F5UYHo58msAI9GOIkJKBuElNgzKVgtJoi73Ti9ZKaywBrWqhSZu+iQaZp59RW2XRqM
OfAnBOAeLHs3CmUBPRUhSTx6eBsNzl0OnpVvZZoJ1dn/MOv+X3f7WOdFv3VJLcDEmOnBCIdK2p5b
vMdd0sJCXB7EEG/6TXlbbBNv8IYAUoXuFgoWcIKD8Cbd0w11wRC7AYElfU8CxEyvC5rd5Z8Czt5p
vxa/xGEGM8DNY+hTgJ13/EvsPi6KAmke3HnPGDJ4vXUvWwD178gC8iZ0nikazPPsJqx0/iLDsQXg
DEYSadBNNEM1/Qqbbphzn7Ry8XYWD01PQupdtkhOF7U0ScnC5FSwTGtYSP0qUBt7A7bKVX/Vujh7
F4DmU+h3K2s8Pc/vBhfMQxVqWH8Pg7jvbo00TRoPnTysLGv+K/+IA/+vFby74EzOMxCos/AaNK8G
YDRNEvAb9gtIzDb3Wrf4o7zJz4JpZ0PGe8lLz+3isbmZbnmkRWx6I6NhRagPsRGgFDCka4lS8rKR
v2dxuiiHcKgaocmkHNyF+VccWemSIo2VBtImiC9e/ww++LbyO1+41kbfsfsVa6cU0XkLHYrpj+BJ
GNhGc2ZJHFvjY2hlzIKGqQkAkD1L4XZ/UCT8NHZQjSSe5eqgJ95B18Y8+Ga8aa4u/4DvjnJiny8c
pR8bISregkWVHTTnI0WK0I3tysF9M2Lr+GAUetnEtCExJQsORsKthsY8zoK+vgESGGDWJR7ot8sr
+baTf43Mc4tmQSrYHqc7qZKi4zIE08Dcxrv0kG7VIdmlm2plw7454cLMwj2g4Oz0jEjDd6od2g+o
B18ur+N7sFhYWLiEhmwkmxIspAnIhlynQZxi47bxVrvhP8Zb8Lu0e0ioLlv9FhQXRuf/fuT1VdiX
bQU+PGhWerKJWxCE25iWuGGc+cRMJGai/qu7PNubQwbIPhhSTxcRMRK9gIomBi8EVWhdyvcCbaa1
q3zurMD7wS0jFoWCYnFWiUFR7Tjwu9Znv1IA6PfEDfGUkYcCsqDXcuP4oCNeXtg5Xz+2uTg9BzQM
yAV5GpTdo6EZG12/DWseXDZyzkcsMOOgyDZMCr23fnpceDZLa5BIGVp/CIZbZu6EH/m2J12AUc+1
B8Xd2v0iczQ/CYy2fmJzEe2HOh4TI4/SQN9ah7oLMj/ddhttm0NTvV1bIT1znU+sLRyEtpDYVl1u
+PxDbZCsP4kDwGEIvl9AjS/2+a3lxYEWTL+zV/HL8FIv3lt3zXX1TK+LwNq0N/b+8p6fOVjLhFR/
Fg/Y85Sm0y2PrLKokJLh4hPNG/LMrUrDm8bX/8SKibfHxudkzaXLtnEsuw60KD8W6H8013WOPoqt
4fOSl27fHHCXR2nq/1hZOKkJCj7tiJ4GEfgB2vTlaNdO/B5VfzqoQy+bOr9t/5habFtNm0hNLDX8
sk2jII/iFmSFHFdyHKavy6bO3gqkI/guq42Xxl5y/VraVpYU2LzBQ1G17bbRXe6B28pd4UJk7Tnv
3Lts8nQ8AgIL7gSnYIfji4hIJf8qQI7CJviIsUSfwfCZtOidRMTZlhzqyi4PyW1ol+BXJBiCMLBa
raV488Ytz/DItL0IAVmeFL0D/MIfFH/KpfbYOfW9dIwaEnOyvbzM87YMG9PLMKPRMBYP+BC2nAsn
NdHPSUFF4p6pIBGT7a4pq5UdPecviJ//Y2re8aMdlRCD8qGGqbgCZtCMYFAUXt8/XF7QWSuYRsnn
bzeAa7PwypZpBbXiBG9sMQGMfWlqdAK6fMX3z7w/Fj+ystw2CprMZMNKQtunQpO3nc2e/7uFLLYr
kdOAoQ0RYLuCoEk/OoNrVyAypIYcV162s05wtJo5Yh+dDNxCgnmF1UTJtaQKiPNrOzYes4P/akl8
4dgj2J8hcGnD16c9oH4POslDhKr/spXzZ4NcEVMRMWFFnz3kaDVNk9WiwEwP34Ry3zUlyBkm+Fsr
e3bez/6xsvAzswFo2AFJ8nXq7Bojec0r+jtq+pWiec3MwtG4g4afqRKQh3D+8fiC4Opleb4SBWZl
3PeQA49G4qZzsLMXZkQuCtvUkhxZB9+2fv6oNjRQV5Ynn/vS7V4xaQEgiM+CubDF4xi7qTd61b68
Jh71o0PtlfcdZou4ycovOxv5+dEvW1yDQQASI8KArupBbZTfP4k9WrVvxnYMkl15l23tlXv3t2b5
Fn6PLC5uQxllOnFa7MV0GACtu0PtDkG7jw+Wz59Mvw2iR1G66oZeRSuLnXf5m2Uw6gnAGjw88xSi
Y881TMkUmNCOb2Jshrwp6QfaAX6Wz2NQ9JW7SM561pGx2SWOrgm6LACvKnt+UqGpwzSQ4tn0nKs5
j+bX6V7cERXQ3dp50vmOX1rjophrZdFHUkGVl+2N0oVkqHPz2utu8i3kiw/2BO8ilVt4zVV7ax9K
H4TLlV0+Gx+OFj7/96OFRwrUBRttEl8HFn1rQsB1W5fF78tB6PzuwnFtSB1MyuajPjKiWm5k6OHm
gR73vhPhyhS6O7K1muSvS3zfzn/sLK6HApEMjRYsZvB6Xz7bP2hQbXuXX5u/wsDyrad8D5rmbeoX
Hg/iP2uXhZ7fzH/sLy6LoSDt6ZSYa3N+QPfPcXWvBBQW7tJAvLehy267H/oTCHE+88RneyO/7Hui
uWvp2sp+W4unZRJoQCY6fkeq9p39FuqVV6+lFuevDLQv6CHYABn/KlKODpU7RkNIpDs+GNK+jaqM
u6hUvN7r0cPxMCeo2kQAT8lKfXL2ecaXZA2CgV02JIWnvgRtbB3Oml9/wNAfiPAtfR+BHhAquvKm
nT3MI0MLZypA3wptA4ZC7c0YEjdO3i/fivMGGGYOYowZAJ2Ft0zhmCWOBmlrLdneMtWmMf49yofE
3UHeDrW3CcoMnz3l6JDAUCQVWvuO7zzJvbNRO8cztvG9AMAd+mIlpz13NNCAzxj7PERtGbHLsLUs
lpdIn3V7i4SgdTm6aOB+7IeOr5R251wcT7NuWvN143yxeUxCv9BDuOjbEHxqVQ4Z7bAdsjq4fEbf
YdJ5AwnQPLQVMYDOWjwMGK0GelwsskDcjD6GPdzlN47HtiSw3jQ/WdlAcnYHgelBzY/6Q9cXqxoj
1WpozAMNyPzeV351qFIAHu3OuIn3xc/hGuyS9sXx9cfLyzznivgq1/+3SxYBQ+ToRUwdcfxCQ790
ynyem2s7ee49B/6LhQEcBeC8eM8jEfOKDnjP53iR/cY4sPJhugkDyAS26b3zMG+piTlsq3j6WcNA
Yy0Az4zR5T0TUWZyiNUNX5i611V/GqgdUtq4BbvNbbJyhGd3cv40KDWA+YHsdXrhFCTQehzBL3Vt
cAkYSXa2v3xWZHaC5SvnHJlYOImW22BFCWTB4JV4UVqAXJph5Iulfwpe7Zto2tWie46JBvKIuK91
6yWPqntwmXexmjKMLrEPkDs8pTXx8x7jB5izUnVe3gPMIT7dA0uVTlUn2AMj1ixfODloa6GsNyv7
MCdH//s+QDd7aqam0DKrDq+ccWcdxj1a8j7fx9fKA430pdiuPapkPrpL9hahoK3qeEgyZBd0C0C8
OZgHjNPZF0/Jk3E7euKu6t3isfXaF3G7BoKs7ei8FUdhHIz4oofIEAzo1PH0Vs5C/ZXn7izu6XCO
wSBQphI42KmNIlUt9N6wkeJ+8j95MO7ELnns7tbj3PfgTcnclbTQxDDRBVm84VPtUFCqO4yDGJ9y
q3LNsgTvaOWenDECfIUbUObqHDjjYs8ymoKZEvXMd5gp3UYHUcAQKfLOrNLX9m7N1nx+R+ej5ylG
vKUd5BpeqAVDYHkltItB5EMGarnE42qT+rmzWesinynPKMU4VWce+I3e2hKYw8iJvsWQFIGgqn4U
z5gRYu60oD3MpagxuuUdSDwuvRqu1p6q70H1xPASlisniAwUZrj5NeZNuWDF71oGyY4YUJcOEPnX
2dfl635mi5llMvBccZZzRnO6xeBPQTVAa+GDe4gzfLBAyAVW7V228v2O0xMri4M07MEU+VxBaOyX
TR8zhoGGdxk5DGHmgrez5jdzyDgNKafm5kUf+Q104SH0fzDHXFSAm8hrtpjJdVXuqa9/rlWbZ274
qbU5+ziyFlIRMzP/Wx7pXnhVbPqd8UC82qU77fnyPp5xD7gkaM8mJjcw9G5OTTWFk2F64ryPCqEy
vpPNMwmrDctCN8zGlZfge3TEuo6MLd5ckCtDWlUYWRsPSJwMt+2LtYOavevbQR2ZWLy5PQH1L89K
dJ/2TYaqrntM/HybeuHe3oJ8nG7WDuusu/9jcNn5GgYxdaLo8yDh26H4LPk+bJ8un9HKts0zmY/d
QdWanY0Ym+KbEZjLGobrtPeXLZwpiE9O5i/SduRxoz2RAoz0POgiT23a/TyHbAMGhYuZpnKTbPgz
79zec7b1btro4MG72oO1kR44re+Xf8qZrOn0pyzixwRqkdTBh8JVi2/DnbWt9/Q180HnC/QfjU88
SCEeatRF2v0aoeMMbEcxvwszKVGsIFCzhe02krIB1UvzEUW6wPToF0RIuSd6wIZpDstQcAgo97zL
az7nQxgIgcwIqa8OlsfpAZtWa41GQzU/hdaFhvuJfCX9v25w445jeDbmb6L5DO7DqY1IdaTpZQEO
JDoyRhZk4LlfXgWZd2dx905MzEH0yIlSbtMxgn41oA/ZM1oZW1w9Dxrj7ZycrFex597UE3uL0xKY
60xKLY2DdtNem159l48eeLvlVgvkDuBgAOpyFqRP3ZUhV9Z65sROTC+en6TJQO10QJMpyYMSe46R
lSlbObEzT9yxjfnbPMfbiSmWMWsS0BEw8JWDOki8NnUeMWPsdUz51ZSbkO6y1UOcD+l/P0SUtqdW
I7OvzTKD1ew6vo13asd9NNUfMATIW88vz9TRx15pLEuDtAlJ3+Ww1kxu+RNj2PZkh5Gye+dRf+p8
c9N+RFdy+5/cc45JFvr8xUt8zXae4Xe8tW0Eco5N4TnkTj/wreWlB+0WsxaVh2wssGDS/NcwCKIJ
QDAO9jpDibu4fj2jsYEpptznxe+uLfcD+VM42kom/f2hODWyuIC9xbVxDDuG1iHfhmgfdvLt8h1f
s7C4ckOGaZQOhBC+XmGAAjSdEwkuW/h+s07XsLhZsY2hAZbARlVR7g+ls0lzx620cuUCn8GLTu3M
v+MoWGE6TE9qvdN8cqc22f0McJjv5S/zR/2gAWNfM7e2cYuUDrrbScUVSMmluWle010Y1LoLIVJE
AMSitv/jhF50UCuP6fxXTy/z6SIXfh6yysbgFlhNoel1o5jc9mIoMdigL9DGpCvOcX5PHZsCJwVV
31qiYpjGwTG2oxf++AsCzW4bfwg/+5M0LgbU+s3nWmlzJlUAEIaqCrIVcHT5Xxbx0RlGU5aVYBFr
fusnz9QDwf4uppvpJtvowOqvMYA4SF6Jp/t0Z/Q3KV9JZ8+u99j+4lC5WSWaCFG5Dh44krCPMQRQ
aqbXfVAE8cYp8BHBSzSZc8d5bG9xnFBJOnIAdw2Un5AFZg3RZBYdusgKMaxTriQl5zz22NgiWU85
LUFXw+La6gdGZGMq8ApzcW01i/etHh2M0oa638915Y7xO5fPlvyRJCu57fl1cAT7mV1B/hK7jpwk
iYe+q3MDXGfQVc3uGhralbB7LmRhrCr6ZUCezW9slDofI7PqUWLrwGf9dDSbQ4HZLX7DyBrMfaYR
CSWwwWZ/R18Fn2w+DVssjTS9LjB+LtkPARgp2bYK+mvAGCDob1LPeko+W9fZFgGGXlcoe9ah7zkB
WMQUXHEwGIlu4HsvS/gJXxvJh0lxBM54CPoQ0xcm58aMJt/iMbSULwnE4/UVFM8rD8OZczyxu7hs
BZTIEtJ67o82tMvNlVH/e3IEuJ9HK1tcr7JhDeYRoBZu002UP0v1EbLt5Rt8Jkc+tbG4VeC3QdhU
4fzozeT114ZPdolPB1fsyn0J9ba3Vp+eC1Inq1pcMxLFRsI4VjX+0j3ls6sSXevewwTM0K233W5l
gd/zRywQmQ7aZAbBvOGFg+p5mDX4Il4e/Bg34mAA5HJNEN60Q71dW9pZj0C3jOBjRQbaBYvzwhwe
vWH4EAyQcWh2+9c6f728mDMRCjObkbGBWIei8C/QfBQ6pjhqR64X+NzKCFoiexXZe5vfZ5gXctnO
uYUc21kcURZCZCw7LISSd3www2tY/d9Z+BtWjlYyT9ErbAcrgfr3xdHCn6Y5Jis2zlTPCAcEB2Eh
QAFOWixDTHyAuhHPcY15WRu2cxrPgPT1U9/rm+oZqRbwgifn9+W9O3OjMDRhJh1D9IiJisv2djYJ
fAFC9WEwbshGGb40d7PsY4JJzKmYBwu8aGs2v0d82JzxR3g5Jkcuuf1NrkpIhfA2VsHkTQEGiPpd
6RkYBvhqobeQuFhpuVvNd+a7cxp6T83OfnR0ihX0XG3WmJh94sY/jU0aQL3euvbHTG4yvjA57+0/
2FvsKNrRnHCDLsszAGmFE2EuFKj/YovhBg/9Vbxt/Jm/au7iJ2ulSPp+D0BoPjI3x5aj9YVxqw09
PkuG2QSWwHy4ukJygC8VdCupzZnE0dTBGsOnyvBpMuDjiyBFY4LBWBiPHCR7fPrKE35ue2LYRxsM
AugPOVDdHiMhuIv5ycVL9Ymv56w2qea1LM/y+CcszrKxFN5X3UQd4FuHGeOFNNH0xRP46xvtvfxc
OclzW3tsblHujH31f0i7sh25cWX5RQK0L69aa+29291+Eey2rX3f9fU3WHPuuEQJxRnPw8EApwFn
UUwmk5mREWM8CmrgzM+TpXulO+4aEJR0bmSBjdANDyiZMqsk60I2YTBTgGZE4q+hy0rf2SImyodS
SxzSSp7txooOvqt5oo2ZekYStt5TyhZ1G+hTE0VyAFtkVBCDq1YMiiTHcIezhgkVzSy/dy5ohXQ7
NhMbPIIm63iuPjH5ARp4JwG+QvOYCIhee2+ca0LO+UrizGCETAH/j1ndxdV9dLEAMmSCFQGQh9rE
OZD9OMgMTFlwI6ZwwHkxJuDJAMmBxqg9kY+18E4sAnOJOPi4ysks3XItFfRmAOcAID+vQkfrotfR
z/bAWDxA6AyjyMILwz037WloDmhIGgRNpNKiqKoUAUWnxJE9vBwr3S5/aLvoMO4MxwcJq4OWreAU
bgqFLdn+1yNUWKwM4nBoIgAlJfOUcR+t6dxo8FlVKYLm11yPNlrjGSvorP0DMwAScnYd5LaIpfTu
NdnAhUWaYrRuLkwNGJ9yJ95Pndk6g507A8h2TBZqcHVRYWnXNmmf9MFToNag2uhEL9RBRAjyb7j+
7d3b2jwNqpEaBvpx2GWqZMiB0rtVwbfrGHkPggUtb6FWCNkj/DKTF5rQSv3y622T65MAGQ1YRA1P
QxecHlOM2lnELD2+pRHwuwnaM4r+0YP4osvebxva2rRrQ9QHlKqk5tKsw6ZxgQUCOEvWGUvZ2iLk
EFDjgDaI9Bdh9NWll/O9GDUlLITt+6xAfObchs+3F7H5ta5MUIuYw6rJEDpSQOR5e85kE+fA1Fvt
kVdZIYqcFTpwXK+GisJS34M2HlmKA4mj6j1KodXYytJHV7ZoBxTqBHrW+kkBH5t7e4msr0id4R71
j6QyYJcTTzGIEabpS5n8+G82qPw2EHpw+XL4jJKQP+XgiS/C6A2suYxAselyv3dLoY5T20cNtO7g
EJP04nPAotasQUSWBaoY7UtVm6kCPlbYfPTNAyTDGEvY3A3yCkChAqkU/RLIQBKQg94xRbMJ1M7K
XhOhUgRlg9v7sXZrpOCCIZDJMSThNBgOLPyakvFc6tTq5zi9+xhpwhCF7U+MQtX6c8EOah1IFkUy
LUxfhpChyAEAxYxYkhSgBgWKNfIl5/ZiLhOmy5OztCItr9y4J+cGwcaJRZPnHKi+oHYzg3/ExvgU
7wCYjHnKMH0encIOXc3q/DP0x3YTa+/WBQOc3+vlks9xFZBmgHHCPgsyUPXZwS53fRvshGAsP012
ZocOMxNehwxiDxVj6J9BH4mu4kIhZwjAm5vhXgTp30tlFa/RMUXXHnQP9oxuTIgV4wEeMVkJ1i/W
y1J/m6YCY12MIP0NQkCo3NEW7MhJUI3xHzSn2AuOaIL1jzW1SWLEapeBicarQ8NL+ZIxX33cmuNK
bZxhUc5+Da3X1x+G8RPamU7VhvYg1GYANtzbnrU+jPi+VyYp9y3KHBwFcZQ5UmAHkGHl1dDU/6cN
BqkuaFI//LWCa8aOzTNyZYTy3i6ItAEA5syJamkAwUj0Ag2Stz9ZCPTySIsevNfUQjrSsImEJHN6
7hGkJ66hvEBr9raNjWcE+Vq/jVALqQrIBZYKjEAYEswH7b46xDbIODhAAAa7xgRNZ4Nrx4wPUOJk
BLTtnfptmzp5HN5RcjqkmUMI//zhmxEXtgZpnttLZFkhf79ywSzUY9BxYIUjuq2gI66iV0gO/Ecj
1MkqjLTLhQBLEcThHPmRpZRg2+Ld20sh/8r6NP3+YFS2oRdDBiVxLEUE3DKSGzsA9Sooc1AmYrRe
LpfJLVNUggHGiHDIJpgiT9ngKO0Sb3CzB0g4/PuH7NIDqTRjAtlOjfnCzMneum/1C/+LDMeQsgvv
NvvBNTzJyvCIVix2RZXhGnTqUXKSAt4/DJHlighGk5+6COomALVu79rlNXfjWypU/gHmvnqYJayw
cUD/GO/lyhr30FF3DJRiJpy6wQsO7SHyJjcB1/lOv0OF4k47Y3LvI7ONfcG44FnLpgKLGkFJW46x
bKEH/TgkqQm1ecFgtNi+V6HhByoXzNyswpceQx1PzsEkBGm7O1K98/fTQ4pmTeFCwf7L7W+8GY9/
G6OLERCrKGMlwCRXVDZyaXNjC7rlMfQ71vW9fvzBW68MUUewHbpshowW6NPnwiZqSBnwPtIIzahd
1c6M885aFXUIc1WMOqmHsXCePb47Q5eC4QrbaRiKyTqExCRU/qnoOMpqZaDFBTzffjxB/+t75EBi
MzsUFmfJAIhIFiACmN6P7NSrLUz8NRbLHddNPpKWXP0GKnhKlZb0BQTUHG6nPXdv4Y9+n0Oqw4K2
i3CXvtVvnCee5jMGMyAx98T6BNuOemWe2lICVS4EDeZlr91npQX4n93YnGe8+d855jDSpgNdWaP2
tGlR6aoGWFNDqIgj2FQianPNQ8GDnn78eftYCNvWQI+AAgyPz0w9rsZehOyOjHORnkQwE0Cax8p2
xRM0qh3/B3jadLQuDiS0NoLFGrva9C3AY1CuEKDniTGe5c2bViHng60HhxLsbbU52rIl/6ws4641
k/3sIen0wrv5TvF8M7P5Y2p11vhx+wNs+hYeZeLFv0itcvkbQIZYKzXiHWameUu0VKvC0qvXxEJ4
2IFIpDSzPbildvxOvMNgWMsK/utxRHz16x9A7XfSh+DV5fEDRDRNHPkw26WbPHJO9j68VyfeHu4j
13dur3rz9r42St2p4NTnZ3mCUah+uyP4rkWee4v99shLOsKVeN+gtGX6nXECdaZyvm1963rB2CCh
XpCRu6rUtotKHAZFWOFWjXQzBs9yjPRx3N02su6Dke8KQgwwYpDmK10cDnOJg3ooSn2gaUrdaFdd
2M/EzwysxjaJV6zIv/l6IjxGGEZBg2jVHkV7BnTSXIOPepmBy+3g8BKcoaVtfYDK6IOF2tsI/pgn
gBQNEHSAsdKTDFwkZ9M8YcKvVvInLZqdhOfs2x9x24QmYVAWB0TlqcBbgF6+lHyYKNo31XclELPf
NrDREVEuQxH/b4E6fgN0lECYi8duvI92WWpXnm7XwCnlqY2Yw/IJkkhRidbCGnXW5D7Ss75BTUGN
xCeI3X+XWkyo8wZRJANZdhkfK6gRGCqen2V8kiOZ4fnrUSx9uVzq3GlQ9eaGlpRObDJdLZ0IdxIJ
tvoPTDT8kt3aClxxF/5kVTE2XgbXK6drQ8UcQxEnx3dO1dkZYg6k790RKmomF7EyBobT0E/6YeTr
UO5gCgI2tv/a482YNBYEaWz512yTaTeIwR2FQ13Y6PFpKPaDdl/EFcM6IFshYLFoKo/VlBSUpRK+
dlObqheWF+i+/ABYkJl/k8DdxxzZ3AhtC4tUaIP8uqyKxJ0z4J1C8LNphlvrFePUsKyQHbh6sZaK
MMTzCCtiKzkKJAIxNG91OiNB37qeF4shP+PKTJVqiZRw+HyY1uxB9m6V97Hda6Z2JJlg5RnOfFA/
+19AFR771+4+dJQYAiL//uVMCNQ0pAnoFEEyfPkrehEq2xD6IgMlTykgXGrVW3moMaxsOq0hKgCT
iRi4vQCzr9YKGY2SNzJYmdXI5DL8j3u6Heq2LACipqN5iDqXolGPPJkDlW6uYdOiQd2nA+eFuX3b
wlaiikbrbxOUv4MiGw9U4hf1JZfBHp0N5xMj7U50zzpcrOVQnp7laPhCSBbbAvlISwSxkZX4LGKM
zXgpYEt4NEEBaKFbaXVQDpBOI3mKzd37B8OtLJQk3czq3O4UHyWMzGI+EbQYf+J1gohRT5Qk0WWm
CaiiNivbPMaTPIEIewJtxXjUwPVZM7Zs6yQLEiZXAfUnvLeUc+OzVUbaY32KOttd+BOf1fQDJrh7
K/pfm6GunSaGbjpaEBmIYDXzK3lrB+Zet4GveCidat960DdhZve314ax2eXB1XIOYtJ5calqHLJv
GNo++LZ6KjBABLlF52EUrMhrHdHF6LFsGvbkDbvShmQ3CxdHVkff+r9Xb9ConYFP51hM8EN6THI1
Xrsb3BDMo6zsYvNESBompgwwNGOkaLleY+x6sPzDTB6pxXOEbbyrOo1FvEg8YrUYqEQAhaDCZWhS
gAkSl2IzlWgua2B7jgJLmfDpGlDwD09D/sEJCStnIft0wyJdBMsLbfRzAxZlL9gN58zCbM9eddMD
6wMylkaXwaC+Ic49FM2crGg/hF51gnh6Lvpuz4n+CcLbNtfUrMVtZYRomP3/56TprJtMGfokx1sk
3td7YGTcxJNAkiHv/jCkXJmiIiYnQtIw52GqwwjW/GIIL6r/yLgBts4cUFxwP03SZJ0mR67iBAlI
gSdI70qucYxd4061ta+9Q+aV8p+arZ5ZF8HWsweXM8aH8BLBMaNxHEItdHITAO4wWDmS+ArT20Dh
QS/IxpiDC6XSA+tAb1501yapo1ZyEEIwgGJ30n34o/P6Y+dOYDrFgUAXgnUVMBdIvVEKI+yTIYY1
6LJ5UHdOIJtn6R9AXoNIu0N2aw+74MvtndzeyN8flboYgiHkgxGdbkfoQI3ff5u6j7HkGbfPZoZ3
/R2pe0GSId4Asn0kko8gbz0hpTuSx0hyRmXv0B8bd7a6/fBMilz5WX2KbJbzbMXMqx9A43DbQTAU
LsMyJ/GrAeKRBBpQtz/ktgUAjFBvUDDpSd1CQdNOQDphia36I09+xQULJc8yQOV1gh51adpC/rfq
20+IOBz6pnRvr2E9FohnI0hTwbpJAARoDi+vlqCcuWkukWwRfrAUdPgvOugQnXmXHyHSQCj8QLqe
eCWEAW5b3nLDK8N0/oXygqynpBfd+rIlpedU4SFrtb9tZCs7QRsAivJEi16QyRe+yr0hJiDq0DJD
0BrB3qs/leNnwc82VDFZ33FjrzD4AhIGglwANTO1V4aa1HUbQ9t0eEQt14XP2+NuzgCTwEc0Dukh
cCdG2r9V31vYpJLyCpOVSgRVZyfcqwflGD+rDxg+IJ0OQro47VSQXA8WC3e0znlAWQc8Noq6PObP
6NJqJkvljLomeAyCpANut9vzBe+oMcbGY3lXjqMNWeovFcQzbu/l2mGWdqm9zOpICbsK5GPQ0oVC
6K+JBwZdtm8bYS2O/Igrh+EicVIhxg3JvbE2oNgyPxU9SHwrIGqSognNruTusexdWQWs3SSX9DIZ
wvqANgWjFkITQKFL02rNQxmzBxlUi3pGuxfBsj0f253ikdtH/c6CR2yUMHDmgUmE2gGvrsdHFHWq
ChFPU1sucfRFqxUhFonm++x1NiR3QY2Um8zq8NYmXhulNhHtLYhEjtBRal0MVY12NwN+U3ggXDBM
zDWFTnsnmtk961pnmaW2VZ2K3OAxx42Zwcy3NHmGHM40mrOesZrX5Mamd/F6gVT+UCSKApFkA5Cy
Q7CrQ5BlttCuAcIeg2LJvQJipnQ37XRLe2YCz7dNA7mAdyUo9jXy9yvfhQ7vUOg5GMsap4Nysl0/
AARIZiWnCnmT/tAewEkNvG9vh4+s23YjFhFv+m2cyirylEdnibDqBZUFKYsBM7B2/h2K2G+8O3rJ
CW8xLwAaZmIc2I2EbWmYusCEFphU6FFljv9VcNuHeSe/EOqKYS+a5Zn1RCLuud7dv1dJExT7qQKS
dnB52ZowugooJHqBCV5eP4oWC6IpKuomGlstAHEwhIkRx7XmrppyT6uae6lIPpVGP/QVsKW9tM/i
MmXkNNv7iP4JCkk8qH4vXb0rJ+pLTQKwHg36dF/dDV+V7/EFldbhk/o9mlWl5d+xurCbpxO1K5D7
Ef0VGpaWqzFAzAIcNxIPAwDbcvWiRL9uB/aNdiQ+65UR6mAKc6wrXAguLwhVpQbem41nPEnnlDf/
4s2Ij3VkBRfuBYEFn9x20ivj1NFUgzqYIMUs2f17bytudADq0Ey//UOqhw0vxaSNAHEN4y8pgWUg
CAqp9gcSZEFDBX3cXypiQOaB8at0hF+S1YAhhJXNba1QgcgLtAsEwq1CD6SL4cTXUwvmzsapvskA
XABS6Aq/Wit0fIvJc7exwmtrdM+h4nhNyv6yJrgSWjvz0beDy7xUALWcwGbNvq0N6oSSFMVijL4J
YNVaftIk06CJpo6JI5ZATIoTtJ/D19seuk49dDx2FWhMiAgwIt1VjGIkW/5UxKgX6AdCRNW5w4lN
sLzRF1vaoQ5CmAZgr5ak2AlF8Wsm8SYqSXu/LHD7615fNC/KmJx4XQc3DjQCsylitf42FkpGxCWM
uaFlBeXm5bc0sklKcMzJQvv/Fc3kf1Dz2ehEX0bR/7ZDJVR8N+hcoggR7LT7DmJOKL9YNZi9WNnF
hnNgQboOqCm0+ESNuoKwoyEEH/FF/eiQ1QbaCayW8zpCkqX8bYG+d3rZkP0RBMYOh5NtAiX01k7q
CbpwPeNVtrU3CPzwPhFySoDGLPcm4v2SlwoldjpfrBEndTdPfbwnjOy1MUQnJ8LPGFR80KuBYXkj
H8X6rkxTGUSHqbJ4DCA/PoEa2xyhiwh20hkD1NAstgIfA5i5hskQhWsnKB+HvCdDvsobDRCCDZEu
2p3mB4zbcOuzE70XVOoxhLWaI8qnOpYjXE8OREllK+Vz3hr6+tDqHKsdwbJEHcoUipjolYMzKpg0
iwg4zIVopr1zO8SsM0R8YgGwGAXxEezHVMWiNGL809AEdwr+BXQQVqm3biQ8iNqz3rO4otclV8J4
DIYSSG2IsEfZyhN/xBQbPAnKEdJbPEZo0E5+a/Wz0p71JgfTZYlSA2TIFEYOvnEcF5app/jc8aKP
SeXEacb7RJXNoGdFMLIbyzRwuTYqgkHLctC6XkcEm9A1BGduLR31+jwFnXd7wzaOI9gnNB0nkRxJ
mToTcqvFVS9XCULYeGo8fU/K4y1zvH/D+wg3tSSIEu44hI/lqTcgM1p2RospZwk0MnVmJ/KJF0bG
vmzklvrCDBVcEjErBLmDdFUMcIL/K7dbzoIWtAayu+yj/Por4JicDKyVUR8Qxc5QAss+OLbyDyk7
i+LPVmSgEjaKuDrm8EFLQsQrQcZJeXqUNqoyqwImYDvTeO8f8vsQs769AwEKwyIjsOx0a2tZKrSF
BTDyoO1Lc5z2cwDZeYjbO5MMNef2vhc/ZINV8d86RypKdCidKSI6lZRX+KgZqgLg0Q5/iHa53bxm
r8EZ5XevNAOreQZkjSVps3WuUAEAnYUoAjWoUbuV+lyuCiWk6EoRBf7Sm7vA7ICjFVgcYZtL0zFN
hJEmLI6+seMx1Th1gjxcQGRr/ckMJ0b7Z71D6AaCOBg8tEC4YtpweaQqoWngLg0q+dXoGYHoxLz+
wCfdw+0AsWUGMt1wA9AzITWlzIhiIyvpEKDKYBxqY5dFb/UfrAQTuwaQ1AjiYK6mspsOA5Mq6Bp9
Wy/FYy5qoLBuH1JfZsxBb6zk2gyd0geyUCh5jJXEgTNVRy5/iCXWSSVxeRm38ar9vRQaP9TxUD2e
FCylAxyqSVHfCl6S4aXuUisX02OnfdWkU+EDSCEI+6JLGLCXtdctzVPXRupXkQGHQxVKePR5cJQP
TKDg5gqJsiKiEY4QXTzQ/TbNBeD30I3rbQm6rBC34sAmH+4wPvHBuf/a+/Da+22NWtA4KmKT6iAo
asq3XPRNdIilNrBvG9n8akRnAFB+pMB0jz0Wh0GdOijG+yijlcoxyBiet3EvIcHjBWR4uPsgbE4l
DHrNKTHo+bGMQ+dIKLZaOVxjLzwSnuruRTSr0GQzMm6tC/Ve0J8Cn0yaL8sIUYySMUcBuKwKpTe5
GbRf0+ftL7eBQL6MOhMtCKRgoGxZmoAwyNRJGVji/LPvIYEVzD6xFAHFABBFo95qzKh39OfInmOU
eoP3iAk531gk1qiilATALJJO6sofpwZ1CgiHA7E2or3zrMkj492wZQEAHunCTASGScqCMAi5nBCP
F8pO3UnZ2EE9XZh3tz/lxusEs+9XZqirSat8Xs51mCFQhVIwUT26U/c8lCdRnj9qARPvt+WVsIh8
Ar0WuCUdd/lMFDORsEkRlg3+W4XJiH5X2RfiTAuV1CMbY7htk2CTRFRyDDAoLB3GV4ZCExpM9g6W
8I6B4vmFw1QGZ6l2ZwPdDFAUFG1ciXGJbW7hb6s0sbMGliRfMypAeOIQTzu301lj2OvEArsHUAup
jWP+lS6Nd2nSasoIMs086Q2rVYLZhtj4tyKqHqusZnKYk3NF3TMLc5SzTFBk0ydQA8NZjPcc5SmM
uZKxXgnS2M2/f6Qu10btWZF2oGuTwZDUSMCxpC9D0u+KtmS8RDau5+sl0RUITQh7LdPIF5zu1OY+
rL63IUuefcuGASSeCHISAC/pHmpbN1omGsiZ+AC40BKlmgZjIgqrrb51lmVkMgpCDyrCwGUuvRzv
qSCPQHZ6kVkWG1NozR5oYTJtWpaA7wegjLsdPjb8b2GRnICrqjoSNI6LtFGx1aQBveNnMz628RcO
wL/bdrYO8MIQ+cRXhpo8zmW/rwhv1fwuuOMPYIWhROUKT2SsCBO1lZN6I4tVbeMJZCzMkvVfmUVR
c5K0MTVs9Wtv8xgcjMwBPKSIlqb8Oc9O9wwJVggT2YzlbkSOhV0q+HcYceGjZDZsKbXkyWw0zNiE
tvCkmuB5CQAsNsGu/ycFPywXeGEA5cCKsnp+jeCTUhoOC0LK7BXzAEtJ/3R7bZtL+22Drp9UOa70
qEN6kA5fwvZ58lkj0JubhjMtgXGP1LVpvJ8it0ISc8D4NU40W3Nki/optMX9aM1OO5syYvGw/xOw
GpnL+tssDfrD7ZJWqQpGMEmuzazVTaGMTW3mGQFrK/lZ2KGSH2OoUjB4g/YLbTreki1lVwyOdsfv
x2P0qr0qHm9nEEZ4bXYJPOfIf4++3N7BjXC2+AFUdjzknYQ5Ziy0Tk7ynHoQnjURQRn5z0Y9n3xP
XGrwSYiB0GOU8hAMlaphnT0O/PAUHDQrO41O/xQBIXd7RRug6aUt6pyLpSwotQhbhI2PtwS7vg8O
DQAuTy1vzo/FSQPSRYjtVnR9608eN4CdEJYTCOwpKv24MboxmSD7EgDvQrpoiaPvVTR7L61l13hh
rJXEDuoSJ6SDhLsOsB5kQ8uYNgeYM5vbhuAx4DeKU7okbc4HZGDQlAbvoPFQHxLbdwpWrrmRPiws
k9BwFU1HBcWJufCxo252Vz8Uj/peRkBTe4QyFjJ2w0kXtqgLY2xmtcg0A2NCfeAGOYeOduToGosH
kPUxKccZK6hTN7wWOEXHmbH+PRReW7COa9NLx5Kc3IpriyWR33L1+YKgGRMOzQDHgKRF0rryTwIM
990O7ObQAOJDE4h4JpyGnOaVu4AclTgL6X9SVgVFrBqug7sA/tWDkdt/kPHGUosLI3fwJyOBqCxp
SGgvPI6oJS1X2cfTLIwcOOO6Q1uYNXm1Jg4US0ADOqFdYqa7Kgf03f/GOBYbqczCLuWc5VBLYTBj
nbWtSBZE48MP5Z0QunCO0pjK5PCiLVm8mTyz2mybGwuYInpsQCcALEWl1UI5G0OvNJDQDC3+IFtj
BJ5DIFvAfI7/U7L6R3bIW1fgUYBXMbaDxjbZXOp81HkwlX1vhJeubONBHshr9v+AzJdsF+0+13ao
A0LyUch+wY4CMWH/0INpsDLVE8EBK5YA4I7HKrZu5YqLpVEeOyhhFkUZTBKYwIGMSJfPamwaRIHl
Zb7DBJZbesyhq63se2GW2sV+GEMcIT0E4pSMRTc4K4GToQtApon+1GuudpB6H3FRGw2Au4RgHmpD
R05NFEJsXFdlZqqfk402W+rkHqs0tu2sKJcqmMFB4YB+vie+kbdlDLPD4TKn6FSYbwgvzJiBlT1j
no2FwSAnb+VCkH8FDagE+CBNz1sO6qDIESTkeBTKpModWR6z1i5C/wbYMiBpIcO1rrX0YVv4raiF
F8BpaAnH8L26y90QpWGzPxJ4/hkcbcC7uaIpcpg3rd18tPrXpkc68Adx6Pq3UG4UdKJUiUYeYXZk
PM2f8YNySu8LS8Rkv/9c7bU3CLccK8bVvBX8ro1SvtSqOWf4Qw1F867aC8LnZPyoO9/mBFZJkmGI
7ilBbR2TmP5ADsnghD/0FAOm47E1QU3znr2rYAUWzomLMsbtr7qVDVytT6Vy5oTvgEGteFCPjZ3Z
6IaZlqg09Yx6zwbofOFHtILs4PMqGFouISCaMD8LrOt9vcOZJJLU+Rs5lCqmBf6EhWxpmLo0C0yr
BXOIQ9m+tyfgwAk5r27PXu9kD8UPlHnjijmtth3wfp8aenLGUONy9nV81DGwgRqEPjwIc7XMTKwR
hNYW7+MRwrort/Kt642krq0wyDENLmKhUhXbeYriUHUncb3ld6Wph0whW5bfULdXBqbpPAQ5KRgR
QPSBwmHzJAE7BKWEe8OqbFDoDmZWAfiqOrcddvPjAnEPWhxUSNGQpE4kl4Rto6E/hZAUv4z76FDv
PsmlCRZ8C+wWjKiz9ahErw1FKjwIUNCmq83o0NdlRcyRKShdNqMj/yZ+k5R99TPwgFpx6kPe4HXQ
Jt7YmKBXEb+HjFrSRpjH4xnciHh/gEKXTjT7oRq7tMPhCcrOqsqzFPmMKLCVGYBSEthwDNDwRF9m
mVtOCscpQqXgtkSxO1Bt0LLhflYu7Ofz6/RF/pJaBgsdsJEBLYxS6Qifg95ISH0S8qq3+KPB9ZKc
4zfpML61VnnmWXXTDcgioc9HWxNtUzycV66jl0YQyjAYgjkT29l5I86kVFqii7lfr2C5KrmRqPv5
2h5d0QEhsw9RbXxVBcTgkxMdx+fuLH0ZPFJhT/ZCavqfWQm8QOmNTHQVyzgV2edGBzWDAeMtxp27
b4QK5iVwMNaQvc5etDdQDSlCcwJdyivr0Gy6E3oYODQ4o+C3pwASTdBVtQzgpOO/hg+znUAEFs1P
aOruCNGffBq/cszS4MYAmqFeG6UWXLRqP6cajPKPvc2hCq99T352T6kbJGZwLp3eaSD5fsw940f4
swNaPHlmlku2XPr6N1AVIH5OMKocFBFKM+pBRdo57/qdfJ/f5U5tsQVot8ozizVT11uYSjwUeOoI
M+31ST9AYHIXvGpHjN8ZILZT7QAVBFfCdUfKM8yyxeZq0V/XQeaFAEVjB0FQ0TWdH0TO+Jl8I3Sm
qWBp5/AbQOxm/KgHzIR3K/gTKeO/LVI5oCCHqIxpsDjJbvjCO4I57urYCiJTUMjj201ciUW3uBk2
gI4EdERAeWhFLeU3GWCXA4yiR+aSTQWEvAVdGSAFXvWd9Y649GjpqKGAiweTZRccGHXB+UIDfucZ
B5fbEZZM3jESlLjxTmu+Eha/1IzvBIgDWdM+ew53NfDWLDcmFm78ArpgG+dDlE084uQk7NputIP2
kBS4zkEAXZlVcIznd8alvnXFXa2ZHtce0Ovluw5r7l20E5wcy/U4i3QwMjd5RncQz3HvP9qkzmrX
CkPl+7DJH7o3we489SFCA5TU+iwQs53ZycTmKi8SoRo0BqCCurxlOy3UtZnDd+XqFqQ5pwkDl4xF
bTwjQAxNVEj/MkFd5K2RBxiOQQCSOnCgzaegNpXv/THfZRdN+Cg2IzT9c+aczDrkE/FTPBJ5wFDQ
wKZburPWAMsFmQiSEKKcEeO1+9l5mIHHLo6O0IKNaGLisNfvCmIVcFMUw1EfUmhCFx3QnbobYnI0
68CTdbD22bkduz0OaKft5M6KSlM0/dYMbBb//zoYUcapgzoIxVC27WXJAN5AwaUUHd0m8k+KpXQ2
Xhasg7nKupcW6XvV5zGt3kgI9/6o2lV/H6CumY+MdHNdyIAVOJCAdinGnDHktXTTImsHVdPw0G4N
s3uTHUhREnwjYICqWWNar8QAN6uUsV6ZCMg1hkshGwr1AZrgo4xaKMlImHzm+sk/yWNb7vkhlEwA
Xf51Y5uo0pBEEPwCAAdcln9VLZ50bsgSZNROFxG25qE4cgr3BiUcBvhrY0kavhPwSxeiLrpNw4XR
HE06xlcT5ZirP4HWMQNld/u8r447hg+ubVDHvYj6NukKQKUwoPsU8wC4FbH8NQTqetCM19u2VtGL
skWl65DR0rkqhnj0UP6Qs+8+dJxvG9g4UFgNeBMFDWU00olZOl5c9g3USjBSqJ9nF1NwuPYgN3XQ
PyEP4aDV7Ny2t7lBV+aoZKKFNu6cpjA3ggZKil4qLTZbRMjbVja36MoKFSUqXQDqXcVsVsOPVqC+
8MMurD7TsLJu21nnv9gfPIoBS0a1FTSFVP6bdmI5Bznm3WToFvJ3wTfxK+pVuEvnL/UxPcZv0Vny
QLz1Vuwlq4QSK+sMbzkI4HpArUvg7lg9r7os7IYkwyi1KJOoK/lHlLcZj8a1DfCHQ58EA+m4aUCO
s3QRpcS4TVzBCdO6NAfloe4+b3/GlRPi3wUEGtFPw3AboiDlFT5g/uoMQTcgopB8fStGUCMEXrKX
I4CgFcVGOsLwwy2TugxAINoc6NtiFHy5qCpooyLWdd+OkX8QEj+zetUc/Vmwmn2LogbTIO356CGB
7hySKMjc8Rqm6YX8QQgrJdY4e76XoFxoFMgtY1e7m732V3onkOc3ymKsZZK9uU4riVUD0QqgOiCY
V/7h19I4N/UYgP69t0e7MWOI2TgRug+lWT/Jz5MdQMvWsEUW/ofOZynD9Ds81fggnY0pcIY2cASA
NwS/vufL79GQW2C9P5Zj/uyL+9uORJ/7i1Gw2MhE9RIFB+oNPEvKNPTRHDjprHl8Wtp+me2k8TXu
H28b2tpMwGQl4quY6aAFQapKrIVA5gGvmO7kqdj7I8Z9ssb9T1YMajlDFvRp7sOKJv+MkvSYTYbp
9znjztz8aIhfBum9EQzr8iSg7jdpfCagKmxA6zf4KQOwKnaDiUlMxs25+dWuLJFfcpUFjJI0CaCM
gTOWlqZmxzL0nbSKGOFq9UAH/BATMKjaASEka0g5lmYKNZtbfQAkpCzMKDXrk2gJJ98DnZ7FPSXQ
p+Yeh2ZH/P4fFL/p9zkUeRFSyIgdZokUgX5V6WmMHHUeMZCr2nxqEqOaBuQbdnF26iewOHnZl9tu
QsdniGGIMAipSgOzIoA5L9c7FWodYxIZY7OpI/gQc+mebxtYB0tYwOADyU6xfQA5Ly3oddo36JUk
eCqCi1e2+MRMbVLHU75WvVny4IlixkvyFFxELmITrXcVSSoai5cn+5WzFDM4xQNl+ktrL9iFVg1y
8D3kIb3wKOM/jNCxGl0nX/HaHvk9V/ZmIDyTUJ4xN1WYfWD7j6I1vzRIhzgsF923xKo1m5Qf1IAp
ayauwjQSbfS+kUugGIyUgjrp3Vz6bZdzmG6KS6utCrOQ9rmIwb2EQxcMr/++wrAi/hRWr3P+MkUe
L/TmLJQvWRsewevrBOgvFzoorp/7uNurkWRpxl2kpOY016YBVV6Rd9JQYkSoDdfDUAxGIIDFQ9pN
k2L6SSj2chRCeQkuUZd3M87bbd9bWcCgHJlSwmgo2rur9/uQyCjoRmPktgLq/G1no/fKMLEKSzqG
+HVAoxEzJFzSVPaBP81hMmq8LWmfYIC1wjC0CpCz3F7I+hBdzIBlTZbx2ENcWjpY6MtS0foGDyRg
ve8cwlVenNMvMjx62pevOkN8dBXW8UyDKih0GcjmICYtzfGcEqXymEHLNSxCJxmVxCzUIj3lUdOa
RcuUYVm5MGr84F/FI0IEfzY8eWmvyaOQy7MQcOxSw5tIAxbczkS5fiwFAbBsKQAlS+Xd/qYr54BN
QrupQGVVgNQStXNV1naZ2lTQ3+RmaxIgc6r0jJc5ywT1lOjKRgvDEia6oDRSC0/jwlarzmdxAov0
xQE0FdSikMkjp8D7km4HcVJS8BIoOhzx0fis3ma7eoztyKt/KEcCieveP3STP8VPaY1Kb+RyrmGz
ynOrMij9G8geX8XArJr0nvMr8hs6k3CViVYIXfZo15zDxs4cZCKO3IH8c1bNoLFBNsN80KyeVJff
oKLaDEZVA8P+1AcHoZ2ehCF+g4KBS7NF0lo89aHJHzL1IjKZoNXZ1HaRW+CAdkg7BQSyMsTEGBfC
CodB/RA6mQSbiJI3OX4IL6HCPeyiMLG1yLfU1lUi3lRV3Uy5tyF59nsQxg+pWw2RA9Z6W65KK8vH
XdLUP3jhGA2VGcS55YvjWVY6b45+6fO/xhnTv5Z6iYZS6jexDJV6fDYb9ePQAuLnEEFyLOpBbVVa
3J5VGVuBYmmb1JFPSz/Oa/KFqomENKDxMO2uofRYuZHLLP3RJ/FijVBU6gD6oGRBOacRZDOGkHBA
pPvwRZ/M9kH7AvTmLjh1EGqxZrxtmJSm9NUAriW8JP6PvS9bjhvXtvyVE/Xc9OU8RNxzH0jmPGmy
ZOuFIVsSCJIgARAkCP7N/Zb+sV50VXXZclWp67E7+sURDqWETCYJ7L32Gha5MTAyyLzeXNVANRS9
SwuOjdwiLTEb6zrrhuIf1sXfVkFSLNozTJoRAPrjYzdPnluMDlYJxsMc0MzqvdQ478oWfrqAMBqK
kdewiDOBMb5l9rFh0syVHl0HKTmXV9FabJD/mUbX7npJAHs/CuXnq/fjgm8+Vz+ErYkMAyC9yASm
09B0aSs//v0Z8K0/+b5QBBQN3TQ+F/YKAFjhm/uiaKlHjfqWQ6RXCXSEZ7g+P1qX7obdL56w4L2d
vJsxA20AJkRh6mPwbH/hBJvoe0/E8oH+5q281e90vFJlyDuyHtfx3kGk1qIJhavjPzz2vn1iVIs4
LEAe+EkzLr2CtkiGBuTusGiGq1tRf1XCM9M7JcvPW+Byaf9YyH9TsiCBA+wMNDPr6oj4912xmXcL
BZXt+xdVInwXk8AwH1dmiRevECS2itPhyj60mX5PW/bzreRB4Y3OA85VaOu+FVffnUyenAyZZtxK
rbhj5b7Hv/47T+FP45QAZ853a3w7mb5bY/SVclAskTXn1+EmWldQ9QyfI/Q6r0u+LELpZfY+gvdT
XfhtWVCLFzYhKtC3H60aPXemhazW5KlCSnS89xZmc7wjR0NTZmO8+t7981Ov83bJZaf47pN6sVUG
pOqrtX1tS1Bh/azfkBDdBbIBlnknxkfNIupB+jjJ/6kQ8e3iy1f93eLVZDUU/BrsCkPZbycXx+pQ
9Sz/+23hp4nKm2XeimJbj2jPdIKs/VODOxfJABCgQVrwIPIEgUTeS2Sl/s3fL/q25n675pt6VI7a
rSrFybrQH31yC+7DiH2meI/k8vNGjhv1jzvmrZ1sUXfOQAUeSyKhuhnt1JvfpZMsb/XHrSxAPYrg
ZMDKaFbediuUo08tyg7pQuteZM0SdDKvxg4DTgYD/yVAy8znieXOqnh4fyP9k4fix+Xf3KG9N7Jy
WpZPbqlzMk/lkrGSq5Xy7pb0n/cfw+WUePN5YQe6DOBCyHx+4pw1Abq+aOjZ2qP9k0G+SRtupOy2
Inku5PzOffITww1sL+i0EZ0EI1IkjL+dSldeSDtY5lor8cphQlqv2KbKHWBTV7/SDdjOeW1vnKf+
tnz0SfqetdvP9ymW/8YDg3sVyBtvjsy+DTpPS2OtnKlZJwTZvP3eDUA/I9N7HNsFufjxuqKWR78b
B1BXY4DwZikf7CC/TJBhuXBs6XahDgabcF2+byq+1GJvVkJRgyRVqJPgoP4WBhN+M8BCtqBrFqhn
MjtbQ4ezrlhqpmkNmniuS5Y67iGc7FxY77he/HxFE2CnC8UtwoOBBF68ue82NVMjx1UEHlk7wRfo
8rJeX6PPy8aAZH+/xfx8EP640PJGvlvILgsDNSYWou3e6VhesLsgqt9Z5OeHYVHsorzAgATP4dvJ
sFS0cHs3wt7ZykxO8yaED00/BefS/aTJe8LWn7cziOBh44IEYYwiseSPH8kMhSXsbijXkluJONWe
z26itvfes6z6kyMB3xDU/oAyYeeD2fePC8UlK50yxr65tLY481KNKXtOs25njgunpzkFV3//bf3J
bbEAe6hO8biDofGmgJLK7lsoMcp1UB8LsBYIP7TJQ9QP7zSrf/HR/ljozX7p8oLa7oCFFhu++uyv
pq2P7dLZJEhDgOHZu6f4uyu+ueODYjSlUlgxjDK+QwADgNIZGbL1iezstcqq63fLluVq/fiEL9/f
Hx/yzb0/ACGk1ogl3et4A1IYyPoUtQq7IiAPva+h/YmEBtoq1sPgE1aR0UKH+vF+mZtAz1U9l+tm
t0hogi8losO/2ZVc8c17/qw/H7hYDJoraCEdYJ7xm9ohjgcnMomL62kgjZ/3SUky1zlSDxna8VdR
vbcx/9l6GFYAWY2QtIfA+R8/HLg9nc0CXEx4olzbEOfGGdmih9/xQ4/T3f3EMbnY2znsEH8Hef7j
h3jt/r/+E///2nEjKQFB/Mf//teJfpVd372q/1x+7X+/7M2rLvylvVXy5UWdnvjbV/7wi/j7v62f
P6mnH/6zahVV5np4kebmpR8a9W0RBIEvr/w//eG/Xr79lTvDX/79y9Mzo20OpFTSr+qX3360e/73
LxAKojRbetT/+H6R315xfmL45Wxon2n7xJ7k16c//92Xp179+xcr8j7Y4FeBlIhKIUROIL5D/fLr
j/wP3/BWUIUAiv+qjm87qcp//xJ8iIFV+EkMKAGSOtRvv/yr74blR94HgAsB0G7MpmAstoDCv7/L
q18ftF+/pb/ISP92pP7xQC5O1OD0ICkHgxOM0OHA9eM9NPnagU9VA69rb7jmM+NX89SOd6qcxK7W
jvtQsqopU8+lyEHlRSehCQt4jB03mMoHWdTNfrZE9DhPhf6qezORtV2gJk0pb2s/hYDF35EZVds6
Dp1mNU+Vte4Q9nkk7mDdIIYSLDdPhBcaa3HrEAdbOI0aOAZG4SDT0IIHCYTvk1G5I+YINFUo/qyu
YZ9iPF2nmJDCZBUNzTFKxtSvOPvYetJGEgTt0jqioOUPbrWDCRwKCJqAT4f5W53CDAEZznFD93Rm
676T3s6XYX0zNGxOVUXG8+QYGEAUpr72QGs4KV7Cb3m0O50GmliXytEWslpjZAokDYwG+8DKW1VG
KZ2bKrVi1qa9ZY0bVdN4PYkWKSV6ctLY4kAfmcP3Zpr9VPr9+IUVip3QCsBWHrqp587C5HFoi/LW
ak0Hfwg3IVe+HBBVOHvywS48L50nMVzBatdObUGGM9Wj+zRSuF2Ho1XmRrDqkY5tc3QsMdWZJbRc
j4GZ7+a2bTPWR/4DbwqM/joJtUBhkuLZ1nJYxb7SR2Px6YErTduMeE4fpKYMupu5GFiVjrOdZGPi
Vse2L4NbFncGT1hrhrR1AnFWtOcnuIbwVTep8iI19W4QhdN7eRyI4hiXMLIfUVpds8Fu6xWYifFV
XWl7H9WzuicKaITWrndSo+nhos3FMY6q8LEfkrZcm9LqILokHWgXc2gxN4tqdzqbuNrXdbLn1rTu
ZBGmHq8yhPKBDTEA9183BjddSbs7QWx55U1lJFKwD2aVN7MewZktgvEp0NbaLyd5Nk1hg7AyUp6k
1TC1dx2H51DWj2zEndMOUyoM6H8psGHup6Koko9inq2nqGDjx8Ke+hvJJ0HzznDkgmDGcK3qEv0j
BzmHpRyElS/xTGSbT13jFrD8hLlVJqp5lGntgOG1sfWoQAC3ot6Fe5LBCLAMTl7nCniKs8hEF9ZS
4sIJMgYKLcy8h1n32K2iaLLve0slR1V046fSmyNYBTt+cxqSbhJpXPg0Sn0q2UNhgummN3NfI3gy
SF6MCDqeGhOnidUXl3EKzQjigE++Eua0cSqokbmWxXTsKktHcD8uknVT+90Kdo7t17Yr5O08GTA2
yMzBHi2L1zFgHnje9phEmZ2URZLWgxzvg3is7xM8ihdW2HlSN2rrN+Wwp3J4lXYyRmmC/KnXLorm
KxM7MPKIiplv4JtawG4jYKCc1XZSfy1InOy0cIp1O/rjRk8DCOVhy7ZEcXnXqImdW0aiNbJz+Zc2
EdUAXo4eb+eyV4/IZgofl+IYjIy6yxM5tHU6GCs8G7ets6qahm7VQEJ9Yti29kmkaQnlqzcdNE9w
u86IJIiNGNKuTczJBY//OLVzc8tq6GTFUOljBaALRrxDxW6xAzSbBtCmnQaq7K6DWid7Yqoa3AJn
DC6lFY1Q09nRvvYC6WdDIeMHr5HeDYVN3LF2S8Rz1iFE21Uv9JVb2FULPMK2HioEa94gTDXcVk3P
HvoSaHvaYsxxbAKWUmW52TBK5eCBQn5FPil7vJvEYiUwjXOUUaeZdxUwm5XrkfJqKme1wuOFWIuI
dYd6aHXGw6i6dT0lh6x2hX07Sq/HcK4lj7GwhizoIyRRqsltU9HY/dltK3aPhrWYkFlcFHexywHw
w93RuhVx1x1dnYQ5tC3Dp6btEoKxeKUPpmyiz9KdXS+vZMKyBnfg/SBtcI3K0Ot3BYtTaU3FpZ2E
fyKuGI7jpIJ9ElPc/8mkBTz7qO/wNAiaYqWnIi3rMTgRAhPotMYU6mM8SP5i3G4ON57P+zwI5gIn
g4XExG7CHSiTYHrmE+9ZOhSh/SoSF+55He41p5ztndV6ajcTH5EmYhRlnXL4qG0qJvpcg0GdJbLt
CG7vECJpbIkHhL9pJyUNTk9SVM3J5tx+LjxtnnyjZwhsiLSPbhv1K8s4dN+FvDrHQ13kgC7UlrhF
vKJI8pJp584mWkkWDDsU6cknJ6F17jrK2idGhVcg/Vu3VSnCOW0m4+YCOaFfCUmaj2zwwTFCnaq/
hryROSwp5ePQJnTnEqFyMK/luqhHeVA+8Q9xaUEH7PmfaWTaNTEWkgHbuLy1IWBOeRm49/XcDQ8t
qcjGi2BA4yHyYJ69C2n76lOLE2A94UH4yIrQm3JdlAUsT4cWjG7VlLcEtJB93FZoPRsB0+o8EmVk
Mjp11M3GCY9zzou+3/a1jC9NDASjjRGLkZT8SLWlb+1Y9P3GVrq94xjhZowG4iaYPZ0ZIt2rsA8R
YNu27k3cj9FlJKgr0klO6iGB7u9XTtL/L3h/L3hRY/51wZt2pFP/87//x79+rZhV96/sCezyp+ZP
ql/8oT+q328eNOi7AMxDlwPA54/qd/Hrgy2vE6G3BjP1l3/9Vv2iLkaLD/uaBW1K0N/gt/6ofhd6
B3jBMdodaOzDf1T9fqtu/7T6xaAandRbqlcFb6d68uoxDwd3PHo9pp4yygyYuKlv+fugNnWqWP8c
8lBmDXftVHSQIXtOZiY3l4F5iuDiM1vTbWkcAgW4r1Z1Df+iwXJvBmU+I01xDW8MTBybLPQxY7X8
dZLoA52CQ6IgHu9cDJlq7WYMLuYyKh6EBjMqsGjaOQVymXkMC3sFu83YOibMoZi++ag//DnIhA2I
P4r1mEfxiKRnA39eqcCvSRxmp7ofRC6nyjtWHbsuC7B7CmEOzGbdFkzeAzQMSUZKHeV10RWvsY2X
m6Wq6YhwMjyu4EDHisGxS71I1l7NPnvu5Ki2ri/iden5S/1YbV1crK3tApnvOHbjCalhjSv3swT0
RF1x1EZ66RRMuHJFOSAieXgRRdOkYWBkFhN9gpUiaAiEjplM+g0fkAugseMoVPDr2FibxvL6k+y1
k1WgSm+U5jTn5dStZuGHWbBUm4Hl8BMy5qpMg9O5Lpf5q0aYTzkia0CMjs5l1/WomrH3uBa/gRPa
p64pezAxxw0iAw6i6w40bEDyQzCwY8CcNFUuh/lSMpgaWTHdFgNC0YcgyUIE2WWVhFksFdaNQhgp
zpHuqpC6y2ORPEyuEVnC8VUEpL3xwoIey85RG+HIHhZlCay7O34bY1dFreGfWKiGddhxP7NUP6O3
sMuNPXlQJOqhxtWKt5RqKO9HCkt92z+0vnqVSVJs2aDbdBC+tebwv1l1Sz3v1fJzYw1XLuP8oCg+
oEXJJ90wBHt3IEcROqhM4A+nSetBVmqIdSJqPim7FmuB7RP9SQQznIqViPQaQSV1LC+DIv8xBh9y
BTd/OMrMEP8H4XUt232MwUXW2j4qatu1UnCLLpxNp8hCXL3ykUgQku6EgnpXDKiAZhv3viq1yJjy
Nu1oPkUyPOCk1hsdKFipuwIzelxwr6kw2UVMYMaCWmRTN98gv40jRKib1xi+OReYXvUZ8EEQMeAP
UvpW7sR9vbYxuV1J7eq0KwxuErDtGjbx3EOaNP5MXKZ9Eu59P45OuGHh5rr0YKE7bKVxT2inPsGw
/tlGk9WammRl4DyWfv/JmOFMOJjWY3QoffS04yyOtekxjF46vMhHTVYtXV/DmhMb9Y09Wk8yAdd3
AHePRnghFcMG/IBVHxSfXdKc0P03eb20kGy0L64oX2A6j7aY5A6p4AcY0Gt79DZN1ebDaG/6tr0e
x/okQvSrOjx4idlbIlmXbnQf0O44N7ZG2oSXBwM0lp7QO1mJKrVn88gb9aVl6l4xG5vS0sQ2XnyJ
tX4gcc9TzyR4Lma1SUArSF1//By31l3vIxeraJuDoygCeJzqxuOWTG3YMFr+QkIrA7xYWwgilObR
kYiRQejuFgI7JzUFyJWjK5dNbDwqQMAZQSnSqODGSLaBvGE1U/cZ9clK2hZPBU9Og2zOPOifJ8sN
Umz+N2CAHyuKfM+42U6hVWZFo1dBRPdods4m6S406va1gtGH1d72mH1hb2UTykckZxFVnbgfIbLT
iZoN53IXDYKjhHfvyYgss6CUNyrsrqwpUTktzW2lofEQ4F56k7lBLXUELrqXFt1o6WVwjTt6C6ow
TjqlC87QRrzfAwx5bZz+YEb4K3HprWchT75LDrNJLiTSQ2qICFM+BS/o7PfQOtUpm9xiX0yXBEOO
bKiKVxUOqzEQuNSoLl1rZhDUw1tZiEM9QtIQMQ/0u8B75Ib2oMfx4dTOmIXYotl5gRhyr/PFpnJA
kdZB99hBVpwnlqBZ09PnGh1ORpMqzKaKXw+GsI0dFkXacspWXCAZEBc/wJZbHnqHwGFDjPDAGILz
WEtkgDbuOfDMVWRmK580eZj0GOdhWNx2XviAewkEMhLCf6kM4GEZAXcsvfBGO0lzFN59EKmP0Fd9
5lb5CWazUIzF0nFT16n3zCj4jCGmE/dJJDe+ig6U18G6GesvUUf01uOFc2GGx+loj/wa7pLBygxI
67VCee5lqbIQjl4PSJEkm1bq4UhwnfOpCtXR5VWRNcOSwoJoxVIHu0EgwTgOvHZjtNceG6kuxDPk
I+mws/OKI7xZb0zCDo3vz8+hAyTJistcUHmt/OLJKbFpDdUz2s1NMeNpUaPwPgpkrj9jQ1nPNJOd
sVK4Ol+FBP49RZxgM1ocqiPSZBT+aV11rIfmtq6bz5bpI2j5o4Orgm2MPi/nNPBXtsGIqW7MCiaW
228F2j8qWP/vxF4XDdZfl6K3w1f58nPZufzS72Wn/2FRKUIRtIyiMA4Gyef3sjP4AMtc+Css+UOY
5ywMqt/KTsf+4PgoLBFPATY0AsHAhfut7Iw/YKxl+6hgF2cGDBKif1J2Qtv1wxQkCNAH24hugC8q
pgQ+ZgU/gq5iinqYsYxJzjTm8a0wLAubxtrO8N3PGOPdmoSjyGyJgqV3BsQuJKTPJldf2tlLdrUQ
YJW6KEQcMSAU1rOqvChMvAXyalKrQZzYXAoYd4VFPrahh3yNpN7ZSiK/SnclSRVpbtuJgeiLIyyr
an0xfeVlcwmRNd58su6n+WGcWyfrrOrSVPYVjpusxWFyrMOEnUXNmsyEDl03Ivpi6ibK4Wfg7Nyw
tLZWLMSq0kGyJfOkngrsyU4ww05stIYULrGPtgvWmt0iN5McJaA8LBLoI3bgozXMa+G7Hy0bpHkZ
NnCtCyBlGYK5xRR/jg89yIWpjU05o/I8ti2i00of1oG68vbN0NFdqQEjMbj6bI1hZT4KodcdpaDe
N1P7LICNEdXrnV9Gd0ETYeOZSZ/aRdutx7KH4rmSYTYWYZ+TIHmQrb6MZdRmSQ3hwOA1Iqu4BULm
BOtQR8k8tKLoui/11azCeodajpxVNVi54Ba5iUYy3boybHN7Vi18mp2nyp2cZU8pX+XI+kMFk7C1
y5wg6425sRhKI1dVdhorz1yAK/OXBoTG1AaEl3W84BlYIyLF2cYBgffj1hrLIS87z+SRbm583T3V
qANXiKV6ZWp2wSnxJ9Tv06pwcfsg5HdcgXJ23QO1yuo4Obu+Pmu3uLGVNez7LnmgGJcdgc98Yayh
6wRFTUakYiuf+R32K3fxNGBiI3zY3hYTBWTILJbPwj13oVi1jWet7KArM8hrrTWNJASUKn71qffV
qyaBvzB9Gfy5W0mnn7MmIgDTx5lu6oarXTAi1gY+1P6qdscB96LvprY9WWkxa51BADhvYxW3OSOU
rywQAaAUp/dW2Jk0dgRE8lZhHSxuValMJvga18BRXb33EvIwOygH7b5O8qHvzGrUiX2l46hHcnPU
HUZpn8JqrHalIBfhWFvT6mkVzvD6B4FYptQONi33B9gc2Mna2EmfuZWESXNHgPdwnAusE806liAY
W2UM1wkpilS4LMm0xpM9DeC1xs1yrLbkXsZlvZ2F2PeAZIH499flWJVZCPVFXjQdHJFsH1AU6480
dB41LexV5M4QNgTjDlkWC9DlAL8RN6SvXqX2+FEl8x7FWLsqC2B1MCqE/7wDyM+ogzvEe2XknMbA
F8F6BvU1bBYc329ugqR0QPEXSW6YecI+ApMkz5IZOIuok6PirgyDKq+Y/hT29DPuaBAiA8XTKRGP
hUzkwerZXRH58CFiLklnRv0vrWIRZKyT2fSFnjdyqHaeW4ttPdW3Svf7cdZnzPY+AWk+SMTN5JiW
6JRYtMmsEMe0Z/OjHJDsRWx63ZV4agCGVRtjKf+6DUZMpxN/eOi9OFnh2+7vBga3FFQSehvYdbxS
dTjh6y/g201Da84tNmyVL0nmw4I9Qm5gJjr52hj1CMNavGcFxWoWtg6aQBOSLKyCJO2bOrnEs6l3
uJElaOp85UXQ5SLVYLgFprmj4eBkgpE7gGVXvpmjY2+CAE5etS5SOvkf7Y5+TvDQVF5cnW27DnMf
SJ8YWQFxL6xegImua5w1K67bJtMO/xga5q0RIMhXyjEqs/uS7JgsxyysTbVSUQ0f4R4lZTh56xK3
Y4oHJEKZ4mEEhaInT9oWoEVsEKXdBOZs1dNrU1cwpgNqWp9bOILR9dDTPo0kpmnuhKKon6+bOOiy
wS8fyqLYxxHKJuEFj63m7dbMNOXkEyM4jpQNSJej8kFf346boQGgodV9Y/AEDM4jIFp0pYJgD4oF
yPyt/2g7pQGYKm9YktxNSNXweIzhA3oETPLKams3HaDOhmUwCfxSMutMaXtqCwnvvpppcO0gK6/G
XATo+R0XTsmRGdeBrV8j7KEH5g7rLu7ySIGnHxXFeqqRocucOS/Rg2HH2MRwekYRHx6Lwr0arL1d
PcXJYzRehvrCRtDtWpH2AWgAxP84IUZVSrjARhB888Ww0OVPyVTJ1PPXjhit1YwBe5oIYKqVns+N
mFeCDie7YA+zUseiEge3jyE9Rj+LXr8mQDbdLgoQSneNGnxOZVzQPPZKjOC7HvYoic+yWhSw22jJ
J8d5Bd58cEaALXpfuRzzRDjIpLM1wznM60Z47kOwsp1ssnFIVG39Mga9bBjPsVxLkuzY1NzXDcQ6
iLrCc9bMUK37Ldm45qWC86FLEEPECWDW2roJgrtGOvZmVnB2GpHT3WA/tFe1GNczKbYlnfIpau4s
VOeUZbxc+/Cgmq50KHaVdyJWjeECyuo0mP3yEkoP4xt64wcv+ttFdZAc70G/I/F1cM9gPxwzxOwc
ynhMp+a2EbgHbH7no0bu+2Fv4SlHAUQaP50mPy8jv0GZUnwxmFEAqJqB3khGDmDhbTGJBc0t5qd+
VBWOv3bnVTaQbBZFq3p2AZh0TbyKMKPbtVVU5joo1kFg7gUYGmlLqwN3cOJ7LeTZMqTnlvTomroq
Y1H14sK3NoOFPDj0JjzErn+LFBYPhu7jo24ZlAK93+eQ/c0pDXT0GtXts2sBbOPhcJkwtphLr0pd
BPOmcejPuxJ1vZw1hMR1v2EjEhipdM7Yrl9VUpmNIV24gchj3WsLjHaB4zIuvhTVtGrrOLzgfMN0
FiJJt4L0FdPmqxITlpUdaplirHVTuMD0e/4ZsFk+hfK643pn4SbbIM96Rez5VHjcW3sOLkE1fPa4
uEGLCOivvuWl3aURdy6lBJAFII7t4hD/2LG5DIytO/vs9M0WJq33rqaboG3BB/dOPQvRHs7Xsvc/
CR+6VI1zye+RPAGY4hR17ZyOA1/1s7wEclo7bn0ldNGsWT9eGTwJeaXFqcThuYLlzJWg5OMgeuwU
tB3TZETn2/CKfCad6x09uzi2TK/tUV5J6tcY3pfWqu7rjfAATZAebICpglAlUU6RoQq5re0F6iSj
t0qEtjM7tKasSjyaJ0FrgFGV0BXFoZcFtYeJjDQ1ALzGy4sI+czgFwIOMcM9RasNSKCma5ugzqad
6XLijNPZdSsHpUeUtbR78EMt8s6vkbKG1GfE8S2ZnwVqMXfCV2y5Dksx2fDvfLWduS4xL5ZjikS4
FtsJCfLY7aqdk3B1b1vD0Ze2RJGPthV/Idq6idtnAwb+ABTBjWgNUygUHJpr5vSgGPTtSiURBlsN
3qlR8XU5GLpNlPpSaOtLLXG6g+LQZRLjrm0HugUugr/G+AYJFpTinG1sf0dVFH7s6+Ijrbzyc4F1
HHuAFMxxyCYqva8wB4MttD1Vm2igPOed5R2mYhI46PDums6pDyRJVOq6FozhEg3AIOmvrNgZ0obK
eU2WSZPV04ttaRhozhEguMZF2GNhTNoM6C04Tg8URfreB/525TmaZm1V8Z0FwcW6q9DG2NbkpnOJ
8VocjmY7DNTb4KqOWVkg7gaUzXMduuV1rCZ1bgC65DBsKp8aGaFO5Naz0wm+moqx/xzhIjy4tRV+
Dmq08FYFkC/UzVUYiPZ1ChvnJei01ktvXz0qtGo7eOY4KR/0CJ/I2jtH3YgQaMu48AjrY5CVUV3t
5eBdR9jq0tB3Xpwxwfh8jGJYV5LiFk4IqFPbMNhKJzi5XrSr1FWWBdEsdiKKz8kUX8is+8wK4PDL
PTyLXvw8hdhpHWy1LspptCUpp3F/4VPn5pY7Qn3edgd84l2sknCHkguVEmNXoM1iUAGYFimrNzD6
diE21o8YkpdZpA0KT6mqPY0sN+19gHaVzz4iTCpO/zm48P8m/QuW2gHwgr/GH27AHpdPzfPT9xjE
b7/1OwARfICm2odSC4p+NP+/gw/hBwyz4Grggjj8lvEF7hWkMRD8wi0PTpt4C7+BD/6HEGRCBI4u
GQtwk/5HhC/wH99gD9+kd9HimBImPrxL3zAiE77orypMA6qIXc28FFeWx8P9HFsQd9nTKqrkc4fI
x9wkIeQJIx5b6gMzaPzioZJlu6qd4ovEOCoPBPaBgDLYhwXhhpZdAkx+/GijEOFhC3frqGmyenIm
nJ2RXqkWVK0muAfeiORnvQGBAnGMIJrloBVHaY3k2weylIVw/RnSwG5EjoE+uFoMk6JRDsOuc5IC
7QW4Oa6Mv8YWHVat6KuNB5X0shVfBm5IVoQTZPO6jFYVxz7tLzBeGBL03Q0mACjVb7RHTn4CJVuh
vSeDnG8wnarXpB7xGDrtQWiQcuQMY4vW9dB9Ta9JhXcZTdwCsudd2FQqMCFwNgBHygTeeAr6wB32
hlMUKDBBQgxRq8epSvYh+mZlo2+eTX8Ix+gGwY3HsP9f7J1ZcuTGlqb30u+QYYbjsWMOMkgGZyZf
YMwkE3DHPAO+m1pAr6I21h9Cqbq6t0rWpte2a3qRUgwmB4T7f/7pED8dsgdtB8+xw6awcvCdzexH
/jaNaZFNMmrC45ojRS0kYr6MXpHgLVykxXvkovvYibzL6ubc8eswKrGeEiZDGehDaWX2ymvNh7ZV
wcpLH7TSDwbK3pC4vMyKjyrOg71d+XvOtI2hrMemJCscFuSBKxgBp/Ux3Tv9esr0D1SEfjMYwU+p
6DRD1OLiDLoPP6j2ZPk++xaURvf2rqamScKvrIyw3cZTW6zgEX6GpcUetEI/+H1Ib3QekzSb5W1W
IgGoUfgrW8ryzrKNqzIiAldrl00Fhb5J8EOsejbQjrknAHMBmiyGkCqZf7Zm9mwzHfFMmNcQ5tZe
ScmjGSSvNfSqCuoTJMq3YE6Jl7V7Q8SgfFjy9ZyotduMiJt1evCt6FZI2As/iT8Qrteiqd+El4I7
s6jfUOzNOiSLummjt5ODFll4hWcEOFyNp0HO57Z2qXVoUswgltmdOjm/s6Gw2KQ4DcGCDPrKL7Df
uAdptvUG39pb6XnGlVOX9k0QB+XKE/09q9x2+O9SJsD6Lhs8Gstr8B89EtPKGt2HXvlqpZloVykf
jrukP0YJIGvASzgZ4ZPQzbEQem+Y8klmxm1JnR82p1fsEdYOMQS14X4MITF0UZP+Brlv6Xfj1hLD
ASKm3+UcVbs2mFbocjwgPXhJiHFYeZHpbiuhWfVV6zOQ8hxXTsMz05qblDiZT0G124T9QUj9mcUp
zfJJfD2N80YMyZ7PfJ4L/Zw61UNjqAL2PsfBadTxyp30uCFNo3AMOYeqsqrvHJVctACUUqWk8wIG
KT9kjXOCFWczVQzmeVSvXdXqrd3i1BwlAojuA3x7na03oMLyCRLnh54llrHyZEkp961BllH3WbGb
QufJUdlBqDIEkGCKCib9gdHrJUebXNWzTQl33X9VWYhxsO/OWuvxbAQMUSz0PXZz8OBmmV47QV0j
nRDjwbfXbOTcDysnLPFYRbBU7Hmf8B61h2xiMvB750fuUJGXzXzLuBPj1H6ytdqTY9kS68VIVFNV
b+UHYGG6LVHYEuA6WNNCrWubleEYzM9zclYxxttoDPwTX/WTmky193w1rQJXlGvKPN5zvzzkXeit
Co/hRtb5nt9yv7KGzKNVG7iYI2WsQhkUD9gcG1hCDAxxmUfbtJRUsZhDhKgsWIE2ui9xlfe7mBNl
P8F/rYge0QwQBE+hmeaP8TSakEJBuY10ce6GxltPg1vcU+7yHFbQoV6WgNTpqjiz3mXutq1l2e9Z
AcvhjVN+N3QOPIrKN/lcCiLY7K716uA5qIef1FAy87vUn7TDU+pWVMROznerYyma72Yfid/vqzqB
zxo2TR79mLvg3Zuyn3IeD3QS3jEQGyvPGNtVMuUITEbbs1dGhBttlsWp6vp0n9aVezKKurkHg/lc
NNkM9Zk5GOattv7udnWzdcy533RRbbwkQdrfFqmMN1WMzTnRAdjaZlahFGiXD2CDMsxWHUDz2h4t
iA6cSutIekvrTNyvYkc8YSzFeF/7L0st7mlxYa2DXH6z2uSebcopNRfeKcCve5w1qT+3dL+NRVzv
yC9sEiW+tNF264yr9OB6Od6L2V/bhb/D7v+qA+8587EluhU0ACPLNp9q72gM0U8NA9imemTugBJl
ByHlMn15HCRzWcN/sHLH33JZN8fQxuVhMSQxqpZqa7kF+2FirKulf5P05ms1R9lG2oWzyhvjYEXR
0WaZzNqcHwbE397DbleNxM37nmcCqI6yGT05cf8DD3GwKvP6KCxTr6wyhhZs2hk13rit+/mb4YrP
rvLnVaHqtzKii4OenPOifK5itxSbEG/dzhx9teGgjw8ss73PE/8zN813Je3v1DI9TI1b4UigNN+e
gnd3iNpj6zjosQXDT1c0G5XVr7VGVUmd+mDbEoLcsN+od30ph6SEAJxIrY7+JjcWPsAjet2Wmybo
z12bHiDvb8vQPUZBv9GBukoACj60cWA322KKl8GUPeVucq5C9y6qpm3Wyat0VHeVF1zxkHJtDHuk
903b2ryX8rOfi2KlpYEE0nTHLIK6q/R17xorTJS7SkZXZtneuna67hz3JRmam7LJT0U3X5XBvKuT
4pjQnWek8ZXvKLg3vRceOnfTPzpk/dgDvnhOs7PlZ1cA0mFtD+Oj0u7VkIm7rhX0tSfqXJRdsMEH
nWK6gXJPISBXTSKOhRd/ZnYYYXbp1lM3URtag5cKTCGjoza2I/F1N+IzToZkN7jRNWxCQE0GMXFX
syM+zrptr91PI3LfpeuRlNUplGhWsqLGAMzhl8TLQz3p7t+zRzf/I3rikOP56/Hj8aPoPorPr+bP
48fvmZXlhX9MIPZvLhU0DkFYcqIuvYH/mEJQR+1LquTXdPJL/xTIn8TXTT6Wj3fE0sLwawRZRFOf
1B0RjSVHDC3wd/RPKmP/ZQYJ+NJsqhsRQD2GpEsfxJ8SkL1C50zcHMp2aKsrd24gUFKvDK4Uhu8r
V3GMkI+J3L0fQXCuamNy11CihOnNus+f5FBh5zKynOtIKnA8prAaEsV0xnaX2YH3ZjS2f0pULveD
ZQ5QReiwjCqFdW47ke2SrHattdMn8Y+wK9O9bpyewySIT7ZoxmgP2d8es8Q0Vy7DhIQKUEm4Nvs8
W2DZpI/OlKsfchAxFdsg0BfPU8UPfx5pwm5dW13PpRFfi5aW7DppFt4mt50b6dnzDR4S89wnr1FN
GBXeus7e3Jp0i5NY3aFI5hHgEEp8SXGI9LhOASrWym1s62ty+5yMHAaodFVQqaW3pe8Z2zBI4b2b
YHzyg/E+yJts7Zk65vytg+bUZPl8V/u1fnSj8DHCjrYl6pGeEo7/vRssiDV3J7xBpZENa6s0/HOC
sLDxsljfcfMbdBcnobGRQnc/iqaU+JwbalxWQTvqR0QGnBx+kNzKrpwfHTPnzqoU3QOWKb8hfrGf
lv77e1I75s6P0qfZFt2jyioYOY9znmCCW9eYXJBEV4nldbvZ9yoMNxNE71y54qqVLPBQblghjAWp
eVdCJz8G/LW7pcWKAot0dL7FE7BiZWX86ZxNQJ66dOqrjrTO82gj8UxYBe9yDb28ceb6EPZFxU7E
ZJ6PukoPJqs914Zl3YR+C3CsJ5cShVn6HGgNWeXris7WxxwC6SHrTXg9Mbni2nAYddw2fp4Lv9oM
MXBsRTNM364lruSvAa17H3Zph9kZD/9tZxrBR2+6A3dOZuXnOdRYTOtsyL5NflSwNt2Y5kMh4TWR
PKb0LhS1i7M7HF7NJIkPliTsFCLbn3XWgOl9qwg+y4xP59NIeu7NRXPVyX086J+jk8nruGS1d9m0
4ium9Ajf2sBWWzsWz6nR5zs7rfpvkVfXN2OOWFCNaXRXc+UegzJRFMqg9t0MbZbf15HlbHOPX5Tu
rbfQaq+Qwre5UjPSbdAhewVlOrib2YlDFPcKGFYpiTDQIM4UrcjBR6r/cs1cafCj5Y74zxij4d+L
dFOHPMG4yVTlbBIPl5lTlSeen94lYFN0D1bkFNmKfW/hsTYM8W6EJEHWtsuZ0UQeLtskGPw3ORua
UluZ1T/isjC/hT2tTyvBRvcEW+RUi5X2YqS1OLL5tLKpNlmgM7IJU2Ybu6HxjTeReO6JXLY1ros+
9N9rDsKOHEM5qyOdJdl96vGeAQSLO7+q8U4FY4LzFTdBqvx2V05V0e5otDYwyHFjrnLH9pbVV+wi
l7q7G9iqfSzTcnri9ifZ4O57ofYtq7xhKywqbZQ7VgkSaJccl+3H56ZwcPiFdqpXEz1l1xxs7Ari
aEqctRpa9YBH1bke20rtOlsK3Mh9kcHF54E7XPN2Dp6kU6Y1hlRDf1VT01xN+dQqengbZ+uXjv0Q
GWbzTFvi9zEVaNx2mjmveIphfhGKk5mFWX49eN+y2G5+kIswjl5nYV9mvugOUP6TOAyThpb1ECHR
TnwDg1cxdMWr8of8WyQyusUcgi4OCcBkOrcx7oatk1uOccyG0W2u6nnkHSTUEDmnqJ8kRWWGVMCu
sIDDQY9CsvVMOb4ib9tos3I41yE+QdFH7ciUbYxi3dRD/1zoPHIoXgi7PZV25s6ZHBTZAcuE17u5
ufYn3Au73lDi1cxCtY9rUdTrzkfbQBHJVyKXHB4Vk3a5iqOQHEhUq3Fe56puynVXGNnzQDHXkxTI
TGtbaGy6wTT7b7UqqXR05GTVKypxAbNhwm+pm1r21cR9fC6ZozCJco9gR1Ctka3MVhlXQRmNt14p
7INnZSjOOu8raxPmUfnomj07mhM9zKeO8ApYM8XfSj3XYgdMMmvbJMy+azFMxvdE5iRCUs9kIZic
5Zvdh7/qpv6Wg+z/T5L3F16C+/xroLUq548f//kf/wPM4mV/wCzrN9besu2S3i9aQABUf4ZZPn1j
lK6yMwkP4NLe+AtpBWSCXcG1sWzG4grxMaH9g+y9ZHIpmnRMSiiov/878d5LZeM/Bxz4FLRvChf8
zz942v7cNaGcHBlD875KLHt4a5aEoBEbZAXpCSm385IgNKOSDVLM1pq7yn/omN+R2qJxup/tOfpS
Y47lu5vjytjP3d0kJeUHu1kXghCYcXk+iRytptpObI6oINnbbcGRYik/+emYuFnxc2skV79ur3uD
iOt67kpLbDwbAfsEYZN9m/s2DdYOOzbx/XjBzWh1obE3Wt1+4WiI32vte2+J1gGqbxbPSNDR4FMH
lrcV7xZRfJflmFxRb4r5k4Txtjfcges5jpVcc9Kh48gMinYTlfN869XYmo92OcT50UhycKLTHKTI
JvBUz2bvkO5hEERMrL4CpTLr1H6EAu9OLyQ2ottUfpWz96y8ak3mAMF+jJu1l0/iowp77k4Rw+rk
qnqw4ZCfSjdrV4SRG86cqE42dGoLZxVFsX+gQ9/l7W9UGDichqHaKiz+znIixk/RDYuuvOGBq6m+
kRQAnGbSF0dRevVH6w3BFkg0fI2sCH/KjLK55hMY58xJ6hPU/0s8uyPeP2EW156f4W1RkTOtHQKA
d8mUdlf5WA1Hrx27m3KooOyrCrot8SNI8lxyoSnrmDghFHKGl0mhdgeKi1gb/ZMvDfsjQDEHkPGv
t0OY9z3bgysWJskpVms+17Js12UwHDg4tzR6Y78TovJ+cju5h96ZzIKjtqr619F2+9M84NzbxL0x
/qxbs/lInGKCWMBx50MqMlSq8CRUgp0r9DzrNQrJUFRZHN/2uiz3cy4/QACsJpVG8T7xkq1uIrWp
XQB6kFov5RRY52iKs+bgG7BD65p7mbhdpo2VPTtZsPV7VzBHN7BefeOYP7q0zs/YsBawRuL1QwJf
bsUFzDX4wPbJgvCmMAXs6ZTHFVlz8PZD3aaf6QUhkpjPHsoFNg7d4F/XlgJLyrwEV1q8N/BWiGI+
cduJ8LpN1PQwLwB1WqBqv4BWX/f11ayhe1eJLrodmze4ojAYOd/0BfUWE39aLFC4Snx9p2yVQnRH
nfqmKvzvC8NYnTKgxy67QOtgQdnuBXA7yBHWSi84PI8EPqMp+R5XHSsP+7QnAdKEUY8zU0yPM61x
t9mC8Ic81Y912gIxAmEv/oyqV/xmcvJKK3+ZFOCQcH+IwP/KxtwR6PNdRHUxM4YpJdPGbPns0+Iy
XCaRgUTV7cRwRSyoOfmXYUVc5paWUs2xDHaVMlPuvWW8aRor1Nv8MvWMlwloxDH5ReLSs7DFLjNS
ZXYzzP5ldlIEoA7OMlDFy2gVSczbqy55JS9qnqXbzjezap2b5jKVEVtKtnoZ1bplaAsu85vlz8UP
bAXxi7rMd3qy1I+CQ7RYOwMAf1vGxs4jnjwdKjb7rMzZaI7OZWws1RyfDFn172KZKoNhNr6H0UBa
rDUo3bbYf3tOW0biNWmh4TFLjWQfLZNqusys9jAPLcaVsWKUzSZWRyH3llt1GXatZe41LyOwX3Yu
2S9r5KwjD+3uvWVeTpfJOVtmaCQkM0cTUdWVs2CCyjLkW7bgBMutaGpDrzK+txcgMUTYCzEvAi+E
EmrVX0CHXPCHd4Ei0YJKzAtA6RA0whU0nX2AIB8BYn50hbeZIxdxAYhTNjP1hbnhxud+wUDePAOH
1IKM3AtIan4HTE0cvDkXGOXXIf8Tga198sY5e4YWBHKxLQX4RWocKEZQAVjWFibPvwCs9RfYllwg
nJml6Z702bQ12kpgAKUtY2+TndVbgHoHR5saHgY7iq0wNDUFlQw84TcRT8jOtBQgjcTRue90lm/w
TZSnxGr0d2EU1fOA/xgXUyDzk8vPbO94kX0yVadfqiXrHBTKKVbukoDm/uOds6Sim1m0G7UkpSM3
55ixgoKdF5Ec19GSqcY6UK/GJWdt201ylkv2eo46fRwHhMRQkMvYZGE8PsWOo+sNFDvh7QSnyTol
0K3yPj01l5A3kbLs1VmS31SDzw+aG/4VfwkhJKcwhjPzCAPzJTieLBlye0mTd0uuvE2N2sXWRdrc
4rD7hFf27oxpCaO7Sy6dsbe8JzcNqxstuXWjI8EumyXMztsdX/CScB8vWXdpxacR98+NkeYNPsMe
q+tchueqiefrCeAKiRGTnudI0zfpJVLv+w0k55Kz91qDyH0haGFOitTBXOz470bld+/lktLPL4H9
cMnuq6QIdsR88tsysJonROWcsYO0f37J/RciovmMLgC1tAJYl4IA4TE5bJygZTfkpUKgWNoExNIr
wIYcvOEYoH5yDbEeZ+kfgHveiKWRwF26CdTSUtBa5OtWLAikvIBEIo2x3dJpYMwVA87MNowmnZvH
Zuk+SJcWhGLpQygzHxFkWFoS4B6wwmSX6oSlRaGflkIFWKLobpqp27zULaAXhF/NpYQhXPoYeEvn
r8GlpCEfbNqG06W7AfslNQ7/Jk//TJ4ulZ9/jenve1l8/uf/Kf87qF9e9weox72Bfk0TrR36YumB
+8O/QS8P3Ts2PCnGid//1y9I71LLYy1sq8cgQJPOn8Ij7m8m/foWiRN2x7A3hgrWvwHpibH8C3kq
qOqnLoQ1hyZVQPalhfxP5OlAsDPB8KQ3uW5vo9b4HFjNheCWY/MSOAWNMI9ZWIrYbUF8rYqCN3Br
ly/QrBJ7oRpWUc7xZXe5XElnetHB7K211c2btgqeXQupa45TopOhyH92IztAOQK3YWjeuNHZLFWL
GZ+PqWLrY7LVdrLQRFAyMZqOJvMwwAvIjOLRjSVSF8630WDRpG+Y1SopCOiX7Sy3qOqfdsYS9KGs
2SxfzOhyAXJ/HehFLyLFRm7u1ux9tS5z88MIuaKsakTBmvL8ZBvGeZYNjqei0Ds/6B8R2TLyMt23
pM/mTT1ZW22lxTrTDNV5/RQP1J1403iVi+B2mqS/0nM2bmTQ0oIezzRt6/gVhqg44iAB9TK3fLdT
8ToF4UvmtfXRCypjG3hmDelnXbWCoGKQgXP1EOL39VLrzpqieldQz782ls8fRnaPJ9s8m+64QWSl
ITKX9j4pyeUlviScQavDTvtWuYawita5yW7bySwpWuYnUPT9qatluGnqrr+tSuk9jHH7WLGoZpPh
vymmIN9OHOp09/wsa41HZ6YHjKRgRg1R+QmW41qU0U0jYv9qKOzq7Ij0zPqWdDcusgzmGf3qLVLN
uIg2tWdF+PDd91xYn/T8d1sPhUcv3A7yZLAZUX9cCw9EiR7kLMJQORKR9tCKzI7c+CIeMd+tK27K
lVLRD2fyjwQksZwvklO+iE/lIkN1Kjn3izA1olClKFUOilXQWkhXaFhyVGcjFqQQnKniZA6DZkVL
0Fb1U7cF03Y3VVafw7naCIonlKU/2PDM0owZE41P0n22lgWf3Fjwbv7GSzXZIdpPQBJnK4lOM4wn
N/Z4nRP4vm8wyO6qxvwg83NSmgsUA+ZukgrbqdHjKgmp+wiZVRiTSYDY9qn2g+jAdwWplRN6jjCF
dny2JNa7ySOGaTnl9zqnbbXHciTY4YIvOaFHvn2Q8eLcbe/8dnk6i9xYe77x1Y/5dZNI49j50XoY
qdbyyvbaGvt6hb1oj36KITFq6GLG2uhlktE9+5gNfha9rW9FZad3k4eu4NsHGoIeej+j97cLf+Ze
ibU2t9mflF47Ut6ieYDsXf9kteVzPHTPFv1X65piFip37G+dG3/5on5qvfgq8etPp0ruFDP6Giz6
NQ/xR5/wi4LCXqnU30XOcEVFxyFw5vtOmC9uPzyNk/3gJ8lb65o/CnteixpmPBPNGk6d6CxHQuOS
+93nSXm07OpgZc6u8ooXi9wxD3sr9rGrccYicLR22q6bQSN/juYN51zOHIhFYLamU8UOW4oZ4pey
d86hnoZ9ns7ZuvD9A5jVXbOx6sqZ22/DUJFhScHc7QhPYMZe9VbhQ0AWr18n1kDs3Ly4iVVH0XWT
s4i3jsRepLT6tw1fT2u+Q6a/M36Doz1FKGRyh13d8TQWVtlgUHOuTBD4Ji2C8SowYFKIHL5KNo+Q
cs8foQacVRLDeze/+rz/Tcn9r98puWX/x19f3+uP9qP4+J/Sn8vrfl3ffvgbtzdJTh/GHcrrz5wc
bXx08DkooiwcsYLlbv11gfu/UeSLxEnfHnMqCzW59v+Lk6M4kq15Aa9ivZZv/b0LPPxX9VPYjkVJ
GG4rFFUTKPHPnJzshd9WGj8OnPqPmiTAOXSb5swR7OmVatuyw5IV+99wy7m72ZbqxApJ99qOy/on
V+lkYbQycWnbkxGcpcFDzOHV8ki74sZAiipWyagxIFm9tA65m6DWRVV3CrKkO5lWLLZWDF/JbSOn
d2013oRFrLOJFunBeczcEvNlLofnmAbndj8lrdwqAljF7YzNZBcXaRftZ3MwHiDZDBYtaYmlv9Nd
eJs2g0M/b96HJmpciOeu6AfsBd7kmmtrMpgfy1b7T7PuSgJzlHj0i4Dbv7ipcsk5BeonNXj8HUGp
b2k0o9w896dqW8EalptCDVOz7ekW3KncD95QS8p9PoO7a2c6J9J/zviCVjIiNMVFbGD16Uhn1Gtv
Lr0bMoKsfx4Gu921zsJ+zRZpVVQho1ffuiLI8cFVeFLW9LuRlZB+WGH9sGyOqjA7Q2nqH66TDe9O
lkTcwV4WHuUwFOWVatP2iRRp+1V6ETDG0poedqkIW6SxvYgu3XJHtanvf7eocyr4FlLZPtiE398Q
rotHP6/cp7EJaYhrmobDn2xze0ihIeVzaUgnwrRqV69Z3b7qIg8e0SeSB77B+tNVAeKyP9T+B7UO
rBKPxbImCoINwg1uazWMs6bEwkgPkRtlV0lsBfvJypubNBgaWF7Whm4ax/I/yfeKbwRi2MebU4Gg
SHhugnY4WcWsVymxhXJtOoPYOS0aCqq47T1WWdDd5xk/DTI42b2TmMV31/XJ5Y9Z+4xKR+CnwgH/
jBmAOInjjtc6tia8mMnwnMg6BYTZ2qDWMGJY9zIv2MAroBg2ygAg6qg+TYil/nqOCPTEuC/JovRE
++JKbz3SlW0UHczCurJCVgdJpwr2pZjMsxvn/r1nFc2uQK6KQGLEh0RJm98qGNNgNxiD+9ogSg00
j5ST123LEBEVFqNUO8cJkP91Gx87M28fOoUnijpINsFgLN0xuIIoqF5B/bRrgg4it76nmO2tLSuO
orVIm/leNJV0uSmthB4+a9zXQhYnKuO6h6ovYdhkl3qkOQqfTIcVjzvNjLlviqnfJuzNoYNGOvNN
SpfdZjAr75jMnU0BdteU+zCjy9mJgX4O8dIdugPbtxmft9KhIchij+1VX+ViH9YJ12MyOzs1e0TQ
xBR6X8mcRjdj7bjrBPLlR6s7vQ0Hh18xj2DY2y+2TCSBcptyHhHWzm4kJ0xQkaIhA6KDiTXeZBRR
lI57qbDMdk42f05xC+A1q+YmNh2UwfxjzgnW+mGSP2YI/N/tucjOjWlcQehWt4Xy8RqIOqlwKCJK
k2vuU940oQWhu8Y+5jrbtGND9M7D7+GuMbNiiIicsMqxfkXpQ5lPzmOi7PlaNp1710hMb8O0xM7Q
AoulO827QQnHIyWX4u5ewIDHLj6xTTx6L17uVidtmcYZ12B9PSzseWUHtM4ujHqwcOsyUcMxWfh2
IHJzU8XZyEEHG69Uh+RYLhy9uND1FGUufYQcauHC5qdiCJxVu3D8yh5qaswW5r938ugp7p3ywfld
GFgkgkUrsKiwgIr28+1AzKZYBAX5RbYluu3GZqKqJHSjA3IxAgTbSJJd6OmZjiWZiVMdMO9ZTX2I
FvXCHhIjO/oXUaMPivm2ntoGo6VHDJO6nkpKVkE68JbFJLdZT/nSKlnUEsvviu/zoqBkGHSGNQ/0
5OFr5M/xBaK3zIvyQj0QGszvcozogxt70WjmflJ0CKrxqVLCfchGM+KrInsT0sbWhnsKEumAgQOl
/vii/WgorWtzEYTywDRqcqjIRNmUoBgpOoxQEkwgor5oSoPekex8wc2f1HZh7OVFf5IMM18dtOg9
NpEJXhylSl00q5QVJ9c6i7sv8mWWPOQNFOt6njHC+pq6h6PVir47FrM7vFtcc+sMM8aZ+H5+0KZd
7oSW+todEioQlmxC85yk4lwb6XmUtbgak2afZP5tEP+Mq+BNW3xns9Wm12M9cFgGFNDCMMbfo9Bj
RdRcfaOUot46jRq3A76ZdxhNcgRmCpIf6mH/by7nz1yOA3L6azD4vylzLute/lMO55ewywv/IHOc
33CYBcTDWDm1kDYAxT/onOA37nghuJRMFyvun9Cg4EUhq/AcVv0Gy+4DPuF/eeHAbuwH8MnkmLwe
oPg36Jz/TuZ4TghkcTHb81VcnHJ/InPCfHbScXHhquNwbPfdYdxR3Pr/XIJ1Ab3VP4Rg5F8fb9+i
wAScsCbGwH8GnZ2X91ZZ9famGGg2uDETt3k1ZRQE62nqjeuMpW0Z2d24v5lh3ld5MD2OWo7E9V3v
eoT1ekwDzXK0Jp7ICo3VlezrvFxngtnREka77tRAj2zV+vOz0XCnbDJfxvRFxiX0ZwsxAqPjD1uz
Y6/laMvgO+ubM9IGeSdeZJH3N94o01s0g/JoKuLRAjL1Nklx3eomzZjvSufEyotkXy+0fGO6MPQm
hQHP1ujr79VC4HPww+VHftKc22CgfCNCATMzeaMu7L/rdUQY+4sqMF8Ugr6hdG07pCGh6MEK58PS
X7rtx0m81lFUUFfWzYW5bmVVTWtdeqdUS2uHA6jflxfbiaNE/+xczChmOncjapid3S6OF1whDsUD
i4OliCfZkXKIMLb0lC316NADAXcRZbF7IuMftduqT/zmSuWZZxxbIy4h9Ix2ol9gsdAYFztNujhr
ysVjk0R9fB/JaDyxJBSKpvEh8bl6+FqNnRJBWq5RRFnJnnFwH6epw5zUUZhV3uEKQpsLijd6S/ut
bOr+1vYH96qngESuY9t08TrKjUy7TxFoflvl5N9iYrCyoxfHKVuSrdj/yfNcvzh5a9f4Dr2+X+xD
N4AO9x6GdCZtNTSU5pKJVE9DJdvbkU3B985ExrOpRPhoKPosXK2uhyBJH2TuzNd+7qKjEgbJ7g3P
GaHJjZ7C3lbcRoUKP6vEENe9CuRdbeRoQ50334+oME+zMq2HedDRGRXJVNs0ool9Ndk+1quodKPv
lpOUd8oJzJ/NlGUfbR5D6PdRb30KOixYX48imPfBdKSDLyJXJDwJYo8bta2SCn+hEbu0dWV42c9O
VNlsKIAUo/JUoE82tlexSjbQ4RoZmdpYftrNcabusVzqv+KrwY/Cp96Z9d2M01yvbNyYO0UqFJSt
BcVPRFYKeYSD4jsmdBrNRzW2DCs8VerBxpfA7ZSpepfFqj35pR70Vs5OfXImMv+bgNpsrHQd7wTq
eD2SJUNUUCyS1dYT73Y4V5jXn0HZTFyVIIOVWyR04Tdh9BYyg/5wjG64gTtON6KMo33dZs52iFLi
dcKnq0H29P8MZtQ8ZzoKjFVCGQuGycl8dMN4Lte8hihIjlbuoYvsnKaM3sOA6A+lTOHR+r/sncmS
nUq6pV/l2p0jA5zGGdRk9130vSaYFArRgwNO+1r1CPVi9RGnKZ1TmXkt5zmVLJq9gw2/r3+tb4nQ
t1aMBgRWUjAlPFar+hTy/eFrt6R+9/ngtPdOYnpLXg54F3Me5V3sOw3zruHCX8GJMO7bJpFrqeli
HO3eA2StYFmUMe6JvH+jAEXyMwL/ZDhtcQiXZEbXNuEjHgEwPW4HnW2W/dHA5MZo2yQXYhvJfmTv
SLI5jg+gpN9UJfOvKqidYyoBG8tS3zR1BdtGxvGl5LdZIkImK1/Z74wFswx6hCh8GjQug3fnUmPI
qXpdxgEvzbFK57HQOSucymZ5v5qV5d6z5vxRGqKqgOviAMuxkZ7KJDc3U9WOP1v2Ut9yS7TPQQde
wgmH6CQ1cxugGvCcnVWkj3YZl9cKJna3S3pDJzsGEXj3YwDZ0Blaxot8zgRNkbQW3drZMB3cKPfB
RHu70glZj6tcySfNpPo6RV76Iss+n3cdt4Fpm05Gx8Cc9pY8MRJt6sIzd7409qIuVLkaZXZXVQOb
+dkiIs/Hrl5NWQE3w8js17T3nyZRfMc+DJOAoPfYxYbedVlehOs6rtiP4xI1ORBgkzCx/UbhvDJG
cahb5Pl07jZjw33TcJhOBzG7L2Judlp28m2wJUpiFJnVc5TneJLyVqoP1wB9UjHhP9tjD+czrr6X
lX8QTVsGu8KUGIK6Pj54RfWQ1eQoYe+rmwGC82ZmJXeUrj4YCSeqzSy94KqtreRKhHF8bVhevCcN
W3xPhaXOoTfAw0PHW4tsjB+CcOQQFuFL3qeRMMFzRe6wUaIoQNtrWFV9ZYGW9tRVYhWPY5AXwzpI
K3nO4TPuBSG545hFxk8cYekJmHqOqa+9gDGpDzGGwveytPwddrLkTJTvB+7nt7KuNDWkpd5iCwJ2
aoPgyDzH+RmXk7lPy77nY6TNw0jscyc9TdKHBOVZMIAfvTQHJoQPdz0Iv99L1/J+DkM1W2seRxq+
52Jy7HsTUpY5hthwuxwQV9OsB7ay1qrqGnAk9NGsgYrcpVzH6wjI1TZe8r6Yfs65XatdH1H7Di8U
iz1X8i4fEsXJxkk3U0IgUSfPVd0DAwIYuHJsjSOf0oRMA4IGXAYTwpCnnPhnGjmMJFl0k1ddtOaW
wBGk6qFZ4tfkj2tzooo9Du6GcR9E8Bd0pWzWXF6915V+JWrb0+A6PFZDsR908lbGHLBT2RxC35vX
Zg9Mq+DZdh0DMcU0lD5YdXjTpsTSYmm/p12YnS2V2iQ9p2+jMuPzQpZdaUc/kwR87LymXrFPOqSF
wshUc6wqY4aekZg+RNkKFlV9n9cCwUx2pASi6RvcLL3NA+t9nOi8jSL70inW5kngnrlXPboSR7Ep
xwjQQArFrA5tBwMZ0pQ9BcO9ziqSriVxxXVZNneylIByY4Kp85iNa2kE3wiSZs+uqOajjmaLEJ0N
dhY/TMp+bV3BGF2nNaeqKh4evCSd1wEik2v5xhoSnbvJgHxdPAkMzC05I7t1ou/rBsimUDwWhyF7
ioawWMMs+iqT+F1bzQeele+m2Sdns8aRwvh3Ciz9AGPbRn905ztLddPJ5h0LOBdp96UHNGyuSj8o
n8JKt2vHm61Xc9K9Ws3LwqVRc48k0qJyqVL9KOUUnsc0ja+DyeKW7xrtkTNrs4ebyBZEINgsuzn9
EiURyTUWZFeuyGqYjKikuTWyl/Bpey9S/0yuket6soeUE61LKGvCqOxuVSt5buCT4pgtI1+SqoLR
fsATHr5g022BMQC609YDI8i73RUkVheLk5Xqb+T4HJy77l05W3duuhifkuBiRm20qvz4Abt3y96t
hI3j9tkm6Tp/idtZJzuZnjioTwtRFJZPg2BCUVz9EOawiyks6k4qyZpjNHjNuRlFsy7bojhiEs9W
omvKXaxJhwocPQTwxFeMTqywyOSg2EaKZYhwTlWyWHamjoeR37n8jkQfMinqWwt4MI0B9YRcxy4p
8mkGYZcxZismQrFVGWsnc0rlkeAXNwohpnfPnVlXuf0wGw/l7PrXwK4BQ0UYfQTg0G1Ijv+hgBt4
NYGtug4581MoZDESErXgrkhxSnTFGN+vEzdM930RcDznYhlhJUN+NUp3uI1q2x+QBIbyO8TLcpfV
XnY2pmpGTGgp5zCGwTmiAeQbK0lNgZ+a+7KfmwALZSbfDVhVWxcvyo+MSj7ijn331qke7LIhMdUb
NRWbKbp4oofiva2G+SYCQPoRpG57i+FfXUYzw7BYVYF7EQ0MH5w/+meKy9Jal0Rhd10/dNvAStof
+OjdfTxG860RlNUaBne7b6U3n1gniL3FpH0XOyHlJWy293XdBluGyenJhc19XTZ47tuu784kQ7rt
UGZGv6p1q75FsRteKxEXx6F05Ff212qL8pzsK28eDwCraKfpG+Z5HvF0BerIXQsrKRMi0XUh1gHp
+kMIS5DZyavS12LiyQyCBRE6h4CHD9Eb9K2DTiu3mW/md7mTcfrJaAZMinmBB3Qnaha6ve/plBsZ
957tYEhzZyDq8p0DJz9mQ5E9zEUv7urE9Pdl2IEoTqtNb6v6XkVD/dDNSfNuuLW8bZjRoaaYlf+1
TdFw0Zkr90c0NQPVfGNw6ivP/CjI73Pc4hMBlJfOGG4A4VwI7iF6uM+cQe64MqbrIXbcmhNHVb4n
rWivI87yTAYTnPKVK/p0TYay/06AO2GUAcN6VBK4YCqlvpJ0rVyVNYPh1suMitx5FqHCNE270yOn
bZaOcbbz48CFpgJt/jaEDHAuhSN/2kR7mO4rgGTr3B76GoBlaKwtq7BISZnwxmSYIo115Hs2Y0LD
AslwfWUPynwpRz7u3KVj8w7DagTWpoqrsz1xoMlJDCzaj52jR+BoqJzdaHf+2ySvWsvxDpRAgG/o
eF0fU6oSPFnd+PiLCHL725H+v8quuOW61O3/+u+/Kgoc9KXkHfLY4FhugAFx+f9fFIUEzF0QcnGi
KNBDezC23W642If/scltcY7/RVCQUpqBS07Qg3Hym03ll5/T8bml0cFJt56H9zckEbrvy5bik7Dm
6eUbEe5w4EhBE5t7J6zlnjBTsR0SaW86n4v8X79qVJz/77cBMm67uN3RN4Ck/OVVl1k4On3v8tsU
bvOiHetlJoBIjEvZbKhcfbWAIrde2aT/Q2vk8o3//jZYJCapALXZGrIb/MsPnjvTDsMGy3c73hQs
sycm9n/90ghX/oMfAROG+k1Sk59AmV//okOTQPEv4mxr7j0wRFs+l/tuZ+yLbtvs5fbzp/1nwfzf
gWN6rvkvJcXrqtEf//Xj47/+Ycj2z2/wh7Rok+MwTQsDKeqdLRyujT+kRfGFaguHE4oUXmDxk/9c
NAdf6OW0CXewnLa5cpZWxt+lRe8LH12yJOyZPRPoDfXW/4a0CDL9LxcOmOGAX8sEaOz7Pryhv6N+
SrMHhOCpaRNMPjdptRjf69jV3ToMmqI5OKKwb+EdWM/kW99FA+9zWAz0qdLV1xqxYgs/8htNRdWe
dUOEVAQVIVal/eJ/+vG7xZqPq2pioyM3OaZxEwEQC//sSnZJmOPt4Q3Rs3MXb7jpM0qUBbsvjRt6
FQ1F9wZbhQYbM80FgZEEgjnjrpf1LG7rjoYYhb/SI67C0qubcG8kDg4LWxPcSOfIfMRQzCm5g7mI
RYOb9o3CnX7nFmwib1BW/LWl1HDrDj2NPzmBw55cRVevh6bNijV6SfbVBqvyyoZN0meQQjvWtjrJ
HjAiEJX2hM9u4LhtNS8zsmW3FkMQP+Y4YCHOhSRS/XgwHnkZxTZqRH2XDKF6q4iG7ZJ8ItDKXRjF
y3PCrV109pIRWyJ8OeCzxvVWY+Y7e6h33Vvjde2m7qz8m8MGbEvetL3wH0RXbAI3DTSGlR6NdNfU
s6RVjlqgkXjqJVcjjDfLHqaTmuCSaKzzGqcpC7p1suhTRSD85yo/jBnIV9l6BbNJ8QPitPdkE6Gu
wVrKvFTXVpbmxg4G6Whs3WZ0th4lEpuejp4dcqVeWxn2qtFuW46P+YgE2OT7TBT9Ngoy2gPsHn0g
H60Dy12IP26q3BeCpwmwp87UL70LMy1tB5/tE1yIRymz+k3ryFardhDdleiqGA+ugtxaq8bZ+Tqf
sRMk1lYqbqtygGjX1/Z0m8zYxmoHlAzDeRNeijaMT40AXGfOgfdqKGW8ZbETIM30eblp+6iCPGWN
SxNCCRYCHJszdIRsW/82avnxGCKGdUTycW8VoHvDGI3DrUFV1K1/aOtieDZEbjTbIYQH6E4AEVcz
Z1DYTKl7Gewqv811BcN9BD76ykEC5khsxMEK7oF+NqT+mHh83lrAJI52MMyseweb7NKcejTI2VaN
iXL2vI50p6EAUcvuOWq9tex6+qSNKbv0ysiaJU8OoKK3Ybl1TKMnr2H7x5q621BFUz+YwMPfluCn
haOwDZ8Q6SsKalGU8D+VF7NrYCMVlf/aR+54dM0FSBWo7jJ4foYxrqyfyM3Yz73RmuvJ5UOzKlGn
TzJKNvg1gHDYrvmSKFmc/cSN3zOQOh9Grdqv0O5bchnZW+wu5wEg4sO6car5ZVAgYFYGlS/s+kO7
WiyE8DtLSz2htNo/bbir/oqaA7p1FEUOej+iAqQr3Q4EbZMwOhvVTydXwSGTtQuO2qCfgIiw9wYP
o91ai+yxgkuogTDZobf3TG/4pszGgqiqpaQKIs9vh9gTP1PHKQPwjHl6Iavsf7exVD4baRG+1q0n
3qSoijPqToxNTHUPLn9tTi9V9YCBxfsKDJ04cNv0zqVryAjHje5R6WxRrLUNavUzQ5x/5oljESPS
m4UCgT2SN5YuWN0tJlQctgMHWTAcSzo58HHxQE6JzxiDvNf6M8Jst5RBhp/B5gQf/dd8STtT8kjw
OYxmfU+dIek60DLVhWbZ+zLmndioz+B08hmiHm1trNo0cYYV+Xti1kBMPorP6HXEJ3oDF0ofPNvu
29W4pLTphezgrerQU7SXETkAjASitXYBaTaRl985mRFeeZ9BcCzzxgHpD388ZsQ9O876ylqy4yYn
1F1pavkUVBVJvZiMebmkzY2S3PkYaawHlcw2BY+fmx5MaIf32KsztqpOrde4M/wfAh8C96Ul1K7w
C17NS9Dds1r/B7m5mGUAMfjiMxGPa286DJ85ebVE5kmFoCmGfWG9e15LpcdngIu2RMJc/5mG9C+o
EZvh459vWK8+9D9Yri5f88cEZOGnY67w/5hymK7+mICcL2xP6SB3HAGrg/TpnxMQ/0PTFkBDQIef
JESG+d8nIOsLxxaMcXypzbQL8PDfmYBoGfvbBETv8+f4YzKa4wZc1ri/js6jTvrBjwIQ/ICLh7Xh
ZM6p5mRXrPo0YyMiW59iLr9TzYtUwaCACcGRC0AG/owr6V1gKaj+0odSKb0LYeGfvVZEt/TXjS+c
btMfmLjDd9OJpvt4DBrkZnZ9j0U0+ZsyFCGoMEh3ObkjSdCtdKuNS3DuSMYeTU8NcfogCmYmqOHm
oSMQnECyotenKIvmRZV58UFw1jkEhAoO0MirN6P0xhtmmuwoUwIAWLr791mZ7UmaoffgeOTjjcqw
N4kZNTe2n1MRpGwD0btCw5zwbq2k3dCgEEUUEsK6bS45PpPXDLlsVWlF3jBxZL3N4uSqL0YC+Fme
HHn6q71lm+G31CyPo8aP7JkwuHl6PweWcjYuYuvTyB5wa/HXxbDNysdDqr5KsCt1ZPlu0xQhrbEY
6fx68M9FOHjfhpgNDtRlXR89+hl3TVVUbxnswXnLNOnT1pIk92kfVAdtTMhoWASbG9pJxS2jjH2t
wbo+SOY1hiNzrM++O7lnt6jDY2IFstkaTQvY1yopZsxrld9znxo3yjNwvFdycr8liMMHG5U7XnG+
SvagAvN3L+iy58YkMNGFFvi+bur3qiDe45ZdypM5X/5CpYa6wZOEsp242GOCnLZho5yHLpjs61A2
5XNWqGZtNF32LlXmnOOi9W7yFqSvkYbUJNXc7gg6VNXOwmiGMicmneCS7KhK6OVIrhl4MajhLIW+
UpbJSzcGe9pP0R/9IjC/xjjgVroLNW9p+ZqEebMduXp44bPzoIYhOWqrniihrIB1Ky/LN3nFRnqu
evKigwkzin4M+RNsPXshqj+TO5MHwQbGOHNoX6XecxB76g1RRP10dTO+1FRObtlX+lsg8/GBhl9x
jEioPfeu9G7dGtM01Y+tceXLKr0jljfdTZWmJAhodQ27OeCBDfkOjMPcGBW3dlMhFvAUBT7WBcON
O/rRtb9U5vZjVBwChq6N0XcO1ReFlz2wiQ9/gpygshOn1/RSyx58R26E9iGP6UeSYw0DqGDmZe0T
FB9IhNUaDbnEex+QUF8PIJ/h5baiueJYUD7A/NbMalSC8Cb15rU1Km+DOSK7w7wGXQd8u8Dnn0Q/
Zqt2dpgO4oNVxvqaoUP+gMRp7bLI9M8LzJWyn5HoBp9j/cOJUsqZG1fNCRVKQUN+Q1fG5LY3Ebng
WJ3c0j8Wbgusn1qQPZcoY9mnn9XG9MVkM3KHmHNndnbsTdnZNwxK8E7dW8Q6QZ4j7Z7bul829xW3
By7LwntUNURX5mIhWAAsdlveQpy3CiIwIQTu0AV86zS4xs2BT3cGoVqtPDM17iscB+HeS1S4A8dk
l9dBjRXeCbqu3XuLATjOKR0gDCoezE9/sMEReARKg204NhIcxNCj5ZbS2fYSzs3FHpjcV/ZiOrZi
vF4r1oXAY524k1f01rY7lEzzzEji35JkjtUmihcvc4En72eOWnMeF6uz5/piZy32Z05JJanmT1e0
Itd527M2fUWKQhDtqRvfDovBym/UsC0NT4DkR2LMJ0G58qc3i11bdg4tivYQYEd7vKW02LzDruyv
nTnZkDHyrrB+VDvU/+JAHZRxi61NrKvFKWa3i2nM/zSQzYuXDG0XW1nzaTETRMM/lKlJmyrfwgk3
sqe9Sb2ElmZRiauaUWSdsR3APTz0BNfzz27n5rPnufYtO1hrM7bCbfDZBV3jc/peE/ki3/rZFp0v
xdHOPJXnFoUz2XRd0N73ztw/TSqJvhNvD57K3xqox4SzhEGdNWYY3+CuvHiN2EXn5eNQs+3BA6CX
RmtRNNcOLddFSN01lECar83PFmxqJjyqgpZy7GmpyR7HbBtSw74Tnx3aMLfWaqnVhsFF63Nwqtvk
JEQzXpcTCRNiuhYhEs49dHNnI0fvXbBUdncI3JduqfEeNHHreKn25m6pn9OUum9S+PK2C+YCZiIs
vjuTHSvUdirCPaoEyDVFzRlqZsH7IxIMFcD7orrA2m2X+TLlu8QsemWfE3xfR6eiFXZtpG216yKj
PDhsi2JyqqqmHaL3IEJqdLPJkwe7d9x1tdRnAvAFsdTm/Z6IOYdKDE+1kzjc0kMXjmAWsFydKTOb
cg3VMlH1IUJMWY3+5F0mO+UW7TgpRlpPL3DIlPu+GRrVXVD3znZQk7gpRFO/25jwDyJyW1bwdnAp
hwk741CX2BvYvvHRol50P0RTDeJVuuwVZ+R3gjuJwXoBKZ9/yDUn2U9AogN19jUO5upQDoB3yelP
Lb2ZY4fNh4NMfhuWhXmFoMPnwupFvRZV7R/nbgiijZxDSWsHh3R1UNXiDKEJtNz3U1aXsBgjWo87
F6kfXnx3F5rx/OGJAY4w4CfW/1khWQlOhn8J87a6HvMOR0w0J7He8uQcdnWXsU+1GqN/sWhh0as4
zF3CsgX8K/hlHvXnwyzgEoMTdl3MStW7KgRkHub3YeMHSVBvcsQQAIrF8BpUTvdEGWl/o3vwqF1v
YCjSUcVqD0QtK0J4IYBqJ8/Ra8rzGopx3OHISdmiVgNC//JJpTiDe55BpQnpZTi2SHTZC/cU+M4a
vnu2wiDrs/SJpVesh7FJH/yMjg1Ov1fGMIJCyMIEQHZtDLCVCbGRxSNa9doNJumgyqBKAGkfbhao
fJYIJli0DfKTcU+ZIn00oWL+W7mepx8Du5d7S/Os/k3u/o9Ki0qLuzJg2fDPjyXr//O/QZB//8vR
5M8v++NkQiAXX4NjBkuBMOP/L7ZP74u7yLVuYJry09z558kk+IKTmxalxSfKAYUQ0Z8nE/8LCDcs
osti5Xez6L+hzf79XEKPnBBY2sAqogIDXfzruWTwxwbj1Iy8Na7KY3JITjPR9J+dsf7ljfkHyyAW
P387AX3+JI4+Ygkaedaif/96AuIdYGYpVbhxVabvo6Bo0n0Y9WgS2hnqE4mG+mmsK0pbCA1JKi8W
8xaq8vzkLIYuGDTTTpVWcevEqrpVQ+22K0ckch8PA5VwIsm/Z5/2sFQ37ZMXtxaZPzwUaepjJFOL
pyxY3GVtZGcbZ3GcxeBo30fQsq9i8aOJtodXa6RivE9Uz3vQQsbTi4cNHkd9Clxl0f4QTfS0CL3I
2GkUF/mGdEN9SaBgQHsY2/bSDjUltuCzmh2sj/S+pK3NvRIgUjlvfRrsWFZTEGcjNBK59XMQhBSf
EuXspvxY91k3wSVqAdwi6I4XrCct6aW6+vD83PgmsYzkG+EYrOjpE97FUBZ7fue1sZQ54BIGnj1I
uOGc0NyDy/kuXvmtIQEVBcUW5rHYtEuJBIfM9la4lhEenKBu+m3sT2N88DuBxBvMK7G0VsilvyLt
oYWvW6rFiA9bOrS36RjCYq2py3CRS/I1fWbU8el+wttF1UaZ2vIV7uv8StcKFsGlqWMUunx0Ijc4
dlAH4b3PMiJqghtmZVgtHX5u3rRnRvPhTkUubEOef8nBxQNzQNs33jRfda2XbhLo/0vPxtJhYsiB
JoDRFI+DdWg0JXxYLanp4pZHILbsADbmploqPkctEf9wPj46jSPe6aA2CZ9Ugv9fqlsmv7gMFmZ+
ymHFQxH54TpeqmCSuePsZraG4rEbEO1cmmSczuY6wELsH3U6V9/iUdJoXfsjrOQYys0pCYs3g4Kc
YM7yD45cDVOJzr6SUsULSlBrvmqmNnvFjd0+DKOvNpQzsYyuc7A04IzEUXAsWJMfofTI6s1b3+CZ
DNYCjHO3NA05KZ1DjlI4RecFFO5fUAkeI8t6m1LMijas7dUS5GZVmL9RhnRN4fDLbBV7Vt24nlG7
TY+080UiUBP+PU7CfKLQl0GDqrFG7qag31ROSg6+9Ogdmp1Xu/KO9gBm3u3p0FbCOUS4OeLuBo+G
QTd4kPQ/Fkh8AYxQD+FOsniFD7UzYO9Vhb6lsQX7W3p2ZXSuwahk/bDxujrfBJlgTW1+QpdO7WBe
e15Yb6VfbSbOM8bMu49lc6+haBM07A8VzPiVCU8TtrQxHxsOgfuoc91t2KNNQ41yTmbP35ycrPgB
l33pW2muWdHfoscf7ZKjituqYG1X4PTbaDP48dbyvUOfD1fMSbgVLwGGu63tXGU5NrCqnGj803XJ
9Z+0K2EkAyuExO4vqtFQ8cze9xmhrXT5PelVt6KG6nUfNTGGDO7R15yp8CY13J9FEj7IXl+5BsEf
xc98zz3x0gA+ehiFl92O+LpzT94ETmrtBrI62BujzZyljPaA0JXz0psEuxnzoCBkycZsu01DFmsT
6gfQKZdal0fHSDZ1rWE9CshURpilG8dqH7OOSxQMz04Y3sV0iEdSGHiJTfM1tajr4kgO0GppE+uq
cGfbA6TzZAe3VO0gpVBCGbGw0MPOgiW1dnuL6yKxLLUxKC1YdRXyP75Md93F8yqI/KVMhwJf/G7R
YaSL4Cs/w+Uv/unpxLOGvxNvMl5P/9P3Wddl9tIuZtBqsYUWnw7RBK+os5hGw0BMB95tYEWfnlKo
uvhLxafXNDPd48JvNHdLZq7b2aFdYAnykkfYAiyM2LjZt+NUt892iIdjU5VhyYpOzLm7nhYrbFIK
XueUzBECt5T3SUUGbpssZtraLIIjsHT+mv5cmjs5+g3tpAIP5Uotbt2opbBipefeWVMcdVOnIBy8
XOh4Ey72XyA2/okVk8QlKDIPXip24llo70ZbErXsN6vxfwTiXwVii3nin09i0JGWRN8/wKksX/fH
KEYCBx3EYsdA7pmIC/6GP0RiEjhwppFmwaqY4tPa8Hse2/qycBF9yImshh1pLR2+v4vEhvnF5bug
EgeLvkt5tvx3VGJ+l7/MSJ5AN+ab0Me7mEeo9/1bIDttzS7nBFFs2C6URnbq+yXVWPt4hO4zxWXI
AT7U7Brgp68qJ8nSHW6i7FulnBSoukQEq0SR/8jG2ruG/hFv43ZMfqSiMbAK5+FATJl0xIqXVN+B
SOi+Kj7wYhsLYK+L6dbE6z1R20bIk4BrH2gPejxuTxlX1jFBznlNK652+FwmLjNDONduaeUPOkvm
rViWsIknGgAjeLmI/UW7AT+hdeFFNFeaXN/ZIcf6E0BjhCLEtIZcWDXvVmOmDwmJlpMFCLolX93w
YgSt7TXFcj8Bj7QH1+/0zy7S5jVhKW9tlLk8hcBp793YhXEVUGyVbVRvoWHPZbYdmSq8k04B8e8K
CnnopoKJxiacj+ezCER91bXNrMCasjPHrCffdTQ40Xp0Jg5rFLoFe6urFj7E7Pg1rt/UfJlox9jK
2csPQNeMCyGh8rWeXfstJC5PKSWCJsG7oTvNveGSzRlauc19P9yYXWLeDjWRVTfQNu5JJ+YhqIok
v0XA8aBEZ3774Jru8D3NWfSDIYy55QushV0gGQb99IWZqLjBzFe9sI4yOFp3sXjLsw5yhWNWTLmS
R9oo1INQTUk3RiwptvQGnO9taYGLrJDB6gJY92oO0A1ZOfu44dymeSDSjzcuuo0N1/hIG/SpNW94
9iPovasu9n/4luHiKJjh1qg2QDoFiDsfS12CSyln/6CD8myLKTxNTfi9w51wbflJv5Us/Q8VQKxp
zyJxIEKQg+gpxuAl7JsPVhrxNz31zrWtp/oIpo0Ry+prsep9nNu9DqNdk3v1mYkzvQZPGO1ZSDQ/
Qw+D4RrTAdpNNNB000bFlfY43Ira6/dkb4f3xJ3lU9sP077Pm/IQoISvyS9ED01iBPspXtrz2HBG
L54whhvbM5L9IKrwyekd8+hEzngsEKRQe5DDVospe225fkZHe8lkuiopgcPOPlfkvievbX6iazeU
J/vGtOnYps5rejbraOM01vgU99QDFqEilZF4LvN/4LfE4k0wwiIkUoJa5aww/fn3M2kbosmtrykQ
nFsXRJ6Im22Nq2KrRZ2QegnSaO0rOoQGv4kejLBW6NqmUMw2Q3Gb9H637jmAHFWVxd+IBeh7CDH9
W8c9pV0XWfaq5rHcwTNZEZ37Suj23OkMGuhouyWsnrE5mLQqPqZpZjxHTpY/VNyKHmMDzFmr+nBf
8GVUdkj/XHO2WCbWDiQSmMoi0s1rLvrqTvkD/dqGGBsMo/FkQndvYgeuEEFkyMZLQaQMy/7dy1Nx
i3xMJYcM55OehmduvvwNGa/JxABRzo1nB3frOR4bKi+Q1QPKMnTzGMymeUd5WbXF3T1fXEifh3Cw
aBMCzUdQx5p3fljTzxOAaO3K2XiUAmg+vVr3Zl9n+4Z1ytPQ9uWppAUMKXDsvsPbnx8UtEKwsnH/
HPop/o6u1/leIf9uusbttrDvMGXQGKaei3Lqm5XjFOqbMfV8rvqJRijpaHmNOT64YqxoszU9FPLD
grMHwz+nKTeDeLvLMit4T7OgAW8qw+q+pc+EjxXB654L36CgLEUKoLUCmMZWJpa3p08mO2Hr88+N
wD90oRqxhdZvjP2dH0TJzVza7Sptog/iyzMIczkYD6z+ixe4ztVN5Lr5JQ2tx0iyaZxykNqCLQ0Y
n0reNRxfb8omNr6C/20rrPpLiIHPY/9aAqA/enEyn+oReBakA7P43nUTd/5R+NH9MBfTbZSZE00i
ebf2gbNCMwizgyzRcKM4aEkczrV/Hc+i3sdqzM5iWAZ/wIv9Jg6VeV9Whn+ycQFfbLPscamH2t1P
TWM9ynbyz5M2sDK0aWcAcs+k+o7zRl6i0hreJeruRVtzxvDVAsRVg5vueh7Qh7IdqnO0hF743Coz
WIQzGijlZNsbXGnIdVZmoguO3ojPykc6Yyxu9T3NKm8FCRNVlukhtvnTrF06nwnNgxSiPSFz3/wY
x/6qVRZzOq28ZK2IXRbc5UeYtuFUL6ismNv1inI5/9GLeDJC02DvQ6Dw4nZQjono5wQwzGbCsDU4
2ijpeJP5nd02VA1RS5XKve2XVChU/hjddJNYitL8Vu4oRIPLYEXlXV1W0SG26FFaG8YwrzNvDu5z
Vkv4lGEL9KjNbQEGtkntfVVP4tbjSX9VeEuSiYv+bnRJ/VDIE8vFkIrakZVB/Ta1VrP7zzT62zSK
95IhksHsnw+jV9+iH9/yj/JvuuDvX/f/hlFM/VB+ljvm33RBfAmUj7Id9kz2YsTC/9QFLesLpnCI
gLgywbPyf38Oo/JLAEeIqZFlH2qj9W+Noi7f5xc3MY5Nz8UzujCLkCgXJ+hf1TrK30LkFvT/IFVL
OdKqEseOklVKuFddfXaNM9njdXLuqWcfAEOwp7gD/r4e7IHpUp1ZdDfOfoZkjOvpHIxbnmA5OOlj
ZdzkEbsZkqlMmMhC2za9yQFffXXVDiv7NmvGlbTegzcxn9wT+yua64dzX60jGH1LTdn/Ze88lmPJ
suX6KzTOoyy04IwhUiITCSATahKGiwvECa3l3/Bb+GNcUd3FvlV87LI3f+Ou2wAyQ+yz3X25y5PZ
q4dnPAAqqDptj16uKcnfLCzZg/7pI1j964oGiInDgsmJwdb/4l+3s7ktoVnYFA3hDPRaDqhBaCGT
l5yhscN1RHBoM2yObb8MDG38qqWmTP7Qd+ur3rSXh7ik9sujE1E5ESlx9sKGLkMuvAjppFTsoyU3
5nuM94636VC1j3UcVrssrZ3Xcs5xm0qCeAZdLOW3HcrqRzglvPKmeRi3dCAqNC+W+i0zlBrBlc4x
awfRLBctLWyACCU5cZ2Z5YG2EAdS4iZlzNH63lcrTTqOeSmFbhGlprruGUO+NcOe0rNuDtX7kEjF
uJVoWldZ6z3nXQ0VKRO8K9AUpuzWNKRxqNocXmSJakeAG9GzHXG6WBS2Ap4QRkpyUk5UQIUwIt08
koDxDDY705iWXiS8qBjRuaefmAqGvczcumsaWT/pFILP7cVCSopVjTbpb7YE/pB3+7yDdtbnWw0n
f2HZ6XkaHfMgSfhFEU3D/UDPVWzl8ufSlN3N7Nkv4jiQ5NfIqbCCsGdW7tW2qi+JqJuaI7iwDxCk
CC+VQjbeZxDmEr29R0Wdp6vSGuBwU+I51GYml6peUJQETRmi5gjnck+nfjGa9oflDA1TX2zf5MlM
78sU64o7SFRHeDGtbzsN8krhWY34sYwOiXd9jcC7spgXEt/OPF4F660d5YThU6J1im8hwD7xSlGf
i2kKt3YMgTlhJYitGX9hI4nwedB1AcRJHXq30YbPfjCx5LD1Pca9QSAwqhXCcQQeHrVwRmVll4bG
RlPIXJGgtcmheFmRFF4pnHGHsA1MhLUaYpRnLpKxtfuaSOlayOnM/FSlVWHhrCggrXa2sjHjY02Y
QjDaUN8VTXC1RvW+s1jiK1qzqlxD7A9K3G+KSrEvEXEwbyQ8iBjNlCGMq7lYPVNJSDnZYmwEUBNv
jMS8gb2CU2JEoIW0SKxR9PgGYBKqcumFzH27vFYjhqPkib2/m0zJfZFm1jbEBcF99r6M6ns7PHX9
nbJoSKkp6piOT/el6JY6wNTBPpmd7Iq1KkBxo+tjBbalx2J1sNKtp3WPEhK1bOPvnL9CdfUZEPgq
FLefaI41pV1dzpgdAUjiL3V59bpVJV7S5RrO08sIzMFa1EPRn40IniZYY6R2aTKCvAYnKf0o0cNV
m0XkgMC6mEcDgoQ8vyKTezURI8uM2bAp9zNMUhOTVjvbnhoezPHS1O9VaGwWcGzm0u3LkPozmchu
rrCFNAOYLwgS0TbnVDbkLNThUJf2cE+C+DTPlMlaMIOHcROSKiJfy2oSeqGEIpDTFAhL23VEd0lr
+a2rd6wBPTjFt1zq961Ue1giGKLPBQYrPGlZTjFbIXayeTGxVJY04/XxeYj0zNXtZ7vpd6z6PcKh
QZWcy3Af1dOREShKPjDX3ZN92YamBT4J6GqS71S6dWvpjS2rU8RHlvMbgdoOr4Z1JKpCS9hZ77Pt
LL33Idms8szagD+kBstpbznPBIteBQ6xRsCTPmMnbenKFv+FqzY3pY12VBjdrfaxtrmqo7qlMsuv
akiXjupbabIjJuT1zSVP9u3Ec4nTG9FZ18HercvfpvaVFT2cgokrU3I5OLKamL0yVbeFjkyGK0yl
WH22FHjR18ouP1EEmaXrU2h8JgQsodw9GqVMwIhNdgrziL6DNsYmlNjnyOTwlBr7ghNWWG2zvtmH
6mNPpHmWaOBe2AoU66qi3zf6IdK/QEt4Wf1zGiWQBCDuJIFRbp6ODlzyhEh7PSU76CfemO1yc/CR
rgJ1Mh/h5W8S/YOvgzS0fNK1EZDWR8RtAK9hZynDISaEuOADU9p5K83KrseLlZXbqnmyc9kdzI5Y
P22j9pOkzRvOqqSiCU20gqjrMj4ks0URp4qi0t9qXR7ZgP9oqIPhWbKlid3XhXR04oPVRkGUz4Gu
t8AmqnMMN8oE2lIbfhND/axulG2y10Dw5jJCfcjSvQYpNQLksTRPEfS8rpHO8vjkwIGd087tmuZ9
Rvmyhh+pIb0Nc7/pVvuRqvgjYQPI5xS1N5sxxUWorQxC7WyNxkZVGsqbdIwm9t1Em2K6RDjoJW3b
DjkCBnM0XVKgX09JiolQItagRPdDXfi13e+swXquOn3toXy0OuuqhZFf08YczgcMVi6wsx2lbgGg
ngND2w5JAmoVzo4w5SLL93Gr04xb+fREAQKHN9719zXMU3Yn245FQM3YzyHpe57kgzPHu0jl/6s0
3nj/+Vb2zOOQx2o6bjRmn8ok5IEMEUoXrmsOB69AXHASQOT4VAUlU2GyUc363NqfmvjSDDvoxPhQ
TxivRqwCU9f/wNay5foGadrej7Yx+VMR3S20Yyij7GLl9Aw8XJnE1DB092WvPdJDfddJ5lXqlfFQ
dAx0rPnWBSBbnzH+sAc85RivE5wqdbPcDPw1adJ8lHYFOcDYTNAkMP10btTlp7jK7qWx+FkoiI5x
hFRFU3PaENhuqQvBM3nXqp1yR88WjUimdnYE5/CGukdMFfeLJosD23TkoCTnUE2x6QLRoDHuE9l4
XYr2ZMARYZefY2qUxyjd0BDL5yZLcNLgoz8RWAeZI+wWPWsFAsmGGe7tif5SyG/OU11X4bUFhBc4
shV50TR/TRT47uQY8tbUEBXyo9m+70nQ3quaxB3pcBwm7MHpLRvb9kleVRE1hiaoJ0kDpmaiDIyS
2bKTpN0gyR8NPjReHHk4lAfBMRAGdDkJn90l3lCnIx1KIDGTDJpxbe2BxUsXukD1FSi20gJeMUpq
meGJBra7SETGttNbeW3cIpLhKXOX8w0XHeVoWqNROqHEGP9bDrFxP1wqaVLMSw/5Swck22IL0dGt
z0BLId85YT3eEzWp906m9dD+ZvQpvxd0TCAGNsZNNEQr4KGMMEo6+qx9e26r58LWioesrelwKHo4
DUaJaJIy39c4qjBhwQ9VvbFfxldmEiDgdHvT4CJE/RVmQG8zScfsmyPL4BBaaPyWBTMeMbHyztRa
/ElsUX7OVmJc6gkufjuH+mOiM2Q3lWX9VGMtIjbUOKMfwg0ACaF2+KXLzuAiNYy9li4aFeBlE9HM
oNK4oy5h+zqqWtsHw1I4t8kC4L1RBfch2zxjjHnLRuH61TGwhgzum4wZ6KxPebSvZNIhHg7aKIB4
KXeY17ijmctqSM7Yu5qlzh6gQxTPCxidN3XUK7zSi/0ap6P1ILN0vhmqE5+VykmxVU0ZgbA5n3bQ
XZKjXqjpd2OJbBvXhuMbQx/I+dR/q0tHNZ4yW5PbYuC+IRlMoBcoED/8cjj9D6wZ/0GsU9NUyJ0W
kogKQglZ5FdnRrGyBsaKQu3Ot9zFpznwEG7oZverrbH/9z/rdz/Jn1Oqf/5Za5j3l7AuF04c6xE/
a/RkT/UKP/HJVm1wq50svACAOn/0G9ttbJ8raDU2u393sPuLyMJpWl+7sFCBWCmCyJf/IrLYTTa0
lqGkwbCBy6wDmXDxHLupZ7yzhqvg0W7+mWX9nP5H9FX+Rx/x+mf9+mf//jMtxdEUWyaksCYXfv2z
y8WggYGO6sBwB58VjtcwjO8ZG7cCTcS1/u5jXr+yf/fz/vI3LiRrULyx9SBuUgrphw+qt1xbT/hU
FoWBK/zUo9dI3zRwo1zxXzjA+I/tDzkR+99Kkf+zy/73/4II+PknMZIm23/8wz/WP9jCVG3l7On/
8IVxRfyhRRq/ETyB4kQABaiftl7Af2iRym+EfE12QqYqm+SwWcv8EViRf+MelrmiTVZU/8n1j2au
vq9/XUDr/kdZb1QmFwX501T/sv+RCrT2QnWSgFcd74wcDhIrW51FYwlybBdqbfQIcAT6XgccTjcY
4iqMqdkERUJxGALawbjQRaax9mRmGPVysyylekYE4D0FdITi7CQqEtcCE3O1lLrZNj16+2Qvb3pb
GFswCVe57jvA6joVMEX6JsvFfMTFufLu8/Q156jIDDv0+07KwgOqGL3yChKBMHA5akpKH4NWDHst
kcmGpmqzEZZRQ6WZn/A9aXBxicnxFlQBrDnJZRJOAz9Yc8jAre9joa7kWd1Zbj35oX28vq8TLO/s
bgcs725Sl/Kt/f2NXgCVzqM7CxenW+Yem4kPPR1wLlgfBe2brXScDXiFoc8xfaNLMwyl6AKfzlMt
TuMyw2KIg3CPmAZ5nlXxuabONsDE9D2PGFZU5UCShRlf9gr2IxrnibqX/KWOqJ+Lmm2WVJNvaE3r
poICBdhILnViDCVyA3E51pmcIxxqc7Sl1mEJhEjuhCbz5kZdcAhBAEuBbJ3bFD4Ul8TGm5rVDjzU
FKP6mN9HA/mZmr6bHIG1WRxMeOZeKt/ahDb4vPGzJvHCLl7bm7wpl3f2FPtd99rweJM2VrNX570m
LnTWY9E+ZJBGENMwwt4W5WzJd3P0UM63IS5O2IOFFR4TVC34F8OUcbIztrEWhNVpJfJEjfDV8DYJ
aEFKkMala6W7JoNU11OLVWlvTL3T8oDuRWeN2OTGboo3QsWQvRvi/FgVhL+jOP+ERgMGbO72scPr
RqgdTB6HI5TRfNH1cNBbPchn+cp/draJixYGqEOe2sy3WnYUY/mmRfijwDRL833ciTt5sba8PDF1
0x1LlFnrsTGl7NZZhh0XgxoMKGrTQoSrelCGW1jvctWHBH1va8YecQBsiNer3b6qfuqS+IZPcgAh
ssvil6a6yDJPbDXyteg1meDs0irRdtJ+Gi28j5FLl8Teqc81xV5EMvw5eccejmdx+UGV74ZI1R7C
cbBgJZ96a0WgVMFQvkzcWTZ4Sv4Fhqogb64ZCw2C3qx+vvpebLpOQ7/12gGnY6Js62zc53GPo8XP
uvGUFN+ydbMo9Mt2IxqaXp8kLD4a270Uk3H+EkLT6rVrPTubVgIAzF3fbw3aFqcvURzaWnsoq/Jg
F+U3/yb3sqb/WYycVbEDXnFnApW2s32SZnUwDmrhN/p8iqzxJxIcLREwGzmqcQP2+LRqMHhkl9Q7
mxVbpRfQHOP0MUsnxXXGvqYfuGjZYaKsmqthx9LD9wWytadVXbUltIEbsTjpMimZ0TRZ9KjD4JlQ
NLywhzNep/ATMxH/rCocV9NU7yPZDlHBYQQQ7w5IPJzymEndSn7gofSGhNYK/qfWmbx44ITLM3bw
WrliA4OgudcssglqdLSpbIwpSnMgPIKT6XyKOF8XiYq5WunRiOGuUXdGVZhqPsxz37l6FJL511Rs
mCPfb5O2flsVQQkMx6uSKZjR+RAkuz2dYFA5SKoz0yfxcy6pJgcoapElrShfRJRAzCsz8NtTNeaw
bkYyLIeEFP3vU95/mcL/u6Zbqw7w/9d+nj+ybAV3ZP/N++g//6QA/fPf/jEAGL+ttUnUcUDExQS+
ijz/HABswqeKadi6ZZFnVbEj/d8BwPhN1vkXxFHBsADStf41AGi/YY+11noIHDCoQNZ/qhxC+fPE
ula/ahiiIBYr/0B2/GVQNyMa1PTZ0vzhdfDj3QK/h6PjB8cvT/L/fiZXVzXl14HDJoOr4Fta5S4N
P/xfDiG6ObaxOk4Lm2cqqtVYd0ldjHhVK0zSrRSMtsa6qsj2rbR8Smn7UOQ5PU4aTl8hRdiJxv4l
Mo1DJNc3gBSHnOEJY6q8qYhDuipPZJeGwx95Gr+mCtZO6hMGD8wdgACaVNxYJj2EtRriRzodeSS8
oAI/9alJli4mRwW+f6GqwJXj/FGkvKqKeHFlPT43cxODEzHvJUf/hiEfc3ZRSQktd0Uvs3AWPctM
iafXPN3GkRo/Qxs29NqwLoB+xzuCOMkMsGEcDA9wIhVyWFzzvv6ONMBxuXNtZumE6sCG14yuVUeZ
RMY73q0mKfXq2WZ4MItdJet7Iw/voZeykx/sH1aBoR0435yJ1qPD8a2f+z304ZcOZzehEfE6rUR3
MoHuIDc/zMp+CXXekCwKNoUEcY5jLYH4kZweIFenewmFft90Ok5nqhEDgc4EkJAAmwJRGKvKfTrL
H6VD6iVJssTTm2bTiPJFwpyEaZVUpGOm5Icw0xRZsZ9l457+7JwPzgjaWN4bSRKx+x75MHSs8Nbq
wtJVSAJ6nB2qRX3vcUe4YtaxQynNj26IHylEZasnQ+LldnE1Nb91+fAI3oKdW85UIQn8vab9QCCG
TRArAjj8T71c7LjoOxTL+BtXvbFb6nZbWMUXcJlPo3buopBnZD0m+97gF0kT6+rE4m12ykcj7PZY
PLcKmYCt0Uj8J4qc0IpYFw/UFPZHZLfoccJ8yiuiHHYS7Wd1JX11ispGg9LBZU1gKxnv7ljTbnqe
yUiijZfaQvWNxPAy1j4e1vXd0jiPUlYyyyz4KPRl9KXJCcbJEZuwkSOy3LF2l0ejvZdSJwULH4vz
oE3HLh3vnSjcxPDk4HqIgBTQ6Ce28qKVybeRtR9RsTzr4E+xKWBTHeIrbY8TbPzxq4+tu7nCIFQY
1P5qVfxWja2Gp9fJz7IlISwMveWlSppij0rVYMmnn5O0rNAGyP1dARuThVBGAxfoLVsdN03XA7qz
Gqi04Gf52gfkU1WAuVRfpYlhgYYbzU/K5qMvHXJP1ms6QVsobaJeo6K3+05GzZO6d1WDyyJTmdZK
jeauQhDwy+StHZEJasK4/jyXq6BVLr7ezTGdadLPODZnnh1Z4is0qLrJPLeB0Ks907XlI/V8ZQQs
oF9rzw7AzA1pSqBw0LPPZjgx0ZT8DXneL5somcu7uOcvr2hpBjJtNdtajxSYusUz5SNKkBjRRpW6
67xGTOV8RQZiO/I1YX2kxQTutlFufVouLrk9y43U8tMsQVYMM7d5NFrWflrqL5J77/SgbMyiE0HV
YuFmk3eMMQf5Uq38oLWN+CqcTVehJAputozluO92i2pC4bKgJnpWTnuOFoK1geLNmn6w4u6BA8kq
QCE3BhaQD74rScj7mTXzcytrxVWljAtrd76dBPYgW1RKu2EqCV9sZTSYXQf1joeZ0TF20N/VATbb
RFqVPrM4pmxUD8uTmE3QN+ks5N0gMu0DMu74HSoWLijFGZ5JGFoTs3tI+RZUTJJ+3HxXNUqqY57n
DSINtMWuCosPo+/6a1PGBLb7sD0UU1ZxqhhxNjZrSVlr5dFTtZaYtcmaveW38Juxz54BOWEF4yE8
bKpuTs6S1Y2Hhi8+YOxbdKK9NiVuymTUZ6vW8Omroa57jL7M3jlgQE9us/ioqTEs9FDMPGTVBD3C
Ln+kmNmOedWZnzm9L/sG49Ru1OlxtQjt4a7vcq8g28yZUwaPWSBoIyp3e6XvgcKMsp/PtL/BrvJ7
Wk78hj7Tx47IYe/2Ig/f1fV5SUVq5xYUce4rnFCI5cbwvN5TkWsh/NPXmiokt9OSp+ocT9l9g7BH
oSmOzC32tmLEDRzlrac0U/Q5xar+SrdwfFXBj3Y+3/LkeHJfy6fWSVSNWH9nnAH+EuwcM4dT1tIU
Y+2ZqhSdnN6i21WzxUwp0Ly2AI/PYchzKzdt2uGGiVu6atJragorCvJhyPakWfJtYxfR1zBO/R3L
dbi8HZhJcC5UDJq6I7lFx0XLAdGrSgG6VwcPQwcktxd1HMLu3pFSzEcAQ1JQllkECzwtT3hli9CL
bLFgb53NH6VK2ckI2AJbcPEWozvshElcU2Ju+mkXvflj0XvnwCaDu0b04kS5lBlY0tx7GTSQrQC0
7o5UMQWjnIYULS47Hih5wMn9xdEJBsRtlfiTpF07NmZYiEW6VWw4XrWcGBjfTJgGRLtYxi8bmdZ4
11lCza1tmEIAQg34XzkwCy3p3mlRRhgpK5a4tZqEQSQXMhO5GftjL+u+WVrtFnK7yVupL0/2wl5f
nRH4a3lt17N6WiBztW85IaQbgOFss3l1oZ046K1jMcHF0J7GyNY9DTbQMbY5y6PDnkrIYXhj7Hjn
JOwtQi0K1Do9ayLUPXQNOZAGJHWaY3K3IPjB+zu39jr4gzdenPgBc8naW5UW7aLGxoGa1BbtwJhb
C3i2G3OWoyAmoO5qiTP/jHQkiUKVcz8Ny3QXZ2NJldVcbsMhJegbOgj/SYeQvqjjbaD5GZZD9uCk
OtcjWa5jlMdfdZYOQba0E/EddDt+kcrFeM+fKyLOUMYKMhszUGx5w2/MBe61hS6uMEuJa0nAsHXJ
VB+JZlWHkvCcR1d2EWhGKT3TPlkjmABU4WGr9EGtzekX1exACNg3hYT5ZhkqRKLILISkwuI5kW9o
6b2zl/rSJc6Oeka+csmgb3CqP+DuX+qSU/WonEgGCVcVgKz5TSl8kuPHDu4zt3X7M2rMTRsyDjqV
GjNpTnQ3Zn3lkvQuMdvYVIyaFGLOezVhQyLeNPmpUzsvbi6Gzuk3udYkwsG3jsW3oM2a4YQiVP71
uabaMYehPJao3RG7ilLz4OLulxQRdzmV8suSUxpfqA+MGlcRYq8SylnNp3MSKZcKD25XfCx0xSSo
xfZuakhLx8W20jRUxnwXdSQLlT69RIpTctCvFppWp08tj9/M8jhoL3K2BJjaPpbecHP9aFWHUeWB
UYc4hoCdCMvluvaqlipL23zkJU7YCWi03gTl9CaHLxY4NYw8DGddN/7MWkfhpmqeaDq5Sar1QLGy
T7/at9SWQRs5XOl954H6v0mOQiIMYTyZYlzl8qYZqs2YN5teXztjNWe7ZCpV2GLf99EmAWjCKii9
TiFkvoatwpyagWa1dIDk8VmOYpI6Y3knS8U5C0FY8bDftg1Wj9lQbotVmG6zLJehWYljSfvcSt1Z
TNoXzJWGrBtojqGfQe3WhM6U5EGuq4OVrcH7Wk/3SS7Rk+nghimFdB1KwXQR6R9Na1x5KeHpD5/m
TL/PevJ1vS4dZJvKbM14nFQpdZWZ122BI8Aw74kvPM9OfuPd8oG83qDLpo/rwaBQWprDZnUX24nG
mAg9y+Z69fIGyy7ZD95HgxJIleQXq6HTaQUtbVAgvAF7aq5HAJQl84daiL09d0dlaXxzEU+iLR/a
rjp1mnnS6uzR1p1zJIZoEznlResbfCPLeEIn+QZ0wz5P1C+V3T0oCx4oK963fXG0CvuG1frdKZpt
X8knxYnv80S6hmn02fT6SarUzFMTysXCZrpTFLq4UmtLJQjqjoQM1rbSgcdhzNKVOaKQPrnf9/o8
B7MJ1HamAxOgN9uWPjwMjY3VfZIR2otXCmFGypqqyi2NZdcVM0EBekghOPuyJN6ssrqEkRYMkyZ8
3K89D+cymKL4i6pDpN34UAq8UxlN6cDMIVLUdbTlYRbUBbdI2V+Str6H0bQ3RKNT6FqTw53yDyta
1khydyzk6a3XzGDpYZfH+MCWcD859Wm01E3ZdN8rCXOjReN3tS7rsopnmiKMc4dlO8A3fApl1NmY
uIEwRpuXAoUFZRre8TNYaCraM+bCxStYJ9uDvqFRBut63/IHN8s7NVMHSHgBFRt39AtoPHXmz3Rm
Digl5PAsTO/MROwzrX3P1XbxQqO/4Ko71LG9d8bwBFDn1pXhq7FGLLquuy8yZpDQSnmopWdWXpto
Ns76LP0gkIKUHZJV0WOTEa5k1dtplQt+fUdJATQQ6dApIW2jc42IFm2qeNgqYbXX7PBY1dFlnLi0
WTLH8XTqe0XxK0Olg5UPyiM6sC/G4iCxHqzsaTtRCFPRZ+xypdHIhv6cyxxVo+JsLA6b4thWtqAX
BkLSZgY+iz13hRlVxpIhehBuvdVSIkimeJ6op6jsnkEmzBSchsDt5TrsT85i30kOFTHCuZvy5anv
KV0cpE+7aF4HmvDc3sHe6NgERfFGpQrE4jgJijB6KMR0GE32BzwUH4ym3APpeaQw5VCoyLJyJGPu
NIdbMaRPJEGPBBu3s9nxYTsb6s1uicS+tzAvrdXQX1bv5tp+D2OcDlJ/hOa5Gfr8MHF7p8Kevc7J
7qPKPut47fxlii6tiF5KW9/NVXJHSP3C4Tr3OwXpIqZrGgfNVq+KE76NABsoIB7loejMuzZrYRyt
i4zBDq+4gmhfiShJG0rlPPbJ5NNgnAazHl8GKMhCVs9twRRbDmihfch/iKuPAKrzpM76SYTTi2Fn
YmeHoRnUEQdysyzhWmJ5Qh8BLjGyIxY1ISqeOc+RFt8Gqa+2Lbiuc7jAA1fMIj3ManVqh+qlpaJy
E0viHUA/VreaUE3XqXLAgYVjTGxxlLXsC58gX4mUOFT9RZbnCOumRISwwgjTnjp2Bxn+kmE3ix9l
OvpIZGJWmMd81+BZ5r5P3qaZB5hS85DK8uw10e3hvTTLm6w6wVIPGEPHEOPNQMS+imIKmxvxVSnm
cx5L1KzQ3htLtX1KiJ7AJ6sYJov2207x9o+S/ljWkYr7i2uicdhmkwVJdh3nNg/VP5ipnaBuQ7qD
D7MW/xrOgZXQo2UrjZ/HArMGLNhywqNhgr7NeavBE2zNUfpw9JpYR8cUAbQkdvMpoe2JYs26w63v
T402e04k8f6fW9QgWppZkaQHNmSE98pS4bBGK7iVQ08tnAP9LgleLvqCQ0XrX/RxVO6bkRwqSSVf
t+14T/sNb3Cb8hwqOF6TTnsmv3Oiw+Wa2+prBybNnUsH2aHbJWLO2AKYusc24ZAnzhYDbRlY9vQ0
JchhTkPo3GgTMtjyBeRJfpE6ySAS6LARqcPXzoZ1kxUZZwJnCBTpudLSZ5k8D4/4TSkNl3ham7Or
+mwjM6WeoqcQ+Q15uCZpOm5Zca3gn/R7iJMSH5uM6adrkX20kF08hJXXpqlIcPeLvm0wdrDmk8V0
Z8E//Y7truMR1VJrqALaXUQmnTUjmZ8yfTZ30ywMtu3lj3FE95epSuT8TiJJapwvzkMXmAElTUUU
pyZ5S4hl4RhWDXg0OyPeSpQfEHQxTovKymEWAKc0QemPbBI2MshiwfGhRVsDKdPOyiYHAQBj1Hwx
1UI+TiK/Monshw7oU1+aD+Fq0dPsXuxo5XkCU3kjHfDJQ6aGWFM0e6rRsc61NXJh7PBPAQmIpPjZ
yuGjYsMjKkPplaXmedZHWjh0AVxqeLPm5llb0sEHRXEzSlRcToDP4URfbox3TlcPRirfDw6kC6N9
zfHp4PY+lr1102ReXXzjr7KCFlH18aHXy3gjEWR0KXeD6Mbs41uF8Uzr0osk1bRYTu1dUdY2hy6W
fWoqmiOBGwWrLC//lKvbEz3TM6SKh8bRxannUbuxkDPoqeYmtkcwzWozY/HnMgrmFpdcMXazP/Ar
clgdNoLqdq80szsdvLPfyebPSq5jAkfSBlAzxnJ41ttoNJ5kfZEZxaMpkBfzVbPWJjFyQ76htLsl
4bmjmIpPBgeoUWgeRwawnVPOBxv/0SEr5e5OD+1N1Gr6Npqljw7IhI+YxomHY6oILUq86+bZSNuL
2vFJ2Gy1apXvo13HRb2sz0lChwqVn25c28+Lrm0oXnzT2vQa0XnhVYaVbXjT7Zy6eGoV+9ao/dVI
y2O48EeIPg8Dg/yqo+XOkddRBs8nyTZLVNxb+gTRaLDv+jHnlSZdlH66aO204C9nhzeW9c+lZwKc
Y+WsjD3Q5iTZxXkqDo5KqYCpXMNCOmdkaZehONOLsIEI3Xp4AIAIVWrCrgDDri3RqbpI29mQn+dm
ejXyxC8VFUhEvi8a8kvTIH3/IpBc/rHj/7Un4Hfzy79W/wQtLKQMjDgKOBLKss2/eA0omKr6fsk0
P6caB7YHK4hDNn1S2aFKSPC+ad7Fiq/fh58LcJgbdSyC/jp96wg+jytxQU1yzYepev/3v5f2Zwnk
r78X/DQki1+8So3aimU2UqbuCQJbP58rQxzMIdqboYJHVnPDPrk5CfKvvC0LJNftCCBz26X7auiu
BVWEi5Q8lBax4DD9ocf7SdvEjCd03mNxh88UXk2mUBywXpjRlc3dY3d2EOlr93P1d5agPwssts4G
xEZokjGiQPwhyP7nvwZyrU1Er84C7d7v3dEbfNXzCWQG8a49idaHHR4AF+ldOixUl6Ilv9tGf6v0
rNrVLzrP//tr/EVXkrS0lLWoyQL1of7w6+fFrx8SP942P41jvkWjfn2D0Hbw3PTC4ghY+UbaOP7f
lUb8Ht759Zr7/dPAAmZw1a1mm7/8GqhbRgFzOgsMHvsF4tDI9dWslbg+45aevaAKxH6FBTnGA6Ae
QW43EZUmxxB+mJxA0Kxp1/EQswjRHAfJMyevyu4WHI5Oiq6NYeClrU9APFwz3EzWuqAvfFgqQ3VX
cOFOEB/Z+vNurEybMvJXqJE4sAPGXxpmIKI4EYVCwd9c0X929fzzw//lr14jT79c0UzEPHbF+lff
D6rb+ZNfPspfG/mQY7jdLDsUJZ9le8A+vfjQgu7Lm/3/w955JMlupVl6K201Bw3yAhjUxAHX4aHl
m8AinoC6AC602E0toddQG+sPwWQm+WhNWs5zlmbMeB4eDr/i/Od8pwjtKPw7g9qfPIc///1/MsRJ
FXF2WP/+9bxtjv0+uvUD5YbTtt7h2vh1Hv3/t9+t39S/+rR/ssMl0JfazFaf75sDcJgE6Wa3A3lz
AgkScndhZBNox78tzFjfxZ9e1zWZ5equsMXP3zk/LhZCAzzs1k3ySF6hu3Vf4u1wiK96LPAB9YvZ
bw2r/xm+f/ZmUEvxu2c+fO/e/893zHbdfP1efP/v/7p+b9L//b8/Oe908flTvw3eKbewrH+a60ye
hd+Md/4vn+ZMfHdQmhnE/mvubv4iPHPlg3B99wQIM56wfxjv9F9wz/H/ZyYPDASXH+SzfwPItj6K
/3pkMN6RtxQM/l3B19XUfw5eLrEmPI5frA3oos1MxsW6Q+r83R/l9td/7vdb7s8vwnCf/QAfIelG
j7qon1Y/MAERRTidFfbypPlf8jg5cC0M//pFjD8+/VgI+FvZHoMezk4YEz6Z2L9bbebSkVpLIiqs
t6Tyd+PeOg9n0teBtxlvqoeYbeivX/GPL8iGzXfMd1ajJSKLz1v84/LWDsAdY5AJFAaQ+JopbG9o
bvibF1l7lX//Ef35ZbCD/n4VbV3Djr1i7MJUCudNn/vxWS35cgLgoT31BNMpEHPiSyWTHiYVMIKc
CttdtAIKtBVVIFZoQe74yxXVBRWwDl2/ayOneWxWzEH6STwA9CzPtNlqz0jRfsjMNoT5ueee++xD
THDa1l414n68tSu9Hr76WPf3SWzBWUg/mQsLB66rBegIKnCREhorVkCDaYjm1a7h1dtmjwl55ThM
7eLCzAfu0K2Yh1QD+ECFRf6IP18+5Bk4iFyb20dqF5rDvMIiIm7fdZAm6lxDkujJvlcrWqKYite+
LplIJYbg/vGJoDDn5B28R3tME6sPcjKat4h+9a0LFqMHZArKotQ9bmhSo6pSGjCsaICw7qPcNsot
B6hi58dWw4bq1N1dKUbn2rSi7KmJe1wQfYWGOQL2VLEEojY7FGmUBjLhtiZ4f0tjO8UVcdSMD9y3
3D3RB7qNPcbXY1P4F4R1zl1GxPbdx8rhTzekC48rc1NABykBTpX5zrU/dTrHlLlurmlEre6XYjED
02SOH/nkypCZ+yI5DW6UP0YyVzuD0zlBgkZ7VIVfPwHjmfCGGdxWexv1gTaQ9DLLhkphopiEK2ws
gaDsngxZtzZklpg2v0EHpFFjdnsx0XfvTbNkVklZnfPYOpE+giOdFiye9RpUXVRyG1ng+zYLDcRX
dpr5N5SJe6EJ5L0Py7QbHtwxMY5EOjrkCX36Liot+yGpctprvc/o11TNecnyIxLa99kyN8Wgk5vQ
H/1h7K57BiqelF9rXXde6LtAqYx5TeJoURUxRaH3hiPbMsRchOs111PQvPnmpvW5g0jbcx0u42PK
NKMKqRDpnpPSd3ymRXEUei7r3dGk3eSlS9An8YBgxNg4JJs3qEogiAbVk4qJ3SuFked2LP17t8Rq
q1/J0WLW3w0vXgzfogW9Wlm7RS8KxEce90Uy9fZBg2wgCnNFb+XUnKpOuDd8PMO5idv00aBw9omI
t0P6GrhCF09cDktxqJkXP1CvkzmHJkkzBmIFXcXknPqUgljYSjxvatHuxpx8bOb0/gt9rYSRDZ6+
nvH/TVGS6rIZ1j9Pk5weWY4TqEI057R8zW41NXyN0pmmlfR2HPwbhS5eJZ2Ns2+Khtvat4/VQoBr
yk1PD0VjMv0H0VHsZmtCZ3J8O/Dax2lgrgU6vwtNJp67vjFJ7mBUmGV8veDivLWy+pViUXNLGxi6
HcXeoKCpy+bMaaZTkDRNdp8w905NkyprtP6wLpyT5TvaMU4JPpnl7ADciRSnlFwm2wJuctiIzvuy
2LG/rbHb3PQDYq+Lv+MBNsiWjxsrLKWUmpZ0IRV51QrP2622U61Y0AnjHeXsPLsl0WDtIzfebGUE
ajkVFoBeJl1FcVdBQwYW1F1aFTGI1jdmR7+6plwHYQbLcHPTl/PTnCT9BrsmHU6F9812q50/C7J0
/qlJ7huvewCNMnnaHCDHnHktBs+PC/OoGUASbs9er69gzXFk59pRVO8giiEPFbDZ4SUexrjZMup7
WRIm8cKoL44OEMaxv1LtxgBPv+r17NaR380ejHn/rXJ5NOh3F2XxLRn7gC4qoqNmmFTfo5RSnVoh
EtcPtc0It75zZbZHIGOZxYYlVphwBkdb/YhWt6zTXaPn730gySZAX5+5u69R75vyqBeVj3cWMqJ3
wB5+VU60vvbnPqbAYZLz1mFx7nNoM1H8CKvyVBXf0kE++bkLoLMrbvKUOYcbF6fC9s+YBw4spzw5
ZEP0Nt8L+wuc7ByYdjZS42zdJtmxVhiOM7W3W+sqme7o2NYpNwWMqZ8HpvA+c8Tt4kf3K64L79IH
XQxvsnZv9NbiQwMiJvGhOokpgkLPrK3Azb9xPfsWeHqQWNaumfx3p/SbU+fz2SYyCjqmOMzXoXqN
U6Yd6JvdVb1QOwc+qZ4S1XeVCiqXqHgh3PmrmZkzhh1l3nPH9sMUX7abNNVmSKz2yIc4PXU4Jjej
i6o4ydS6ZQ06ObK72IOZ7LvFV2+z21UH+Lf91q4zZBoSjHPlIKLH363FclgOFAPm/KAnvh5itE9O
Yx+htVAVir7D7D42P/o0OSctJ46lLZpbOQ/FxbCbKxg4MKP66LgUygvr3E5343LpOhvefhstuwz2
RGDmE41bLgW8MlmezMY5VLp4iNLMum+B1iQmqe2ciyoJwOlBcymKd90ECrW2j9IxSH3CfgiHhXWs
etkzbSX86tnqTWSZ/mi4+luCySCP8frL8VT5WXeYE8O4YSRKiiLHs7aha6qnpVZUYQ5oPEUOTlso
Aj5DElZrThLQH4YpXGYU6viej+265qlXTNCstp2/On1uPkyuru96J02fvHTwNxlYjRB5a5NHcMxq
8tVsfCBLC7u+iEbc0iSP7CfYFoE/zTeDsBXltVl5KvJxPttGHT9WSyzoVOrvOqwRUQ4XboLwtZRe
0OUSz3PbPgmSk5UK6UbIn2vFF7PzzP5GLhi7pbSgZcG4yXy+enW0429/EU5yWZru1sqBbJvWQL+b
qd3rmbglcqGz5M9HFvm3trtwdrnLqOBCYh/UIRfRV897mfTBIj0NkySd2dj0OGMRBcGQTnd+cjd5
V3yfydu3025JV29b6eFdTasTVclvEjNrbk1YDOQr1cMMoDNmoIb2ZXTYLMWIwxELttvo13Nnxquo
v1wRzUUoimJIDKVMUActb7M4qqI5JI63yWLiw+j1ISjXbDi5s9B1QL7TeEsGs/Cm0MiqS9vF7hdf
enqwVMuA4jMyE9ehsdN556+fQaZb/GDvDg+N21scDagzYy90TCyUVPltJprwUHx7r9qbINJ5f4Qr
YuXDBxzcMUySagxtCrswomniR1u6zVuSNdbL5Pr1lR61xcWhKGsn3Vw7GkPabLEhkm6wtOmiAMix
ftXVW1Qp97REyKF6NEERXOLs4nS442YhzYu7YMwNKs5ZtJMMal/74sPxhuy41EV7xKyGxYLmHPKz
tMZRiJUVNA2sAX8Qi9Q/N3G6nWubaiYq31ZsbQZad1DDqlr79kulKMGxpql5Ydn1l0CbGtmcqOnM
klPrldDti4W+KZ515X7gYBRvE36V1VdRZ1/y0mHa07cYxrC68HukkQb6sNReqeNjAOCadfQQNZr7
RTmluG5jjcNnP9nOmw9e561lAHxtRaOPi9md511ilEx0cRLF7AtovBsxL+SfS12Lv0DZQGtui5FR
QNP5yIVVsdNdnVlom0jwtDWS/tZcqokpjP0o2DcvkYtRpS9jQp3a01RbOO6yw2xFziMK+rwzBPVD
8EkN50dNXvHbX9/EjD/Bc7gs4+d2LbzoXIytn5QmuDCpJDtrkDCxW3qMyCQt1b1o3a2hy12ObQIW
F8YRyyrCSXVXyrRenIakmFaX2t9dRP/ul1nvjb+7iOKEsqouYgVvV61pu6D/VBf5wll7Px/Vk3f9
N2/+Z5mNERrQB2QH8O2GRSzvj6/XlmmilTh3KG9M0htNZuamNnD6xRxo1VhrmNIyzvycoDa1FUvm
wn8jeP18Q/31F7ANA0qgsyZd//gLcCFfkpxlObRcolEaRB7eMV+uv36fP6tqkKZ0Tpur/EEEDi/F
H1+lV62bJIqbqRyWUd/YNqiV3grHgvMpvQ17UyMl+De375+v+Otr0pIAoZUxDWHHn/60dQEHlkEY
2WRYBbk7h4ldXT7f1n8EtP8ydB7KNRr6FwGW4L3uv3f/+z9Qcz91teO3//7dz/2moRmETWl0domv
8ikAlv2XiCZ+YdJGcMVBY1r/G0/FP9KrJkVsBj9FBwIRD9cT6Gv/ENEg6TIEclgsAN+6lrs+Uv+O
ikYUhofvXzoadFiwXQaOWZ0vomvARfvjw1mY5LyMivjcIOOuf8n7efaDJPfNAzWY+SubLNAKa1S3
rprZtXv4hJIYQsy5dMg/0oqW8qNKVpKjqEp9IUwnWJ2m1LfwMubuco2JNo4Oiw636cMVHPZ205jT
gZN2zXKhb+ODf7GA/pB19Q/Q0pwpYk0+NbRI3tHPkzq7GW7rzp063E4OUb1ik0V95AQThAnKzvEB
rSY4TlwUjcQmLe1zSRXWGBnHSUuTUzd5HY6qybx3yjEjOo/A/bCISeN0o0jsNFHCGCGmZrWw27sB
++S3Obb7O2PygPaMDfMLzmnFG7Ot6tDk4NMntMnbGJ5hvNGhNzHHyrNgsWsjGKwVIORr7Qu8TXlq
lWLSPc8eAExD4Uy17bkt2WtN9VJhsbwvRy/hkN3bV22bVy9+NpoPpVDTVqt6P2xI8tw6wLOpIsgy
BChbi72DXub+tiiT5gAUg+Y3ZsFHmtGBknYZ1tXZYQgjGqNnWt8bB+HFxW0nB5empL65GRJCdhwp
NdQdf+Zixa1orZ01449WiuR+dntxZyYG8PAmNcn+NNrbRP/qkZXSuB1lAXBs8Eh+uiP1T0tZzc+k
SiNuT0W5wyLSbhU1lUcKheQXR2QwQuiN8TfmRM2QHS3dFe6m7jzH/fAxjQOxz6iznnpKyB8Xatge
iBVX1NwL7TJOnTrOysYLLlx130wm88Lss47PfmNOteygqtrnNJH+N7eJXgEpy6CnHgfPQ7Q8+5KT
nkY6cKsBifpe8Hg8ZR4uYU6qilOYAkOOMPmuaMS8b5pebHW96W9ph8nfp86p/IBSPv/WzRSzVdOC
6lM82pnV75ATxyPBD+vBrrlwlVHdPdDPI742o1s/OQtFC/mo0o8J9tHjiMNil4E2gRk0LGrfWymy
ljdb7v1AYyasufU25EB7OuLuoYfWdiL5YLpRcgtQk5RpRHKZMBuersz2JckMCeO1LaeYXjZPKy5N
7hmkMKjN8jc+AHkC4xPo4RA0x/gydFa8t2fTureGrDgBznAe/d6s74nyuvuxHp1t1bomzb2OtykM
vT5XnTHvqbOLbi29Xr7lfuzcEx5oQ8Gx7hyrONt2tlZco+gt70a18OD1hXYgiTxcjFJTj25iT+tJ
zAGHM5Eab1sDdPOMepbHEUULdSvPyzTSE91Vksp5G7TPUELCyx0O9WWv5q05dfP9NMA3VDAiuPTM
86WHDks22ZhuyKmhRRg4OQbLmQOHA+hFn5bmormjcRvVENIodCNKFUnO/FphQlnlNKjtMi8aQiwE
1luGP5MWjbnGEDzg03AaQHBW55o3OLaGI6Php9y1qtsp1VbH1ynXjafUzYBm9bDPA9fxypvRTLL7
OOlZyvJoVMEwC/1Np0IqbNpGQ7CqV6xp2nKn5PDzXIj060xX3KPg978rUb4/wIYnXzoc+WlQO1Pq
AdQWQ7Wz5uEF+eulsw1s2Ppo6E+5PQz8EnWTvnSFS97ZMrorY6TXKlpLL3OvwhH+2YSppV794rec
8oMsHQuMV5+9mU3kWvwDhMTwJq7FRlNueXtYBt1jpGY0oxnwZrzp1j6kvMEXM/A1WNMT9CWpz+ok
sHcjNQD2fOMvDeYLY/FfzZaSJeEYcHtktHYvVXk7W+EkxuFQzG57Mcucrqbu196mzw4nYjNk5u21
2qn9bHkSn41P1Wf7k/xsgpKM44sAbiurXVNY2RMPmbfL1gIpQN4EZPpfe6U+O6bavm8O7ZLMl2lo
+ieuL8MrcEeb+7FXGVs/n0oqq4bm6wCxj9xv1xaMpCt8rNAH1qorWdqO2jCswkoOHX18ET7fgy2t
efTFfNZldVPJfVBbW7SMtU9r/qzW8r06Lzf9MFs9JYY0cAm8VxW9vfRywY/iRh9VOBwRTrDNlhgf
1SGLvQFJTddgD1uECQGTR8ANw6ntJ2pOrOVak876nWjH4ZlarfZdnwVij9DHA3e+fucuTbtTsenB
Ysf79KpwjLLhzCJyQq/AHexKYIb8hOHcriV3wPdaalfo8W4ysYWvgwlx0qv0xkhY3azKgUktFxWz
SrKD7rORap2dh0x5XVnokKhog/NhtuWYn4sR28mukNACwkhT8XWL9olxuDSIO0x2DaECIbj7qGUZ
keUuLd4XpgGn2E4O9r2sGJRA80kpQG96ni9EbeCe8KxIBpk0NYstNrP0SUpKPKzcoQsu4pHExlpS
QuRiFEDdz/cmWCEKU0X1kMnEvrIFB5VNqiv11CBtvloOkLPANirrVWm6EaxAx23T5fDuxg5/qygp
owGzoZdkFlJ5sKfkBXq2eZUmjtqm+I9fGCKqNwhH+CnbOb3q02IIh3oaKGEnLdR3wjnmPUbacZxX
9gL1KQdjhbJjV7OvyxXUXlT9d590x8s4EqyiX2ai5WMlu3tc8g76inuPQLM9xrFVXoGGPqrsGxXI
7qEgpPQAZHA5Vp/o+IXiurNsB+111Iv0WFCdydrOLjgFULEr3G6tj1F3/kTU10tvwyz8RNerlWKv
5SvQnuOj/tqUcXUiUUw+TPGNfqaRzXpbYIBEW9vqqhcbU81NbVX5S7ci9IkK9m8ZH/Q+XQH7tg5q
H9W9fViAbpFSXFH82SeVf5oFQbqkNJyL0Rv2PQOoVgvJUg7nwbCdne2W/SkfQf2zEYBJ1OK65fFJ
U+fEd1y7wjJEz/3aFDD0k/6iLzYePimzNj7RzjM6mzZeewaSjsqBbC0fIKZGJIppZn3x13KC9rOn
wKS0lbT/Z38BdaOaR/S5MFWg+riOoZasnQd928z3MZ3ZpyJxRNDFnX5tu9QkqK5vD3XrDD+4ng9X
bgrBW+e/tGGylixQspU9GK1Tf3XXCoY0M4lPW2sxw2R29Tnu3Rrn/9rb4KagkRrhbOVa6ED+oNhN
3nDPjf7H1BvOW7EWQAB6Na5VJN1LwYK6T5k5vbbtaBy1luKILCvFDh5npwABI50u1Yyl3RjMGVco
MzSLjt9s+KKvhRRTa2ivudvJuxrlEUff2lohkdq+uWWVUDtFqUW51lvAzqHoAirDenLO5Hutad6J
+NC4B/3UPEwqcQ510jCmyde6DLZGmjOU21j2PU0HzBeMWIvOJZ8SQqWdJiht5rzcmGW2wlPFUj5m
pq3dF8ov7329Kz+sjMqYgDAYsIfRS9utMy/eA0QnedeiXHobG7DvU4mB3Qoiolwi9KjSfZuLmAqx
xhjHs1eia+zGWHR3rdkzKfNIMdECGNV8A4yI5X0z1jZzxQJ6/00xWx7Jlmpo7/i1s7uEYFgTMvHm
rtBnhZkgDrVxErjAynPiFGN/4Rs8vfsUvQNOcxuGnjRR0H7pk4PVe7OpKaGqJUxJM89O2ci5LPjP
rflX5tOvt2bzL30nhz6V73++Mq8/9NuV2f6FA6uAMWqDfcAShGvgN9+J+EWYNkrKJ7VB56Twzyvz
2lhjE75BgfM5XuIw+eeV2aB7Bn2J6hmkWCHw/f87F2bP/LkJcKVdWyjfpmvreAN+vjCTYJep1Nbb
bboyOKtGHlLM9F+MWPxoOvMh0QrKoBLzbUxt+tgc8mklGTYOyD0P7ZqM8UX2OuaavTZUjR+MpiHS
liyHc5nAsgboOO9o+2yvrLb84bWmtl/mpAtA8hbPKnPzUGj0/m7qUuV3MiUMxYnOwxFX6DFZAsN+
rpa+/Og8gJ5ln3ODEAqCgVALdNc1gBxZIju5wzqNqXLrW0YX1HUvI+dDNWIJs9xcnlqHHDC0fhhs
QkYHEFxkAIxM83ad30WI5opQVWkyaiqSwnqjCIIOWgq4TnqC1x/0rh/Y6xHDXA8bXcM5CRdMv1dL
Yj12cDYP8Pn1oFnYdgPlV3IbcbICdmSab5iV0eeZW5FtSpN8S2tIuzPL1DjCD7BvPOmmYWzHGkdt
nCVtHBnvRNeYqbq6dqmFRm2CndU7UNkysEuG4p1llqfq8+RUmVUflEw98265Tq3pa99094nK5INc
Ku04OAyTax04qcHhC9pNd2aSoYdQ21v+xtp0GIWtBaTK7IvTKnFDMP+DUy+HN4o66EopdKo5XHml
y3h+hYeJbOoMdApO06y92AmHy43rLuHYrDXSGCs4e9uiqDdwNTM6F5KRWZW79MaLzs1mK6dC3PUa
YFrmd+4xzivc4Q3FIFvur/qF+wd/ty7qdlrqWlvdKhuegcpmCFB0YJTt7sGprfbGtGHXFsryiGFn
/VFOXCKIUsE8NVHkCzarTUNh1w1ldAkSOyD310G0gol+j9kSsr1VjwX7+WTfzEq+p0xMsH7O7Q29
SFpYeRIOfZrwGozQcXT7FT1gVKSFul0RlKya5uh5uPINKaLQtuLKCSJbqUuV5xJpvmb6tGjtDt5I
ehjNojv3jCHA8fnWzQTeYOsRW7iDAmBe08zd7ihQb66mlmxdjPTDgS+FMVzxv3D/qDCLouzOnz0g
UiCFYGk0VymkTQZbpNCQJ4Yri7pEabZ3Ea2HV1k9cktqkY60ojNPFP9ybTAhs/Xl+KMiG5PRH3Kg
7IQhpkmwlOrfDDgrqUurSa7HrGmuxGKNQbHi1Z10oUUIoTfQJycjFme8OpZ4zFV5x8CODLqZQIuk
qY+LVI5TwMV9v/KPhdE9ZFr2PtTdqU0IJNfgYJWRXFyu9FDsHUhL9nby2metpl+QWD4pUOgGy6xu
a+I/gU6t0tmyxKFMYmJiAKIcAfc655FiD3xL9K7jgp1XBJyBZ9BhAB9tjrNzYS77KdYFmdcoHKGi
bLpJ6WgaOhW5BUCupcNqwBBOhJ2Y33ItveuSx6ab0u04M1fjG4GXYzrZGUuCcvETcDQMupa9HbIK
0cESQjAgDH8vtPamGip6dIZ61+g9cWfKsjdo1ElgxvZF47tAQTtTu2KxXieyiucBBwu1JebJj/JX
bygvjHq+pn39lWBeCHH8qKgb2RTQRKQQ6FEOWFDWWmYHctd5BNCqFkwyEFzPR4AChP7Vz7dc+O64
9e9d2eG0aAYwIal9jvhCv3o271+jt3ETLXA9ZtJ0HHfri54qWCRlSoqyc4594Z+EL5kO5tMLPV5b
g3ti0FT1zQhkBHz/0dMr56I3hHnhD02MxTCAmXp9dCx1Hm0qGrQEJvswMXiL6jsgPPrGWdo2YBTF
ko7sh2TQMC/VLAd2FcYU5eRbTSrurxmaLGUsfuiKqd+Cf2jCxJleNWf+QsrxZnFcDWQHR6NJCJ2R
iv7hDVgMrGhVcKoFwFiCRScm/rrxvRTPuIN1WoCbGQdweVPiH3DWf6cl4fu0WLhQKubNug4Oy5qi
XRdZgL7atDksqf7CLf/NxqK+SZrcCfN69LbamF4ntlechyadr9nEjkbe95RQ6tHewCMGbkTyZcBh
QxcQYDgl/HAe/GhrFe31MqUracCjt62Tj43Qv2l4/4IB5FrM8SzzNLX3i9EiPex/m8zlwZnyZ4N0
H1PwGz2WZxq0Mbml0IdYUqqwjpooYAB5bu2O+PKShc7CPYEM0qNljFvexm2raNB1OThXbdtto7w9
V4xROX/oG7GKreCuSTdRUwVp3r4b0zt3Jn/Z9Wu5J6HBdsy3HLtpLvT1Dz2ezqoBSFzq+t5MZbtL
nPTBqHlpsRPYpog6+GKCYjcFTnRDGOXBYJvZ1Y59Y7CK8/NvtT4YIYcYVGDreiokiHyiPlD8Tezu
9Tulile+CaNI02us963m7vV+3Cq3DGNPveqxcwWR41y5HXxpZ75FkoGbQutvueT+rhryM34LYsse
77p1uQaVwvhOldYu18yd0/o3mh3RZu+md/7Sr7RJm45vAcEIExcI6Jy+d7fqQfH2GltkFkhLl2v1
g7aZUcNCj5DaHmjMq5+wQ8YtCcQYX8UNigUelaE+YslIN2AVhtBJa/LiC2N7U0PkGpqMZ1SnMoXV
F2j2/KVe8BQsnf9utY4JEZC6HnckaBfbz64Dc28yKK4fPgqpPu/EUHB8g/AQR6RKlxMOkuQDOHhD
siAHQ+ANyRUHFeONpVLuubUvfA/zr6a9sCqSbscYRTuoUxbpVktJTLGZvMYLC6jSyLXO8YvmcEip
dGoVqtq0N16c+meLbXk3lmMbRrPebiPLfqSLlnKHgX+rTqIaBEYFGZgS37CxjHpvMCHZK5zvm0T4
Cch/DwKQo7XHKNGWvS21u4SL/56Y+t4FvLsvS8LerQ330/FJmPgLoGlI6awTSJ4bqWw6MNz4aZYg
rQkW2ps6YQiP5Zc3V8FhJp9bl6O9WcCRb6vc+DoUtGFg5SaTFg+3uPqgl8uBfEVe/Bgd/UfSDXfr
kRFTk3E9p10dkOBzgsJGyIhREzf0HVwo3GVJoBt+Cy+FFG6pui1tuDSOrIbHia91zShsw2TGBk6+
FKfBo7o+7kDo6fYqXvCK36KBqol8yPnlHAwSCO/hAEvJAia/9LBQJsslLD7F22auGcRnNp5I2TxA
f8q3SWnlh6pJI+IlUu7qNSmWR3O0Q0pMAylBmFdxez8UQm5LY2gPLpfOs6bnNbFZJS6IUGJX+oP1
OK4eD6ppgEgQhC0xgQdDTDMcdaljODQIEL0+wn5JwMrbKprpFVDxXnL5wKYB43JM9OkgdFg3qd28
x1FqvSBwsLkrtsdo0Q4mxcSIYcx7E+ikG2PMrlQW8wJAA2AzJF9BfNacZJeFS2pZGUBH8D2bcrwy
ip5Tamc1e2yZX7IYvn5jl0XoC5OIXUp/hBTtfKjMjEOHp/V4BnX/UNXGFYWvoKcw318MtsjNqKQ8
WKUxntGtjoIkVtBXI48cDJ6ugNxjm/FDbyqHYBh7VTWy+zRZ8wPnPvTTUe1446T2+uiNri6XmUFf
lfXOXiDsN5WX39o87ZtcTnwiA8B1N1LZfnFN8njpa1Su8CeqnbcxzAuk4IuKhLxG0xpXGRDA1zhE
3ylLRGleKBwZJy07p7VJW7eq2+1cGstdRaUuJBgnDWaNVLy1Fj/T9BtflG4BfJqkPDZKOne9Udfr
t8B/jheYJNKluEabNGCvXblsUsOfb7vWeG1ql4H77Fjn3qvnwEVH2yurfgcIlAQkYssHCF2XUvTv
ZVLfIPeWW4hLa0EJiUnfaNTDMqp7U2s5+7i6NLdmMeQByX7vDaesu9O9FhOtNPSA8tpir9YvUZFV
Oi7ctbfah+fbxuzMftNAB0y85WHgqH6yUPUZg/jekWaz+zau74jD0AM9lf0r7dL5MXZnm52BKY1K
5ihs4oq8cGN9k8bY4M8ui++xMS3mxhVVuxXobo+TWYMbozgjw1+xZyeLCWHmzs7ICmrNRlRFWyGE
2RFbk5YX68ESjYQlOdQ0kzx2Nwz+m7uoH6WYMKRMogEyHrdNODIV/a46x9rlA1FuuozlLpqq5ISv
gXWmMrKP3Ifb14hiOWS0/l06NbNzcIfVp6zdeiUUMBp+isAmC6gJ7LGW1J9Ndt27fEgY0UBpeO+k
1vOQ+Ff/UV5+VV4cJs6ff4tfk15/SvsE7/Lbe/t72eXXn/iX5CJMgiCrDWeFWRroKr9JLs4vPiIM
PgNPoLwQwP+n5AKXE3GEqI8JY1O40Gj+KbnYv3gYXrA9eOguRFvEvyW5YIn4g0dhZWwKKJsIOJ7J
SQDN5Y8ehZSeb9Om5yuMYQxuU2/cM44eAi+ui0eSSOLAwf3r6uThKox7TrYWnn6tXe5ct0hueoH/
wEvtb+VUmsfes+tdZ9NyYhaTF5ZjeuwKAaiyVeO20hpvK1JImoucjtoA3knPqSEE0zVuhiEiD4pT
LMB80wV4lrY2NjdQaJ1xglX3ac4l3p57hyqxln1dyx8yZ0YSMxHZt2NNuWkFCWPRojB23edmMkAQ
1lQ1SW8hIRkvb4bgjDu33nUDGaNb1CunMw8xm3Mjdb2vUz4snCf8N9FOV0kZnY2q/+JK45J0/nl2
ufE6yoCJkR1sqHeeNO9rEzgUwPAgyTR2M90nHk8rpJng4PQSWo67J64V21LDczwaHTu0MT/A6MXK
RyRiG08JXVmZ9zH7dDS6cXfMUx1Z3XuxSfkH9VLsaq+0+R8zdEvaMllfOW8lJHFkYr2DNDcwFLr8
fmLZLHXX7SZ4mY5q7vi0br0W5JBCVIIwcGUP5TdW2904ikOvHLkVHY48PTEveWkyj9Lbgz9SQ1Zn
4/esA3zsS6wNBsax0DJs7qltTSoiie2gh1Ma8CgdS4e9HHXH2MxRM0MNIwlS6XNyG0v5jCXn+f+x
dybLcSNZFv2X3iMb87DoRcUcwWAwOIkUNzBRFB2jY3YH8PV9wMysyuo267ba167KKIlMBgZ/9917
bpPyOovMHxbrlg35cXhlEARWZN62Q1yHO4Qf+tM6edSexqzY3rNA8A5hIE85trWtkYsPa4g4ipUa
L4iOz60Z3nXmQGGwm5sHeDB3PsZbfKfBkfckcZCm5NHpO68YzJc/NF/HAhJyaqr+EJRlsadssPiw
Jtmyx4ifcIpWIJiofNDOKQt4IeWqQWiyBnebRHG0QDItCBMY6Wlmx+7MB4SloF23Y2g9I02+ApTD
cKZjyvk8epHokClp1Gnk3lOD+WOQybwdQpo5/XwOvgd1p28qUj6oI7QaMTd2m0mYuCMVZ26HIjkg
cHAePRUXR9d3gRCo/NWfLPS8urR2EtDL4oLNIZYpGnJK6W+MIMx/NBZWN/IEajOVzLpd5c/fGn/Y
R0PDXoUdFXbqFn9j2t6ZjN8XmA1vXeX+SAr/LQ/oL6maudrMAcIBS7lhYxTJfTME5o2cATiVVfUw
CT79so/euBnvtWtHK0/OXEhOWO00O/uNcmwfZBmVSp0bUdbGYXVLhAauR93NG6XNhHZS3NqjZ15a
K7/JKbBeKW7JQOViq51WntKxXKDV5ZtAihDzzDkuIw+z8+PqsRIQ/wXhx1UgoeMR8TGgtGPmNkPi
7X5e+GsOOEC5as/aWyJtN9jCxVYWDA0h3KwNsDyKt/KIgBDVh7yMHX1CE2D0aQagFKhcigSLqdgH
86BQfJLJwejbG6xLHXT7/FQO2l4ZfdyuAOa+p0uQphTmo9+6T5MEUJdDwPPUVsqaiJhDIASpqsSE
NV2gLRH9WOz1KeEseFdp9KAzrq7Yy65uXlos5D2cPMjsK1SSZpeMc0j4TAb3eTf+GALvKLA6bXx4
SdQ5xUgAuX0oh6lZDzwFVkMXPaf2CE3ft6bbZCYKbpu1vNq5uWkcteHak299kA480G00wtqsCYxV
xQGjLzKXHxtwMnAmj0ZxL0TBb6HI7vvUa9dln9+OBte1mbkfmNeBfRnfYkVZljuiq3HeqEitpz5L
Z2Kbe5klO6aFS0S2gFR59xIvVpG2cD6LoKHRUL04Aq6b458k3tuA9rVV2/tXpwnbjR2xXW+Lbto4
FLKvwRMsj/vmOjXiZEDc59r4HrXmevRsnuc4sWv/ufKdOz23zg6DNFUEHvu8hIeO8HYY1KGpBURu
ek3xUNvvW57s0+C9JrqFHaPJl9Ccg0slOCgFulksnh+we+oU9vwgVZA/hgsn0vMNEul19Tilk71J
JcdwFbc3k8kI7Qs1w1twkw3LfI5WNXs0WcXbDKrYDhvEKwEqzGC+CYIqHQgrVcXRZwJd5Y27dYP2
bJPxiUoAbCY7TvKNV+nbNDwHMRGh9AGFSpKJ1HCW7QIAU/IRRUggixvL4t/asdIutobVNvtszOuj
FdISqFywRMXyNBCJ/JYszgie6eyNzRhDxcKS1zA/Vv1UXKqumbcNSNAVHYqwvAw8c4yF+8Z2fhGJ
X8uqD6+Y4Ns1be8xXV1VwaUTGnvF73U39+pprr27MrEo9Uqt+7bkwBnbFZOGDtn6ASbZZbZHyaQA
LakgfK3jumYJyaOYbNaAcyS24LLZ7rPXuuFBh/zaZ4s+v3Fi6IMIe7DMoT2ZhupXOnfb5bFOuEKB
Siw9dg+6GcIV5qb90GQdH5EHacs0eYK23CoT2dVjLxJQtI6Mz5NDDYXCAsYfcbhXZfXKB8vg2dav
YwOnqvG8J5He8IxIyJAWHSplOr8ttZErgaoT2HDZiqY41I2m7BAEI46vbdmB38nsJ4Dhp3wibeg7
vHMG52fit6S4RuIIYaBBS4c2e3U6qBIqsoAoFvSD8NRdQdVpQFaDO+ym4EGKxj7GAVWRbqyv/H6v
hYBsmGXjr3qyqRNrIrEaof1y8/8Ax+asA5j9q3koDzpywP4WEomXtysBpZSGt+o8Tek1i4KfrPCr
J/R3HsMt9hv4ReyZO44WTtaRc+CJQymn2hejRcgPl8h21nxulSRMGYPz1pyTVr0u63d/dA+YvKnA
qICE2lRF0wZJTKCjOBSDn3yYAQZl43CNVLKf9LTxEnFTijxlyaA/mGCGw7Q4rGhdcurO3CQ1M7jh
1FenHa9Rr6lt8XjzmsjYix0JbpU/U2oVEJqwLG9XAWjaBRW9Li48tragrdBAeTqopeVL2/F9wfEq
1BZaav8iM2rH6ugSYy3J5mmPv+dYuMGTlhP2E06yOBeOZuuRH8Kuseqp9FzVvf1QZiW1v3gK17ny
uo3wqjuXxvU1NHjKgrv7UFBkSoLUvq096hwiosapknBtUoeIjoQz1rKKGPgljagFGwoX3/qs7c9t
m/DRCKtFRZ2uTq3PCgfUzjHC8BQPdnLILRqNiUqmFEDGA4EE3h4M2q8zLO5GR29BCpjDs+KLbPKD
06I9+aQ+phgEYxyKHttjv/cn3lNG9z0NKATjfQxe/YWrAcLLXFr70LduQAh/9mbxXNEUn7ScqpQX
7FTJC7xU3i8RIr/2wrqteYmsESXmTV0nN4PbVXd82sHKGxGUgym9AAZEnhkyPgJJzWTsOetknj+R
iQEp0RmfFSNGXMhd/P53VAY3q8j2P6jb2RdB/8NzE0iCGYDWwIs/VcuRA5jwz4m0yjrmJj5MPh+d
FZGeXnaXmfXopqS9DXefijLYD5VxGBLeMcHIrZ7ND2gUbYf2btXTg7QAozQ0+2nqjlcBQdQukdux
ra9ohHfkv+SqzOXbl7OnqA21M4CBk+uUxJc6g6ScED4FOUWwrRF0NsIEwesY0XMxyQev63f4nM6B
4n4l9NiZ9rjxadvTBD6bsAC96wPKbB+JcN5WHbWcOX5NywzXgzdzkGpCNgXCuZNjb6xCwG4b3x4/
a8I22wYHTNOGGGOr+gYZccamkn2OhbDWkXZ+VBlbBeWIW9dLHyb406SSiRWRGzfJDIPpTHQSbNHA
ueIrxhH8Ync2wRcw5V22D4x02Fpt+JNG7AiWbRRvhnbg+g9oulPonivXLBoOKNwOBoLFOhvprJ2R
aJDw+Cn/rRP8rhMQtmEc/3+kgv/RxvH3v/OnWMDc7wae6bGNiai9WBSBP8WCALEAF9PSg+XR2L5Y
N/6INDi/OXYY2Uv8xWKG/7Ju/J0LgnTlMdSbQIagUljuv9bITgDir4mGr0aOBdqxlLGjFVjBYuD4
a4opr5yYhwSXMv2UL0zzBTDn1Ij22EfEYxhTJTAUrTz0Sk/7xJvD5yY03LfR52iUz2oPPjjcY0Qr
WbFrufGD1DpF/uxrHp5++9mHkdhXkZNdsMw3N7qPxc60O1qGfbi8arEJZg7Q/BRv0lPZtvCj2ESd
0ZWB1KImfM8Ws2GD+XIhTiePluHnB1RvnImE6nEpKs3CAcHTwjCe1Fv82XCWF2NjFuLsWDsBhYmE
3etnzSFgQoBd7JBRWT9i523pIO2dC4EjnuaLgdJW7BwyHJy4HxeDpdcb6XNsstlix744MEdXi+9B
rIb7aBHnxprTMXxjRDw/dQGqNuMYvnd0lJ91nIS/mlormksBkyKWVOHM5qdrbwgSF4r/KXnkF7yq
3iaeqJzQSCOWQAkge5QqKja9kU/QWUPyXE5FqzHuQ/uXISvzMXJs+5agMY93r+xehJPjbfEM/dNg
FQkJ3Shza8NeBcN2Y+juZEkxAOWUNAzV8Fvw9ZZjtyd7ULwrGtFw4hvRt8EY4GWw1Lgn1EpwA+Jw
SBOEDyefVujwlXbgiBJeuxnvuwTCwYR2zaFlwo8+TgeGXI5YHf2H45fu3YZFFHC69IuPOKLkN3Wm
q+mwKliHtDLFa7vLnZZ3SUtPWeq5xbvTmNFG2EjFLMSwBJJls88dfoRTXQwmRp9lezCRT74Uoz+/
xkGU31N6Sj1Yq0LnKcClyTu/6/l5Gt53LTqO6/NyV3j1KZ6o5S8jYZs4fa1N9NcKJXDbpnlyq5FU
wATKbl2H5rfYFS5E+jQm3VLk39FkjEMks/k7DoH4PGRdsBv6PsNYnCLgl3le30dD4m1V4wY0ssEV
7kV7SbRId6m/yPABB/nkh2nayRN+vHyf1YUtqTlYVuXeUppB2Sk/KBX2FL8ORsjSiHUDi9vERsAv
jAZwr4F8tSmw9GDcozo6goF6nq0CNMNSJ5LGMa5O8D97ekaH6wAa8syrNcJeYxRnDKI59D8rXLMq
wQ1AZHUhqTs7O/KKM6tXf9vHXrLPJItrv+2HTdcATqUiBdWOyw+jB6OTId3glGKYYckTeJc5okmn
7RgX1aKwvFv93HzL00htaPwGSWJ50apaumTKpVUmxshxNtWgL5OmkIZKGNjppi23uMnVLkwgdAQY
SdedyFEJNFUnfbxEy2fKtjrdDb9IdyqSyba7172Z3Rahhx8Ci8zWd3t/PwuYx0XZ0MDArmTbcWff
DqQYt8m4EP5agj997mQ3xtwyOAmz9y7+ENYfg2WHFxQNhzzIYIXdchIUd63NQR7PgVp8zjTTeLHo
9pauKSMzp6IH++0P1HKJBQ9pygA3fGUaKYsCuJKTmUKY5MD4NrFUpY48KOwbMQKrlDnqnV01U7W1
ijDzIMONwbtf6Wrnh8GwiYYRs7qMAUiOUWqsKDScdvHQs4QejOZYMV6sOsV90DdxeD9HdrUzRxCH
jEQOORCjaM5JZte7RkXO2p4WPUbnFb9mg5GTWEHxza3L92mBk5YLptRdgKXQVYxLtUBMiVrBUI5k
vw0XxKmxwE6VtkIIdgMI1Kat/UMHFdVe8KhjFo3HaEGm6i96KhCI8A6uM8U77pIAyNwuvyOZhQrW
ymELImJtk0aQ8XDEcF3hLgjFucIRyzJ+YA8eM1crtj85Q9XQqkuNaRBbQXAFMgUMf86xHc30t7jj
uHeqYdiBDxl3TuwMF9X2B9NNXvy6+zW1ZFz6T19jH5JlN20dlybopE92NDntUObo/kjLHnMdmF2/
zVljDcGJXAHcB6yticp2XNHNykdS2Vf4tkIwLiZVc32Jw0H69LC1JOG2E5VtXufuTdGA5qM8A68U
b0lXyosp0MIU8M46xYeipnlTdZxHgR3cqdm3sd0lMZBhPLZMgu7K5fG1G2p0K61rKlXQ6MYaZS9o
fIAUqrt4EN55EZs3S19SRWfDigw4WvqtmWFVVIqi+iGk1TaAbLMmLoBYRQQQcO+UVTwR+kNb8fYo
DV2viA/dFVSEdPZVN/GBJzUNToZxlXBRRb4sKrPPPh7o46q6B8ND5BRA6suqewZGuhJ1enbL7FrH
ILHLfrytEMa4ITHYGyevSXlcMLJrK26/paVv7UcXyq1RGt8YO74lDfyYckQFZ3kagCeBvzGPZI+M
1yqO3rKyuXLMXmAV9d6rY67puVjPJTgDYRVbHWkWtCZfsU8+8tm69ebvOq6eXGJPTilIi0zWysPQ
QBqhXBqs2i2YpPcm5dOPJWTdtPKOquMXm6VC4lLD3BenRn+LcNxhnf8iBMWFS7XA79ygBSEkvmhC
wgw6fvwvxtCCGxqFZw1rgpY3SJHpd1x0X+PYwijiBM+IHcjACE7GtHCMmryS1YKc919CX/7sF97R
Aj6aIvsJ4vd+wm7Ec+7XBCEpsEElBZNgnFnwSX6i8s94QSrR392T/aotuhJ79Wh9sZfmgQIXZwEy
TQuaKfqiNJGZS66jGOcjaA20ezZNM+Ydp/eerC/OkxUo66Fe4E/DgoHyv4hQTArQoSgdj59FuyCj
tJ8+jwtGSvcyvVUNa2WMcWCmyEYykQ+6ea4UjFEzmikrtxbU8IKoKrJ4YcJCVDAANcFHmRacVVx1
1UO9IK7IRlncDV/gK8bKA43p0LB8BHebTpvQA5W8ALME3lDJmwWMlhQtjS8edIMyNFinZ65mElvI
W/UC4cIeCo8L0r1eV1+UrtEq+Um1vJWtT2zTWnBeGeyhi/ZAfNVuigJtfoG/vhhggaocwn3UEJAX
4R8RUYa7FtMX5C3L1tvA13QATb6vjnlnoXBJw/eNk6WZFtvE4EXoObHxkNp0qEm0hEPiexOWt5n/
L1TZPOqxGjkrx43YBCLSDX9eWCeuZmxbZlzbO98Im081k65al0mcYb2yZ5P/+Ag3KG2mhPqt2FqP
bdOnQF2FeXSEOx6FL6yjckD9l37JCdUx9N2/J7rfJzpnIQH/X6vfp6pIy39y3P/xV/4c57Dbs/dl
68vJJLDMiH/tz3HO/40YPAl0DPXLVxwGqT/GOe83xwL8GEF5BC8AuoEv/THO2b+FoKIxqrnR15/5
l4Y5tPX/NcwxaDJUMiCyRvaX1fRfh7ligsXWkH8BkpSOuxaT6K0TTcVe1RwGqB2q+mPSZcZdMCv2
LiwtMZTYJpuwFcbh6EZ1IwpKFjnHZPF0cZGBu6kdNeGpxAmmFk9YT51cvo5UWV8yoy/upj7K7xws
P/akyY/WyQ85V8M3jjqOearSMDrZ9IARF8UONyTDdNSNbfwUXkCoefHYQXVj11oOieJZySHwNsbR
FxgK5/1k9Ndovsuwc47dsU0UZVvj+L2r7eF75VwJk/J8xbHjvbVRjsCmMfk/ii5o3rzFypkuPsiG
4PPVhq/H66u7NF4Gd7fGTJlnfnQxuqEtTkFIgkcsts0Z/6ZYjJwdMhLI3VEGdNwI6T8wQYUjh9mu
PUaubb1CwI7vusWctZZDnKq17kJM/oPbuva2g7Wd77LIwNZitwOce3ayjwOjF14T174pXKYI0PDe
+MRhayC1/hR2vFPtqWy2bpOI18ZvBGeUSmIH8XWooptxJMZAti9VF4Gj6tH0Q/lE7rjvSCMa+rGJ
kvpcTgj8uC4JFtjhXRN33SG1Dz7oPtLpacB/TNlko9gwzwyEOBnQT1FfJI/9IO0tNXn0F8RuiAoW
dXp6bm2r4tgUp6/Stu5cNHKABNmqEpnYd2XQvzSJZ38j/oYZUYbJY9UGaE3BJHcEuL5DS2UkZ5i6
sZOyxcycttCccgBuVUHHYVK3b0GNeI7BWf+MJckM+NtR8TzlZfGzHNnPOF3MHtzOBuMxCVz/as82
Z41I5huw99ErpYnqSPB8DrbIDxzgqOOiPTcJOBGmDR5rv84uQRanJ0cGeOST1jwLBd2I2lo9/ehw
0Xzw2C1uq8ZrjlnnsX1P7ca7CZF6YaY7VHgIuAPrnI9900+hZO3UoBQ4HKoSVHOnP5rJbB7hRYAf
iOxh2QFYn81YL/y1up4+XNnzwyxlLb43xwyjbo3OoifTZ5nb1r8KuMnPOCEnzigI1LcjXC7fK1BW
2oYtfjxq3qbZ0KkNhi97V6oE/NqgBxKNtPyeE5GTkhat/8byhffssqw3rS68A66SR2uRO1C9rKRo
d4RvrVtKu/Nzz11j79yqpDjbyYvXBns/YLEp+ugtleOrMwwTGlOr6hsHVOJC8MtFegyc3rhLrIaS
MnZo1ruH66NolfsYhKl3n6eTeqzyvsYvsXhIIHTN9wM6+JIgRltaAwlXHGldWdzprCDPOFCDvqx1
MgxzRvPoK1Nd48izsKiFxgtmyFwSLi84C7gUcc27eYiwLApL6HRr1pqRVRVLY8iyrIZ4o7N162bm
s21QECUJ9Jz0fG28IaGXaAqSk+AU9g07ujgAz4g5BwIejMjF3Jh17ByzpZzQDDNWe9NSWUjXZLm3
aDFsiYk8pTRnfNMWSEyVDwD4naX4MLISOhAxAPf35oSZdjX3tfnkL3WJMgH55MRuM2wB8fUHAlIo
t43nux86nbE2SBmfMg5W5PZwIPixrq6CfO7GtAa11e65F7HDg7R3s/hAG61+tyPBLrzru5SjZ7qv
4hnlpOM+bpgpHrgy8sd6nOvzLAFvRXbA3xYlgIhxGDj9N5R5vhHeD9Zm3SSsT95a7ZB4QJzoad7b
JTzJx0W3IEoCiK8OaK1ZVA02T+gbNU5Q9imoHtmif4SLEhLqHsl+UUeyRScB4eY+ReP0repyRBRn
0VMoRgs/ciwkVJcVnXgJakVnX2NaFNgxS67nFP+02avpJCvpneHc9vtxsec6GPzM3+k+/0bv/Mfv
IULr/9So/1b+mCv5z4a2f/y9Pw42fvQbMcDIMx24zZwgiP39/WDj8iU3ACIQmSjVfz/VmDRDhxZJ
wShwFvK/aYccR/441xjub/aCuwbiw1kIPA9f+xfw1YH5z1QowDucrHzXcnD6U+hgLWL5X082Aa2y
XRHRjOU02E27JSYvSAC7DfM5tNOx904wNYJipma3rLFxOYHH60j13jgu1IpLOfv1W0BVKXsrETCv
2QZukmJGcsIrk4oHc4rFs03r5CsjaPOtHof43LMWpGWqUIi+WSOffT2T4iPXNB6cBr6PT4Bwa1Xa
OrUEvVigutFz18TmDUJI/JDHqvs+99XjMEbOZ2gm6Droj+NuciPaKGeTTBIGoAXG16rv8AvVq838
zq2FOXbLOKf2Q96Ux7jxp4OvUbWPrbBQUvqhIPyDW+mKRydZWj/HbF12vrEDckP+iM0PtYBpfQ/n
EgqYN/niyskh2cFYWQrkvcl+72SM6ijUmD/QpEvygaX3i9H3Cj94W+9iN7GvRm19zKpjE8v7JdrH
bIK3A2stPNWEkB+1RzHMKmebfDRGqR/aKGjuqy6cPxtB0mScOngZbcsqGS8h/oRZDjsiUMnJK0fa
cSHe3HuCTBL9ssYZyEhpgA20zMcBPkSxyghzHOJ8LHAWNu01VQNDIpOfeJ4nEg0IYT20yThKt101
E4QzquKZ7EeDtcxWl8gxzGdamYIDrCFvG2SqWvAToZzQ6MFde7BUsxUr/eqVK8/bUoxX85tjowqN
1vD6tchGtvq4j5NDwXLzHGXlQBttQh/LCF6Tn49Glxs3cQnFUcpDMYtPrwOFh2QdUuAFl8AVw6mr
qvChyuQwrPy+wMZiTp71kvEmoYOT8o9sFTZed5zIKP5wQqTYbKynx9wyvMWINvMSjjmdrnBmzTeS
lMpS0wf7OOuz4HUyi/K2K+z6NnA7+9ZL4+RN58vo3wMt3FIbhxKbTkRirDyRu9rB+IYNK3sixZA8
W9jiECidJMGSIohg0NFyg1aOg8SOwkOMH+5+YlmyF1K1vxaIx85U2HLWlrMEPAcDLQRmSuPs2whG
LZigGfdJGjjGXdGIdi/CVG/a0gdnmtRFcgyoUT8WQz/RyjQij/OWTfRxrk1G+3HE0472P9yTVmLJ
AvJAIiDY370F7GuYHHzWfZoX7xBZrFthTpg73CBGvPayfVTJ8DZoo+SVCFlw5XvjyTYFSm4qxXyM
6EB8CqZAPDlmOTz0vtveppoRYmWHonpjKFcvrJDyDbAX2sAMvglE1p0fDeEmGUXx1NRxgFFzxEkR
RfIsMr8HKew24uxRHZWSqOBjagrMkfhlFqRHDQ2hCtP8LEyv+p6GsVlT8bMgt+Y26CoQQpkgE5mx
3lsXYxSWq1nLPLkqHcT36YLzEqU13LvgKT/tL9pXCPfLbxPKOak5PXhZ3922rR+ChzF8rOzsCqGF
CeaA6DDZer70g2H3xJdLPSJ0ssrfRSBx8nVaC5YoY0JargFH1reUCsZx6hVH6nGnO7fKfdbmqm9I
6oG3mB1jbyxYM4uunoPSkXfnVTk1I3MLdRd0U0/eP/nK/psLBiAeODP5tfuatKF3zUv/rL5IAUQ6
hjfiEJzR4wUlACNZ/2izRh86KEsyzvG5IB8aYg0hs7+PxyHdEBKCSpCWC6GgWWAFNGx192MrZpJH
Ribexi+uQW0Cel3VDN8474mmfSeYleysZsovTVbmt04Q2KxvFkpCtwAT0lEBPTbdnD/5RVSAxkwC
k5Vr8UzR88JcMPvivq9l+JjqhcmQLXiGwHAq1kN9KN/lgm+Qdmc8+C0XyqoPRPzYJEb8kMkyfMo8
nfrYGPS4Ze1H7W4kC7/kiWc5H26vvfPIDbqxw7Q/kBSsD6rugH9VUx6T7J3jpyknE7NyLDz9tHJa
ct1Z8bRhZxbdlFlsXljB0GfixcYNDQHepnZjeZuCPoN2VeQfZAUpXo26hFhe6aS3oWrKddW3qaIC
sUu+lQVrED/Mso3EQPte6pQgoK+42jLfnXdJO5fEy4q6e7LqjGovt9DJdONUg3zs0w47SVBN7s/R
jQeqNwtmI1WwwlsNcuw+Y0eln/hT5hu/acJ8FaU1NooGwTPILfBupYN9jXuMx7BJTnTlkHVYp7EO
WWeaC8bY6d1T7Y3hYR4m++T6BabvaBbPieEQJib2+VFg/b4HfTQ/YsojQCm5o0F7wjepKPTcDbNI
67Wo8dl4QtCD4PIcV07dP2HGnSBJe+Ue7X18TDQQ/8xJsNio8J4nZAwsFR4tNAG/4WiMLRvBfFTy
PckrdVhelYd59PSLBeiY+UBF6jQIh3KXpLPwcTWGhftsIJApJkeyaabQbRWjJZ5AzeWAh3Skvsuu
7fTaE3q6TzMrKddRreZfXh2+J9qfj/GkiRUKeHRSMuuJMG4fmAjWTk2x08oaavdXyv6UAkF/l4ME
RJdw9RNq08aeI0/jDAfeMmHUGXERp4TCYg9SidOXEcu7kb1EEynFXtK6VJ4eoNWO8SEvZPqCZY5w
F9vo7mXMEvOoSKNganRYD+isQ5fNRhIoyVTD4MTeRhe0ZTU37tQCgfZA+vycFNFFETrRdxlF/VkC
n6PdzY02M9+EmKEjT3QLA2429REL8rQjyqfPWd75i3m81neiyzOwVQMTTKKKO/jE8XmmBbOFddyM
BUVKGpcq0crxeRZj8MG+lzABFLFnyjoyClMZ78Y9FdM/PadOb1G4L5wF80tpBeUZllH41MSRe53i
7I5gL34rz89vIaSoI3Y1FolD9M42JLszkhD2i0EUeQ0msbjpG5U9SSnIrQ6UQBIRi2nd8ii9PtUu
ejbFCFV8JWef/DJbkb0Hrdd94j8b0Nsa/xVeV0CHXjD8dBtsR+gY0Y/Ztiu5F11ZnzpWh49ypnWy
g2550fwa8dwO4zMWy/CUhlRLNrXnftgFVaZVjFUfEC9pQw5Q6PBRU764yn8YZRhNJ8blGPS6BYQe
5cS+t02q4VZFzvIL+rAYL24oxhRseuFfjCkzONiUprTvpDueUiphjuC0nxDRmj30cwdDMABn6SFU
jx1FxmOWlbiOXNK6dtV+SEuSu2hrh8xyA4+rp0rccTO2kOTGaMRz5+6hxIRGuzfB1W5P8/pQbKTb
m/16lIW1hZVQ3OtCjj9dGPTVKilk9BbBwghWg21QY+aFM6FB4fsd07ajeDs5wcnDaEI2qkrx4WFR
/JXWJQpYHRiILa01HOe+x1DblZ79I+4hEq3p7Z3OGb6On5Kb+wYXMRvxwekOHu9p8JLSYvS3VNZs
p9jBCd70FrNCTLPS3pxQ3nCeE4uIlQDxTunCWXs+y3Zi81T7JWCkWe3M9XMyuM1N1hjKpjg0a1+i
PoifZz9qLxWAv0tnZc69TMnIrjmNNhSAdAuYHp/4extZnDjy1IHMyEaEIpdTNLPLYcE1qlOcErJf
5aQgYWWDO+LIBZB6HaXDnKxdvwWW5Y/dM8LYaG/McSgODWQpYtnN/MJNM77xCvLIKNcTlGSuPfVk
erZ8qKeq/5EaOqjXTVGO257P8DiCnjpTjULgHnSi3LmoUewkozQiLVl6LTXreNizmXXNWrVYXMO8
qc55b/EwRC7l8hnb8BCQz3uuNZ3b0MQJcWZM++8lIJVTiSX+FDo2ZPhEDhgaAjafm54ToqBsRNAY
BNrFI0NvW1jYUV2uAlRvlezHinwAk9ISxCJlGXetc5qVA0TJtH61cwVZHsA1veu2wTf0TeDvReUm
yNnQAM4xkvSdsJwhX9PeMnxow3e9jbarjEy4nHsglT6wLSKfeLM9UXJbCL65v8XvMwP1LGOFebDl
Zcv9NuGgT0szHg79HFNxXgUwWG/JK2DLH1OaE4ag/Le1joTEP9C/NuuJ//xTFfhfMby/tT/+h7nu
d9Vi+Vv/UC1oZ1rydnCD/1An/lzH2BRo4Q/ACoWLg68haPyxjglY1GCQQriIvKW2cPlSVw198l//
4f9mksxzyQZ/AZLYofwrqsWXu+8vuGDPC/D1OUGEtw9/n+uafKe/qhbK9ixz0lgJlGwzuq8DUIuk
GDL33apiAEbEwNxUHyeG1zMsfnsBCEgtdnFU+t+dqjZWjVWPhG36xnzDruh/GpUpDn1jeQ8c/Qh6
6bLb2CKxgKHX48H2AXNJgTUYGJfzmVu1R+aq9R79sF5SMwZwcqAHOBtqUTHHpoIQcJN840XfES3m
obcagn5664xivATw/W8zHFWcYnXh3pfjiBMviMazl0TlA+8YZ5VxHj2FuDDudDSIc0dKuCWTI7Mn
ZQbqPBPDeQCWtPhS+uGjYQN6AQjV39aF8Net43Qg2rXzQRa4sfY64l7XgirTIsSYRf7S27u2me6F
5YGhcRXRZkKJO2j25Yb7zbtO8F4v4ez0Z6MfoSmb6W3gTD9DCLTZEUKa+VT340jTDCd54FMaoqaP
YZCcYmx/cOk8tWIpzKZcgTx3JPcxCjOObTv/UekkPkjyQM4qCMv8OOUa5Eg4aDDHrgnkttbe+B40
xRSswTera5IL86LDQZnryWzULXp/y48bTZ9VyK7Elt24bKvI/x1A0LifCp47Oj4H6K1NjcfHXKPO
boHeo3NnPevhrI473DH/zd55JMlupNl6K28DKINwqGkACITMiNRiAkt1obXGnt7oLaE39j6QVV3k
JYu0nncNi0ZmIAKAu5//nO/EknozTCQTsVqNKsM1qX+wyfqvK4luQzeQCrzSpbzs5zxutzZsKnmT
UsfkCsXqHw24T2depcM+nNLusGhxdJlXN2FdDz3RH7JqVFPFhRc1HXgNq52PBeDH+7EJ0jsEviq/
s6WCEii7MGQC4QGz9e1QYRH3LCramXUnBvgnZZ7GibKdptb9POF5JVeV1TdSHh3zZc6u1TLXH7od
5fdzTR1w3+fveBV3HI2b87yy80Q2f+FAzbaFxk2Qxq3bA/TFIJQQ4xI6Ywi130Jx1LZyrWIPgmQU
Ex8ST1Ff3etxNJ6apVtwssXdZxlZRGY4Up3tyda/VwkEiEA0a6CWIu0aqJ3l02VORk2lokUXueaR
lBr8Rrfy7WKEhUeFVuNMXVPS+iGhTfRyhU817Cp3STiGh4BBMFMXgGUGep/8mLnENswKA70FaNmm
pP6ds9Jcd3dz06IZaMroa6QbXsymWms78FLempYd4Kw0JTKJQlE+cFZCEbOiCb9cQWgq1VRaKxHo
dlMxA2OQ8/bOwl1Ar5UZ+NbUJ7AZGGjyVahwu2oRsgKOqUk8KURksYKM7u5RA/IioEAxyJuM28Ka
5GsMw5+Eft248bQYKJd9xVo/j8cp0EHXFDjXnCEtm1OdSDFgiBTNzMh002VTxjBzUE1pF8Y1WsEU
RQN8Qn1yek2MR8lG1yjNpX5kwbdNXk5Z+xiiMPkq5tOPIeZknVe8B0tiA7fwy/R7FVE32bSLCrdW
lkg0oUMQCla7Uyy61R9mqqfMJBLUAEl6rTXF+KJSXHYTc0BNUJax4cdQYIfk6oohlNIdv5/8Zlqz
ljHNm/BT5KGl7KpCCXf6UBvsDWtUkaKfDllN7/McKA2G+czAO1dm0494NKXp196E/50//HP+oKl/
tY6zbfv8r//32zj9r+v4+m/9y1bBuitr7KxwQvDuFKt34l/ruPkPCwKlMC2mqKtJ/t/ruPUPVtVf
ZgwkVIX4xQ3xz3Vc+wc94rrCaAI4D4Z5WfkfreOyxWf7zUJOsQAuDYPaC0vFrWHARvz9Qg6Dtxxs
HGjMeQucekpHb48cKdEL+FSeiSiR9b2kZPYOdSKpnM7OaFFTM+3OqNL2HhMc7B6zSZu7zmZmebAI
2LNkQ6J11UFco5iVjoXQwgM5Gx+RFS2vA5IcXkHSXmc+afhiWjXevCA07rDU9m+ygrjbZpxHkRo7
kELdQPIz5xji2SZ9ckJP8TDFJhvTVgu/sZLlfjYM2R5wvRny7tbSB1UolZOD/PyhypJ6So1yehJJ
iFldjzuDqpixiqBzFWPtjB0JvQ2WqYGXDHLbjRXqKoJmX8sg3npKEHrdJIJur/Bf20z0F70Oo89c
CeltnEYqfVBJbMlv5FKYW72Ipgq2XjbfRJghvjjgU4UWs0X4HMOJZR4pSD5oiVm78BTSTWVPAmR2
uCYeO63yxDjlF7g2RkcYcFKuLKV4RPqh0Z1Y0urbvFc4amSCYu+aKpNV8ZjXbYK1RRQf70hNI3NF
top8Nwwxi5sq6zozXLtSvk2SXodRk8ejqOlxCOKJuJ6tVfLZCjWTxDTuNkxYtXWluC7Zzoqcn4Ri
SFd459XdXAURo9WlckYNVlA25uk9lUDZnmMIb3KhJsq2Qpg1wGTHlT8kZeK1rEI+9QXN3iq6wees
03hzZQxbW5Esf1ANEAyFlnXXXIJZQmgS+EkxM+VywsKMX8g+GBjEYsgySz9m2kr5KyBFqaZw8A0G
VIHHCnqLYVKLPGliH0l97KtYRhl6COuNEUBOM2Ai3TQMvt8ZhEic/Zq897p+6NlIwiDoWpQH4Ejz
Y1W3tjfMQ+KLGCpTyN1yr4eJ4AKM5TBh/fXDoCgdBXnoCjNb96dwbr9Ij/ReopVrqlEXijNiJfkh
mrT4okBGP81yygYHbHx10sO+vUZdiul7Ab85F3G2bQbTuGWso4DeqeWtOozTw1AN5XUZ7P41MzV1
z9h7/ApzS/ckK7U+Ja2x9smoxGc9Y1u+UUTCh51GsV/oz3pAKucUjaJg78I6Hf3eGguq1GtrXXv1
EetAO33yT8rJGWm/2pAcSHzkgYEH0gjPCiYs8ny0DOylKrESODtCvsnVIDwHapHfowPRx4x6AC9Y
5buYjWiXRNqoPOo6F7WaJJbPVLXbfRu21h7ZXfomr615pTkRGZyYgX4mMe1KLt8i5icD2tmaYZVO
FQRKyFv1hDlh6PN9O2mM8dn0nJTqlTUSRAySBo5jLVaowFjK8TMSFZUO+fxc6ykUMZntzVIoavo4
8E2jvsh6GDw3kZKOuzCJo5tJEjdqqKGsZpGdTWczz0rljjNy+oNMafthR3L9FQ1Bee6xtMIq15rM
dFbT100mJcpVzwxGlHU0zk7UpuOFnXO9kVCm/aEc620bYVthIgU0XzXaZa8vJNsAr6/Zt0Xp9Gee
faKEWS2iXaRD0RMyAxKcugc08WWLbBQS8Ij3UBLAnonXSAc/YVUKEKTcl5XHJDu1Q8QUuBZg3vl2
qqLeN3HBe8skIYK2jRvFPChK0VHvmluMCxsXRAYMKUh/LSd7KYr9tg6R1/o9pj684IVXjNT+EqCH
hZJRLXkchubS92IHrmzfiJNqSdQtBTf2HJ6GSn5OZuaBRbrl+aP/QRt3JqzJ2lJdhCN6+CospYuf
mP1WVdrWj61jSysnvBOMeDVQNmKggABwLqeIEbNNe7pk38nxkUE3Bd/FuDHb4TkTsNbNyRVmdk9x
267sGEK24grV/dlSM1eSn9hC3Y8o8Rjzt81zJJ3C8XsNCSrZVz0qH/zmrQ+MhBBolkT3xGpadOz+
rso1XEpYePlMFUPQZBEnRoZOPw8+Zo+dMh6Tvr6aSzh/47H5xuK4HwkjifY+ZDM1SzemEtFzibyf
NTz/eG309yZl8pVGhIe/2VfvILPdKVFx5Nt3uKMc0fce9muYJGTyh8YjSo5xUNtUJfJVvoIHSKZq
uodugzg7A7UonCAJT2a93C0MfVvLpqhQ2+ajC1veM7DxCEPdyVbkxlZzZI6MPWVCSRqhRyl7eSCs
0ZdMSkv6/Lpr3QU3loQeCIVWDgNY8cETvHuX6rM0mvajavISsrx+Nl81HZ59E85OPH3k/XJulXxf
k2EtdeOoJImXBKqbUhyZGh/rdGqTRotr2MEh1Wt0KBU9dGyB1WHvAnmKOB+gfA1UsUG2zDl7Rdgy
n6foNW/hAQgStDWq+QQMmaxCtcIJg/zQ69gyY+FG6osZ9H43GtdqAoI1bPWBPURF9q7U/bn8yLSZ
LC6bjHj0QIvykRWC5qZbAeHqQALV70qUHmBhbg2hOr2R7UJl8LIeesBkPJtJ8h1LQQG7ub7Rh5mC
zIDlzWroZbSiY0wZDiVBftAYD9gFviLT9pm0tXt+R98GphYpgVPCC5GM2guLQt7kgWlthyy1NqVk
2ZjfpR9JQacKO/YMnpLL5mCkqZNSRzquYTHEDpOSI7Sus6KGL8bUHUKt6R3C6b6++lMb9VzSv7Ap
GmtrGXIIYPN90MynDkpeoWaVk6zWQhVRwcjbTZFwQqJkyU+tDuhQS+beIGghtwKnFpgTXJPVdMoN
uflc2jG49LGVv451xU9lY07frpbgVyM0Db/uaEmyl0l5bRp4dtmgi62sJJepNcQ2EjrBmFQ9NvVy
XQyRuUpKZ14WD8ckQtbWGPk5cg/jRJcH6wLk+UQ3BBT9DCpQ28gv8rKgu8p54Uyq1XM4B7GXGY+N
MdzoUXy/EKpUk9eo0x4H+aKWi7JpUiwBwnIxq49In65VpcQluvl2EJMMcSX3S5opCABj7KRJdlHv
+jjQr0ETTWQNedsaEPVmbU7u5xS0C9i+6oQnMASRodpncgqKV5ty9UNRiMaAVKrbJysurFutymum
OdQGL2OHG78Vk3Fn69pwUNoRE+QylpA0WiN76iKlcTMl7LearB44Np4JzXNunkARUd90rjP9BL/E
z4cc+BrghdSqv2K9imEkPketNXmhYslnvYkaR4ZOZKwCchb2FYsrvtgUaWSzkEPcqrgIfQwFJIbC
a9eQ96C79dzk4ZNVqF+ZroHVni78iBvqbC56QZpJnNOJP7mK8UHYH8N69ppe8XUl+0FfipckeIkV
Nn8uzxi9rWV/lBQgQHar3EoW0TjTemHxfkmh9FEmugX2eDP3NcUwnGlHlblDu1XU6FlCPG/N5EFP
J7SceUhdtdDPoIF9Fpe3asSQKbK7TiZQV43ZQ9blEGEmFDDR32i2QjGxLT+3uvkRpmPL/huQuSmf
4Pqyyc3ajqwFsZ86PtqTykiTWEwbnFvoNLTXDnRiou/hXXcqudxPQXg1cvMK6LHazoO+g/nKoVwW
qI9YgKkKeG209BnY7V6Z1ZbDNoV4IdbB8pMuqcKN5OHbslqfIwZrAy0deboVJGF2tRz6Oc0lxPV2
tId+EGG8gr28zLlw00D3xjgyPGXR9xRD3TK4kJncsG7AwnxqOJ8bTGrlgvIYJX+m4QsH1MJLLN2m
svkqYZWUkFE2Rcx5q8+Gl8weDxnWDFMrLmFVcF8bxleemG+NxaIz5Q+BWW8z1vIp15/7HIxJ2oXX
QCxvwoi+NDGdFnhdHjKqG2cfsN2pGe/u2rykHnZiog8jnl727Uyqd7SnQ23DJk77GPll2GYwImqp
2oGz3VcmKUUpXL6amVQcD42q4z+hpCgradnVlJsAc7zSUFxYCW+chgdDPKZt90KG7Zyl46kSwMTo
Y+BrUB7y2djOAOTZsBK3rPW9SrYJCfwmlBZ+REzuJRxHVbI8s64olOLERZyTtjKnlstbgCeclWQy
e3jRRwlklUJnWxvfzBUZWNzT1LJfB/2ex2IXkJJjVgUViHTexOijMpL9mA2fmOcOoVG8VRXkHbu4
iSlGBru+18bitbJAVPbrWq/SIApoNk5ck2J73j4V/iDR+5OWjZto6j6xUu2M9HHKrdd+sM6DmtPp
TtjFndL+Sw15K2aLT1bi0kDtlDS/xjrXEGBbrDdM1/qmmkovEyF4Fx2ZtNBBQdQA1yMctlof7WkS
2TAJYgTdj2+xRaiwkraGxixIbztyWES0eguChLGpVF111NLYQp84S9pn0ml+qVtbbE7HIRDdRpub
nZnOnsRPnreSVxevWs3ehbQdEN8NdK+t1GPOLp7hQt+pyGpTMIN+i51fCskmrq/fJiiJTS7jAvMX
5T5fbWY0S7X6UTVtj4XFEwvspoLrMsO9MipOn7wO6oO2PPTTsx7ed9QALVXMQjRx80Dbyd51ivKG
cqcuF1aUc0uLIMdr5UDyfmPho5VbfrhiFw36tgVd1FgwRADWVfYTwS3QbOxA2501hceUyCCC60Of
P069oIjgILIHdEE3aj6M0rpJS6jaluYWpYQED0BZF5d5pVXT1dUBaSXudU77yc3Dj6S65QUdcvpL
kqeIaSPqogEdq2SBo9cYDPQdivKuSrTruAS7Svo2uR41XWTKba1PWrI3WNG/qDhhS7ugoN5AEd7p
SAt9eofF+66ZrQtMs12hHzvjeVKyi9D6VzkkSEX581uv8PvGgSsFA7Sg2S+hrCyBiVsIo3EhxcGX
bA/v+JB9WHjg77RJx5QBv5d0aT58VSmioYZtfaMGXfap1XX92OWVsWf4N0PAbt90uX1mJP/S6gIz
R2jfwMRaVgiIE7T13oI02nTVCcixI1BaYn3aYlrrFeoWqIXSA1jL0iEM3QEwwUJssk1RSniC2T1/
K9gXO/OtTprNYphOVlXbUNcOGkzqmbSunMs74h1eBq1trOdvBYnGycSzUpQ+c30vlj+hch2SXH7T
9fYTLtauzuSDIpd+iUcGGztm91ZqXB7RTdNG55wwwboDs9T0WC2ggvvLmJ6YoJJD6PVnQniPg1Q8
EDXZqcN8Lodx27W1nxvKI+s6fdcLXJLJMJiKYBUEqTofzbY98VSh++jVrsZsjuRCYE3v9lpd8Ecq
OLOipSsu4pCcIm6cSGN6NakZvvUg3S6UfeeMYBeBHwhWsoMdyI/auAD1GuYOnEh2aX1/ZKa/TfKR
09oovEri2BxbtyLqfyja7NeTDGDRPMdp/ZgNjHnyyS9V6Qt5/oNVejdI1uiizZt8yjAm6bk8Eudq
jzUHI1fJcx+HgatTtJCObElVlS0Q/RAV0LHGis7x3PtkpjdJpWHbANDXMfjmn+kqMUya9FL1Jlbf
yVAOMWsHRp0SU09TZjvmdpspE5AcX0hobzXzO49BHVFvFlmws7PSL6bJ0zPOVlkOx3ZQT3gMEQXf
zeAuCt4DOtHkSGz7EA0CApPFU2vZJC8IPYslOlp4fMy0ZRfQgBDrt2g3G9pE1yJvbwbYQ/TWU9fM
dWG9xTo8AllvHZth3oyTkmE4paXGhaAq8hTEJAcCwFs8la8K4/lkmF8wQyQM6XSLU+h0T9XRiMEW
plocfGul5Ut6DlsmUWgJYJMoKRzQW/2tz/t7QEcPGmjkzSRFd/jgbvs1atZO6n1TGrvJij5K0hYb
Ivqxv3RsaskWbDlr838N3Rs5WDedaWwQoXJfJdK1aVV8NcGn0a0dKiDwnCHODxGFIVocur2tf+oD
L5OMqtChBcsn5R70f9D2BhIUAyCaT08gJWmCwBYSFLuxjrZoywcIk9sxl56ZDvA78/rmNTxU/Ta1
gk2Zzk41Z5t6jrxpGt2+4i90H1gleIAqeuTi8wSjTBm1E6doCuYeIipG6PpeZJjBYXPK+EZ8JMMS
mjzMbOw/84w00xpbeADhgd9Z3tqRArGMeq9qay3wJhkdr8aWfgabhk5CSrtsSso/wsW3DbjajsIh
5MRH0n7keliqGyvtoXcyIw6AIlTA2e7KUktgKKsttrbYZN8/hGP8pgxy9NRaD52oLnaQsBqPrcE4
CP5VVD8qCQNiWbu3+uDJKILuqPfZDVR9zpjsT+VJf6qYiGplyaKLTiEoF2DTPx5kLPSJSSXgPONE
bhmPNda0OJyRCuBt8uyQB3lihb3lwA6QbEg+ZaMHJlDfDUa0bECB+0Lu7rjDvZErcMMxPXD7fEFk
eM6hVtDFCV/Gxl4xFCmNuUC6FDX5zou1zKO6K/XpDW88fIp0Dd7iXpkVzi1JZTdeoXN/liDU5i6X
9pPW2b7SpunjPMmsEpN6VANxh1Tut+UMCkY8B1PDyI1JmjQLxF1aZqtVo340qvCKN5ZZJwbgqI9P
ttxeTXBYGzvtX3lp39gmqlfTvpRxRxQ4Sh0sX8c0WQFf1zqomTwq1zCBd5CssHJE2HS+QLBqXa3i
9WqhKjA1uFlT/4nV3Qq7+SR4U28irX/UR+NrCqrbORIMzioAecWuVrJTDwCvCPI9oA+KTUeZXYec
XtrIvC3Qs6Ol/Ar7tc/0YRm+9PlCuwkWZNybrj71k2/G+rtlXiwce01JNQkbb3Q9I7k3bPbB9rKn
a3sja7ckLwnx9ctGkQjmZJV5Jla2wyhzoQ3JCxqs3Khgwujuteyb63hky7g36AuWGXKbKEr036nl
fJNnDDJixbHgdYx941FD6HTGYaIlfYC1UahnKYTpWz3B3pHhoa9Qsqh/bXXcVnm7zyfDy9GNJJmZ
SqUS4Qy3KsbDsuT2YaKYTSyaueFJ2rGuhtvATOEjxh4QvlsVkqaMEJ4v4mFpqweDTkmWKVcLZ9Ks
8N3Nar6j2s8l3woUgp7EsEUGqnxFjncKb4t24ZWnFKSucUdm/aXRXgZdBumRP0Zacljk9lwu8mG2
Opf05KktpKsYDTfkTqN+9N1oLS+dpA75Bu1iDthioDQaD/SDugQTX4EEOjOjbRPYHp4paA3FxzST
jkzyXUS/CAZWtqkClzpMHma2Qn7hJepWtvKBkcUZIbR0w8CGMHpdoh12Eq8UiqdLlqO2J7IfThk/
GCTEgqpjW724aH+bYo3esc0OWs5mKUh93o4bQx32KulyHLSb3ALby6asXTCM8rprx6coJImGNroU
8bcO7G+elmNsLxuzvmYlHjJG79lrnRuHWjyI+BUlxBe/UFNIyzA12ky6/SI6PK+QZZzFjlxJ5TcF
FyMvzVHB8gm41xHs6e3+BWK0ceBB/GGb0T4qnmPFuIeKu63oBsqsYCsYsOAkvXCkZk/5tigvxnwB
2XWra9dMGJxsM8fCamJ8hfohqU9WjxSQZp5Wq5cEtU9rBbdhh5FczsOHdLiXpcdekT+bkbQbX0GT
Z1cAPwAJEd35Ty/djxpxSkqX91E0T/VU4A0Zje0UVg8WcVZZQHRT1Dc1eCtY7ls0aIY97X4p6b5q
on3a0MkhbO1WbRIXdziu4oVzFTUReFk73gl2jSEfoRtNmuhKS6fXE+NpuMwURXf5jwUhFd38qUmk
QzZqvFmbqT8aNE3cJEPyJBPmleFNLYqKr4/4k63sA5X+iRejpBq5HNRnldPfPOReavhkxPF+sits
d2YANiOnznTI0TH5XNNUberKQoHiJUdxJzhK2ZHZKosGKoo1UIWWQDTOztSD+DgO0UPhHT8M8DSh
muwlewCyiLe3IBBE8LCrxH3cFr6i1n6ZNg9BCQB3ppxl6netXqOeGw7WIOYRJETQ52UVAKb+RN/Y
Q69n21QrHiczcaqGA3MPgiaOv2jQiTdVQGhBladDro1gPanjsKrKhKpTQIHlnGkQVqoeQ90YvbCV
DpyUVEvlNGTu52I4jgagi/rdiplnWQCkxWjf0O4Yg7mEdVPU95OpPkVd90jA9dGUjJ2MKyOuisQt
CeIATPWUhJiIIFzFfGJ+7wiRslcQjqqkZ31uzgsmQUk3TqFJ6ZKJ6Mo8qGPTh7BMbUEN5ANrwyR8
SdkDynbGVNuVZfTBCf1d0yARlZnsKWOxjfFWIQIrafgRBsZrBn1sytNTEmNEZRSA+bvFHJmr3Z7Y
CvUyAQdcAKFkiazNmIMoiiW6ppP5BxeEkTvZmYM5H3Bt440n46SWVz2evTkuio1d4wtOLHuH2XFb
4TGbviKj8yNq68L10R5izi5JuVnidiMh0EU1OfFleBMid00cTLRfCdMZpZQatiYMPOzsO8o3BbZL
qbspdJr2gqG7AxzQu3HQP6H1EjqK7ecJ900whZ+xqX7Mor6vkOwYEvFeyCKaPHoNFtUgNbrbi+RB
oiiKmL6onWjUlGOjwUIypwCfpy41fl5LH0EtJhcPyuJUqtJBUSuWHU4bFOBYfhERR6CERIpHQAiR
Ay9rug6Us666UdOSNQ/aZIY9bBNX7IeJJh/pXjC7F3gJh3ECwqIZDSyPzmiPs6oscK/qY25ng7NW
m9BtZjgmjSEgoDh+5tJ0Y1USN5MOswaGE9uvl6LJ2bizg10gRIvccqCAen1Us4lYEOhNBXAWrvPE
CF9JwqOuJbRUAN+WOPgoIiCnnmKAIjm7o4OAFKAt8yMnSHhm1F2NTvaJWlvIPjxWOn6hMSiumkR/
MxuFbaSiVyY4di9Yv+K9VKBLTlW5No7kHOJpx3KWFps/Xh8Z+Xvo6eYZBgDFzVEzhsrVQ5lfR3MT
auK0iSuMRvUjDjoEYrhmMzz5AG/UpHrZkBONYD8CA2aa8xMOOKJmczCBF46sc0JH3V6mWfhFG/VD
pEc3tgXESbdK9ZAwxD6UvYQbwTiZc3uMzfxDgqDoLjjUhLsw6+P4rTSPoT0BxqE8ke6QdR87xva4
x9xJZQx+hZPFq82zAXXGrGcpVAWjnMubpayapxmrNC+9hg2vPurEd1KrmLZT3mrnjJmwHxVF6jTc
TByvmoXFspzwTTSjRlHv0HUcRDNmauUurTDvhxm5z7YuabpK9UNG/4+TsvK/z1XY+3Mik+HUjH5D
KILUWBDtanN0Z61mmpotGk7imcefDYIVjfWREhaC3EHoj0jTGx6e4WLr5rXGDk3GhxHrhrFQAli8
lFAwOilKnJoz1LcSaTNbFP57c7169BfmVyReNScutIqe4Fy74+QaeSWeeQ8OjX4kUpHsRWFzr9hG
xOuDDGnowB2synUKMD4W/A0Mj9Lyo2jZcsUhDtQkKCEsZvPQIkip4grtESP6OAlEiyFQqVYqYEVR
F2/Fu9hsxb065OVREV1zkogEb+c4Ydrdimhbm0PtEu6S9mlAWbMyM/hgzIv3vups6eE3piKcAnNY
Fv+n6PNrGRddi1X3Dw4dVcGwAsdSkPYy9J84lqE5E72Re9tVMIFP8avFFrCi4fz2r/+M8kcn0O//
zk+IFTYSnHwtOfdepm1w0HaSt6HmaiMdGj/51Tf2a+3In1ySChwUL896patJGteRZSqa0GUuzJK5
tp+uqUxReiZQkN58CGmY3IQeTXwyooFPt8GFKvOzCxNxZzni1i0//vpC1+v4+W8TblZM4tuyoVg/
WZdFZyb1IOrUS/bTqfWtfbo3tlSf/6837p8e95UDI9ZI/H+2uLPC/9f/Hd6b35rj/vtf+5c3TvsH
BFl8v/CsbO6Ctcb3X944kEO2LISwGWX/3uOuyJTKwICxDdtUcc2tuf3/9rhzXtAUeSXPaqr8P/TG
/XIf/Ps+weJu/BLJ12ULhx5eJIhIv7W4a8MA97Tv8BZp8WUSlqfpwyfF1rsBUXUzLdp1BhRPnpnj
vr1ThmDLoWptZ1BGwQYUsHQ/ao6cofxBAKqArqs6MehuZCoB+zOC4QwuU1rExqYwgd34L+rpZB5s
iDFKdy7jZiNCqgrKqzqD6SOmZVVPcZDQ6RiSVO23ctOcgXddaMOhP3O4bQxByMvTIsS0gLPefFSl
3bDcjBjaJp2Yj76Jl33EpJGmvx32mH1PaZtOXSZtrxAsn2f7ZGmnVM3wTWADhD/LtW6A60N9yTaY
E3oSQFXqJLrhKpZ+r2uXOaHjpf5smq+hvSwM8+qRVoHg+Ju7509eGD+9nH79MQg1GDL/44aw1xfK
b2C+uM+7ktBb7gm/22MQS7aW27qSbz8FH7hhfs2n/Of309ok9O/ffn0/4cvU8VjasgwWa+VQ/PbP
JYOVdvPEb7/uLk7tsgvetRdAZu1jSSniUQ+OyY8mdhQ//wYHWOgu1h0Je/zmry9b/dPPYbAVIjKt
q4r202XPloTPjggUkVsA3URec24nI/vuUCKznI7WvV4fmBqhJb4GJYPj4pg3t2NVbCRtO1IYQS4B
LHuEuP8rS+0/fkXK+or+/VekY52QMRBaPCE8qr//impD1QpIUJmXo3Q2Ub0fVOJPqAPC7YpzDrOJ
Jk7jgtGjHrZTyyiwfMGNwyHbcFPV06b+b3407Y9fFp9Ig/KhG6aF6/anRYWiNRUvLadkyzJwHM7c
sCoPwn2oxyezNy8lCqg0MwtvpM2QvbXKEev8plesjYHbi2H/fpiN0sG0QVPND9xcP0SewfTc67iG
8D1h2Nsk9E0p6wCezIRcF6eubnd/85v/YR3m8//mMsRPv3kyrG+dhi82IWuAM9YL3cShYADAFAd1
j4Zt13Si7H7yShcJmFHDGZMGDYnOX3+Qn5659SH4/QdZP+hvnrlFz7Az5GHu1aMb7opt4HZouRuY
/W7u4nf6u7/3h43O+vcEFmXF0BXLsH6q92rKycqMMMo9XqFbxY29dJe4wdX0yj2F0hj8Nub+ry/x
T/Yhv/+TP33XhtGPwCG5xNYbvemhdpg5Ofv4mLm5j/PXXTzjyL7TZecVu/3fPd1/esGGxcMtMAEZ
8k9/vVfrNs5oTscd6cInndN7oyaIMhIBqt2WF1x8a+TuYL8jLhEc16hQGZnOC0fpY0dqG6y2hxD7
xJoPYjaVENl028rXEu9vvqbVBP7zs060hWgisTLM5z+9DlE7oDly7PZEG7sAIzZTE7yS6LgZpfJo
tPJLI3i45cbvMXvY03A01HYrT1jm0jT3bBx2ZmwQw2rum5YNOg5s3ikbAzqYqPpDLXNKyhxqHS+j
sI9RkV7/+vMr6rqn+8MFKKpBdItHSzF+crnjBK4SPSwoF1ZVv9P77ai8A9J4TjGmrHI2lPf16EZR
b3CgcZDT7UTl/dpVdksh5MOE/K6OlId2hT/38zFmsUajoMzmLJgcTMWpaOB6NnsTnsdQv8ZMcuwe
k0k88E8Ye+EVyxpKZngTg7hrm3tAYvtBeSM9sukXptMKlZu8HFu6ZspmvOlzBhP9eydiPxg+1OxD
Km7HNPniEnwM7Ptxyi4U1hJs2dq15izRTRe+RvPFzKbbvopYnNHj6VCgroZi08HXYAFVooN1b9wO
5bBd20Ot4S7QgCK0gQ+qweNAu8Vo6VLEuB+jbCsAOhf0iJbL95J7A1E2tbrAE8aqZX7TnWGuwt5B
4rdUjQILMsdI1tJjMnCNMHx3AxQPNc9wB6JBMUHHS/kkgywBQBcjYM7hXpdy8lAa4aroqyaaAyBw
dISm+kxkd6FUH7oJsycJnwHIDIopojNE41rZh/R8lggSgaTs6gK7JAvg39wxf3fD/LSWUDALKVrq
1heDkm3jHeNjp9uon3nusNo5Eq/kv/mL63byD7eoCttSqGviU/7pGTObuiz+P3tnstw4sibrV7kv
gDIEZmxJgoNIap43MEkpYQiMEZifvj9Wn3u7Tp7Tt6z3vSurzBRTSiAG/90/HwzN1G8zbJjMb5Kr
x+TMbrN+q7eIlH+zW4rL4vLb5/mmhWbrk/zgjfntlVjK3u06OoywfiKnhQfKbPLcgYf8rfQJeGRK
GtoCJ0V52998p/9mg/M5WhNkuawp3p+RlL/sKygjquoWNjjWPM4MzKK5OHvlMVuiyY2W+NZ9J9qx
8rLt33wwwNJ/800LgrAcBBzTt73fVlw7lrmT+ZVDR8HNXCHqNG6ym3IrPGB0yxidBAulXRISoWls
fQ1unIFE+tmZlnyuBg/2dNxBy27o9v6CD+q+OeFgnsnAb/rcbJOo7zDr+7Vt3TuusiPY0JomhNJU
V2FrLN+zX9Bf4k4mBT+l7wxHgH7FAhuAmvl14sLp9uvL/9BwFXgvupSlSUyVOqpCXf532mEOjUWG
aqVm3oVlqV4sOheoakXMOArahY5FSWZwHdsjncxtI96tIhlu6oL5WuRQW45k5gzTNZ7Ae8mudGs2
PpcHBLRinXnhdIthM/sc5grgtKwWRmklVFaMJuNL51s+tc/ZTL8NZQzuW5C3+VXoetPEpjWpJ0PM
PmBt0+jeRDn1P95APT31hGBuUioNK0v+wO3PjtBApz0fyCkm0/yFPCvMroNC66ccR8/d5BcByprT
7G0psrfMqyiTqgx5N8dsi7FltxR5e7g1YXp0W9hvSdSamV9z5SoBWU/LjPem7rYJHkdGgIQAuKwB
r9nGVYrHevaziTCk8AJwJkL1kb3E+pV9QXOoqVWyc+Ri68h3U+8Q19DXstZisaMRlIofFY7gqe0E
y6GnfLrmZnvNS+Tcq8mPbxbiQRAPg/yXb2tjF3SyOVmlhy/dqRcab3rYkpOtPQ7GGTjnwtXfNry0
nFaBmqKksUinV34MVHDNbW8SNZC1cVO7NS9n1c9YuNCHgdRWd+Gsm+cWUwvz1zkO3jpHejQ0kxx7
GuCu6u04C+SsuLB7fk7abw8xbmu6kQRZVo5Z9jXPPWffYQAWdjU3I83cUA/jc5bkOYxFp6pfPJoV
jxbpNFS7imWP1emgjYDuQ36i/Tq0pQ4Zd0kkOHDP7l1Qj+MW1WcAZhn0NveApHyQuq1+4cMf1149
FB/lsLiPguz02wJ24Gdp8p7DzzjJrYtl+kq0no+j2xr3jcq5TKACC7PZmob3MMzxOW8Y+ZK3Ap11
iDP9SCvDtvW8y04dXCI+dx29XFvEgmFVWvBOkgy3naz8Y1ByDUb0WS04ZcDSw3qdMHG7If8BKEcy
7DfjLSARuYH8uxwAcDK2H+NdX4OMZJCxUgYMqC/hfw5NC3NnKDYZgLwt+NU7BTBsQzx6p8vcYZix
/EpIZl9Zwfii0X4J0SerOWW+mS9HC/TdlnUEyN7SfPRtWMG5Y7BlidRCY3fWZTW+td3yowcCOz3u
5Marvivbgt+fPII+bqNRZcxUDCwlfr1R6rIjMm2+oFF8UmiCqz/UqzWQHRLDYx7FhkVVE/dTWt6a
8BZTfc68ugX9R3HBLsBouNKu3sLnDPGLHWasMjxUos6HNar3VucAxxeqzE0zfgtL90P6xcrv8QY3
aXj0kyCC6v5tLdURAuNrqDnkVSmrhEHIagpKOJ7Grhcxs6453SG6rWvKzTDpo59YDRNYWLA1ivQy
uM+6uu0ZHObhrxwTmsVz5lgsKV9ScjzilaksH6VwfHZAWanCgqkfbBoQ4eIy0uw4bn1Mfkf+tYm3
uvjJuKLZK+khKxMxGPXg4gI0o84xI+AAkUWauNUDWnPL80fW20gxWXwW3b1nP7pLfgy94ugXL2DI
MAXcWuFXRxGdnoOzcvGdW8mTMc6R4MvT1nVsjQkvQH+XptbW8s784PbJn9pwyAPR37dddx5l+TXR
XwhqlJnISwr+dvG2PaBGjBUST2ImfkbjvLBC5ECMeg/XBfhGLA+2tiLFN+WpuwUdiaQ/Se6j3/3E
+A5amgAmM3+RoUdigWe6/2S/WE3Cuy8mQmvfjjqRSzxkWM4Mea2HaZs2welCXMv5RnAPbFLax5gV
dcqN5qA8eFYXlRM1trQNmf6BuPRaUlrQIlf5eXPfSQfOyN4hs6OKyDLkiZHpKu9mWucGPEe0Lgf1
8xI+mtNralcrUX+V85GScBpkNPx8j/loi86O+BU+6D9bWXkZxbvRzhsndjeiKa6hZO3qGnDBgM+U
1ABUxonmdzAxPJ/2wUuOyUCtqfSnU9OOTHJr5vu4YmSyBq9zrPpwx/r4ABf5ltvVuwEHAWur1D9u
aW0w2GEsKlYLnlC/yrCaufWR8Adnb6bpHkSqNO/xZ+TFVVHzy22s9om1XDfQdLLC+gpFHXnSIQBp
bAm+02DGfJpRg8SQj1B/cMFGpHEWwftnoaQDvtnXuLa8S/egrMKPeGYe3dIZ2N+0Of6IXZ+fMqBJ
ufssU7EtGMTPyXnxgOUk98uQ3bXGKVfIXcQdXUbJRhGcuqq9oReFr9Fu+ooTOPBr0MbBIZitQzHn
B7vOjoBFz3BzmWYDtmpI2EtyC0lW/kCJxF4bIClUNxYDFYbUOxGWCfsPOU4pvtBcnyp1RfTREre5
lV5DN94Azf1wl+Foh8OJ2hYZil23UGjo5zb5ruZXbrL4Pw3FVrc+TSTx3hA5Mc4LBmfmIkvdcIkh
rlIrCjRPwwBfoWnUbq5OYXwt7XIDhvE8l6CdnOdk/oQdeNbYXCcAadxzyMNVN2AVMKFFGV+r5faT
ulQRP3l8407tHWwDI2dJTokpdYdtKsmNtwqw6cp23Zt8wT2obHDafnljEkSSwn0EFsWEr3jqc/1Y
t4JWhkfYV5E3wiHWyYb3PWrylKuura9laNALYr9esgkePdIhlZJ5IcllmbDjMwh8oJ1MO6oWOkTN
gcAxRn3GGpDAXgqmgpD0IrcL611QjIeGAwuQcQjNbLpYYxh670V6WCy5Fc3DFLDyBjOKGv2nFyGX
twcUF1Ci/JzXV63EJkK71zze9u3EhW3ZmNj2GYpemReatl+cakCecR6vM9r9Vv6CCbax9q4f3gOg
uKkuwW39TsBEr9qQXi7f/KqxY9v6YeTP5Yz6IJFhuWlunXJvWWvkvwdHyCt+5UClaKSU+SbmdO9T
+jHAIbTEI3j0p64I3HVlDxMgrPQ7gRTJ2WA8CS3S7eyTBumnQznaWyZMxMG8F0aou7hjvm3neG1v
6A5TrAlu82wRlQtQvq1qvA5rI8oH9dlU6OUECldugQMJEwjTsIOpbHDs8zqYsgdvSq/pB7g2iT6v
RG7uw8m+CvOPRWVPdlUz8e+sjzlpT8RY8i1FAa+AoI+FnvbGED654hoB0ECt1LwVysFFhd6jnNsM
CbOB3acdTjaxONcGFg0ZHFLiOADHsHUs2P/njWUT4Dul1pODMK/Lt8Um3OR6n4tFFuLKmao7gF0v
xA4iTA3vHZ6BpP8MMFHy3HzonOl/0mzE0N8VxUz3K3bqsZZPZTw29ChPjxkZUJrsNK7y6pvwwxfp
I4KlZvw9t8UpsZoHDjpvk/ksZpqm7K8wDq5cA53Tm3ZuWTx7o0Wo1Ce57IOzLZ41qPGwIzR8nwlj
ZdvQ4XuJk+kos1+ifs6ngJ2gjhgoxDrchGPygmF+UzpE0heoKGBguM57HGsq/MaG5C2yiq2gWatq
cI/J7tQm8gCsMBqIpuSBPIvyu2cgbHvpq6TaKtTMMXvaBGS5KXX/WJHybxyw/gvqSEuFzcy2mSYn
Jy7vaqHulSduApdTjpWSFGypJSqK7pSPzgtGyHsNOGbtjozWHU9k22AcLXk91hlbK1YV2gBMs2y/
vGkRmC6ajiXG9dP83IcwZoPccDkOOaV5NZLBiWQBaXHV9SXVt7B4DwXOv09X5fqX8C3LpboJmUIu
Hst65pa4kFrOa0G4iE/dWwxeRtW/lC5tL1mH9SWzQ0jDITmAuMfXNWm/OBY4+bbLLJhwx4lL32us
/M1AZdInlz1Juozy3TUXA5JcmD4kcBdYu5OrsLSlJaXtoTadI/eP9iQxvN+Q4l2BHJm3gyiXPWXf
nCQCaVZsnNK7MPOMrHi3eBMfNROU77Jx+ttyLlqG5Lpi4wde5K3T0AjvOFbhUO2caQsYTT8Mrpvc
AY3gzsPaQsPaqBfSKBWqugqN9NC0hvnY+7X4kFIt34nbRLlTlwQmYJNs2ooJL6XUkHFwfxOPXPqY
RJRh8sVtveWE2n3aVlx/1r2mdcfnXLyiIqH5NqtsuZFJ7e/1MN6TK0/JAJE5zdeBqd2tUF6FWyeO
5S4ml0e3jWO2n33qV2vXN9Q+VvAHzHJOjiwE3tmrEuNsmLjeNr02qn1YGB45B5OwXqeHCrtZnImV
qGgWWhKDg5mBiWJFq4S1S9yyzNZqrrpnwBfpmyucz7nHp9saWPNgEZfXKimce3InNefN6aWopP5l
K4MpkBgNY2M6MYWvsxlvVCymk5XAkcOaKt+kyrMdm3N48GbLfXeaSn21ZRjvJ4wNO5qRp9PUaRw2
M+0+M01ec3GYFw6zQjHxmRoXR0dH8epN78XhYzvOydWkKqBXZheqg1X4OLvcxF/Cte0m7W6sAonF
fIxBaMfgOldhMpylqAmMJU7P8RiwwXfYhFsnwXmpbdj44AMaThu9x4DQS6zyWjNRRBoF5REPTkou
gQMREydbfhiuMn/SjKAavUHxp2jqFsC/000kZtIhGmAg5BHkoPh2App3n4x+9ph07nxHg+PMZ/vZ
TZ0awTEVnf5S3dOsAzTlfngAwzQGiA2iuPOy3rucAuwZGPEQ3F+udmFsy2+HHz7sq7K6w8Kqrwka
yUd3UBxmiSYxi1PMSI9Bg7IxzCUSorJd7EkAJNvnUCTeT6taU15ImY3Gl21XB1mPzV1eKmvd6XnG
cWqUzlVmm/01/xR9RDVI9UrF9t8of9a/08NcRmi2B0/edn/Xw9gsjZmLYRmNa1oGh7W+fmfhdKJl
Xx0l4ed1e7A2a7lB4nCO62b3d9Kj+y+Ds9BCCPTBZnlMnpg2opr9RZALCmUuDpSByBebiohA7kZ1
sjbz9zj/rOZng7hntjVMZOL1DMV6aXBo+TdcWf0Qglo+RQMJNW4q7ZmucQ54zxcTkWVGdkLA375f
XG64eUbLE4GSWTGfmNf1+FJ7NxmHYohdHYa+Hq6zZR/m6VnakdcvO4sF35bPTRF12e1iiHPuuSQ8
nvP8609Z8H8hRv+AGLmInP+9U+P08X92/QeOy4+/ejX+E2R0+ZP/16wh/oC46zN89zyaERgC/ZdZ
w/7DgyDk4aJF0XUYBf8/IKGw/nBw42LLEI7rmn7AF/yHWQMfBwowv4bIiCLr+db/BGR0Ecf/S8zG
oeD6lAY7F4cA5Z6Ehv/5Ca7nThDHXbhf41x6CRJ9NSzF3wwLiXv9y6cEluMz/zL5rgS2pX/+FBm4
wUyJTUyLWQJNwXfJFbWsoUmdmRk5TT+5LvDUcVjIL3ztdrS+LNmXR1k67Vcya/L/5pTlj8pQ1Evx
MzmZymhxizZqWDMRgCw89YwAF1fnEZwv7rwBVPxd4FxGaQ6EsavYLmDydonzqoZqJ4Vlkn7P0yuH
pTZfawdra1gr70akMNwJuWDJWwGXa78oiex2beDJW28qcpjwkkbSTLc5V9Gc/rWtw0Eqyrw81Ffc
Slq1LxqreRtLy0pOJVzEIqG3alTtjyPmTkeFOyagx5ui7Mi35VZ7vTjh7BDUG0Gnjw5+cX/Ixg/Z
LixhDj30SbpRY/+oMCw6LZUEExQEL+nJ7yVAqZMe2GyJdxINed32AbZTg4JhF0dZqI2XsPDQVESU
WY/an7nMZ6BN1q3vDZAFkCjx5j6F9NKtp5rEv+nnz50Ns91MZiciHuJeS7+mx1EwD+nXE6ZKPzaW
fbbMBKiz28KrqIExyHEhSAUD1xvm+4cqvwBaMMFw9OCMXHqYJUd/3dgulww9krNL4fIOFZt/bm0N
uqDBCqRwdkxxGpX6seo6Xhv9RAlpHX9nIaoDHJuSckrSDDqzD0ZAMLepzTBicyD4JgwacUM9bZDB
u72yqte+5NRKG5717ldt8doVpE+kOVCgmtsk0eMOKb59c615Xo/56K7K0H8IJbZuzFjU26bo3JQi
p25J/kfu23A6Tm1CFTtNSKCPJabF2jgmigV9ptNx1dC2gwubjuRyaiFU6m1jInXaI2U+pPH7siCs
MtgHJFr1yHgs/qniYZ3J+HpoP0fb3RXCXYdxs8ncfjPwgzX09WXCG9SU0oc29lnOhq6xD2qDWEJN
cY8bkx8BXtlZyUed+PXK0iAu6F4mf6J6bL120Y645HHZ0D6Urm3TeA3SdE/xCPSsTBFK4c3wu8iO
9cm2M49Nu76SVnIdez5scwqTPMijEWBtBDKi/43zWnoFyfga9EopQolNJMECujbTGX3gYcnIes+D
IAVmxdGUCp76cGXU89kdQnvva19A+2BEf8lMiouYVCzHWuckmqeCW6w/7Py2b5+IuJ/olmAQXBbY
UFqLMuzcnDc1jPgNaH/m5GalAFUFXCNqwY5PpBSgoChJPk9AGF0Z0tg6gDpvRRoVk4I6zcvPnaPZ
mfb0PBKfwq6yanutV8z/t8vkrQupttTiRZY9vSVyvje10UaceEjhaPtE88OjCSKmG448BYew6PZ5
zGRmnPaVng/UMmyazjt3Sb5T/PCE33bvuYaCDD/xfTQDYh+UoybkSjjRwdbw5ncHJutlTkHVRpVe
Fxp6ipgyqkD92N1O2cizL957TFM2300e8vYQlSSMoc8Z8SHfR34GNLoCqw/mTHL2VE0SjbiBR6Te
xGt2soi3WY2tvwACNBX9G/iTkDaOOd24xq+hKpnutEHkxXqTEXwTdnOAx0+jXeJt3KB3tgMCPaxE
p1/W45yi8A8hlRgerw++9J3rNu0uLFXxzpD5AyAjqKSexmGXnDMku/XgZDfmkLGSWrsSk8MiO7AY
1X7hc5PpkjNpH0p1MwrzuW9JhxGU7AbsV7YOMng1Dsgs6jPXaDVvDr0wK8Oc4GdML5M3bESfR2Y7
OUwh74pRPdkLd10fxU+aIOp9wwey4NM4CyvEFR8AIAA9BN0htxTKowdM1SL3tjjLqVfdB8z9m4ZE
fsH5tM8V0cXeOVU0cAqNwEiurUCWp84z4g60bwqxtdT8mgr/Obc5onfj8otdc69UHpwF23wUpvXy
ZFvhZyexW+cDB/4ShrihCFcYZK0YkaUEvTyYA82o7moTopJueReHcleRNlgm9W1hT3DqHIi4e907
zbGc8NJDu19lPGmUpmj7UKXlZ6MvXNewApEkT3Zgbrq4PpmzeZbZG5XZwP/88phYyZ4xwbHN4ttA
oRem3b6tpzsCWC9W+yv2twUo8G0gy72NsB+6PRB3vO/zfDVUtyhJ1zDmYW4xJyOsh4ECPnxIvJR4
YO2W9wVsTA0FVhSrZvGuCaesOQ89sOGvJS5wpkHugbnf66xucqM8KW0cB2aKjMqsFWQ/nGTS3JB6
exwFunmcFpdl41qbNeOez4Ko3MpYyN9e4mGJGG8a0e2tsbyum+RcljdLhe+iSu4Mzam/sZ9rJASh
q5tu7rbllJ+HLI8m247IuFBeYkZlVW8VnKHcprx4cnHR2EBdh+ITx9Zt7dnAQivFvAUHBo484Dx6
ix+OINrAQ58CfcVXkfFDlzEtddXKGtLdSE6nC51907VPY8BcRyGi1v0aLtF12pHSVf6PXebJdqDH
b503gs00BkxksAjMnvXYDMGJXiB9Jrh5GsfuySzsbXYhomfqOlwYC86xeehsGgwA7wvL3vEk3DVD
85L34VddZk8NixlF4CQD6p+RUFzfX7maHwARefJkssv3xWxfD/3wqhvmTeUl6w4JrhBfFdEf156v
wLbfeIa6sN/zXV992Lygdl5s027cu4U/k3GycPF3N1OTfBTFsqZra7wPOnOdMPYNthp3Sgxh103e
grSC/1YydYmGEYenIpnWzvGDmYL0Ue4M6ZFBQONvJ0WOiAfB95u9ZVjMVGUSuSWJmlCSUgtuJtf7
AhQNQ9ihKsIQ/N7YL6tt23lqY7Y9wxAC8IWA/dAM73bh7CZ/3pMJig/JSLO1qV7d1jv0w3ATC34x
D44jufON5zQDuIAuAfFRvAw2SycfEtSMWNxO9Bvfw+qwstrxuQSueAkKDvUhzeiGUjMc+dp1wTYx
HbLDp9bmG1/keM4N9rq6AzECelZvCDF2nwaYh0PudygC8wLLxvH28VRWBrI7fU2lXPRD0UGlMsZx
l9rYV4gFP4sWNAYrKcBvSslWpnT8iL3wymS0TxbQ3Wd4N7aq757d0tHso/3ByFHs4sA41d30QhcN
I5VwWnalao0rc5zEPivqk/JM53nJUnEgetxSYHMsPZxUPk0p2Wph7468AtvWVBf9e1+l3i1t8yR/
PNthjUE2JVzf4SK+16Mb4uKZ2C4H2J9PAywJYkn5o9VbwYkG7LWe3IVDQjrjSAKhUumvoeAEmMdz
lM3fSzUs96ywuLbK+R6WVIaNq1M4LpjbKB5aih8CsIOhQ9p7cbMdXIAvAs/uGvIZOa4E9gaFMmhk
jTfuJ186+1xRdy+dwb9qs2HcpJVj3o2pgKl86dBIAoaf8lOnld7IbPlhatU9lnQlRlCnsw/De7W8
5w7QMmZlKwqWiqchCKOELBuHn4kELFAIYARisF0ibcOxSed7O+nHSGZsCOwk/Nh6wZypRqfKNdfv
GCh5TMiWw8+wzyfrJ2kEk/kE15avnPTSsnCJ3cF+47kEY5dqY6uMpbvvDJuzVdrDOCwCqiiJoZlA
NYavzhrgoTgO79aAKfLZb2NvZ5MjYgKJtrBQbrprJs96prSjesjsTmz4e4UPXVXbewuQ8+NCRaUi
vIVCtqJWhr0u8PMzPSXgtKZFlmt+uzVEIGTVaWjrx8rDibG2jXLaDoFOe/KpRv5lOEvxZVQNHcFU
SEG8sppynQmdHAYSmley8IpwnbY9pA209+zJzNv6yWzcXqxGIp7+BchCwa3ZmVuY5GAD6RQ7ZVMX
Cdzwr6xx9aFC4SX3KTtjY7le/aGJ1N5TCUI+z2DQTy2ERTiwMMWEwmKuY6X+xp/9z97Si2He8vHQ
conEUYuw9Lu9K6cA0PbnhCE1YDGdRslNYexzWf2dm4vb/V+u3tz2CVxwkfftkEwGH/qbeFT4Jidg
6FDR2PFhwHngddyYzaeUHIWCNVfUFXfz6FJ7S1KSKN8sbrvq9BfN4vY/b/r/v4zU73+Jy1/yLwpW
HSYLhIIpiSZx0ghJYuUlm0D/jWH3d8v775/ym0VPIGiYbC98q85qNeP5l5twY/yNS+13ry1E9BA5
BQB0SNLBMX/z1TPvcopuupiasMOx71/wK35/U5z11f/qXn8t4bhIVP+97oXoNWQf6vtfVa/Ln/uH
6kV5KGZni0NhgEvSh077m+qFVd1HseXZ/4vqZf0RYqcUIdIMcT1kMb7gP1Qv8w/aMnhRiD0GF+kL
Pel/Inv5fwZR/ip8Bdg3obyERFQufwnztwd/0KoMNFejTbpUOPpkvOfyCX57Q/MLrqskadA6rHxm
0uaF9XsBJPg2QfIOmPnF8uTU4aVpYXrBWxVjbYXU+NVW2XSXp8OMT2JQd6jm2YmtL9yG9kWuEI0+
Knpi7gYJnKcrnMxYFfnQ3FOjCxjU6Ln4DEUqz30dBA+mvxjbsGw477Qh5Lje6I7L1NrXbUZoauq7
Fg3tEnToi2Q7DbX/XmSFfABQl+0NvsoqTH3z6CGbX4OZCmAhEDiVOBSAnNrcPAswEWmHwBzmwopy
3At5rRhB5Pl0Dkfff12WssWhRsuBY9dvnhjqu1h484Fp3FCu6futui1TC3FKiqDJV3ENaT9QtfMY
Y9KgeiDcB10nCyxECy5j6Ofzk2lfYqZFN/gXpCB1Azsf6vAUzY5VXkCXTPcYk9om9h3H/4GaKV+S
TKkr3vZs7XN58n3xiJ7SrhgmeDShVtC9uRKjqBdDRJEhZrG4dK+GRl0AnT1BiNAvdgbuCS4jSXcW
9pRvJpcNJnFdRl9Wb+KnrMr3MAftZiPgABQpObYuTNsgyCArzcmlixvqEA33oV1sLRusmyyW4a2m
hwqSFWCK1sGriUkxuQ7B/mL7cstry6FHiFCxsYU3vuzolgj31LfSseQNzXawi5JiRno5wtkzcJ/n
tGSFiGG0txR3aqqDVcmA7ChiuiNMtbDjpb7YxoYhd1lIM6CtkmBlLU4dDfi0dl7Xle9eEqbbhLE9
dArHXvfQuTkX+d4nCWnNxjrlD1anceGkwfBr7Fxwhmmq96mRNlfM/TMWzpaRq47BWToT8ekGiIBF
79W2nXjGu87iwDmU3iZYetphg9HcwsGa8E615nM2ufqpr4G/dNwy6cGe4Xya4jw7XbwVPiPaFr4g
el1v4F0PeQxsSbohtT6nOmST61bjyLUBl9C+kUV4SP0hWWM/fYm583430niVmEoP3kCGbexTee/O
AcKanr2bEgTmdzfzb85RwjrlrR/ctyU0BSeZG7WCaYRr1lP4MzkNM5vG3nxHRRrteaTAoxJQwK7N
FM2aVGLv+7Zyjn01Wzepdr8tQ7QH0C32KuB1pZxkIpnRiHDvZm8UbbqrEbPmRg7S4s5RircOYO55
7nz6ZRLcXnV+Ob47XYnnVGYHsB3VrTAUkah2FMNbu1jtSwbZ6FCrS9Gr2+H6p7vvQXhxe1O2Q9+s
vNYF+Nfk802X2OFWSZ9OP5VyEre4aLT0xV4P4dIea6hBe6cLIBDNsgufWzIF9Kk7+a5qrWVf0H/x
PLQQnPEKmTxS3QgeG+fFbDMv39hexTBKhl1kSq2ZGbdAdWFtZbumcowtPTn5gRN8/YgZObitHZnu
xyJM7tLcgo+ToL2uBb0na2ipgNFqM7t4RdovyBnO/aipjB2aFvBLxRUby11R15FVeDziBO5X1uRo
XlSuaxPQiavY0fHXOE71GZt1uy1NaIh4ldNt7BfAXFRRgKmU9KGgF3vwSap2wr1Yj0Vw5SPQn/xQ
5JxiuuVhwnFu6cu6YCTHqSv1cRSd2nealYpbgjTWWqNMujSBnDndN1wquWcoezKgb+IkKobUWauu
Zt1xASBKzIGHRVTePg2WbisbiwVcLO0EzXcJNxeJf48S3a1Taj+3w6xY/BxDVJtWFsY5bn3yIFAd
Lm2wuMuANwZqXWmUvcxqJECJvjomMqQSvRmMvadQlmMGCmnwVIcXHKNyuw+6CuROCOFv8B9w+fYl
Rekz+IGWFllUr7DQN+My6FPmGcWbBBK4myhjO9u2WR1xeYIfDE1/n8wBvvpFFud+qq3HVvRTNHqd
gf1pRsmwR2wHK68JrC/QBlwuofmTd/EhTfyiLcZgIaSWG+Jk6x+lJ8S2p83iF78dzXpEYjZF6+BL
XoyvhgpxFD8fc0XT9JJuZ+lhfBlMaoAMdPE6IfVLW2/1oEnunZ2soyWzCvnUNW9kRSTogph28W98
l6MpcSe1BeJz6trvzJ2tvQqGYl6NwppfikzSm9gbdvgjSk8++IUknss/PY6U2Cn2AxCPY8EZ9Nrq
w/GGotqWqf2SlbtZGaDnzCIGhJCGHcBO26Oyaqk7cvVSyvnOnsLsDmHBOLPNtxZHhMC7JWmgnkfD
xyKkaYRm8udHKpy7CNv69FILr/6JU49BEFOU5xnrBO7gUAE5tarsrpvdmcgIDtOfejTpK5zrYXgg
TzHedq4hIT/XDCV60QINHcfskIvFeQgB+B/SuFBRK6rXNMMuKKgPWw1Bb75XJlVKq2EKdzlz5L7r
YpTlvEGw4C8wDYzG+uAHXE1H2mjRGGQ8ldVbr20CogF5XKJfjdkmAxt1I1PfPsaql1/aJ+ZMU0n5
3Pe1dR2qxnmInWGO3Ngrdn7XZgBMMaNRMYX8lMxjl6/rMoSUNg9gf6HhaxrNmXb38jlM4GviLMS4
iWElxTFa53unku5H6xlMNOK6hkXSNsV9mFrUFPqaU8UMLERFsGbjwzA27lHT53eURUGoGlnPfpCB
tK/7ybNvpe7UTW/M+MAMj01Eqiy7xxTlw6nHdUEjeEnzcj7WW7sr2gPdR1yz+ibzPoJ29I9a9NZa
XgpurdxZblNODC6ZyzPFBRPq+QQM24VHL9LBe4pFQ/fIHNrPvokhpiRIhc//QgyNP4o4aHbMB7LD
WELWIgl+nn0L97mPkYXcOooVDhbnlRutOqXJOH8EhmWCA51Jo6yooiXA1ViE5gyIkS2VTICMDaDz
uVVcgxz3HiqT3gPfFf2XaSO0tM0oDwpQ+A1NjPVbAB1g/x/sndmS6kqWpl8lH6BpAwkQXJZPmsUs
hhsMggABAsQkhqevTzuz2jJPVVta3/fZdvZARAjHffma1//XLLIiDUgSfqm13KaNAxjxj67NCbWt
V91rnt4gJ72yw+hyuYAy2HwePv7+CA7avZbfo8PhBTyM84avUp13Hwfcou5+3L3esK9oj/dw9+gu
f5av5X5Ds9h7un/ed/3a7oZ7er0eCsZHYMktowIA6ojGj4vHfM9tPz00yzL4ku6f3Jt0D4lD7TC1
PuX01WyXF1O03sAj379N5jPLwy5bnJ6N77p9t7+Dd2P3HuPk/hzqbSdt7e8klq92M+HW1T6GOuVN
PSF+nb+OtP3JGgDgprSywxA8kHPvuWuRkHAOrJ02msmx1QjIx/UOjn3pQy00aV0upf/9vKwefDIX
5jWAACcz+gG+2bEpk1pPew46PQwCB7tmlierDUpZXi8ljdgNKh7X7GNuzCD1v+/vLe4+D3jvdgss
yco2vL9NyEJANO8ti+LrfTHBcaO+6/ZeZSfTJ7p5hhfIOPWzfTkPTtapd8qWtN0doI1zbxesR3lq
WCDy3/MQb+U7hEs177/u90JfSAIOa40LutmC13Z8LJ5lbD2Z1gD8/QyYsPNdvbPrOcmKHW1E9scJ
ry8UUKd9bw1vF+ezcd40x54fjQ/FmS7AyF/aS5ttEM3LKz7RnsEd5o72t2E7g4/bKg/Ak37o1nw+
7J1Lwec1zd73rsW2NDDEdgMmAYpZnQbIop3aKa4754zZgNy66T2UKHd40usgL1rAPl7eNXbBWWZ9
u7XMR+C6wQ7aXNrcnws5LzCkvkufUqYzfNj7EvQmPq+7f12YfNgxDmU+1isbHyECWDe/r+X03KRk
eH422j9X/KGwaDcB3b0/HjMKoQB8dRjD+IE8uduv/N0uzndxXH3rt2e/hdbQOU2Cw9bp9VhRSn+p
b1kAUvHCK88hZ2eoat/9XeL66pYFsm15zegL7pR3vIcs7264dc2wfiUnBVXEm3iZmPr/99b8V28N
vVz/9xzDf9x+sn3xmzNK/LfL9m+j1f78+Nt/nDe339f/+lv/din3m9/zz+/fVufNP74oV4/sF6KT
/yEt0eKt/pGW6DT+N1SeMEBWGCVOA3iS/5OW4EskJMBFAQYB1s4KHeWMOwUDaMOm4aZJl4zdIAVR
d6oZ6f/qxaFNp1MHaAV8IcvqtBrt/5ekxH/rZ2t1sNcOa6OhDJf2r5OlVrHc1wlJM3Pwd545JgCd
eoBCaBDRBAim+gCigdqofwsq9Nc2tj/v26lGaOlUstiBf00CtpY0bjwevC94TlSB9UHVJIk60X+Z
Yent/Lp5yMPg371tlR76lwToX9/2LymYZ7tdB4iPt73q+CU7LnzI0vjvkBqCAlJcwmb1b6EDyEH9
tWuQPsGO3STkBD2HrivnL2/7eS5hjGK0hLd9z2bn6Ka6I8tVlvumhf+qZjf+elO79OCXyhFf8zb7
JAbKcHmjLiOVkynG1ch7P47RJ4sZUKNSyVyIXhwefs+CRWJ8Oqt8w4iCsGTDLBqmHTQD+BndOLZk
Oyh8SkWiGXSFYc5cn8Q1hXLRh8xANNQ7+nyluT6j+Di05IJ/aubQhgwr8GdpiUXHbczAoQ5YBm+A
uVzQTJVk85qop+Yw7wSMXCckSEhuqN1XXEVdfxU902jmdO+dN4zLKTAiGAXyduHShXKlZC0vfU/P
Y0bd/bPPyGZTP1OG0DoU+rTPZIrbnLSWohE1U8fUxD0xtdll2GIiSjCyMWzNvjvXks1ttwtwmjz3
29v7ivxBG5IDipKMGgIeKC6ruEbZ6y6aK/MY39gE1tR7+JchXqcAzCraJQ8VzoqoOzM2pChmN1xc
Bau9Jr2vWuw8eHrOwgDGrZ/uWb1cOlPA5kkck8nz3OzCq7AtxeIA9zv0C79huj/xl/qr78wapgnD
nnzlwZnGiu0iH7d+6jSNEg+zrw1T68ETRAO7JSFsMHbUUJcdjaTm5d5Fb30d+HDRifgy6AGQahtz
1ABWm5M+K0BGvOp9RQ+QAr104+o0LgkvJi1zGxdjSx76rODCQMloHzJQId7+XYC52b8PKX4Za8VA
yR3ABF4lDldt2ZZfvzBf/xi2ImM+cTY7ecu0w+ntYaMu3E/SDb9+L/sx73HRR2Limth71BdlTSi6
i2x+XwJ44RqGbezoLrq8LUwBxfyxOYZv/+3bEXQeY46iV2yujLPchXoCUkentLoPgSENF9aOMnlM
CHFPKuGz0sVjU18tmGo3DkP9xnTNK7Gjdlr08/5hEy8qqesg0i+4mHJvbcmuWODOp06vHjTdlyxU
asXNAUQDQSXodL/qaru6szJauln/mNR6qjGrB1CEIo5xXTrCEU8J9694BmDaG4S9vgKjdWWgrxBd
cUrMffWIloPq6c1BbaQ67teA9hcsACRRcd7/Kv5AcFhMUwJbzp28Jod+7afNT0Ad7qrQFksq6bSb
yJb5QBXrXxLbILadoIysLe076sVNoE+PMpmB5vc67GWyYAvoqDewk0j6qriZdKaok3ioj0ZyvKVv
+T+OzlRudvBxxbWk77qE3+Js2nIX2ie582p87pMIN2oD87JrIGGJ3qomesx3KEUPMzJ0FObk7gPg
UwFIFrCO08/cFlNX96eF/iF2lqQ3A26COYN5wPSqqJZzDepv9Ep48mjnUA5LrYk1uCcR0zAc0SW5
+QsrPbI6liGOOlcFZ9lkhxx00d7LzVvQLiQOiokY0TIWi30rS6prUpjxOkM6ERj2P2YS1sRFIQyL
LnyHVQAAc5UHddRspu4x5UMe2M3NmjEdLrFYm7VhUd5ZARdzd8fjr6Xi9rbSqbVstcCd3gPm6Cjr
Jjh+i6Yriv6C3DGAyy5jfXSMrVTrZznIfWqUEW9NK89zYe7yKsr+JQAk3m/q+/DWR+AXd+GTMDb1
X0a/Bq3Qx5NUELyOTkE5YpJJdsPqWmQS1WKrx+gycDz/FcOgMLgOvv7J6xpzXzBYxD493YMa7wPj
eAzshb27dDz0QDFCRcRsBKSaZt0yoFbz4R2BsqWjO4KbRb/D3BSmuvPobjVD4UTPQW/9cv07R3Xr
octYMN/elHBRsxiuuMe1LNFBLbO+Bi+32mVz9N6RYxgK7Zpncp43VFO+VV0exg+UBjub9Zsp+ucq
sAWXhM/UW1BG9uvBbcwBdlGl7Dnq6suxZmZIs6+6oT8s3UVnZrIR+gdVjBwzrq53aJ5d3Zz0yt66
17txi76GnzdjtnmAOB09MtWsjQ9VT+3QDCvNyA/2zBpB4JSRt8UzqU6dJ7O3NWE4+Eb16QSHBDIR
VklWr3Byd76Zy452xAqCZX1Wf1RuNrtPsp4Z9mKV5hLQY3F2q99H3kd4NFtxLb9j4JXcy6Qm3+Sn
RBl2/J17Nx/zUZObmKzct/CzXhvvyZbkEdajIBKtIfn337cY7uO2+vk9e24ubvoh3KeJolI/NNOt
8o3r8xDiVkhqDkBGfUOwwpKmcmloAclkFzRC2zPN36IHyvig/jsu2FkEih4cneYYL0ax1d793fH5
Fq+kQGPUuC+H/i6s/IC6fOr4iRNwEU+9T8OQTIwmUZhcdRHNZik66SCVcvyL99REmNzKl267sNqI
o9h4ECe7bZdIVTyRNM/uvc1LvntE2bKlgMie2PNmnIZ1VzHELUgPaAVzhaSdRD5lCkdQlEvV6tNn
4YPuWY571doclm54bgBoBufKio8B2xn1+73eDOo1VDDZVvZfUfhnCl2B/YA0x3G6SR9o2UoYaLl0
nV7KIvg0R+NdRjsD6WNbxzeVhsv4I6sFweCEsuH2VBqL83fQob2LmM0+OEaMp3HpkInK2/kqbiC3
i1wTahOpeMXjg8rVFTHyv8K/yHHsiLTVOyUNVM7FNbT9oNYyNW77d5MnJ786z+nvVxzjH+FI130H
fR89QOM2GAF7t5RRn1Pya3ov5Q/JOHFVr4rHT9hgeBeKVOR14IQQ57gHU4lsL1SbwYD0e+VLAV6y
sOY1ORyjAUWv5WXqV9QkXEOyq4f935oeWv7e77o7KYM55Rz/GrV704d2O2IpgiSxpXysmM3uI64f
P7gJAGtWS3EWkX90BTwCeucO+8MhK6aTRHLLWENhmrqhuGMGvh60aUOM75O3B3eMmOZECY6u6Zsn
ju7wFO/eoqZ/8VwAZk6t9Bo40yMCj8T/dBQdiYUYj8dMbcmy3/BOLpUQX0cuoo/412Rb2YO2GP4I
MfR7vTXqrWtgEa0O7Co+uMGorcWClxcGr/ake72yckSYAPLRZwFOYFtwKzJ02wJtFF/EAhSBhlgg
4GrrddV50hqr53QbJPOnsiWT4+runaM0bDfkZ31dH+JNE8H00pTKnKCgJAbbKh5w1ODFy54aPIMB
mTfpqfu0PkS2pi0lO1Jtt6NJULr6o7jLH8V0bRCsor47FIzkdyIydmkhoqE5xlDwiaTDluPDoylE
3ch55C/9Quv+uJcjUVhCg85UpZiyu0eZmYfo/7SGdKxIGWm+7nXU0yxHNfBXmSgIa+NyrrznTqQb
ZQ3pcoBszVc004mdOsvtUsLE6KjjepAOVH2hAO+K4dRTR6WgBuXO75KZSrtq+/Qu6wF9UGqbT3aq
xiOe/COfXKZPwW0+yxHjTPrIT9WF9wkHg8EWhYDmsOI7niKXDBcLVUO6t4ieeqYqnWkUWHhv9b7N
UelPvUuXk/agcrReuoW9AFH/6rdd6w9SnhFm7IS3YuaYRsge5Eo0psXohF4dV3q+8cfggUtxrA8y
bN5LXxK0d2/vMQ7rNSLbvHS3khHzzpQB1Ji36faaKLJKD4RQY0WM6ZvG7CTiWeVAVZ5fFW7hD1nB
ic/iPyKmqOVHpg3/lFYqzxFhPKvM60fO2qDSm4eawecDeLMpZ9jhx6VyZGWMP8BTuh8Tw/yC3wAi
j0gL1cXJr+xdpfDClnhEaCIMaGWAGcGNPsHfI7+b2QyY6DTP9OWu11j26h3xyfiz0sIULPw2Nou8
nWtMNp5VEZMjFsoKYghLc+gWJPl8mb7kVadPMeDEwxTCA5ZxEmnaEjcFocimpdLBJnPRfC2RZj5Z
TaHu7IoB/8dlN5oD01k8VGn4dhHOlGLJtd6s2qJ0Vqljz9tAl6RjRQwbx+FJsI1qRhCLvpaDp9iO
ghG92PTZhLkLcwAxLg/i7aOFmnmUNgSaHA9YLomzu6g2b6C8l+B2jbqYCMphrjptj2Iwenn7abgZ
bAFqEFu6G0a5HMHQS7bOpteTGx5XbgyeJSGy+fDpDzL8uPsVSwpDrEaBjBcKNh7/6Y7XPaI6fPQY
/5emNvk2HfeSVG7lek24OAs7cuBV6+7o0szCh7qnD//ljvEiamLRFepMqEzDvqnMgdkH93gM9sRR
9iO3v9PXzMMdWR91Y4qlCMDME2N6NmNjhg7lEdkROup3+ig+mnQlouyWYi+P8iLx04yt3mFXvyVK
ouG21e/vI+yMj3I3wSKUS2nVGIEW+9/asDM/TcTSd5pwYinK57XhicHyEWEc/pjcaWzn/h18T2LI
/+cpy/s+TU2e5FKVEj/CkYBLnNf3mugwiQpwuJdbkyEcG/mdJlrRnsN6epw8AEXYG7FbZF0Dnce5
aywr9BnEvseGdrvx4eeVNNPX6qM7eBazEses8t9Psjb8Tg94WOtem7ZsUHj2kMcbAEbpIL9Q0kSt
LZVPcsnXv3DRdlSJAXh7uwVdtdiCIFdZ5bDR1h2AmtnfBcfBQVFU5ZBMrjpzsQ8aa4rYLk5OTRea
pAde04/l09JI7mjo7yWcDULP59eIRLLbBJTS30FRLop0Pm+OWtqRfgmE+A+YEvOue/HJNFwIbrr6
hw5OD76PjgQ+gX3zrTmIDWZPQiBoBGSJHZXUzTWi/ZeHdcRDY1rrJpmD+y90IRLobINH2mbKBXgQ
GmoCmSeRBgJYJGz8xde2O8fUovaTa7Qfz09+8kj1XNLyPK8bCqEKy3ETO7mCZFUz+4BP2QhgoD/w
6FJHL3XwZNA2+rHS9rYjGhLGL1/f0jx50nWJfL31fazravkDxrr75hEAKL2iR4Ldf+u5u+w15FKw
Ur3SVFzFC5JbQXAHT29e976sLDokOhIRAF+i3xrkK1BcBOtnK+el1oKsP0s8sw3z1k3MGanBhH0l
n61u7pHAjn9lInho5QBdc/kncISoov6UdyBI7aA2qA6l/dOcPc76io8CO5pvmY7Ihnf/xlozr8bC
W8H8GelqgdV2sbcUgPz27BnZwbJXsqWHpA1ILd1PLOiF63UXmgEj3kK+tWW6rsODz0JjVvF5ekWy
k6ikukhWq50kyFNd9yvrNM4KzPRcN2d2HsCe4Gdex1Tfd1LByPLgxeFXANsARVpxNTcRyJOCJ9S1
hMS2n4w9UfVxrQT2QJz6x/6blVa7/jFA+3A8ByH51Qhe/iHIRKDd6Ib1BqHZZbhH8tJRBUe1M7gO
A88LLM9j1gXpsHWOjRbw/LTlzQWbUdx4Wp7ou/+Qe6NQrjwumHOYV3Me3mQWDEZbEA4JUmDU4p+j
kZRauDabjZQIGYhkjozhEY5GwaTgw7410tMO5YSv8p0ArOCzdBC+g/AmEheRJh/D9JDwAhmskiSR
7Ccemn+Slb8GP1w4mmg5Wd3EqoFUJ9QYtcyEPGgPv1M/TdNM2L5V29uPMO+o1TpPS2TNvQnOU0bs
d8fQUTXCA70lJ7XvbVHxfLbRKtHd4CZ5TMDLBkuGJeC3o9h6kwmu62QlLbViOEYkZ8Fz5g89jwSO
tsvgYxRVCYvfvu9w4d5pS8rkCom2KgQ/gYgwLij0cfyJcIT5WGQX5TThUrAmboXEQZ4zKMS7a4nH
XHBu71xo7oWc62wYVSLfFhFeWCX6UznVyfzvdxy55JYWgAKpfNUBdPeQfGV0uAsmPaDdVPS5XKV+
7Yes+EEIdJVWx7NXh/DCwQSJXLG+OQwQprqlZ8FT0Wx9Zo3caEpkqK2LSKob89b0tpu3rCJGQse3
xpPsuvPmx1RCzz3tCFFzy6RBAJp51S3qCOKA6Cvn1b2olMvHJEtBu5outePKfd8OJHfoPLQ1Pb8a
/vqxpO89qNRREDwksIjRgS++02r7eO6WG/VN6f7ow+QqWm8FkUeHSXuvwiP6RmXeb68tr7NGmjoh
3YpekEwmQdO7KFrbH5VroM7xvYe8lC4vtU1Dy9Zq/3MyN3en0gMRH/GQUpL7etA5CbORp7YdKVOv
cgXwc/A+R4fFYISkU21jqmUgu36hvJrZbAk8bbHZbBGarYdFRyoDi8sbHMREn+ZJSyaBPXn5wWp1
QCcgbCiFpZhOaZSQcznnvxvhCkctaotEzxEYKeZ/RKQSdc6Ro+aLERVs0DNE0wQtWX3GAAotMZEB
N5wrEPyRUGQlF25r8PcTzRMWcjLwLYsJZRXEixUEV1Mt8iaf/cNgm8sPqufCOazooZhkIZeR53/8
ZSmuG3HpNw1LqWNh2iJZZqi81AZuS68u/ZcPvMKK43hlIXjnJyE7L9OMgO8V9yWq+1RdVKaLsCd6
DtuvQHjmaIabmCTRinteLUbqFdOv4gKSMhtm/eNXk2MMLAKG0YelXpQVLcVKXMbPyIoqmd3165E8
0ABKfz6NBlLQOrrvIyxo2JoLWsNWt5wQXLgSkDD6FuVuLkBzapfuta/LFcJm8/+13w10Czyoye13
i24AzX1Ebwi/QNuU9OWdDMBxbNLOsJJ8MqjiYk75aKzpRxzNLWZESr0njwHd8ypzcVvx9uDNRTj2
qjl1lBciWzUP5/8jY7z4cFBFQXiXHpLlvcKnPPuzNA5ng00aonGWcrCt9Niut19KFYaE1CsUrl7q
e6AIJ9JwEzr9DmnmluChuPubQbjZDHBqNzuTaQudHrSnSz04iUE424QEUJVSZRBjO9iSDVBeLmt9
uUyyyCbSsPFN5cftehCzmcs3Vk95i0Ii0WrB+OIpXDRrFQ6WstXDx/XkyFIe1kqMWGSuJ1CqKIDd
EdDIdtvCdftomjSxDC176tVHpZTSfWgsOTr9FQmnI//ob2wLY05wxMjhsJg6sl+KIRMW+Gs1abuv
KA+oTcdygHpOsBwH8YgrYzNZze/Ryz+pnWqp3N2irkeSDTqabpTG7IkK0w0f0N/QLcX3fzBR7MCo
wAAuCchUZSu+esLSUTWt4KXmFVjvXqmRN5IH1JIIRsEqSCzlbHWS3P0ERY2+i9/63UYOM6FGxBte
EGAxggAbFGi9wmyoSjAKWccrwbTwHPlwHX8zkB7uWgKsk0yiBMdFFfgG80hjt9tcLMQMpf1TsIE2
1n7EYK4YlTFNBWo78gLsEopkUnlpdY8VIohcGzIg8oh/luDHNH9Ofa7GasKKXhFPOKmHZPMm6AQA
Tri/6E6CcvnC4ZkEkuuZ5YpvAJQ6nnDJJpV24qPwRpijCf8O0F5y8mUlk9VZ41Ho5VQmFdB5kGgH
P4LvOCo04YN3YHMxeH1+CrZkxZN4SGO1BDENe6kPeDhM5Xm2rrR6x+g3p8lbn7XNzl17PP5kLsYS
5fBiSvcCrxXHAZnEQl6Mk46OChUH4xdjx5ODTJH4NNyiYicJrHFu+y6x8mjmytSfVML4ZNTFfpwX
ZEuq+1kPK6fqgeWFUUzu50EwSVjQ4GQgb8VckY1RQcd7+gD7p9JxqYxIr1JCt0pF25zcjQRLwWmy
obgC+J550gklimsn4X8XbMduI3d9vfooXJIGTwxwUTS6RX5QeHUSPgUKW3aOEcpQXsaPITeG56Kf
K8MumFjjXgTIiIU4tPgLfu5p3ODHvnI1z4a88MaNw1t33NozF7v5d3FLvoQ7WNoy1Z0ZYIa1mJxO
mbL+VUHPO7OAgoYc8SEFRLPjHoxoXJiHPuLafrEyW3h0PSvCnLIp5YACKBYRKFGReThMtpwkiACq
gp0OKp8EE9aejk5GXo1VisaEASudBzXFxiBC33jSMZ8IE56FtyELr7kTZCnJQgSvjnpo6EpX/NnF
gxi1PfnsPdh5eukxRxfDfL37dnFAMZcsC38w118ctbPeySdSy77G4PQdR62+as3JLFX6EQsEc9Pw
kRRB3YMCKnqvADSjoVDf3BEm7dSzeJR8x7fAe8TZW9Q9qB7mnelevdYYvLZ3dlHBBXLyETwwmFSj
OlXCRoLHTHqNlFshPaT9pCRaJNOZJj/AayczmWzJSlVXqLstBjU/5OsXkwXVT9RFcNbnmEQ+n3eE
Q3mWg5Ea4R54mJpKheCPQqon9oYXCCjRPwsPhYZY/ImxoquB5fYce3cUvbo8Eqaha0gG+Ws8m6bw
LksWukx2V33raPYiLtzTCCsDpqs5uzDb/5vJqUbTpifkLw0M/9JJ0KkaHP5peOpmL/dnenAP5q4r
5HGqJ9RulbVVjHXe9VNuKGYFNAeAiden5vmlTPUYU4Hs0oWtc9JRHZeWQtqxrcMUVNRaY9sA2fAn
bRQCQLD0QZ7zIWS3xuglcLH0hJGIB2REzTpxDTOy1LOjFaiZ1RLxgUmQk1bAWZx9sMD3SXsQH6Lb
XpRUXeyASjMUhmQHt7ScS7MfllEnMPXAAi9UMeaeLN11Va756Ee0uCa3hmhS0Dils6dmlCGw8QLf
PagMI5BB+x23NCTcCv8bXQMKoXAuk687bnc0Zc7DFokei7wvwB8aJlyvjJzZuePVSfR86cyDrF00
xuZOIfI8fqa7IUU/0kbNoIi+Pxbm6OCZh6EqUqpFnI+/XXH8iMM+qr+ZZTBMXLZ6pS0vaZMB1Bng
bnsGhxvQEAjmymlH+KEhD6K5iAmeo0fpgTm6tZdRnEjamswUJHcK1o9BlZtrAPfF5wrPlF5Jgp/F
o7e7ifiZfH3jPHxAmmYvXft50ItTsSx32LY3HA5q8VrV7YFpEq5TQzaHZqR212QJFmimj8NHFLdm
DUvEHUfZ9am9Sw5zwC9pAHhXKVCg00/JuU9l3qcJvH4XOxC6sujd8i8DCFZjxm3gFhLmbUm/KT9g
ml5N5w3LIDO/sM2FYMTRtEt/QUZBD3ZGUux3+fYKkj1VRYLsDlkZm3xWDIdrhdjovhb0426QnQfJ
39OX7CeYE9CXxwvb5H1VZKQ+O8zzu3X6uqFiVa/gGcAZYFfiac/UcUXLtAsWWE4iskEx6FKPsz1N
2LLRb/W7UWv0oll6lu/cDCBcDbIr4L0Okzi0k0DCQcvAB/rX1KLg7Zg2WUOokY/91oVQNw+tHjVZ
cmD7KhT7bndjCxoHOpq/fmcHiYL6mFNUWy2j7EO0Zs1wDPi8pitPLqTPlMgdj9JCkzEMegmygzBN
ElupoIPJnC7k9Ghdp8g7vsrSW45x1T0K5MndLb7qGLQ8+jeeusVop7yth+D8kgnU6ydjCcHFfXjv
oTUiFfg0VJCgceivW2uaaYI2/QvXgAqVvG6Pq2x+0jtQSquA/AF661Dw3XzflfvzdK9ZQOWo4eVI
ArAN6lxXF9d6VS4dmPTUHPbSJvH2QetBEjwgP6Oj3/GdBpPFlxBT2uO7pth0bul3dJ9UNbaOi/Qw
rJs+4y+N6kftDK2NHV8ZUO5FrGJtXiukraHi5fboUYNd7xjKEvUOxeKSLD2Abbeoc0ka7/DbnSwd
0uR8mT9b7eH9/nMqwR0Un/gB5YhCIRA0wxJM1vA4OdJdYMbXnb8bPKZPPGZqPeNzMV2O/T1JdfIb
/dqE4yL3dFXQBDy9ur9r6j4IJhhn3+rd5+6LUspStm2O/krDT8vNjj0OkbJSq+36APybEzeFRGyW
S2faOsr1dVhfMRuxoPr8pyWnS78wA9m6GoR+CDCDRfslLk1AtUWJh0yq1qEjo+zRCp55NvGG3Lu1
yW4ZI1TXmU0T1ehprv6DRAeN0B4epI3Ha6lHm98qT61yCisvZjm7DV89QCegZgmJf9SSDFbS5gqT
JsSXF7/52oJ8Tz9v6hppEqFskuzGj5PKxe8xvnkFEQ95ygbu4GNoKSAofDEtg6lDRfAcfMKDvvbo
J8eDAcwVsZW231XYrN7+p4WXpS1wWq7yc1fgqFIhHENG1i8CsIYYCeg1fslfQcxInk3ISxNT3fE6
ZBn9SR3F3X+nwrHH+nP3nTOJvFOHkY+QRFO9z7RN+AF0FF+ynOystHUYsSvwm4TldNgla/uKJJnD
HwAj3OZTW33EtWj29pSG67ET1j+ub0HoRh2cTD9IVdPMtLRoQQurrqi4ABh5SmT1Xim7kx3T2v0a
PYy7wWG0D2q6E32TvQ/KRIKb0th+nhKVByY16AUuxTnRiu/KZZ7rIvR1JqxRI+HTp0BM1BDUGTAU
cCo2yWjZ+FS46m2v+isYd2cNXifAK8DRkyUG3hygLOD0qhRolZYk9j9mWrPEqBR98vd1/2OeFv5n
t0nqcdQxq921d6Mt3LsTMl/HLG6ZdGYtnNhXVD8x5SZ2+Irknx5p3jbf1YdgO6dTPQXuAvcQ/Pnd
PG94n6jFbf1KcDzMOdXPnOuQJ/d+q0o2As8CEA8eyxbJnDxwVb18Hx+G8++WMNCyEDtwkYesAj+8
dHPv2PUI4htn3P9MDypxtXXTPOloEM6iJMEMwB+lXe/p5S6OnYGFY9nS8rn5Eg014soRdRw9IFYA
tkZbhdc+ynYWLUMrenfl4RxI/gBuuLi4RZtZA78b5N69dy/U8ecFwTrpIXLqHYV3/gJPjRrRYh/d
FRq61C1peee2lLc3oQARsv8mmfGWBGynsb0zT8KY1Y6sEzcsyVdtUpxlfOKCEecRP5Dx+6bnRF4j
okhxGFb+HsFbBBa6+01hjBBZ+CLI2RuyBzobkLmUXgZUkQRx57sPEbXg/RLXs38AxGN+nlRV0E+h
4LYAfNGcGkIWn3g5bRxtwUCfblAYLr/B8xyfBxeoQijViKJUx9mFcjLjHQ9jdxQS82IFDReNtWc+
IbmWZFJ2P1mwJ9lyGNzcpgcqdx0VsZKHsLFqRpZ6+Sy2CvXt4GNIQeo8mbeJX96E0NWU+0t42+8k
12e9IjAGKgcm4RxD4D6oFSzkiRDttiPOrvXJzWYBwGu4zOSg4ksPf7oxqfxYAr+jqPUhF2YdOPPt
cGJXmXS0woTwURIsVioMPdMxaC+iEJS8RGx0OKBm3CWzUW9Iptg2T5zh3M1jz0Fp0lxyju7a3ljA
nCcyW+RuN/puFHBCdUzFlFyIPXeY05l8+y21+ad27v8BduC/keAx+l1vAzjYsVoOBJZVj/Y/u85f
UPC+h+M3ow/Fwszc3QYNFKAjESuSKibvVriXf0OF2Oz+94bjNtw1VpvRD0jDoLv81zc9l1ZRXF5X
3CLc4Xpy+E/qzmS5jeRaw6/S4X0xah4WdoQxAyQ4T+KmAiKpmue53sbLu/Dihh+hX+x+CVLqJqVu
dxte8GInkUwAWVWZec75z/fzHEw43LBjcIxC94KkaZOe4EY+vx82s4Hiar/wTqsvyiOK4MWwVD75
W1wo43ia8H+BNF/kZEe9nbcbH805VK51dTer2211zCQaeAjeDxzRibBX2olFXRLN11pbbMv1YrHd
Uk7OT7bmRptVN1Tq4MuSWhLF0+I2PMefYyJq5uVJuXY32SacXaJLuLw8QzZbTLYz0ir0ABJ1wP14
CpC9XC7OFs5kCx8vu2TQbHK84sCLSuiLstj2M2dyz3F+ct9MjsGabxCpojcTwjng0nz3cKZ+ktsL
aYowDwlQ9cBDtIXP3yzITe+IVDfdApkk5pEpNdLmFOXTNF01C+0Lj+zNnUk+K1jWx94muIjmYqum
EInq9cGlx5xTGUDTxQNm7y4b55O9Kx68B+/ZP+vFZh43E9RepzOzmG694/HEWw3zBbHBi6C3uHQm
BmmQdSqOIz0RB7rV0/Ra/sKx+TptOfFtCEdm5tI73aJ1kL8IOWWnXpj2tD9hEds6p+asnJfzxuGh
bNmfynmF2MM/A9a+dvvN0M7VTy7HzHRHol1aTnf9TrklUcByX94G1+6V80DT24m+Dm6iLaai+sSF
k3Huk3kwLtIv8+Tk8U4nxQ8U8ry8be7HJdZi0+xm5PhtzcdNcX2qbNwVWpMza2VxJkMQas2bmfAC
JJdA7mCkQpLP9fWzx/5HF8qtRx7BuE0vqRu2iEWys0lG2KBOLBqLdsE5jPQZm8+qPbYSoWpE3IQh
xyVc/84mY5R8cjbu/Y68C5LZmRpMpmRFWN0gc7n3gzuZyjCGtY21U/qJhtptJRbKieWR+mfJ1r5g
krawr1Sh+Y8m0GazWfFZ+jTcpWQC1jP9NLkr2HuhJiFVDhbOp+o4njr55CmoJzMUX93drCuXX7wz
Fp0E64dFklNBaGzSw7NpvikR49BpdmXLkz/gBWa+JY3aOmwe2jE0YGeOCVrCfmc/5tLcZEU+PQXt
QnrU0RNm0+fn9Rr50S006DkixPnk+gxFwNLmoLY8f+4RwXJg39/26DNFiRtZSLLpr4L58yWnmmk0
L2lx3iAcm2kr/wotTIqq8j68Fuo8IXHZyvMHeph4Jq5pgmRoBTEwlSI6iOdXJYk9fLomFfIwCJYT
BFbudc7176m3sMxt3am/JkvBFo4L+zZaJGT6Ms6EZLDoi1t2x/qldDz7QpF8IZOZcedfpoKsOSML
xL6yRWD3RGWGxK5/EZ9mM2p37JzVi7fmn2pHOsuf06u6RPSw3eX7TqbHLB/KwPPrl8amb/+svjU6
zXb17s0/5mmNGfJF81wOl89VE/OnL86p4jf/6A9/et6Pcj3kz3/9y+4pCVI033UZPNbfQ0lUMDG/
3Wh0Gzz6u6fdj//seVfVf/2LZFpHOmQKTadZmbYR59d2y8qRbFkWN5xsmroMPeNb15B5pKm2yR7k
AKVQFJvWoK9dQyqdRtCFwJyw9cGNlq0/0zVEIxLb1luUCY1HFmhdxzJlPoZIU/0qDeVrbp/WXkRl
BYe2WRiGbFBhIbNUy3k9BURVrHxdd4i9WlEiFK2JTmPWi0H0soeiq90U/e2F6HSPRM97K7rfJVVB
nQKMahragEmdsle2FS5EK++1dZ4u+lb003eis15v4xvfsHNgW+G95fXeDK+XKbyerZvg7zUqOD3h
LTdvDLqCYXR5+nk5GiGRMvNE0KcpAd03ILZpgukU6VKSLONe7aucs2Da53iFtZ02kWJXvwZ0RS7Q
TqzN6DnlMtdIfFVaPi5Nq4m3jrAnmVmDZG/NRKb7dqiMKyePg6XvJCjYBv+TYgOS92P8QnLmdeK7
ZKHpw6/W8MMILEs3h7Am1/3G7kJ5GWQAkWW19GdqVsrnWph91munX+FZU9FVHCA0ABkVThrXHC/w
w0G/YAU3bugopzCJ8WKL9WYrZzLkD4Boc6NpnYDGQ6W5AdvqUbbV0/FawgzKMzMKv7Z5ZoV+sXL9
OmTB8aWrKJW186rOkdHA7l9Kgb+x1ay90ExgdngX9Rqg0vDJ8a0efxonsleOLHkwd5sxvAdF4N83
DQy/aZo0dDGaZZ9u3LiJV2BYasrXOfwQmoAIuSNIAjoQEHr0h6p0trJayHN8BzDQ0Bsqf0XjqheR
lIW3VZD7W6tXA4gPTdZs7QjQpNa10rUWl+WqkAcysrFZ6FTuJG/sAZ1JBtyRonwKgr7ZuGCpceuO
jUXemPKdKhXIa8bqWa6gnss6tFKMRPPyEduSdt6kZnZiWcm4UTCBAq+SFd59l4M2rQPs8SpzRPgk
dcWJ7KujPA2cWPMnnpxSSrcjQJq1Gvr4prq5Pu2yxlzj11YhnfQVoJsNmLIT000SD75sns7dCoMY
XEc1hVbS0L+JvQSwDK3/7IRRTIuC3jT9CpAqXjYNPOhFLffNSayMykrS2/Si9wvk8slATjdsbXNB
5/FAqVAquEFc3asWapeWZJqqmnw74IFrrXSlG1r8Sx5RO1zTrtY5M9rY5aXk4JowUYbEPEliIBOp
pmEgHMIonuqdPeC2Fzn07Hp2vKR3Fb8RU2toEtBbkhxJCI61DIHETAD14G7jShHOYS2ko0RK8rO4
UT2ezlFVdnJWo3THj8OdZFYM8jgr6XiIe/cUArc6S2qVNvYM26EHJyDNKbUB+RCjJbvW+kRKsp2B
TJUq/lxPa30R+NYILK/vty2dvNdeydMX0Lg98xNgwmlafM4cHfOX0nGxWEt8LMbshgK7pZYB9DEn
ejayPtkWGKpSfrFa+USNkOLL+G/YM6MZO1DDTXwnD133JchMEqi11brgMGTrtHQ8UpH7d8uSqO3h
d9t+AfROxw/Gq9wUuKlU8pkSvIN0u7jqQFADAdBc96TS9riIzFWOU6XTzlpjLD8bet/cmjkdmZOh
V5KZ5FXkOANDO+m8ojhxVSMDntqXxyDD/Qsvq8l8SUBQjQAu4SQsSpqOKslNHuGnVOkkg1tAnAHu
CaaFiVKxj4EALn3L6040KfOqbZaqxue0b/rrAqYhls7GVWlokGy0FpDU0oqdQljuKsOnUgq3VhjC
b8kSjtiZpruXTTaGO9+RWcMMoDLnrdaky4SN4dwvLA/SJq6Q3JZ1cgeiadwpnodGQXEGxZwHVveQ
wgUKzt0hSjFgwX1QiVIs73AFB8brY5IXIOyVewwBNdySsdlsN3VFLz++UnlkzTvjostTv50Moa/S
mucED21lBIs4yWmVyrrhRi2abrz0h7hiOiVzHcEHhf6SlDQxwozPL7KmCc/DFte3CYSP9ClT+vHY
bgEJTiXgMvj35sTrVlve0KPr3upJWTcLs5GkZubWqjYP4Xl9tjvJD49TiPykHwLXuGoDP0dLVgAJ
Jv1hj1eFZV/onVLhVJiZkF6joYYvXFpJF82gJqgXqVXAUS4HwfLAvMyQvYCEcRxl2iIHTEMHkewi
NQacSg0qTVP3LlLgXyzG3NBOq1D27XXj2QoBk+mbxRqbG7wVXffMiQOo50Wh0aplldK6L+Xs2Esb
lS12gHfEBfJLa6q3IYk9GdmwHSaw1qFY2/lFJZXVPTzAcAN2lRvS0O0cu8Z4cIKpMfTaeVkV+bFp
Z+px0rrUF/ImAUQZBn5w2VR9Q9a98DCZhio7ZnO7dQCi50M001qVQoifKHo6cVW/Tsnl8lDGrXLd
wOiJ8HGryvvCxrl1ltp92kxVnt2JVMUaOn+lqTpgl16I/KYpkeuA2TC2gVrVV7IE7wy4ifZZHbNU
OR5TFttZ2FlkQfK4/2LEppovTDsiu9EomnepuYZ51bv5XQ3vk3pYpbqkekucqPDXrlb0aJPuyjQu
1GSQbe3ab5zkSnUheEJM0b1FphAp9lg80sSMkwoSp6Q0P9cKFmjg8N0ynIbQd8/UcfTMaRflA1xw
WFXPmqOV1wUwAvznSsdej0nkkAjm6XlQSa0+AteIz4e8VleDPebbQQvJK445IO9pX6Wwnfumq8JP
BdfRB58UQJQIi0KpsHUrlHncuvo2V92gmFoQ2c3JoHt9uMhUz5kH7pNUyyX6YWhkmVGdhbFTBoiv
BXoHyjEUnqaNjVW7Z/PkAtOTQGu7tgW6x3PGciNLlbWCeY9MUCB+HIUPWMlmsAwFAMjDD+kkdIAC
5Xs+0CBQQZIZGSe5wAexRlizVCCFYidtdl5fgSOzGvtG5VCTCwqRFMIj8gWZaIj8aJMIWpFd24CL
hiLLtMkgeEaJio8RzC5puz+J/6mYYxs8llmVfanfxxsEDd/Cjb/9/4xMlN+PTHZN/vP/VN9HJuLP
vkYmDt4ihgleQ8aBx9iHH93zPmix1CMZyLhmEgcrmIjIhB+vPAN+YmNHIvNzTbdNwpRvkYmkHKmq
JXxKDF0ldFFN+8+EJrb8Nhw3NUN14G0JFKQY1n6f5jPhO+ltU1lTKzXaT21RZg9FauDu0Ctjv7Bk
n1gEZqeG5UNfk2/SR/eSRUY5tsreuOixYd6oWadsBrKIc7Wo6HYryp785UiKVjLV9CZWAkrARjDo
i7KT/WMbp/RlBMFwklo+rqSyWcxCNs5lUQSXvk7VqKkHeeGPYQDepqY1UIpPtMBDcTYq63Fs11AV
aUWN/G0LRX4SFD2FE6jzN3nsS8umSmUaT5XemLY6Jdm8pvwPahAbOJtKf2b0xjLrHPy5lQb9VZyW
a1CF6jzx424Crs+lhtdo5HHLqod3nqrqHeYo0SlGQiH1V7ydotaYhZK3KUz4uGV8BZbiLCRkwCnk
tvVC0lUpOW7AkdiUOjomF0FHlcCFozwUZ53OFj/KHINKFS84qLPY0NmIiiMbvbQbP6sy+fuyQW0A
BZh8RMi2EzvVEzZHnLJcE8E01ieTaKyl835IlYmnAe6PsQ9b5hL1gDZTrFkQDj2qWZlCT9JyxOm1
8qyPzHyTjHE91e2gZa+u6LtJbX0zjJk3Syo2HS8U3sxlXsePqooeHRMQ/yQNLBYTa15TH/VJUenk
jMp0Ubk6KJh6Fmp0/lnxaZjsXNN/xNXkKkEH0phJdiUnmjFrnBTfqrhK3CkmXcnJ0LkhByUcMCbS
UJZPUMmo3moR8D+n++THIx4MddAvlBYmN+AZrByqtMhR9nF0w8u08T9bTUgkHJsh5/2wi+u5TyFh
5uN3bM2UMvO2qR966DzwjkDYDOfXvurYgskjm96oOBO/DqQbwNPEIkUzXvK1R/C9urdyuqFYl4pU
4YM2dBdaPGCKB0/7zlTA3E2IZAFLtF7HqcLwnAvNqZup7rryDtZo/iXN6szHOjG3Mbi2inydmx2d
McCebyELFfcDfuIcShrIW1C52YpjrHYxLtWpDhSWSU6ljY5hAWbHoIXdEyN03Z6DVUWOlVDjJLMq
wr3ATYJFpBEVla5rXAZFgTwqs4ybXmuVG7OJK2U5ehEBla5BSdL80FkkftAQ/0oWJMRxqK/t3IE3
lFbW2VBIxT1+H/ICmFa6M13DvfB1mliA2fHo6Vk0TiEFmdsikOplOjgGmi0QlSvg7cllHWK7obu2
fTOMjjXL3MTcNklIYdUecQUPIyBOUgboj1DZvPDlwJmbuOAwpzoOv63Tu/OcvMLKVyRF51Yf+ZRt
ayy7BLM5xZVczOZinIgpF2B0IaeDNgllGJVm1DF97WiJIyKn1GOfI1eL2WAXnWTjaJy7URREUy2w
POJUkpGoqEwzpqFeVqUHVXaj+WA2zn1ew6ZP8np46AqVbttChRjnZCZFF07qlHxjj5XQxktnClMy
vR5MF7iFZzVlgLF82FOnalye9SEv3GuT7oYS3jwKCPnKBXoFl4ayYYydSKnLCCPNPgsqSkUWWMzU
bEt4U3J5ZajuZ8kK4ht8aq1pKOMkbs2t0qWX0FK7ckE83Pjnbt7qE22MrrziHKATtNY17vFLPCYj
xHVp/ylSLX9pSKS7AOVr5sYrjI4kZ+D1p61bausma2UqU5KLKgHPRhQBlqBuZrWUsRQJFmda4kAX
Cj5nJUidaQWz021T88wUHM+hb7ttRPzUxD7Kmvis9tU7WfPqNZapn9Suzp8xMqA1KqHESqVY0ml5
VW2Me0G99QIcOqo1ED2H0vT4GVtofxoLyKhs59K0FOBRVSBITStxF601bmuBJ20EqLQVyNJCr6qb
QGBM25HtJRNo04rVaykL3GkjwKe5QKBqAoZa9QYH9D1ODajeJNUpMCr9RW9ld6pvr3Lcbpau7BbL
QIBV1dIoV72ArRZq1ZKlqbP7RM5OCkfYtab9Sqn0YVqnmzwpyafl0rYV3NZOEFy71McjMZMpy7bY
c9lheQ2suFlqgvtqtcAvQ8GCbSQ9WiaCD2sbLXuhVhmTVNBjUyWizUkQZZ3YAUMjKLOu4M0GJfaN
nWDQBkWeLzLBpVUEoZYsG84BOtTapLGKqSxItuB0pIkk6LacHJ1ZKYi3nd+3c4wg2k+qXjdzV5Bx
DcHIHRoCJAEDHqea31VLn4UfL+u4v8hlWkT7wLg1M2m4MMuzOIPpkFXOpusVdKmCyos9D+CJTq22
HjsnFtBqD2Gzo7fQ0Z+s5Dy3dHXWCLpvGbo6dtEQfxVVakSoXJ21ggfc2LYB8RfVug0sWENABwOa
qlgdlJtAEIVB7MMW5vrRdmUguQn0MKl52mXEFPkeSpzLuulNlT2suC/V/qatBMI4jPAhm2qt/qxo
wco1zeBaI+vk5bshJTmRlSXAwkwQkbPETOqFIoeAkh3BTDYEPdn38ZQBtQ9nGLwoZa3aundA0G4V
BfOrDAPesjVnCejm0YJ1AfxsFghAcy5QzaOANoecAAnjmGZZIJ2HtAburNvDQgos7Ew7vArkbKu1
VC5zhB8dpr0zp8KL1+BGH1T7usU+g7OLcJm6Zc00H0ZBjw5iVGldUxcLM3Tt1SAo05HgTcNspYCn
B+litKBR14JLzRoUbtmKTiVIWcjYvc78bMD9u6z2QOuxkbVpJSjXQOWrY9yjsrmRj9QzBQ3by6Ly
om1LekcEKzsKw/pRa3yeLCO8y4oKKacpydGJvwdtG6MfnCd4tz8QlyIFLXS0g1kJvnPqOoVW4YRG
auIyU5V83UqmtIVQl83dUcPa2se1Ydpb5GsBRee17V2mXRXjpdVV01rCqXSid059ovWJv2jkgvIN
27031yB0PmSwM9eeF9DCGDFhjeuXFz1WcUOaDbcSq+Axi/M4L9LSPy0Aps7hmSvnim8KF9FS+qS1
ycOQVPWitxrzQm4b/1JtQRJO2jx2HymJS0T6UrkZ1bToMEQLgXE4oXVu4JJ9npWqsjJKpfnsk7Kg
5d59IFWp01PLfb8inZiu5aos5m5vFKtIchDjSB4eF2FoaBO9HluIG1ZAHsUu3BkOd9Us1rLmoqyi
7C5LdP0E/zYHt1kjxN8HGjNa495JCWIHO99Ftgb7UQ/6eKOSMscPJOWprDSbFt2+ECxRwzLONa/P
Zg4U35WsmcmnzMtKHsXaoF+xDduLJtf8pxZ3kgtOfslTWLo+n7FpMd3qpasw1rQrPSWzTvolVi+r
3q6PlbZE/FDaxZkdmT1E3jHYkMOQ5CkptGIRumN+rIdZh7Noib+xFJg1YnncLU6ikpy6GYT2lJoD
VCecuma9wpo2ajmLe+5RtIya9s5VhvTB73IV0aceVFvomM2l5qT+tQgYrk1HG7CyzbyzHFM3n5A+
sc7N0vHvcWCztx75tKUr9QgR5SE4zstI2RqFEn12OQDTJ1tzLO8T9dMYGOWNo2E0NSHlShlwyGVr
WVV+t057n3NdRPCBvt3Dw0nJa3+dOkMJC8YOELcXHrbuRuCdp2NCXrNwzDRZ4RvMblKkFHdlLWur
SQYW1ZylVndmddpDXvQ5NtWZvnS4ChcqplEnFTWbY3xqqaRQE9ioqWFey0qjA22PEv9GkhJKl1ro
TL3GqedFjb8Y2QGC+aBAAMGewbzh04s9fOD6D62lqlub1C8kbytmjw6te7uwkINLtUL2VbPH4zEb
dM4PHVcpJNEvT1JNGa5UG6Z1r+bIZaO+WvsWrOqJJpF5mMhhpdwFFtv/pDPHmiazLLMvpQbHuwEW
+qkaSt0CeO4QTt3CrTUOKzg/wgLyB+pBtVuvyHDXJwaVEjZryiiTvo+NY78ciWm6NMIksesbYy6l
TXYPrpOydMmJ+1b1MnqQzbBF+FPx0T/ZmiTfAF3uTuXQGs+wX9LPBVySRzqF1YvHjnfjt42BRI3g
9RyHQE5GhaGuXFbaGPClr1wpwZBKM0mRpRPTi2GnZxjQmEmPeskb/I3aD70zT0MvuySnJfXghaXi
LMsr+UvhWAU2AVZ7GdZdssbjCo1wPgweZVjboVyfFrQuxZmDMRj2xtNK0dJPpRpxd49+ezlakXdX
YTLNGa2PLu28Q2UM3xtJU0pdyp7qJCjP08YciqUSBvmFEQTtOgs67p/KlBZaNFBMCCID7U+e+edG
X1Dr9xRmCzC6kq356MOqjQoarEHXLzEStqq50gbGaoi79v7/W7rnNTP1w0o0Je1f6tTnGTzK6+y7
cvUf+qXfH+hNafsxa9JaFMq9IEt/nQkyUC69KWrvP9G+qv57A8Q7iu/NE0Vz/WjvLcuy9pef4ixl
L9v/N7TqI8xTMHAFa7l/kTb6BVsqZua3vvvvf63va/3fj/Pmk/+7qj45qz8yAe+G+WUCjCNDfD9y
Ky/fU2Su3kyE8vILFra4L6+PNhE43NiYlxw4D4p8xBTYsiVUDW8mgFuEhJ1pUCnZv16Arb96Rr6/
gn/kKv+R3/lTdwIX7qA7QcdZButj/IJeX9zy7yfC1shPIK74mBOhWrbB1TtwFlComI5uQUN98+2N
I64/nmLYRH/Mb6/ICkpS7WWherdGf78i/uaCYB3tv95vLwjakSqm4EMvCJgmHfo42EckLC1H1fFa
2r947t/cENoR3FzcvPEt279eVuKPty68rFf/+Q2ho/qivU8RlZL96/0OIZ4MFR0zD8f+xZPzEbdK
5dClQT3Csx1jNVaBlxeHjzd3hHpk6qpJovuDbhHaoc/Ev10bXk8TH3dteFkkhTzxoF3COFKoJxq4
Fv7GrbA/V+J+8nX1eJn5j7c4QEA/aCLgvsOJx/DLeHn2RavBm2eCOwJLA6qzrz9/qfV+uInQ39eg
fyOQ+M1t0znCZgVZ7OvZiP3x3URoH/0c/Xp+OPSOMI6Ebyhi39dt8bs7Qj2CsM/xwlBfnp0Puliq
L9vYf75vvl5w27Beb30OCG8eDQ4Q4vXRF8uDQyvEFJpMaOHI78/UypHOIqo4uEnsXy/L8odbHIRk
/aBVkthSfL9fztTfzYT50e8Fh2o0musDJ4IoWxj96qr+/uykHzn4kLB0vN4KH27DpO1BP/QEqR2Z
wmLVUBEWvbzeLQnmkWHI2FzpSIXE68PNAskWbFEO3SPIKdncT+wCL8+9aEB8szRaR2KDYAvBGlq8
PlxIgT324WdIxBC28NF59+XFIdrkR9jz7F8fblXE1ZDb+NDvz9FRrCmO8XqN5ffzYB7RpapqNim5
/evDzQOewfahpwQCBY2byeahenm9fxSMIxX7dRPx7cssfLhH4TWkOnRt5Grzsgzj69r4/rhEi5l4
fdzjElskIoNDt0gCCfyedMv+Gkm8vyH0IxRN6FmN1zuGn3/IdMuhlQlFaHppYNV/K5DQCcIN02Yu
Xp6MDxpaai8Bzn8eSBBROSiUqXK8fM/vIioeHdJvv9wxL7fghztG/9Fi3W/G2ArxgmboiiL2njfn
BVGtk1XFUF6n6IMukkL2fVAgISz4MGtzqFP9cLcQvn700qJof30mPuhEiOP/QRPhHCGoF4vD1+w8
9/ybO8LAqxDAhUqOfv/6qNn5Q/NO7AYmxwPl2yL5Lu9ksp/QZU0i8nU/+ROnqD+wgnyr9OP8FT/t
hQDBc/WrtvZ/+wtf6+XfD/Ba/Vw//fUvLB1vfk90vL+MjFqbPnrx77+9WTf2fTK/+uH+395ztn+b
1z9//X7fv/Ob9/r6pb7+5yp4Lncl/Lz9D4bXT3m6S5ATTHfx0656o1DYBwq/fJDv+vS/PQa/N+5l
UO1KMfavh34tdx469nUWB8mbgV/PtYcOfLuL4+efnp7jn6a75vHtO7wE04e+wynGpOId8D5NsaZ9
ei5/PT8iVt3XAQ9+m10Z/Py/2fux93HwoWNvd97TLn5O30zPN0nDoaNPf/5X+ZR9fjc4eRaHnejg
wd9f1W9x4aEj0wH88z/b3bur+Xq6PnTwv9fxz/9g1Xh8d0Ff81sHD5/saON8uwi8hEgikXro6OdN
3SS74c1Hfx2dHfDQ0W9/t9fu20r7n61h013RPNc//+PrxxTr+utHZ3M+9KMvm10b7MrnryP9anQi
00NHXzVB/OYheg16SYQdOjQfPEh//uePRlcOH/2iCdKnn//5g/tF/a+sAHlQ7+Kffoc6Qwbz0Bna
Ptc/mh2OtoeOPG3SpyDdJWznP3qH/8Lz+vtcnYOfqGqX/vCeF62sh07O38v36/vrTf9feJ4m2bB7
/NFSIFLLh37wqZ89/vyvr+P8shCIQPzQsf/OJcuKJvjB7SLUFYcO/8NzzMu0C2HXwcM3jz9aIUU0
dujQ02dOqF+H+WXORV390KFPdj+xSIZB+YNJFzmFQ8dn0n/6e/pU0mX+E4fIn87LrA2entPHH11l
EcL//hv+KKr4hv76Ptb4qgP90Z+9jaPEbzzGz7vyb/8HAAD//w==</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6CB3E5-3112-C642-BDD0-A285BD2949FE}" type="datetimeFigureOut">
              <a:rPr lang="es-CO" smtClean="0"/>
              <a:t>10/05/2024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888552-F867-174D-AA12-E4A1857CF833}" type="slidenum">
              <a:rPr lang="es-CO" smtClean="0"/>
              <a:t>‹Nº›</a:t>
            </a:fld>
            <a:endParaRPr lang="es-CO"/>
          </a:p>
        </p:txBody>
      </p:sp>
    </p:spTree>
    <p:extLst>
      <p:ext uri="{BB962C8B-B14F-4D97-AF65-F5344CB8AC3E}">
        <p14:creationId xmlns:p14="http://schemas.microsoft.com/office/powerpoint/2010/main" val="3168956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67888552-F867-174D-AA12-E4A1857CF833}" type="slidenum">
              <a:rPr lang="es-CO" smtClean="0"/>
              <a:t>18</a:t>
            </a:fld>
            <a:endParaRPr lang="es-CO"/>
          </a:p>
        </p:txBody>
      </p:sp>
    </p:spTree>
    <p:extLst>
      <p:ext uri="{BB962C8B-B14F-4D97-AF65-F5344CB8AC3E}">
        <p14:creationId xmlns:p14="http://schemas.microsoft.com/office/powerpoint/2010/main" val="200185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67888552-F867-174D-AA12-E4A1857CF833}" type="slidenum">
              <a:rPr lang="es-CO" smtClean="0"/>
              <a:t>26</a:t>
            </a:fld>
            <a:endParaRPr lang="es-CO"/>
          </a:p>
        </p:txBody>
      </p:sp>
    </p:spTree>
    <p:extLst>
      <p:ext uri="{BB962C8B-B14F-4D97-AF65-F5344CB8AC3E}">
        <p14:creationId xmlns:p14="http://schemas.microsoft.com/office/powerpoint/2010/main" val="4197168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6C9B94-5F27-576C-CA5C-03776D97B5ED}"/>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98CF9ECD-2115-756F-CB30-633C396A4C28}"/>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900A6178-C2D6-C7DD-C6F3-0B11077A4477}"/>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05FF539E-5739-F701-38AE-7CF495BDF14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7075E75-15C6-0427-A9C4-6136309279BA}"/>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323476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340A6D-40F3-7035-3325-AE83E931D25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E2A7D9E6-CAB5-4C7D-1B30-20A8388CC1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CO"/>
          </a:p>
        </p:txBody>
      </p:sp>
      <p:sp>
        <p:nvSpPr>
          <p:cNvPr id="4" name="Marcador de texto 3">
            <a:extLst>
              <a:ext uri="{FF2B5EF4-FFF2-40B4-BE49-F238E27FC236}">
                <a16:creationId xmlns:a16="http://schemas.microsoft.com/office/drawing/2014/main" id="{F0A158BF-FF6E-847D-7E00-B915B20CB8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339390A-542E-6DBE-B740-E7FDBBCE6EED}"/>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6" name="Marcador de pie de página 5">
            <a:extLst>
              <a:ext uri="{FF2B5EF4-FFF2-40B4-BE49-F238E27FC236}">
                <a16:creationId xmlns:a16="http://schemas.microsoft.com/office/drawing/2014/main" id="{9B7D9DE0-64E2-8E89-8A15-452E8AA94F2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3E475C1F-5491-8C9E-8151-1880521446C1}"/>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1879612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EF4EC1-9A5D-C203-76EE-ED4DAF203CB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2A7A7F30-1956-B62C-272A-ADC185335CF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5F27784-2A13-DEBA-B7A7-B5648B35FB48}"/>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9C7E5DFF-BAFB-4478-A79E-3627C940E48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E276D13-E0C3-87F7-8BC4-DE19BB4AAA76}"/>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1557693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53264E-1F1E-8B7A-0B7F-6674E21A868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ACC91289-1055-C474-3D7D-6E330117F1D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FE36228-3BC4-C5F3-04FA-86D9A06579D7}"/>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28F34147-CC63-D11E-9D95-4CEEF5A94C1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85551F5-FFA7-F14A-22DF-F76AFD2C1CC2}"/>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587799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85"/>
        <p:cNvGrpSpPr/>
        <p:nvPr/>
      </p:nvGrpSpPr>
      <p:grpSpPr>
        <a:xfrm>
          <a:off x="0" y="0"/>
          <a:ext cx="0" cy="0"/>
          <a:chOff x="0" y="0"/>
          <a:chExt cx="0" cy="0"/>
        </a:xfrm>
      </p:grpSpPr>
      <p:sp>
        <p:nvSpPr>
          <p:cNvPr id="86" name="Google Shape;86;p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 name="Google Shape;87;p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8" name="Google Shape;88;p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671215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 name="Google Shape;99;p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0" name="Google Shape;100;p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2625570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103"/>
        <p:cNvGrpSpPr/>
        <p:nvPr/>
      </p:nvGrpSpPr>
      <p:grpSpPr>
        <a:xfrm>
          <a:off x="0" y="0"/>
          <a:ext cx="0" cy="0"/>
          <a:chOff x="0" y="0"/>
          <a:chExt cx="0" cy="0"/>
        </a:xfrm>
      </p:grpSpPr>
      <p:sp>
        <p:nvSpPr>
          <p:cNvPr id="104" name="Google Shape;104;p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p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6" name="Google Shape;106;p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7" name="Google Shape;107;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p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737175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p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3" name="Google Shape;113;p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4" name="Google Shape;114;p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5" name="Google Shape;115;p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6" name="Google Shape;116;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24545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119"/>
        <p:cNvGrpSpPr/>
        <p:nvPr/>
      </p:nvGrpSpPr>
      <p:grpSpPr>
        <a:xfrm>
          <a:off x="0" y="0"/>
          <a:ext cx="0" cy="0"/>
          <a:chOff x="0" y="0"/>
          <a:chExt cx="0" cy="0"/>
        </a:xfrm>
      </p:grpSpPr>
      <p:sp>
        <p:nvSpPr>
          <p:cNvPr id="120" name="Google Shape;120;p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p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3537185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24"/>
        <p:cNvGrpSpPr/>
        <p:nvPr/>
      </p:nvGrpSpPr>
      <p:grpSpPr>
        <a:xfrm>
          <a:off x="0" y="0"/>
          <a:ext cx="0" cy="0"/>
          <a:chOff x="0" y="0"/>
          <a:chExt cx="0" cy="0"/>
        </a:xfrm>
      </p:grpSpPr>
      <p:sp>
        <p:nvSpPr>
          <p:cNvPr id="125" name="Google Shape;125;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787333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128"/>
        <p:cNvGrpSpPr/>
        <p:nvPr/>
      </p:nvGrpSpPr>
      <p:grpSpPr>
        <a:xfrm>
          <a:off x="0" y="0"/>
          <a:ext cx="0" cy="0"/>
          <a:chOff x="0" y="0"/>
          <a:chExt cx="0" cy="0"/>
        </a:xfrm>
      </p:grpSpPr>
      <p:sp>
        <p:nvSpPr>
          <p:cNvPr id="129" name="Google Shape;129;p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p9"/>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1" name="Google Shape;131;p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2" name="Google Shape;132;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33610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164667-C21E-EE3C-5C2B-E48E142B8C2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B0BED777-E17A-810A-AF6E-DAF4A8C64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0EDEF531-DDB4-9A1A-52CB-5FA671BE343D}"/>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E1ED2994-B1B0-D8CB-CDBA-A12484008FD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0D4BFD7-F8E9-8E84-59BD-6C603AA00FED}"/>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1221900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135"/>
        <p:cNvGrpSpPr/>
        <p:nvPr/>
      </p:nvGrpSpPr>
      <p:grpSpPr>
        <a:xfrm>
          <a:off x="0" y="0"/>
          <a:ext cx="0" cy="0"/>
          <a:chOff x="0" y="0"/>
          <a:chExt cx="0" cy="0"/>
        </a:xfrm>
      </p:grpSpPr>
      <p:sp>
        <p:nvSpPr>
          <p:cNvPr id="136" name="Google Shape;136;p1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7" name="Google Shape;137;p10"/>
          <p:cNvSpPr>
            <a:spLocks noGrp="1"/>
          </p:cNvSpPr>
          <p:nvPr>
            <p:ph type="pic" idx="2"/>
          </p:nvPr>
        </p:nvSpPr>
        <p:spPr>
          <a:xfrm>
            <a:off x="5183188" y="987425"/>
            <a:ext cx="6172200" cy="4873500"/>
          </a:xfrm>
          <a:prstGeom prst="rect">
            <a:avLst/>
          </a:prstGeom>
          <a:noFill/>
          <a:ln>
            <a:noFill/>
          </a:ln>
        </p:spPr>
      </p:sp>
      <p:sp>
        <p:nvSpPr>
          <p:cNvPr id="138" name="Google Shape;138;p10"/>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9" name="Google Shape;139;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 name="Google Shape;140;p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2562250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142"/>
        <p:cNvGrpSpPr/>
        <p:nvPr/>
      </p:nvGrpSpPr>
      <p:grpSpPr>
        <a:xfrm>
          <a:off x="0" y="0"/>
          <a:ext cx="0" cy="0"/>
          <a:chOff x="0" y="0"/>
          <a:chExt cx="0" cy="0"/>
        </a:xfrm>
      </p:grpSpPr>
      <p:sp>
        <p:nvSpPr>
          <p:cNvPr id="143" name="Google Shape;143;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5" name="Google Shape;145;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3824829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148"/>
        <p:cNvGrpSpPr/>
        <p:nvPr/>
      </p:nvGrpSpPr>
      <p:grpSpPr>
        <a:xfrm>
          <a:off x="0" y="0"/>
          <a:ext cx="0" cy="0"/>
          <a:chOff x="0" y="0"/>
          <a:chExt cx="0" cy="0"/>
        </a:xfrm>
      </p:grpSpPr>
      <p:sp>
        <p:nvSpPr>
          <p:cNvPr id="149" name="Google Shape;149;p12"/>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p12"/>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1" name="Google Shape;151;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003967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6C9B94-5F27-576C-CA5C-03776D97B5E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8CF9ECD-2115-756F-CB30-633C396A4C2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00A6178-C2D6-C7DD-C6F3-0B11077A4477}"/>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05FF539E-5739-F701-38AE-7CF495BDF14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7075E75-15C6-0427-A9C4-6136309279BA}"/>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323476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541FB5-2C74-4EC3-E5C0-2E05B866042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89A13A9-5F25-7A2F-4C0A-D1FF7C37F7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DCB142-CE85-5A04-D74E-E9D12A72EF89}"/>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9F1A1157-98F5-BAB6-BB2E-4187561D14D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A4A3062-730C-E1E9-74A9-E8278FADFEF1}"/>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3283474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C9BA64-D303-2269-A35B-4789C5EC566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0189D6B-3B4F-F29B-CC12-D55E939C07D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371A831F-5A64-73EB-9535-B3943DE307C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F126774A-FD32-B9F2-3B9E-91AECBE4B003}"/>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6" name="Marcador de pie de página 5">
            <a:extLst>
              <a:ext uri="{FF2B5EF4-FFF2-40B4-BE49-F238E27FC236}">
                <a16:creationId xmlns:a16="http://schemas.microsoft.com/office/drawing/2014/main" id="{F9864099-E4E7-4A41-E112-FAAF15014FF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BEF12FA-AEE7-2AAE-1E6A-A892F6B92D0F}"/>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773251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8A94FB-B50D-D7F9-B8D1-D4132B34AE0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40C015A-F963-82E7-D570-5E78BE8947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34BF0C9-C60F-8BC8-927D-443736795D9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46A8EB92-2F62-D972-74B5-7DAC8D745D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CD52327-02DF-8D80-A257-B2CC7F3EA8D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A20B4925-2CD1-A99A-2572-8E00AAAE3BA3}"/>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8" name="Marcador de pie de página 7">
            <a:extLst>
              <a:ext uri="{FF2B5EF4-FFF2-40B4-BE49-F238E27FC236}">
                <a16:creationId xmlns:a16="http://schemas.microsoft.com/office/drawing/2014/main" id="{4F6363B2-F1BD-FAF9-2F13-08A36FB63225}"/>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376DC013-ECF3-ACAC-74FE-537FE22EA4DD}"/>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2261263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850100-8F44-1D9A-3F4E-DFE81324DEA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13FCB48E-1BBA-D7DD-343A-24B205B38832}"/>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4" name="Marcador de pie de página 3">
            <a:extLst>
              <a:ext uri="{FF2B5EF4-FFF2-40B4-BE49-F238E27FC236}">
                <a16:creationId xmlns:a16="http://schemas.microsoft.com/office/drawing/2014/main" id="{E809DEBD-4A40-5F6B-6A4C-E26521864C20}"/>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F141FBB-DC96-00B3-B900-03E0696EDFB8}"/>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1679797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13D52B9-09EB-6652-BB46-6310088B5626}"/>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3" name="Marcador de pie de página 2">
            <a:extLst>
              <a:ext uri="{FF2B5EF4-FFF2-40B4-BE49-F238E27FC236}">
                <a16:creationId xmlns:a16="http://schemas.microsoft.com/office/drawing/2014/main" id="{EAAE8D00-27E3-CE46-FAEB-BBB716510DFE}"/>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D0B8094B-FC72-69A5-1E99-67B2D76D8827}"/>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2416297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2432F5-7136-C374-D824-DFB3CA1C1D9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E957148-A18B-46C1-A422-D0AEB65FFE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56BBB9B4-508B-0710-E737-1FEF1819D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9190769-EB50-08D4-4DC0-0335505E0689}"/>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6" name="Marcador de pie de página 5">
            <a:extLst>
              <a:ext uri="{FF2B5EF4-FFF2-40B4-BE49-F238E27FC236}">
                <a16:creationId xmlns:a16="http://schemas.microsoft.com/office/drawing/2014/main" id="{0761BC01-5262-E0E1-E1C9-A0F04E22BAC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B73A281-C37B-CA4C-B1F9-2CB36716B715}"/>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771039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E22631B-DA93-674A-0E82-DB777DE3A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53612A1C-23F5-7C29-563B-BE42ABC9C3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6B0A8CD2-0EF6-B1F3-34E8-A39DEC1ED2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BCD75930-C2D1-7599-DE14-7EC84ED9CA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5522243F-E44D-6327-F41A-36D44EED88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269F0-EEA4-0E40-AC05-8F487FE3FC24}" type="slidenum">
              <a:rPr lang="es-CO" smtClean="0"/>
              <a:t>‹Nº›</a:t>
            </a:fld>
            <a:endParaRPr lang="es-CO"/>
          </a:p>
        </p:txBody>
      </p:sp>
    </p:spTree>
    <p:extLst>
      <p:ext uri="{BB962C8B-B14F-4D97-AF65-F5344CB8AC3E}">
        <p14:creationId xmlns:p14="http://schemas.microsoft.com/office/powerpoint/2010/main" val="2119933566"/>
      </p:ext>
    </p:extLst>
  </p:cSld>
  <p:clrMap bg1="lt1" tx1="dk1" bg2="lt2" tx2="dk2" accent1="accent1" accent2="accent2" accent3="accent3" accent4="accent4" accent5="accent5" accent6="accent6" hlink="hlink" folHlink="folHlink"/>
  <p:sldLayoutIdLst>
    <p:sldLayoutId id="21474837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Google Shape;80;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1" name="Google Shape;81;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2958505423"/>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39.svg"/><Relationship Id="rId5" Type="http://schemas.openxmlformats.org/officeDocument/2006/relationships/image" Target="../media/image24.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14.png"/><Relationship Id="rId7"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8.xml"/><Relationship Id="rId6" Type="http://schemas.microsoft.com/office/2014/relationships/chartEx" Target="../charts/chartEx1.xml"/><Relationship Id="rId5" Type="http://schemas.openxmlformats.org/officeDocument/2006/relationships/image" Target="../media/image47.emf"/><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hyperlink" Target="https://www.supertransporte.gov.co/index.php/formulario-sisi-peccit" TargetMode="Externa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52.emf"/><Relationship Id="rId5" Type="http://schemas.openxmlformats.org/officeDocument/2006/relationships/image" Target="../media/image8.png"/><Relationship Id="rId4" Type="http://schemas.microsoft.com/office/2014/relationships/chartEx" Target="../charts/chartEx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14.png"/><Relationship Id="rId7" Type="http://schemas.openxmlformats.org/officeDocument/2006/relationships/image" Target="../media/image520.png"/><Relationship Id="rId2" Type="http://schemas.openxmlformats.org/officeDocument/2006/relationships/image" Target="../media/image13.png"/><Relationship Id="rId1" Type="http://schemas.openxmlformats.org/officeDocument/2006/relationships/slideLayout" Target="../slideLayouts/slideLayout8.xml"/><Relationship Id="rId6" Type="http://schemas.microsoft.com/office/2014/relationships/chartEx" Target="../charts/chartEx3.xml"/><Relationship Id="rId5" Type="http://schemas.openxmlformats.org/officeDocument/2006/relationships/image" Target="../media/image54.emf"/><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7.emf"/><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tags" Target="../tags/tag3.xml"/><Relationship Id="rId7" Type="http://schemas.openxmlformats.org/officeDocument/2006/relationships/slideLayout" Target="../slideLayouts/slideLayout3.xml"/><Relationship Id="rId12" Type="http://schemas.openxmlformats.org/officeDocument/2006/relationships/image" Target="../media/image64.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63.png"/><Relationship Id="rId5" Type="http://schemas.openxmlformats.org/officeDocument/2006/relationships/tags" Target="../tags/tag5.xml"/><Relationship Id="rId15" Type="http://schemas.openxmlformats.org/officeDocument/2006/relationships/image" Target="../media/image12.png"/><Relationship Id="rId10" Type="http://schemas.microsoft.com/office/2007/relationships/hdphoto" Target="../media/hdphoto1.wdp"/><Relationship Id="rId4" Type="http://schemas.openxmlformats.org/officeDocument/2006/relationships/tags" Target="../tags/tag4.xml"/><Relationship Id="rId9" Type="http://schemas.openxmlformats.org/officeDocument/2006/relationships/image" Target="../media/image62.png"/><Relationship Id="rId14" Type="http://schemas.openxmlformats.org/officeDocument/2006/relationships/image" Target="../media/image66.sv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68.emf"/><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openxmlformats.org/officeDocument/2006/relationships/image" Target="../media/image11.emf"/><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sv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5.sv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4.png"/><Relationship Id="rId7"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39.svg"/><Relationship Id="rId5" Type="http://schemas.openxmlformats.org/officeDocument/2006/relationships/image" Target="../media/image24.png"/><Relationship Id="rId4" Type="http://schemas.openxmlformats.org/officeDocument/2006/relationships/image" Target="../media/image38.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n">
            <a:extLst>
              <a:ext uri="{FF2B5EF4-FFF2-40B4-BE49-F238E27FC236}">
                <a16:creationId xmlns:a16="http://schemas.microsoft.com/office/drawing/2014/main" id="{D028C9BD-C93C-02BE-09F2-0897D87C0EFC}"/>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773" b="12467"/>
          <a:stretch/>
        </p:blipFill>
        <p:spPr bwMode="auto">
          <a:xfrm>
            <a:off x="1" y="-63501"/>
            <a:ext cx="12192000" cy="6921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C2D96128-6DBE-4DF2-C5F0-7B4EC1550CED}"/>
              </a:ext>
            </a:extLst>
          </p:cNvPr>
          <p:cNvSpPr/>
          <p:nvPr/>
        </p:nvSpPr>
        <p:spPr>
          <a:xfrm>
            <a:off x="0" y="0"/>
            <a:ext cx="12192000" cy="6858000"/>
          </a:xfrm>
          <a:prstGeom prst="rect">
            <a:avLst/>
          </a:prstGeom>
          <a:solidFill>
            <a:schemeClr val="dk1">
              <a:alpha val="347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CO"/>
          </a:p>
        </p:txBody>
      </p:sp>
      <p:pic>
        <p:nvPicPr>
          <p:cNvPr id="18" name="Imagen 17">
            <a:extLst>
              <a:ext uri="{FF2B5EF4-FFF2-40B4-BE49-F238E27FC236}">
                <a16:creationId xmlns:a16="http://schemas.microsoft.com/office/drawing/2014/main" id="{7E2E2D49-81C3-0992-2344-3C8898A1ED54}"/>
              </a:ext>
            </a:extLst>
          </p:cNvPr>
          <p:cNvPicPr>
            <a:picLocks noChangeAspect="1"/>
          </p:cNvPicPr>
          <p:nvPr/>
        </p:nvPicPr>
        <p:blipFill>
          <a:blip r:embed="rId3"/>
          <a:stretch>
            <a:fillRect/>
          </a:stretch>
        </p:blipFill>
        <p:spPr>
          <a:xfrm>
            <a:off x="2921000" y="903224"/>
            <a:ext cx="6350000" cy="4521200"/>
          </a:xfrm>
          <a:prstGeom prst="rect">
            <a:avLst/>
          </a:prstGeom>
        </p:spPr>
      </p:pic>
      <p:sp>
        <p:nvSpPr>
          <p:cNvPr id="3" name="CuadroTexto 2">
            <a:extLst>
              <a:ext uri="{FF2B5EF4-FFF2-40B4-BE49-F238E27FC236}">
                <a16:creationId xmlns:a16="http://schemas.microsoft.com/office/drawing/2014/main" id="{D66E2843-5EDA-B2BB-1A2A-C10DED210B25}"/>
              </a:ext>
            </a:extLst>
          </p:cNvPr>
          <p:cNvSpPr txBox="1"/>
          <p:nvPr/>
        </p:nvSpPr>
        <p:spPr>
          <a:xfrm>
            <a:off x="2921000" y="5031446"/>
            <a:ext cx="6100762" cy="923330"/>
          </a:xfrm>
          <a:prstGeom prst="rect">
            <a:avLst/>
          </a:prstGeom>
          <a:noFill/>
        </p:spPr>
        <p:txBody>
          <a:bodyPr wrap="square">
            <a:spAutoFit/>
          </a:bodyPr>
          <a:lstStyle/>
          <a:p>
            <a:pPr algn="ctr"/>
            <a:r>
              <a:rPr lang="es-419" sz="1800" b="1" i="0" u="none" strike="noStrike">
                <a:solidFill>
                  <a:schemeClr val="bg1"/>
                </a:solidFill>
                <a:effectLst/>
                <a:latin typeface="Nunito" pitchFamily="2" charset="77"/>
              </a:rPr>
              <a:t>ALINEACIÓN  ESTRATÉGICA </a:t>
            </a:r>
            <a:r>
              <a:rPr lang="en-US" sz="1800" b="0" i="0">
                <a:solidFill>
                  <a:schemeClr val="bg1"/>
                </a:solidFill>
                <a:effectLst/>
                <a:latin typeface="Nunito" pitchFamily="2" charset="77"/>
              </a:rPr>
              <a:t>​</a:t>
            </a:r>
            <a:r>
              <a:rPr lang="es-CO" sz="1800" b="1" i="0" u="none" strike="noStrike">
                <a:solidFill>
                  <a:schemeClr val="bg1"/>
                </a:solidFill>
                <a:effectLst/>
                <a:latin typeface="Nunito" pitchFamily="2" charset="77"/>
              </a:rPr>
              <a:t>TRANSFORMACIÓN DEL PROCESO DE INSPECCIÓN VIGILANCIA Y CONTROL DEL  SECTOR TRANSPORTE </a:t>
            </a:r>
            <a:endParaRPr lang="es-CO">
              <a:solidFill>
                <a:schemeClr val="bg1"/>
              </a:solidFill>
            </a:endParaRPr>
          </a:p>
        </p:txBody>
      </p:sp>
    </p:spTree>
    <p:extLst>
      <p:ext uri="{BB962C8B-B14F-4D97-AF65-F5344CB8AC3E}">
        <p14:creationId xmlns:p14="http://schemas.microsoft.com/office/powerpoint/2010/main" val="770288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66213"/>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49592" y="-192413"/>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812901" y="-75746"/>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9192033" y="-192413"/>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41" name="TextBox 41"/>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dirty="0" err="1">
                <a:solidFill>
                  <a:srgbClr val="F8F7F7"/>
                </a:solidFill>
                <a:latin typeface="Open Sans"/>
              </a:rPr>
              <a:t>www.supertransporte.gov.co</a:t>
            </a:r>
            <a:endParaRPr lang="en-US" sz="1400" dirty="0">
              <a:solidFill>
                <a:srgbClr val="F8F7F7"/>
              </a:solidFill>
              <a:latin typeface="Open Sans"/>
            </a:endParaRPr>
          </a:p>
        </p:txBody>
      </p:sp>
      <p:sp>
        <p:nvSpPr>
          <p:cNvPr id="43" name="TextBox 19">
            <a:extLst>
              <a:ext uri="{FF2B5EF4-FFF2-40B4-BE49-F238E27FC236}">
                <a16:creationId xmlns:a16="http://schemas.microsoft.com/office/drawing/2014/main" id="{F6A2318C-5767-8AD1-AEF9-E8385CD9682B}"/>
              </a:ext>
            </a:extLst>
          </p:cNvPr>
          <p:cNvSpPr txBox="1"/>
          <p:nvPr/>
        </p:nvSpPr>
        <p:spPr>
          <a:xfrm>
            <a:off x="2344825" y="76117"/>
            <a:ext cx="6600061" cy="480196"/>
          </a:xfrm>
          <a:prstGeom prst="rect">
            <a:avLst/>
          </a:prstGeom>
        </p:spPr>
        <p:txBody>
          <a:bodyPr lIns="0" tIns="0" rIns="0" bIns="0" rtlCol="0" anchor="t">
            <a:spAutoFit/>
          </a:bodyPr>
          <a:lstStyle/>
          <a:p>
            <a:pPr algn="ctr">
              <a:lnSpc>
                <a:spcPts val="4130"/>
              </a:lnSpc>
            </a:pPr>
            <a:r>
              <a:rPr lang="es-ES_tradnl" sz="2800" b="1" dirty="0">
                <a:solidFill>
                  <a:srgbClr val="000000"/>
                </a:solidFill>
                <a:latin typeface="Raleway Bold"/>
              </a:rPr>
              <a:t>Evasión SOAT / RTM - Risaralda</a:t>
            </a:r>
          </a:p>
        </p:txBody>
      </p:sp>
      <p:sp>
        <p:nvSpPr>
          <p:cNvPr id="11" name="Freeform 2">
            <a:extLst>
              <a:ext uri="{FF2B5EF4-FFF2-40B4-BE49-F238E27FC236}">
                <a16:creationId xmlns:a16="http://schemas.microsoft.com/office/drawing/2014/main" id="{60F7AC39-AFDB-83E8-8201-27E96A1C4C46}"/>
              </a:ext>
            </a:extLst>
          </p:cNvPr>
          <p:cNvSpPr/>
          <p:nvPr/>
        </p:nvSpPr>
        <p:spPr>
          <a:xfrm>
            <a:off x="313031" y="1343017"/>
            <a:ext cx="3706331" cy="4761692"/>
          </a:xfrm>
          <a:custGeom>
            <a:avLst/>
            <a:gdLst/>
            <a:ahLst/>
            <a:cxnLst/>
            <a:rect l="l" t="t" r="r" b="b"/>
            <a:pathLst>
              <a:path w="10258831" h="4680296">
                <a:moveTo>
                  <a:pt x="0" y="0"/>
                </a:moveTo>
                <a:lnTo>
                  <a:pt x="10258831" y="0"/>
                </a:lnTo>
                <a:lnTo>
                  <a:pt x="10258831" y="4680296"/>
                </a:lnTo>
                <a:lnTo>
                  <a:pt x="0" y="46802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_tradnl" dirty="0"/>
          </a:p>
        </p:txBody>
      </p:sp>
      <p:sp>
        <p:nvSpPr>
          <p:cNvPr id="15" name="TextBox 3">
            <a:extLst>
              <a:ext uri="{FF2B5EF4-FFF2-40B4-BE49-F238E27FC236}">
                <a16:creationId xmlns:a16="http://schemas.microsoft.com/office/drawing/2014/main" id="{69171863-74DB-A984-E2D6-28E5CA2F0498}"/>
              </a:ext>
            </a:extLst>
          </p:cNvPr>
          <p:cNvSpPr txBox="1"/>
          <p:nvPr/>
        </p:nvSpPr>
        <p:spPr>
          <a:xfrm>
            <a:off x="430027" y="1555268"/>
            <a:ext cx="3488637" cy="4477251"/>
          </a:xfrm>
          <a:prstGeom prst="rect">
            <a:avLst/>
          </a:prstGeom>
        </p:spPr>
        <p:txBody>
          <a:bodyPr wrap="square" lIns="0" tIns="0" rIns="0" bIns="0" rtlCol="0" anchor="t">
            <a:spAutoFit/>
          </a:bodyPr>
          <a:lstStyle/>
          <a:p>
            <a:pPr algn="ctr">
              <a:lnSpc>
                <a:spcPts val="2231"/>
              </a:lnSpc>
            </a:pPr>
            <a:r>
              <a:rPr lang="es-ES_tradnl" sz="2000" b="1" dirty="0">
                <a:solidFill>
                  <a:srgbClr val="C00000"/>
                </a:solidFill>
                <a:latin typeface="Raleway Bold"/>
              </a:rPr>
              <a:t>Departamento :   Risaralda</a:t>
            </a:r>
          </a:p>
          <a:p>
            <a:pPr algn="just">
              <a:lnSpc>
                <a:spcPts val="2231"/>
              </a:lnSpc>
            </a:pPr>
            <a:r>
              <a:rPr lang="es-ES_tradnl" sz="1100" b="1" dirty="0">
                <a:solidFill>
                  <a:srgbClr val="000000"/>
                </a:solidFill>
                <a:latin typeface="Raleway Bold"/>
              </a:rPr>
              <a:t>Parque Automotor:             :  </a:t>
            </a:r>
            <a:r>
              <a:rPr lang="es-ES_tradnl" sz="1100" b="1" dirty="0">
                <a:solidFill>
                  <a:srgbClr val="7030A0"/>
                </a:solidFill>
                <a:latin typeface="Raleway Bold"/>
              </a:rPr>
              <a:t>422.920</a:t>
            </a:r>
          </a:p>
          <a:p>
            <a:pPr algn="just">
              <a:lnSpc>
                <a:spcPts val="2231"/>
              </a:lnSpc>
            </a:pPr>
            <a:r>
              <a:rPr lang="es-ES_tradnl" sz="1100" b="1" dirty="0">
                <a:solidFill>
                  <a:srgbClr val="000000"/>
                </a:solidFill>
                <a:latin typeface="Raleway Bold"/>
              </a:rPr>
              <a:t>SOAT / RTM Vigente. .       : </a:t>
            </a:r>
            <a:r>
              <a:rPr lang="es-ES_tradnl" sz="1100" b="1" dirty="0">
                <a:solidFill>
                  <a:srgbClr val="7030A0"/>
                </a:solidFill>
                <a:latin typeface="Raleway Bold"/>
              </a:rPr>
              <a:t>252.550 </a:t>
            </a:r>
            <a:r>
              <a:rPr lang="es-ES_tradnl" sz="1100" b="1" dirty="0">
                <a:solidFill>
                  <a:srgbClr val="000000"/>
                </a:solidFill>
                <a:latin typeface="Raleway Bold"/>
              </a:rPr>
              <a:t>( 60 % )</a:t>
            </a:r>
          </a:p>
          <a:p>
            <a:pPr algn="just">
              <a:lnSpc>
                <a:spcPts val="2231"/>
              </a:lnSpc>
            </a:pPr>
            <a:r>
              <a:rPr lang="es-ES_tradnl" sz="1100" b="1" dirty="0">
                <a:solidFill>
                  <a:srgbClr val="000000"/>
                </a:solidFill>
                <a:latin typeface="Raleway Bold"/>
              </a:rPr>
              <a:t>SOAT / RTM NO Vigente.  : </a:t>
            </a:r>
            <a:r>
              <a:rPr lang="es-ES_tradnl" sz="1100" b="1" dirty="0">
                <a:solidFill>
                  <a:srgbClr val="7030A0"/>
                </a:solidFill>
                <a:latin typeface="Raleway Bold"/>
              </a:rPr>
              <a:t>170.370 (</a:t>
            </a:r>
            <a:r>
              <a:rPr lang="es-ES_tradnl" sz="1100" b="1" dirty="0">
                <a:solidFill>
                  <a:srgbClr val="000000"/>
                </a:solidFill>
                <a:latin typeface="Raleway Bold"/>
              </a:rPr>
              <a:t>40% )</a:t>
            </a:r>
          </a:p>
          <a:p>
            <a:pPr algn="just">
              <a:lnSpc>
                <a:spcPts val="2231"/>
              </a:lnSpc>
            </a:pPr>
            <a:endParaRPr lang="es-ES_tradnl" sz="1100" b="1" dirty="0">
              <a:solidFill>
                <a:srgbClr val="000000"/>
              </a:solidFill>
              <a:latin typeface="Raleway Bold"/>
            </a:endParaRPr>
          </a:p>
          <a:p>
            <a:pPr algn="just">
              <a:lnSpc>
                <a:spcPts val="2231"/>
              </a:lnSpc>
            </a:pPr>
            <a:endParaRPr lang="es-ES_tradnl" sz="1100" b="1" dirty="0">
              <a:solidFill>
                <a:srgbClr val="000000"/>
              </a:solidFill>
              <a:latin typeface="Raleway Bold"/>
            </a:endParaRPr>
          </a:p>
          <a:p>
            <a:pPr algn="just">
              <a:lnSpc>
                <a:spcPts val="2231"/>
              </a:lnSpc>
            </a:pPr>
            <a:r>
              <a:rPr lang="es-ES_tradnl" sz="1100" b="1" dirty="0">
                <a:solidFill>
                  <a:srgbClr val="000000"/>
                </a:solidFill>
                <a:latin typeface="Raleway Bold"/>
              </a:rPr>
              <a:t>Conclusiones:</a:t>
            </a:r>
          </a:p>
          <a:p>
            <a:pPr marL="171450" indent="-171450" algn="just">
              <a:lnSpc>
                <a:spcPts val="2231"/>
              </a:lnSpc>
              <a:buFont typeface="Wingdings" pitchFamily="2" charset="2"/>
              <a:buChar char="Ø"/>
            </a:pPr>
            <a:r>
              <a:rPr lang="es-ES_tradnl" sz="1100" dirty="0">
                <a:solidFill>
                  <a:srgbClr val="7030A0"/>
                </a:solidFill>
                <a:latin typeface="Raleway Bold"/>
              </a:rPr>
              <a:t>El departamento de Risaralda ocupa el puesto 17° en el Top – Evasión SOAT/RTM ( 170.070  Vehículos)</a:t>
            </a:r>
          </a:p>
          <a:p>
            <a:pPr marL="171450" indent="-171450" algn="just">
              <a:lnSpc>
                <a:spcPts val="2231"/>
              </a:lnSpc>
              <a:buFont typeface="Wingdings" pitchFamily="2" charset="2"/>
              <a:buChar char="Ø"/>
            </a:pPr>
            <a:r>
              <a:rPr lang="es-ES_tradnl" sz="1100" dirty="0">
                <a:solidFill>
                  <a:srgbClr val="7030A0"/>
                </a:solidFill>
                <a:latin typeface="Raleway Bold"/>
              </a:rPr>
              <a:t>Pereira ocupa el puesto 1° del Top – Evasión SOAT/RTM del departamento  ( 81.906 Vehículos ; 48% del total del departamento)</a:t>
            </a:r>
          </a:p>
          <a:p>
            <a:pPr marL="171450" indent="-171450" algn="just">
              <a:lnSpc>
                <a:spcPts val="2231"/>
              </a:lnSpc>
              <a:buFont typeface="Wingdings" pitchFamily="2" charset="2"/>
              <a:buChar char="Ø"/>
            </a:pPr>
            <a:r>
              <a:rPr lang="es-ES_tradnl" sz="1100" i="1" dirty="0">
                <a:solidFill>
                  <a:srgbClr val="7030A0"/>
                </a:solidFill>
                <a:latin typeface="Raleway Bold"/>
              </a:rPr>
              <a:t>86.271 llevan más de 6 años sin SOAT presuntamente se encuentran inmovilizados </a:t>
            </a:r>
          </a:p>
          <a:p>
            <a:pPr marL="171450" indent="-171450" algn="just">
              <a:lnSpc>
                <a:spcPts val="2231"/>
              </a:lnSpc>
              <a:buFont typeface="Wingdings" pitchFamily="2" charset="2"/>
              <a:buChar char="Ø"/>
            </a:pPr>
            <a:endParaRPr lang="es-ES_tradnl" sz="1100" dirty="0">
              <a:solidFill>
                <a:srgbClr val="000000"/>
              </a:solidFill>
              <a:latin typeface="Raleway Bold"/>
            </a:endParaRPr>
          </a:p>
        </p:txBody>
      </p:sp>
      <p:pic>
        <p:nvPicPr>
          <p:cNvPr id="20" name="Imagen 19">
            <a:extLst>
              <a:ext uri="{FF2B5EF4-FFF2-40B4-BE49-F238E27FC236}">
                <a16:creationId xmlns:a16="http://schemas.microsoft.com/office/drawing/2014/main" id="{105469A1-6018-4399-85FB-9C0A0C3347B6}"/>
              </a:ext>
            </a:extLst>
          </p:cNvPr>
          <p:cNvPicPr>
            <a:picLocks noChangeAspect="1"/>
          </p:cNvPicPr>
          <p:nvPr/>
        </p:nvPicPr>
        <p:blipFill>
          <a:blip r:embed="rId7"/>
          <a:stretch>
            <a:fillRect/>
          </a:stretch>
        </p:blipFill>
        <p:spPr>
          <a:xfrm>
            <a:off x="4414690" y="965702"/>
            <a:ext cx="7720685" cy="2914396"/>
          </a:xfrm>
          <a:prstGeom prst="rect">
            <a:avLst/>
          </a:prstGeom>
        </p:spPr>
      </p:pic>
      <p:pic>
        <p:nvPicPr>
          <p:cNvPr id="21" name="Imagen 20">
            <a:extLst>
              <a:ext uri="{FF2B5EF4-FFF2-40B4-BE49-F238E27FC236}">
                <a16:creationId xmlns:a16="http://schemas.microsoft.com/office/drawing/2014/main" id="{4F0D07EA-E998-C699-671D-5607FCE25F0C}"/>
              </a:ext>
            </a:extLst>
          </p:cNvPr>
          <p:cNvPicPr>
            <a:picLocks noChangeAspect="1"/>
          </p:cNvPicPr>
          <p:nvPr/>
        </p:nvPicPr>
        <p:blipFill>
          <a:blip r:embed="rId8"/>
          <a:stretch>
            <a:fillRect/>
          </a:stretch>
        </p:blipFill>
        <p:spPr>
          <a:xfrm>
            <a:off x="5305834" y="4002190"/>
            <a:ext cx="3886199" cy="2506727"/>
          </a:xfrm>
          <a:prstGeom prst="rect">
            <a:avLst/>
          </a:prstGeom>
        </p:spPr>
      </p:pic>
      <p:sp>
        <p:nvSpPr>
          <p:cNvPr id="19" name="Rectángulo 18">
            <a:extLst>
              <a:ext uri="{FF2B5EF4-FFF2-40B4-BE49-F238E27FC236}">
                <a16:creationId xmlns:a16="http://schemas.microsoft.com/office/drawing/2014/main" id="{088D42DC-806C-D013-0998-1010EA727857}"/>
              </a:ext>
            </a:extLst>
          </p:cNvPr>
          <p:cNvSpPr/>
          <p:nvPr/>
        </p:nvSpPr>
        <p:spPr>
          <a:xfrm>
            <a:off x="6415448" y="5022846"/>
            <a:ext cx="934398" cy="745687"/>
          </a:xfrm>
          <a:prstGeom prst="rect">
            <a:avLst/>
          </a:prstGeom>
          <a:solidFill>
            <a:srgbClr val="5C2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900" dirty="0"/>
              <a:t>86.271</a:t>
            </a:r>
          </a:p>
          <a:p>
            <a:pPr algn="ctr"/>
            <a:r>
              <a:rPr lang="es-ES_tradnl" sz="900" dirty="0"/>
              <a:t>Mayor a 6 Años</a:t>
            </a:r>
          </a:p>
        </p:txBody>
      </p:sp>
      <p:sp>
        <p:nvSpPr>
          <p:cNvPr id="22" name="TextBox 3">
            <a:extLst>
              <a:ext uri="{FF2B5EF4-FFF2-40B4-BE49-F238E27FC236}">
                <a16:creationId xmlns:a16="http://schemas.microsoft.com/office/drawing/2014/main" id="{149E3E18-0F67-9ACB-B980-345EE3A359A2}"/>
              </a:ext>
            </a:extLst>
          </p:cNvPr>
          <p:cNvSpPr txBox="1"/>
          <p:nvPr/>
        </p:nvSpPr>
        <p:spPr>
          <a:xfrm>
            <a:off x="9192033" y="4831176"/>
            <a:ext cx="2459103" cy="818686"/>
          </a:xfrm>
          <a:prstGeom prst="rect">
            <a:avLst/>
          </a:prstGeom>
        </p:spPr>
        <p:txBody>
          <a:bodyPr wrap="square" lIns="0" tIns="0" rIns="0" bIns="0" rtlCol="0" anchor="t">
            <a:spAutoFit/>
          </a:bodyPr>
          <a:lstStyle/>
          <a:p>
            <a:pPr algn="ctr">
              <a:lnSpc>
                <a:spcPts val="2231"/>
              </a:lnSpc>
            </a:pPr>
            <a:r>
              <a:rPr lang="es-ES_tradnl" sz="1400" b="1" i="1" u="sng" dirty="0">
                <a:solidFill>
                  <a:srgbClr val="7030A0"/>
                </a:solidFill>
                <a:latin typeface="Raleway Bold"/>
              </a:rPr>
              <a:t>86.271 llevan más de 6 años sin SOAT presuntamente se encuentran inmovilizados </a:t>
            </a:r>
          </a:p>
        </p:txBody>
      </p:sp>
      <p:cxnSp>
        <p:nvCxnSpPr>
          <p:cNvPr id="24" name="Conector recto 23">
            <a:extLst>
              <a:ext uri="{FF2B5EF4-FFF2-40B4-BE49-F238E27FC236}">
                <a16:creationId xmlns:a16="http://schemas.microsoft.com/office/drawing/2014/main" id="{95B62D84-7E00-62E9-1494-0C8E356EB904}"/>
              </a:ext>
            </a:extLst>
          </p:cNvPr>
          <p:cNvCxnSpPr>
            <a:cxnSpLocks/>
          </p:cNvCxnSpPr>
          <p:nvPr/>
        </p:nvCxnSpPr>
        <p:spPr>
          <a:xfrm>
            <a:off x="4166679" y="688677"/>
            <a:ext cx="0" cy="584679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68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DE2EB4-D4F6-2764-8EA2-FEDBCB067E0A}"/>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sp>
        <p:nvSpPr>
          <p:cNvPr id="6" name="Elipse 5">
            <a:extLst>
              <a:ext uri="{FF2B5EF4-FFF2-40B4-BE49-F238E27FC236}">
                <a16:creationId xmlns:a16="http://schemas.microsoft.com/office/drawing/2014/main" id="{F0741AD1-2003-F214-6352-919F507BB09B}"/>
              </a:ext>
            </a:extLst>
          </p:cNvPr>
          <p:cNvSpPr/>
          <p:nvPr/>
        </p:nvSpPr>
        <p:spPr>
          <a:xfrm>
            <a:off x="587596" y="730132"/>
            <a:ext cx="1544500" cy="1544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a16="http://schemas.microsoft.com/office/drawing/2014/main" id="{7B2E6BDA-6B77-EC12-2579-412A0FD846BD}"/>
              </a:ext>
            </a:extLst>
          </p:cNvPr>
          <p:cNvPicPr>
            <a:picLocks noChangeAspect="1"/>
          </p:cNvPicPr>
          <p:nvPr/>
        </p:nvPicPr>
        <p:blipFill>
          <a:blip r:embed="rId3"/>
          <a:stretch>
            <a:fillRect/>
          </a:stretch>
        </p:blipFill>
        <p:spPr>
          <a:xfrm>
            <a:off x="521046" y="803765"/>
            <a:ext cx="1677600" cy="1194451"/>
          </a:xfrm>
          <a:prstGeom prst="rect">
            <a:avLst/>
          </a:prstGeom>
        </p:spPr>
      </p:pic>
      <p:sp>
        <p:nvSpPr>
          <p:cNvPr id="8" name="CuadroTexto 7">
            <a:extLst>
              <a:ext uri="{FF2B5EF4-FFF2-40B4-BE49-F238E27FC236}">
                <a16:creationId xmlns:a16="http://schemas.microsoft.com/office/drawing/2014/main" id="{7447D507-5BE5-134E-02EA-5DFB95C0EBA4}"/>
              </a:ext>
            </a:extLst>
          </p:cNvPr>
          <p:cNvSpPr txBox="1"/>
          <p:nvPr/>
        </p:nvSpPr>
        <p:spPr>
          <a:xfrm>
            <a:off x="1430184" y="2513072"/>
            <a:ext cx="6904653" cy="1446550"/>
          </a:xfrm>
          <a:prstGeom prst="rect">
            <a:avLst/>
          </a:prstGeom>
          <a:noFill/>
        </p:spPr>
        <p:txBody>
          <a:bodyPr wrap="square" rtlCol="0">
            <a:spAutoFit/>
          </a:bodyPr>
          <a:lstStyle/>
          <a:p>
            <a:pPr algn="ctr"/>
            <a:r>
              <a:rPr lang="es-CO" sz="4400" b="1">
                <a:solidFill>
                  <a:schemeClr val="bg1"/>
                </a:solidFill>
                <a:latin typeface="Nunito" pitchFamily="2" charset="0"/>
              </a:rPr>
              <a:t>Resultado validación pólizas - 2023 </a:t>
            </a:r>
          </a:p>
        </p:txBody>
      </p:sp>
      <p:cxnSp>
        <p:nvCxnSpPr>
          <p:cNvPr id="9" name="Conector recto 8">
            <a:extLst>
              <a:ext uri="{FF2B5EF4-FFF2-40B4-BE49-F238E27FC236}">
                <a16:creationId xmlns:a16="http://schemas.microsoft.com/office/drawing/2014/main" id="{94AB79D8-77AF-CFA1-FD39-835870CF19C6}"/>
              </a:ext>
            </a:extLst>
          </p:cNvPr>
          <p:cNvCxnSpPr>
            <a:cxnSpLocks/>
          </p:cNvCxnSpPr>
          <p:nvPr/>
        </p:nvCxnSpPr>
        <p:spPr>
          <a:xfrm>
            <a:off x="1005282" y="4289676"/>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336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3297"/>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latin typeface="Nunito" pitchFamily="2" charset="77"/>
              </a:endParaRPr>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lang="es-ES_tradnl" sz="1200">
                <a:latin typeface="Nunito" pitchFamily="2" charset="77"/>
              </a:endParaRPr>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latin typeface="Nunito" pitchFamily="2" charset="77"/>
            </a:endParaRPr>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latin typeface="Nunito" pitchFamily="2" charset="77"/>
            </a:endParaRPr>
          </a:p>
        </p:txBody>
      </p:sp>
      <p:sp>
        <p:nvSpPr>
          <p:cNvPr id="7" name="Freeform 7"/>
          <p:cNvSpPr/>
          <p:nvPr/>
        </p:nvSpPr>
        <p:spPr>
          <a:xfrm>
            <a:off x="8781039" y="130411"/>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latin typeface="Nunito" pitchFamily="2" charset="77"/>
            </a:endParaRPr>
          </a:p>
        </p:txBody>
      </p:sp>
      <p:sp>
        <p:nvSpPr>
          <p:cNvPr id="8" name="TextBox 8"/>
          <p:cNvSpPr txBox="1"/>
          <p:nvPr/>
        </p:nvSpPr>
        <p:spPr>
          <a:xfrm>
            <a:off x="3719450" y="5072657"/>
            <a:ext cx="251321" cy="640560"/>
          </a:xfrm>
          <a:prstGeom prst="rect">
            <a:avLst/>
          </a:prstGeom>
        </p:spPr>
        <p:txBody>
          <a:bodyPr lIns="0" tIns="0" rIns="0" bIns="0" rtlCol="0" anchor="t">
            <a:spAutoFit/>
          </a:bodyPr>
          <a:lstStyle/>
          <a:p>
            <a:pPr algn="ctr">
              <a:lnSpc>
                <a:spcPts val="4853"/>
              </a:lnSpc>
            </a:pPr>
            <a:r>
              <a:rPr lang="es-ES_tradnl" sz="4400">
                <a:solidFill>
                  <a:srgbClr val="FFFFFF"/>
                </a:solidFill>
                <a:latin typeface="Nunito" pitchFamily="2" charset="77"/>
              </a:rPr>
              <a:t>3</a:t>
            </a:r>
          </a:p>
        </p:txBody>
      </p:sp>
      <p:sp>
        <p:nvSpPr>
          <p:cNvPr id="9" name="TextBox 9"/>
          <p:cNvSpPr txBox="1"/>
          <p:nvPr/>
        </p:nvSpPr>
        <p:spPr>
          <a:xfrm>
            <a:off x="1929656" y="3321395"/>
            <a:ext cx="251321" cy="640560"/>
          </a:xfrm>
          <a:prstGeom prst="rect">
            <a:avLst/>
          </a:prstGeom>
        </p:spPr>
        <p:txBody>
          <a:bodyPr lIns="0" tIns="0" rIns="0" bIns="0" rtlCol="0" anchor="t">
            <a:spAutoFit/>
          </a:bodyPr>
          <a:lstStyle/>
          <a:p>
            <a:pPr algn="ctr">
              <a:lnSpc>
                <a:spcPts val="4853"/>
              </a:lnSpc>
            </a:pPr>
            <a:r>
              <a:rPr lang="es-ES_tradnl" sz="4400">
                <a:solidFill>
                  <a:srgbClr val="FFFFFF"/>
                </a:solidFill>
                <a:latin typeface="Nunito" pitchFamily="2" charset="77"/>
              </a:rPr>
              <a:t>5</a:t>
            </a:r>
          </a:p>
        </p:txBody>
      </p:sp>
      <p:grpSp>
        <p:nvGrpSpPr>
          <p:cNvPr id="10" name="Group 10"/>
          <p:cNvGrpSpPr/>
          <p:nvPr/>
        </p:nvGrpSpPr>
        <p:grpSpPr>
          <a:xfrm>
            <a:off x="719474" y="1538279"/>
            <a:ext cx="1461503" cy="489969"/>
            <a:chOff x="0" y="0"/>
            <a:chExt cx="577384" cy="193568"/>
          </a:xfrm>
        </p:grpSpPr>
        <p:sp>
          <p:nvSpPr>
            <p:cNvPr id="11" name="Freeform 11"/>
            <p:cNvSpPr/>
            <p:nvPr/>
          </p:nvSpPr>
          <p:spPr>
            <a:xfrm>
              <a:off x="0" y="0"/>
              <a:ext cx="577384" cy="193568"/>
            </a:xfrm>
            <a:custGeom>
              <a:avLst/>
              <a:gdLst/>
              <a:ahLst/>
              <a:cxnLst/>
              <a:rect l="l" t="t" r="r" b="b"/>
              <a:pathLst>
                <a:path w="577384" h="193568">
                  <a:moveTo>
                    <a:pt x="0" y="0"/>
                  </a:moveTo>
                  <a:lnTo>
                    <a:pt x="577384" y="0"/>
                  </a:lnTo>
                  <a:lnTo>
                    <a:pt x="577384" y="193568"/>
                  </a:lnTo>
                  <a:lnTo>
                    <a:pt x="0" y="193568"/>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12" name="TextBox 12"/>
            <p:cNvSpPr txBox="1"/>
            <p:nvPr/>
          </p:nvSpPr>
          <p:spPr>
            <a:xfrm>
              <a:off x="0" y="-28575"/>
              <a:ext cx="577384" cy="222143"/>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Pasajeros por </a:t>
              </a:r>
            </a:p>
            <a:p>
              <a:pPr algn="ctr">
                <a:lnSpc>
                  <a:spcPts val="1493"/>
                </a:lnSpc>
              </a:pPr>
              <a:r>
                <a:rPr lang="es-ES_tradnl" sz="1400" spc="79">
                  <a:solidFill>
                    <a:srgbClr val="000000"/>
                  </a:solidFill>
                  <a:latin typeface="Nunito" pitchFamily="2" charset="77"/>
                </a:rPr>
                <a:t>Carretera (PC)</a:t>
              </a:r>
            </a:p>
          </p:txBody>
        </p:sp>
      </p:grpSp>
      <p:grpSp>
        <p:nvGrpSpPr>
          <p:cNvPr id="13" name="Group 13"/>
          <p:cNvGrpSpPr/>
          <p:nvPr/>
        </p:nvGrpSpPr>
        <p:grpSpPr>
          <a:xfrm>
            <a:off x="719474" y="2461587"/>
            <a:ext cx="1461503" cy="489969"/>
            <a:chOff x="0" y="0"/>
            <a:chExt cx="577384" cy="193568"/>
          </a:xfrm>
        </p:grpSpPr>
        <p:sp>
          <p:nvSpPr>
            <p:cNvPr id="14" name="Freeform 14"/>
            <p:cNvSpPr/>
            <p:nvPr/>
          </p:nvSpPr>
          <p:spPr>
            <a:xfrm>
              <a:off x="0" y="0"/>
              <a:ext cx="577384" cy="193568"/>
            </a:xfrm>
            <a:custGeom>
              <a:avLst/>
              <a:gdLst/>
              <a:ahLst/>
              <a:cxnLst/>
              <a:rect l="l" t="t" r="r" b="b"/>
              <a:pathLst>
                <a:path w="577384" h="193568">
                  <a:moveTo>
                    <a:pt x="0" y="0"/>
                  </a:moveTo>
                  <a:lnTo>
                    <a:pt x="577384" y="0"/>
                  </a:lnTo>
                  <a:lnTo>
                    <a:pt x="577384" y="193568"/>
                  </a:lnTo>
                  <a:lnTo>
                    <a:pt x="0" y="193568"/>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15" name="TextBox 15"/>
            <p:cNvSpPr txBox="1"/>
            <p:nvPr/>
          </p:nvSpPr>
          <p:spPr>
            <a:xfrm>
              <a:off x="0" y="-28575"/>
              <a:ext cx="577384" cy="222143"/>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Mixto (MX)</a:t>
              </a:r>
            </a:p>
          </p:txBody>
        </p:sp>
      </p:grpSp>
      <p:grpSp>
        <p:nvGrpSpPr>
          <p:cNvPr id="16" name="Group 16"/>
          <p:cNvGrpSpPr/>
          <p:nvPr/>
        </p:nvGrpSpPr>
        <p:grpSpPr>
          <a:xfrm>
            <a:off x="719474" y="3384895"/>
            <a:ext cx="1461503" cy="489969"/>
            <a:chOff x="0" y="0"/>
            <a:chExt cx="577384" cy="193568"/>
          </a:xfrm>
        </p:grpSpPr>
        <p:sp>
          <p:nvSpPr>
            <p:cNvPr id="17" name="Freeform 17"/>
            <p:cNvSpPr/>
            <p:nvPr/>
          </p:nvSpPr>
          <p:spPr>
            <a:xfrm>
              <a:off x="0" y="0"/>
              <a:ext cx="577384" cy="193568"/>
            </a:xfrm>
            <a:custGeom>
              <a:avLst/>
              <a:gdLst/>
              <a:ahLst/>
              <a:cxnLst/>
              <a:rect l="l" t="t" r="r" b="b"/>
              <a:pathLst>
                <a:path w="577384" h="193568">
                  <a:moveTo>
                    <a:pt x="0" y="0"/>
                  </a:moveTo>
                  <a:lnTo>
                    <a:pt x="577384" y="0"/>
                  </a:lnTo>
                  <a:lnTo>
                    <a:pt x="577384" y="193568"/>
                  </a:lnTo>
                  <a:lnTo>
                    <a:pt x="0" y="193568"/>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18" name="TextBox 18"/>
            <p:cNvSpPr txBox="1"/>
            <p:nvPr/>
          </p:nvSpPr>
          <p:spPr>
            <a:xfrm>
              <a:off x="0" y="-28575"/>
              <a:ext cx="577384" cy="222143"/>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Especial (ES)</a:t>
              </a:r>
            </a:p>
          </p:txBody>
        </p:sp>
      </p:grpSp>
      <p:grpSp>
        <p:nvGrpSpPr>
          <p:cNvPr id="19" name="Group 19"/>
          <p:cNvGrpSpPr/>
          <p:nvPr/>
        </p:nvGrpSpPr>
        <p:grpSpPr>
          <a:xfrm>
            <a:off x="7208133" y="1258556"/>
            <a:ext cx="4752898" cy="2769227"/>
            <a:chOff x="0" y="-240385"/>
            <a:chExt cx="1467102" cy="1094015"/>
          </a:xfrm>
        </p:grpSpPr>
        <p:sp>
          <p:nvSpPr>
            <p:cNvPr id="20" name="Freeform 20"/>
            <p:cNvSpPr/>
            <p:nvPr/>
          </p:nvSpPr>
          <p:spPr>
            <a:xfrm>
              <a:off x="0" y="-240385"/>
              <a:ext cx="1467102" cy="1094015"/>
            </a:xfrm>
            <a:custGeom>
              <a:avLst/>
              <a:gdLst/>
              <a:ahLst/>
              <a:cxnLst/>
              <a:rect l="l" t="t" r="r" b="b"/>
              <a:pathLst>
                <a:path w="1467102" h="695678">
                  <a:moveTo>
                    <a:pt x="0" y="0"/>
                  </a:moveTo>
                  <a:lnTo>
                    <a:pt x="1467102" y="0"/>
                  </a:lnTo>
                  <a:lnTo>
                    <a:pt x="1467102" y="695678"/>
                  </a:lnTo>
                  <a:lnTo>
                    <a:pt x="0" y="695678"/>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21" name="TextBox 21"/>
            <p:cNvSpPr txBox="1"/>
            <p:nvPr/>
          </p:nvSpPr>
          <p:spPr>
            <a:xfrm>
              <a:off x="0" y="-90882"/>
              <a:ext cx="1467102" cy="795889"/>
            </a:xfrm>
            <a:prstGeom prst="rect">
              <a:avLst/>
            </a:prstGeom>
          </p:spPr>
          <p:txBody>
            <a:bodyPr lIns="33867" tIns="33867" rIns="33867" bIns="33867" rtlCol="0" anchor="ctr"/>
            <a:lstStyle/>
            <a:p>
              <a:pPr>
                <a:lnSpc>
                  <a:spcPts val="1493"/>
                </a:lnSpc>
              </a:pPr>
              <a:r>
                <a:rPr lang="es-ES_tradnl" sz="1400" spc="79">
                  <a:solidFill>
                    <a:srgbClr val="000000"/>
                  </a:solidFill>
                  <a:latin typeface="Nunito" pitchFamily="2" charset="77"/>
                </a:rPr>
                <a:t>- RCC: a) muerte; b) incapacidad permanente: c) incapacidad temporal; y d) gastos médicos, quirúrgicos, farmacéuticos y hospitalarios.</a:t>
              </a:r>
            </a:p>
            <a:p>
              <a:pPr>
                <a:lnSpc>
                  <a:spcPts val="1493"/>
                </a:lnSpc>
              </a:pPr>
              <a:endParaRPr lang="es-ES_tradnl" sz="1400" spc="79">
                <a:solidFill>
                  <a:srgbClr val="000000"/>
                </a:solidFill>
                <a:latin typeface="Nunito" pitchFamily="2" charset="77"/>
              </a:endParaRPr>
            </a:p>
            <a:p>
              <a:pPr>
                <a:lnSpc>
                  <a:spcPts val="1493"/>
                </a:lnSpc>
              </a:pPr>
              <a:r>
                <a:rPr lang="es-ES_tradnl" sz="1400" spc="79">
                  <a:solidFill>
                    <a:srgbClr val="000000"/>
                  </a:solidFill>
                  <a:latin typeface="Nunito" pitchFamily="2" charset="77"/>
                </a:rPr>
                <a:t>- RCE: a) muerte o lesiones a una persona; b) daños a bienes de terceros; y c) muerte o lesiones a dos o más personas.</a:t>
              </a:r>
            </a:p>
            <a:p>
              <a:pPr>
                <a:lnSpc>
                  <a:spcPts val="1493"/>
                </a:lnSpc>
              </a:pPr>
              <a:endParaRPr lang="es-ES_tradnl" sz="1400" spc="79">
                <a:solidFill>
                  <a:srgbClr val="000000"/>
                </a:solidFill>
                <a:latin typeface="Nunito" pitchFamily="2" charset="77"/>
              </a:endParaRPr>
            </a:p>
          </p:txBody>
        </p:sp>
      </p:grpSp>
      <p:grpSp>
        <p:nvGrpSpPr>
          <p:cNvPr id="22" name="Group 22"/>
          <p:cNvGrpSpPr/>
          <p:nvPr/>
        </p:nvGrpSpPr>
        <p:grpSpPr>
          <a:xfrm>
            <a:off x="481069" y="4411264"/>
            <a:ext cx="11025131" cy="903160"/>
            <a:chOff x="0" y="0"/>
            <a:chExt cx="4355607" cy="356804"/>
          </a:xfrm>
        </p:grpSpPr>
        <p:sp>
          <p:nvSpPr>
            <p:cNvPr id="23" name="Freeform 23"/>
            <p:cNvSpPr/>
            <p:nvPr/>
          </p:nvSpPr>
          <p:spPr>
            <a:xfrm>
              <a:off x="0" y="0"/>
              <a:ext cx="4355607" cy="286377"/>
            </a:xfrm>
            <a:custGeom>
              <a:avLst/>
              <a:gdLst/>
              <a:ahLst/>
              <a:cxnLst/>
              <a:rect l="l" t="t" r="r" b="b"/>
              <a:pathLst>
                <a:path w="4355607" h="286377">
                  <a:moveTo>
                    <a:pt x="0" y="0"/>
                  </a:moveTo>
                  <a:lnTo>
                    <a:pt x="4355607" y="0"/>
                  </a:lnTo>
                  <a:lnTo>
                    <a:pt x="4355607" y="286377"/>
                  </a:lnTo>
                  <a:lnTo>
                    <a:pt x="0" y="286377"/>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24" name="TextBox 24"/>
            <p:cNvSpPr txBox="1"/>
            <p:nvPr/>
          </p:nvSpPr>
          <p:spPr>
            <a:xfrm>
              <a:off x="0" y="41852"/>
              <a:ext cx="4355607" cy="314952"/>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Conforme la Legislación colombiana todo vehículo que preste servicio de transporte público a pasajeros, a través de la empresa donde tiene afiliado el automotor, deberá suscribir las pólizas obligatorias que amparen los riesgos inherentes al desarrollo de su actividad</a:t>
              </a:r>
            </a:p>
            <a:p>
              <a:pPr algn="ctr">
                <a:lnSpc>
                  <a:spcPts val="1493"/>
                </a:lnSpc>
              </a:pPr>
              <a:endParaRPr lang="es-ES_tradnl" sz="1400" spc="79">
                <a:solidFill>
                  <a:srgbClr val="000000"/>
                </a:solidFill>
                <a:latin typeface="Nunito" pitchFamily="2" charset="77"/>
              </a:endParaRPr>
            </a:p>
          </p:txBody>
        </p:sp>
      </p:grpSp>
      <p:grpSp>
        <p:nvGrpSpPr>
          <p:cNvPr id="25" name="Group 25"/>
          <p:cNvGrpSpPr/>
          <p:nvPr/>
        </p:nvGrpSpPr>
        <p:grpSpPr>
          <a:xfrm>
            <a:off x="245455" y="5597648"/>
            <a:ext cx="2035521" cy="642353"/>
            <a:chOff x="0" y="-41877"/>
            <a:chExt cx="606200" cy="253769"/>
          </a:xfrm>
        </p:grpSpPr>
        <p:sp>
          <p:nvSpPr>
            <p:cNvPr id="26" name="Freeform 26"/>
            <p:cNvSpPr/>
            <p:nvPr/>
          </p:nvSpPr>
          <p:spPr>
            <a:xfrm>
              <a:off x="0" y="-41877"/>
              <a:ext cx="606200" cy="253769"/>
            </a:xfrm>
            <a:custGeom>
              <a:avLst/>
              <a:gdLst/>
              <a:ahLst/>
              <a:cxnLst/>
              <a:rect l="l" t="t" r="r" b="b"/>
              <a:pathLst>
                <a:path w="577384" h="193568">
                  <a:moveTo>
                    <a:pt x="0" y="0"/>
                  </a:moveTo>
                  <a:lnTo>
                    <a:pt x="577384" y="0"/>
                  </a:lnTo>
                  <a:lnTo>
                    <a:pt x="577384" y="193568"/>
                  </a:lnTo>
                  <a:lnTo>
                    <a:pt x="0" y="193568"/>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27" name="TextBox 27"/>
            <p:cNvSpPr txBox="1"/>
            <p:nvPr/>
          </p:nvSpPr>
          <p:spPr>
            <a:xfrm>
              <a:off x="0" y="-28575"/>
              <a:ext cx="577384" cy="222143"/>
            </a:xfrm>
            <a:prstGeom prst="rect">
              <a:avLst/>
            </a:prstGeom>
          </p:spPr>
          <p:txBody>
            <a:bodyPr lIns="33867" tIns="33867" rIns="33867" bIns="33867" rtlCol="0" anchor="ctr"/>
            <a:lstStyle/>
            <a:p>
              <a:pPr algn="ctr">
                <a:lnSpc>
                  <a:spcPts val="1493"/>
                </a:lnSpc>
              </a:pPr>
              <a:r>
                <a:rPr lang="es-ES_tradnl" sz="1400" spc="79">
                  <a:solidFill>
                    <a:srgbClr val="3C6CB2"/>
                  </a:solidFill>
                  <a:latin typeface="Nunito" pitchFamily="2" charset="77"/>
                </a:rPr>
                <a:t>Fondo de responsabilidad </a:t>
              </a:r>
            </a:p>
          </p:txBody>
        </p:sp>
      </p:grpSp>
      <p:grpSp>
        <p:nvGrpSpPr>
          <p:cNvPr id="28" name="Group 28"/>
          <p:cNvGrpSpPr/>
          <p:nvPr/>
        </p:nvGrpSpPr>
        <p:grpSpPr>
          <a:xfrm>
            <a:off x="2539035" y="5631236"/>
            <a:ext cx="8967165" cy="838543"/>
            <a:chOff x="-1" y="72663"/>
            <a:chExt cx="3542583" cy="331276"/>
          </a:xfrm>
        </p:grpSpPr>
        <p:sp>
          <p:nvSpPr>
            <p:cNvPr id="29" name="Freeform 29"/>
            <p:cNvSpPr/>
            <p:nvPr/>
          </p:nvSpPr>
          <p:spPr>
            <a:xfrm>
              <a:off x="-1" y="72663"/>
              <a:ext cx="3542583" cy="286377"/>
            </a:xfrm>
            <a:custGeom>
              <a:avLst/>
              <a:gdLst/>
              <a:ahLst/>
              <a:cxnLst/>
              <a:rect l="l" t="t" r="r" b="b"/>
              <a:pathLst>
                <a:path w="3542583" h="286377">
                  <a:moveTo>
                    <a:pt x="0" y="0"/>
                  </a:moveTo>
                  <a:lnTo>
                    <a:pt x="3542583" y="0"/>
                  </a:lnTo>
                  <a:lnTo>
                    <a:pt x="3542583" y="286377"/>
                  </a:lnTo>
                  <a:lnTo>
                    <a:pt x="0" y="286377"/>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30" name="TextBox 30"/>
            <p:cNvSpPr txBox="1"/>
            <p:nvPr/>
          </p:nvSpPr>
          <p:spPr>
            <a:xfrm>
              <a:off x="0" y="88987"/>
              <a:ext cx="3542582" cy="314952"/>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Las empresas podrán constituir fondos de responsabilidad </a:t>
              </a:r>
              <a:r>
                <a:rPr lang="es-ES_tradnl" sz="1400" spc="79">
                  <a:solidFill>
                    <a:srgbClr val="FF3131"/>
                  </a:solidFill>
                  <a:latin typeface="Nunito" pitchFamily="2" charset="77"/>
                </a:rPr>
                <a:t>complementarios</a:t>
              </a:r>
              <a:r>
                <a:rPr lang="es-ES_tradnl" sz="1400" spc="79">
                  <a:solidFill>
                    <a:srgbClr val="000000"/>
                  </a:solidFill>
                  <a:latin typeface="Nunito" pitchFamily="2" charset="77"/>
                </a:rPr>
                <a:t> para cubrir los riesgos derivados de la prestación del servicio, los cuales en ningún momento suplen a las pólizas de RCC-RCE</a:t>
              </a:r>
            </a:p>
            <a:p>
              <a:pPr algn="ctr">
                <a:lnSpc>
                  <a:spcPts val="1493"/>
                </a:lnSpc>
              </a:pPr>
              <a:endParaRPr lang="es-ES_tradnl" sz="1400" spc="79">
                <a:solidFill>
                  <a:srgbClr val="000000"/>
                </a:solidFill>
                <a:latin typeface="Nunito" pitchFamily="2" charset="77"/>
              </a:endParaRPr>
            </a:p>
          </p:txBody>
        </p:sp>
      </p:grpSp>
      <p:grpSp>
        <p:nvGrpSpPr>
          <p:cNvPr id="31" name="Group 31"/>
          <p:cNvGrpSpPr/>
          <p:nvPr/>
        </p:nvGrpSpPr>
        <p:grpSpPr>
          <a:xfrm>
            <a:off x="2658556" y="1330886"/>
            <a:ext cx="3213434" cy="768947"/>
            <a:chOff x="0" y="0"/>
            <a:chExt cx="838237" cy="303782"/>
          </a:xfrm>
        </p:grpSpPr>
        <p:sp>
          <p:nvSpPr>
            <p:cNvPr id="32" name="Freeform 32"/>
            <p:cNvSpPr/>
            <p:nvPr/>
          </p:nvSpPr>
          <p:spPr>
            <a:xfrm>
              <a:off x="0" y="0"/>
              <a:ext cx="838237" cy="303782"/>
            </a:xfrm>
            <a:custGeom>
              <a:avLst/>
              <a:gdLst/>
              <a:ahLst/>
              <a:cxnLst/>
              <a:rect l="l" t="t" r="r" b="b"/>
              <a:pathLst>
                <a:path w="838237" h="303782">
                  <a:moveTo>
                    <a:pt x="0" y="0"/>
                  </a:moveTo>
                  <a:lnTo>
                    <a:pt x="838237" y="0"/>
                  </a:lnTo>
                  <a:lnTo>
                    <a:pt x="838237" y="303782"/>
                  </a:lnTo>
                  <a:lnTo>
                    <a:pt x="0" y="303782"/>
                  </a:lnTo>
                  <a:close/>
                </a:path>
              </a:pathLst>
            </a:custGeom>
            <a:solidFill>
              <a:srgbClr val="000000">
                <a:alpha val="0"/>
              </a:srgbClr>
            </a:solidFill>
            <a:ln w="38100" cap="sq">
              <a:solidFill>
                <a:srgbClr val="48808A"/>
              </a:solidFill>
              <a:prstDash val="sysDot"/>
              <a:miter/>
            </a:ln>
          </p:spPr>
          <p:txBody>
            <a:bodyPr/>
            <a:lstStyle/>
            <a:p>
              <a:endParaRPr lang="es-ES_tradnl">
                <a:latin typeface="Nunito" pitchFamily="2" charset="77"/>
              </a:endParaRPr>
            </a:p>
          </p:txBody>
        </p:sp>
        <p:sp>
          <p:nvSpPr>
            <p:cNvPr id="33" name="TextBox 33"/>
            <p:cNvSpPr txBox="1"/>
            <p:nvPr/>
          </p:nvSpPr>
          <p:spPr>
            <a:xfrm>
              <a:off x="0" y="-28575"/>
              <a:ext cx="838237" cy="332357"/>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Artículo 2.2.1.4.4.1. del Decreto 1079 de 2015 – </a:t>
              </a:r>
              <a:r>
                <a:rPr lang="es-ES_tradnl" sz="1400" spc="79">
                  <a:solidFill>
                    <a:srgbClr val="FF3131"/>
                  </a:solidFill>
                  <a:latin typeface="Nunito" pitchFamily="2" charset="77"/>
                </a:rPr>
                <a:t>60 SMMLV por persona</a:t>
              </a:r>
            </a:p>
          </p:txBody>
        </p:sp>
      </p:grpSp>
      <p:grpSp>
        <p:nvGrpSpPr>
          <p:cNvPr id="34" name="Group 34"/>
          <p:cNvGrpSpPr/>
          <p:nvPr/>
        </p:nvGrpSpPr>
        <p:grpSpPr>
          <a:xfrm>
            <a:off x="2658556" y="2328895"/>
            <a:ext cx="3213434" cy="684487"/>
            <a:chOff x="0" y="0"/>
            <a:chExt cx="838237" cy="334052"/>
          </a:xfrm>
        </p:grpSpPr>
        <p:sp>
          <p:nvSpPr>
            <p:cNvPr id="35" name="Freeform 35"/>
            <p:cNvSpPr/>
            <p:nvPr/>
          </p:nvSpPr>
          <p:spPr>
            <a:xfrm>
              <a:off x="0" y="0"/>
              <a:ext cx="838237" cy="334052"/>
            </a:xfrm>
            <a:custGeom>
              <a:avLst/>
              <a:gdLst/>
              <a:ahLst/>
              <a:cxnLst/>
              <a:rect l="l" t="t" r="r" b="b"/>
              <a:pathLst>
                <a:path w="838237" h="334052">
                  <a:moveTo>
                    <a:pt x="0" y="0"/>
                  </a:moveTo>
                  <a:lnTo>
                    <a:pt x="838237" y="0"/>
                  </a:lnTo>
                  <a:lnTo>
                    <a:pt x="838237" y="334052"/>
                  </a:lnTo>
                  <a:lnTo>
                    <a:pt x="0" y="334052"/>
                  </a:lnTo>
                  <a:close/>
                </a:path>
              </a:pathLst>
            </a:custGeom>
            <a:solidFill>
              <a:srgbClr val="000000">
                <a:alpha val="0"/>
              </a:srgbClr>
            </a:solidFill>
            <a:ln w="38100" cap="sq">
              <a:solidFill>
                <a:srgbClr val="48808A"/>
              </a:solidFill>
              <a:prstDash val="sysDot"/>
              <a:miter/>
            </a:ln>
          </p:spPr>
          <p:txBody>
            <a:bodyPr/>
            <a:lstStyle/>
            <a:p>
              <a:endParaRPr lang="es-ES_tradnl">
                <a:latin typeface="Nunito" pitchFamily="2" charset="77"/>
              </a:endParaRPr>
            </a:p>
          </p:txBody>
        </p:sp>
        <p:sp>
          <p:nvSpPr>
            <p:cNvPr id="36" name="TextBox 36"/>
            <p:cNvSpPr txBox="1"/>
            <p:nvPr/>
          </p:nvSpPr>
          <p:spPr>
            <a:xfrm>
              <a:off x="0" y="-28575"/>
              <a:ext cx="838237" cy="362627"/>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Artículo 2.2.1.5.4.1. del Decreto 1079 de 2015 –</a:t>
              </a:r>
              <a:r>
                <a:rPr lang="es-ES_tradnl" sz="1400" spc="79">
                  <a:solidFill>
                    <a:srgbClr val="FF3131"/>
                  </a:solidFill>
                  <a:latin typeface="Nunito" pitchFamily="2" charset="77"/>
                </a:rPr>
                <a:t> 60 SMMLV por persona</a:t>
              </a:r>
            </a:p>
          </p:txBody>
        </p:sp>
      </p:grpSp>
      <p:grpSp>
        <p:nvGrpSpPr>
          <p:cNvPr id="37" name="Group 37"/>
          <p:cNvGrpSpPr/>
          <p:nvPr/>
        </p:nvGrpSpPr>
        <p:grpSpPr>
          <a:xfrm>
            <a:off x="2658556" y="3320223"/>
            <a:ext cx="3213434" cy="845569"/>
            <a:chOff x="0" y="0"/>
            <a:chExt cx="838237" cy="334052"/>
          </a:xfrm>
        </p:grpSpPr>
        <p:sp>
          <p:nvSpPr>
            <p:cNvPr id="38" name="Freeform 38"/>
            <p:cNvSpPr/>
            <p:nvPr/>
          </p:nvSpPr>
          <p:spPr>
            <a:xfrm>
              <a:off x="0" y="0"/>
              <a:ext cx="838237" cy="334052"/>
            </a:xfrm>
            <a:custGeom>
              <a:avLst/>
              <a:gdLst/>
              <a:ahLst/>
              <a:cxnLst/>
              <a:rect l="l" t="t" r="r" b="b"/>
              <a:pathLst>
                <a:path w="838237" h="334052">
                  <a:moveTo>
                    <a:pt x="0" y="0"/>
                  </a:moveTo>
                  <a:lnTo>
                    <a:pt x="838237" y="0"/>
                  </a:lnTo>
                  <a:lnTo>
                    <a:pt x="838237" y="334052"/>
                  </a:lnTo>
                  <a:lnTo>
                    <a:pt x="0" y="334052"/>
                  </a:lnTo>
                  <a:close/>
                </a:path>
              </a:pathLst>
            </a:custGeom>
            <a:solidFill>
              <a:srgbClr val="000000">
                <a:alpha val="0"/>
              </a:srgbClr>
            </a:solidFill>
            <a:ln w="38100" cap="sq">
              <a:solidFill>
                <a:srgbClr val="48808A"/>
              </a:solidFill>
              <a:prstDash val="sysDot"/>
              <a:miter/>
            </a:ln>
          </p:spPr>
          <p:txBody>
            <a:bodyPr/>
            <a:lstStyle/>
            <a:p>
              <a:endParaRPr lang="es-ES_tradnl">
                <a:latin typeface="Nunito" pitchFamily="2" charset="77"/>
              </a:endParaRPr>
            </a:p>
          </p:txBody>
        </p:sp>
        <p:sp>
          <p:nvSpPr>
            <p:cNvPr id="39" name="TextBox 39"/>
            <p:cNvSpPr txBox="1"/>
            <p:nvPr/>
          </p:nvSpPr>
          <p:spPr>
            <a:xfrm>
              <a:off x="0" y="-28575"/>
              <a:ext cx="838237" cy="362627"/>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Artículo 2.2.1.6.5.1. del Decreto 1079 de 2015 – </a:t>
              </a:r>
              <a:r>
                <a:rPr lang="es-ES_tradnl" sz="1400" spc="79">
                  <a:solidFill>
                    <a:srgbClr val="FF3131"/>
                  </a:solidFill>
                  <a:latin typeface="Nunito" pitchFamily="2" charset="77"/>
                </a:rPr>
                <a:t>100 SMMLV por persona</a:t>
              </a:r>
            </a:p>
          </p:txBody>
        </p:sp>
      </p:grpSp>
      <p:sp>
        <p:nvSpPr>
          <p:cNvPr id="40" name="Freeform 40"/>
          <p:cNvSpPr/>
          <p:nvPr/>
        </p:nvSpPr>
        <p:spPr>
          <a:xfrm>
            <a:off x="6448506" y="1366039"/>
            <a:ext cx="424133" cy="2762920"/>
          </a:xfrm>
          <a:custGeom>
            <a:avLst/>
            <a:gdLst/>
            <a:ahLst/>
            <a:cxnLst/>
            <a:rect l="l" t="t" r="r" b="b"/>
            <a:pathLst>
              <a:path w="636199" h="4144380">
                <a:moveTo>
                  <a:pt x="0" y="0"/>
                </a:moveTo>
                <a:lnTo>
                  <a:pt x="636199" y="0"/>
                </a:lnTo>
                <a:lnTo>
                  <a:pt x="636199" y="4144380"/>
                </a:lnTo>
                <a:lnTo>
                  <a:pt x="0" y="4144380"/>
                </a:lnTo>
                <a:lnTo>
                  <a:pt x="0" y="0"/>
                </a:lnTo>
                <a:close/>
              </a:path>
            </a:pathLst>
          </a:custGeom>
          <a:blipFill>
            <a:blip r:embed="rId5"/>
            <a:stretch>
              <a:fillRect/>
            </a:stretch>
          </a:blipFill>
        </p:spPr>
        <p:txBody>
          <a:bodyPr/>
          <a:lstStyle/>
          <a:p>
            <a:endParaRPr lang="es-ES_tradnl">
              <a:latin typeface="Nunito" pitchFamily="2" charset="77"/>
            </a:endParaRPr>
          </a:p>
        </p:txBody>
      </p:sp>
      <p:sp>
        <p:nvSpPr>
          <p:cNvPr id="41" name="TextBox 41"/>
          <p:cNvSpPr txBox="1"/>
          <p:nvPr/>
        </p:nvSpPr>
        <p:spPr>
          <a:xfrm>
            <a:off x="4952225" y="6579019"/>
            <a:ext cx="2397621" cy="246221"/>
          </a:xfrm>
          <a:prstGeom prst="rect">
            <a:avLst/>
          </a:prstGeom>
        </p:spPr>
        <p:txBody>
          <a:bodyPr lIns="0" tIns="0" rIns="0" bIns="0" rtlCol="0" anchor="t">
            <a:spAutoFit/>
          </a:bodyPr>
          <a:lstStyle/>
          <a:p>
            <a:pPr algn="ctr">
              <a:lnSpc>
                <a:spcPts val="1960"/>
              </a:lnSpc>
            </a:pPr>
            <a:r>
              <a:rPr lang="es-ES_tradnl" sz="1400">
                <a:solidFill>
                  <a:srgbClr val="F8F7F7"/>
                </a:solidFill>
                <a:latin typeface="Nunito" pitchFamily="2" charset="77"/>
              </a:rPr>
              <a:t>www.supertransporte.gov.co</a:t>
            </a:r>
          </a:p>
        </p:txBody>
      </p:sp>
      <p:sp>
        <p:nvSpPr>
          <p:cNvPr id="43" name="TextBox 19">
            <a:extLst>
              <a:ext uri="{FF2B5EF4-FFF2-40B4-BE49-F238E27FC236}">
                <a16:creationId xmlns:a16="http://schemas.microsoft.com/office/drawing/2014/main" id="{F6A2318C-5767-8AD1-AEF9-E8385CD9682B}"/>
              </a:ext>
            </a:extLst>
          </p:cNvPr>
          <p:cNvSpPr txBox="1"/>
          <p:nvPr/>
        </p:nvSpPr>
        <p:spPr>
          <a:xfrm>
            <a:off x="2180977" y="222744"/>
            <a:ext cx="6600061" cy="502061"/>
          </a:xfrm>
          <a:prstGeom prst="rect">
            <a:avLst/>
          </a:prstGeom>
        </p:spPr>
        <p:txBody>
          <a:bodyPr lIns="0" tIns="0" rIns="0" bIns="0" rtlCol="0" anchor="t">
            <a:spAutoFit/>
          </a:bodyPr>
          <a:lstStyle/>
          <a:p>
            <a:pPr algn="ctr">
              <a:lnSpc>
                <a:spcPts val="4130"/>
              </a:lnSpc>
            </a:pPr>
            <a:r>
              <a:rPr lang="es-ES_tradnl" sz="2800" b="1">
                <a:solidFill>
                  <a:srgbClr val="000000"/>
                </a:solidFill>
                <a:latin typeface="Nunito" pitchFamily="2" charset="77"/>
              </a:rPr>
              <a:t>CONTEXTO NORMATIVO - POLIZAS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946" y="6562929"/>
            <a:ext cx="12918261"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862495" y="38077"/>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8" name="Freeform 8"/>
          <p:cNvSpPr/>
          <p:nvPr/>
        </p:nvSpPr>
        <p:spPr>
          <a:xfrm>
            <a:off x="365760" y="1196721"/>
            <a:ext cx="11460479" cy="5050022"/>
          </a:xfrm>
          <a:custGeom>
            <a:avLst/>
            <a:gdLst/>
            <a:ahLst/>
            <a:cxnLst/>
            <a:rect l="l" t="t" r="r" b="b"/>
            <a:pathLst>
              <a:path w="14181854" h="6492630">
                <a:moveTo>
                  <a:pt x="0" y="0"/>
                </a:moveTo>
                <a:lnTo>
                  <a:pt x="14181854" y="0"/>
                </a:lnTo>
                <a:lnTo>
                  <a:pt x="14181854" y="6492630"/>
                </a:lnTo>
                <a:lnTo>
                  <a:pt x="0" y="6492630"/>
                </a:lnTo>
                <a:lnTo>
                  <a:pt x="0" y="0"/>
                </a:lnTo>
                <a:close/>
              </a:path>
            </a:pathLst>
          </a:custGeom>
          <a:blipFill>
            <a:blip r:embed="rId5"/>
            <a:stretch>
              <a:fillRect/>
            </a:stretch>
          </a:blipFill>
        </p:spPr>
        <p:txBody>
          <a:bodyPr/>
          <a:lstStyle/>
          <a:p>
            <a:endParaRPr lang="es-ES_tradnl" sz="1200"/>
          </a:p>
        </p:txBody>
      </p:sp>
      <p:sp>
        <p:nvSpPr>
          <p:cNvPr id="9" name="TextBox 9"/>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11" name="TextBox 11"/>
          <p:cNvSpPr txBox="1"/>
          <p:nvPr/>
        </p:nvSpPr>
        <p:spPr>
          <a:xfrm>
            <a:off x="3719450" y="5072657"/>
            <a:ext cx="251321" cy="588623"/>
          </a:xfrm>
          <a:prstGeom prst="rect">
            <a:avLst/>
          </a:prstGeom>
        </p:spPr>
        <p:txBody>
          <a:bodyPr lIns="0" tIns="0" rIns="0" bIns="0" rtlCol="0" anchor="t">
            <a:spAutoFit/>
          </a:bodyPr>
          <a:lstStyle/>
          <a:p>
            <a:pPr algn="ctr">
              <a:lnSpc>
                <a:spcPts val="4853"/>
              </a:lnSpc>
            </a:pPr>
            <a:r>
              <a:rPr lang="en-US" sz="3466">
                <a:solidFill>
                  <a:srgbClr val="FFFFFF"/>
                </a:solidFill>
                <a:latin typeface="Open Sans Bold"/>
              </a:rPr>
              <a:t>3</a:t>
            </a:r>
          </a:p>
        </p:txBody>
      </p:sp>
      <p:sp>
        <p:nvSpPr>
          <p:cNvPr id="13" name="TextBox 19">
            <a:extLst>
              <a:ext uri="{FF2B5EF4-FFF2-40B4-BE49-F238E27FC236}">
                <a16:creationId xmlns:a16="http://schemas.microsoft.com/office/drawing/2014/main" id="{6C3CDDFF-D382-63DE-2578-966E3874D493}"/>
              </a:ext>
            </a:extLst>
          </p:cNvPr>
          <p:cNvSpPr txBox="1"/>
          <p:nvPr/>
        </p:nvSpPr>
        <p:spPr>
          <a:xfrm>
            <a:off x="2180977" y="222744"/>
            <a:ext cx="6600061" cy="489108"/>
          </a:xfrm>
          <a:prstGeom prst="rect">
            <a:avLst/>
          </a:prstGeom>
        </p:spPr>
        <p:txBody>
          <a:bodyPr lIns="0" tIns="0" rIns="0" bIns="0" rtlCol="0" anchor="t">
            <a:spAutoFit/>
          </a:bodyPr>
          <a:lstStyle/>
          <a:p>
            <a:pPr algn="ctr">
              <a:lnSpc>
                <a:spcPts val="4130"/>
              </a:lnSpc>
            </a:pPr>
            <a:r>
              <a:rPr lang="en-US" sz="2800" b="1" dirty="0">
                <a:solidFill>
                  <a:srgbClr val="000000"/>
                </a:solidFill>
                <a:latin typeface="Raleway Bold"/>
              </a:rPr>
              <a:t>RESULTADO VALIDACION PÓLIZAS - 2023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50843"/>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862495" y="38077"/>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9" name="TextBox 9"/>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dirty="0" err="1">
                <a:solidFill>
                  <a:srgbClr val="F8F7F7"/>
                </a:solidFill>
                <a:latin typeface="Open Sans"/>
              </a:rPr>
              <a:t>www.supertransporte.gov.co</a:t>
            </a:r>
            <a:endParaRPr lang="en-US" sz="1400" dirty="0">
              <a:solidFill>
                <a:srgbClr val="F8F7F7"/>
              </a:solidFill>
              <a:latin typeface="Open Sans"/>
            </a:endParaRPr>
          </a:p>
        </p:txBody>
      </p:sp>
      <p:sp>
        <p:nvSpPr>
          <p:cNvPr id="11" name="TextBox 11"/>
          <p:cNvSpPr txBox="1"/>
          <p:nvPr/>
        </p:nvSpPr>
        <p:spPr>
          <a:xfrm>
            <a:off x="3719450" y="5072657"/>
            <a:ext cx="251321" cy="588623"/>
          </a:xfrm>
          <a:prstGeom prst="rect">
            <a:avLst/>
          </a:prstGeom>
        </p:spPr>
        <p:txBody>
          <a:bodyPr lIns="0" tIns="0" rIns="0" bIns="0" rtlCol="0" anchor="t">
            <a:spAutoFit/>
          </a:bodyPr>
          <a:lstStyle/>
          <a:p>
            <a:pPr algn="ctr">
              <a:lnSpc>
                <a:spcPts val="4853"/>
              </a:lnSpc>
            </a:pPr>
            <a:r>
              <a:rPr lang="en-US" sz="3466">
                <a:solidFill>
                  <a:srgbClr val="FFFFFF"/>
                </a:solidFill>
                <a:latin typeface="Open Sans Bold"/>
              </a:rPr>
              <a:t>3</a:t>
            </a:r>
          </a:p>
        </p:txBody>
      </p:sp>
      <p:sp>
        <p:nvSpPr>
          <p:cNvPr id="13" name="TextBox 19">
            <a:extLst>
              <a:ext uri="{FF2B5EF4-FFF2-40B4-BE49-F238E27FC236}">
                <a16:creationId xmlns:a16="http://schemas.microsoft.com/office/drawing/2014/main" id="{6C3CDDFF-D382-63DE-2578-966E3874D493}"/>
              </a:ext>
            </a:extLst>
          </p:cNvPr>
          <p:cNvSpPr txBox="1"/>
          <p:nvPr/>
        </p:nvSpPr>
        <p:spPr>
          <a:xfrm>
            <a:off x="2427152" y="96479"/>
            <a:ext cx="6600061" cy="467949"/>
          </a:xfrm>
          <a:prstGeom prst="rect">
            <a:avLst/>
          </a:prstGeom>
        </p:spPr>
        <p:txBody>
          <a:bodyPr lIns="0" tIns="0" rIns="0" bIns="0" rtlCol="0" anchor="t">
            <a:spAutoFit/>
          </a:bodyPr>
          <a:lstStyle/>
          <a:p>
            <a:pPr algn="ctr">
              <a:lnSpc>
                <a:spcPts val="4130"/>
              </a:lnSpc>
            </a:pPr>
            <a:r>
              <a:rPr lang="es-ES_tradnl" sz="2400" b="1" dirty="0">
                <a:solidFill>
                  <a:srgbClr val="000000"/>
                </a:solidFill>
                <a:latin typeface="Raleway Bold"/>
              </a:rPr>
              <a:t>Departamento del Risaralda </a:t>
            </a:r>
            <a:r>
              <a:rPr lang="en-US" sz="2400" b="1" dirty="0">
                <a:solidFill>
                  <a:srgbClr val="000000"/>
                </a:solidFill>
                <a:latin typeface="Raleway Bold"/>
              </a:rPr>
              <a:t>-  </a:t>
            </a:r>
            <a:r>
              <a:rPr lang="en-US" sz="2400" b="1" dirty="0" err="1">
                <a:solidFill>
                  <a:srgbClr val="000000"/>
                </a:solidFill>
                <a:latin typeface="Raleway Bold"/>
              </a:rPr>
              <a:t>Polizas</a:t>
            </a:r>
            <a:r>
              <a:rPr lang="en-US" sz="2400" b="1" dirty="0">
                <a:solidFill>
                  <a:srgbClr val="000000"/>
                </a:solidFill>
                <a:latin typeface="Raleway Bold"/>
              </a:rPr>
              <a:t> 2023</a:t>
            </a:r>
          </a:p>
        </p:txBody>
      </p:sp>
      <p:sp>
        <p:nvSpPr>
          <p:cNvPr id="16" name="TextBox 27">
            <a:extLst>
              <a:ext uri="{FF2B5EF4-FFF2-40B4-BE49-F238E27FC236}">
                <a16:creationId xmlns:a16="http://schemas.microsoft.com/office/drawing/2014/main" id="{CAA78BBD-F478-B81A-9FE9-1D0CC38132A5}"/>
              </a:ext>
            </a:extLst>
          </p:cNvPr>
          <p:cNvSpPr txBox="1"/>
          <p:nvPr/>
        </p:nvSpPr>
        <p:spPr>
          <a:xfrm>
            <a:off x="8529588" y="1449983"/>
            <a:ext cx="3556526" cy="562300"/>
          </a:xfrm>
          <a:prstGeom prst="rect">
            <a:avLst/>
          </a:prstGeom>
          <a:solidFill>
            <a:schemeClr val="tx2"/>
          </a:solidFill>
        </p:spPr>
        <p:txBody>
          <a:bodyPr lIns="33867" tIns="33867" rIns="33867" bIns="33867" rtlCol="0" anchor="ctr"/>
          <a:lstStyle/>
          <a:p>
            <a:pPr algn="ctr">
              <a:lnSpc>
                <a:spcPts val="1493"/>
              </a:lnSpc>
            </a:pPr>
            <a:r>
              <a:rPr lang="es-ES_tradnl" sz="1400" spc="79" dirty="0">
                <a:solidFill>
                  <a:schemeClr val="bg1"/>
                </a:solidFill>
                <a:latin typeface="Open Sans Bold"/>
              </a:rPr>
              <a:t>Municipios departamento de Risaralda</a:t>
            </a:r>
          </a:p>
        </p:txBody>
      </p:sp>
      <p:sp>
        <p:nvSpPr>
          <p:cNvPr id="17" name="TextBox 17">
            <a:extLst>
              <a:ext uri="{FF2B5EF4-FFF2-40B4-BE49-F238E27FC236}">
                <a16:creationId xmlns:a16="http://schemas.microsoft.com/office/drawing/2014/main" id="{6CDA3471-4253-ABC7-716D-C218CC53C2EB}"/>
              </a:ext>
            </a:extLst>
          </p:cNvPr>
          <p:cNvSpPr txBox="1"/>
          <p:nvPr/>
        </p:nvSpPr>
        <p:spPr>
          <a:xfrm>
            <a:off x="5410155" y="5057793"/>
            <a:ext cx="6686735" cy="1378583"/>
          </a:xfrm>
          <a:prstGeom prst="rect">
            <a:avLst/>
          </a:prstGeom>
        </p:spPr>
        <p:txBody>
          <a:bodyPr wrap="square" lIns="0" tIns="0" rIns="0" bIns="0" rtlCol="0" anchor="t">
            <a:spAutoFit/>
          </a:bodyPr>
          <a:lstStyle/>
          <a:p>
            <a:pPr algn="ctr" defTabSz="914446">
              <a:lnSpc>
                <a:spcPts val="2199"/>
              </a:lnSpc>
            </a:pPr>
            <a:r>
              <a:rPr lang="es-ES_tradnl" sz="1000" b="1" spc="73" dirty="0">
                <a:solidFill>
                  <a:srgbClr val="FF0000"/>
                </a:solidFill>
                <a:latin typeface="Nunito" pitchFamily="2" charset="0"/>
                <a:sym typeface="Wingdings" pitchFamily="2" charset="2"/>
              </a:rPr>
              <a:t>Conclusiones –  Pólizas – 2023 - Departamento Risaralda</a:t>
            </a:r>
          </a:p>
          <a:p>
            <a:pPr marL="171450" indent="-171450" defTabSz="914446">
              <a:lnSpc>
                <a:spcPts val="2199"/>
              </a:lnSpc>
              <a:buFont typeface="Wingdings" pitchFamily="2" charset="2"/>
              <a:buChar char="Ø"/>
            </a:pPr>
            <a:r>
              <a:rPr lang="es-ES_tradnl" sz="1000" b="1" spc="73" dirty="0">
                <a:latin typeface="Nunito" pitchFamily="2" charset="0"/>
                <a:sym typeface="Wingdings" pitchFamily="2" charset="2"/>
              </a:rPr>
              <a:t>El departamento de Risaralda ocupa el puesto 7° con un 69% de cumplimiento en el reporte de información de pólizas</a:t>
            </a:r>
          </a:p>
          <a:p>
            <a:pPr marL="171450" indent="-171450" defTabSz="914446">
              <a:lnSpc>
                <a:spcPts val="2199"/>
              </a:lnSpc>
              <a:buFont typeface="Wingdings" pitchFamily="2" charset="2"/>
              <a:buChar char="Ø"/>
            </a:pPr>
            <a:r>
              <a:rPr lang="es-ES_tradnl" sz="1000" b="1" spc="73" dirty="0">
                <a:latin typeface="Nunito" pitchFamily="2" charset="0"/>
                <a:sym typeface="Wingdings" pitchFamily="2" charset="2"/>
              </a:rPr>
              <a:t>26 empresas con domicilios en el departamento de Risaralda cumplieron con el reporte de información.</a:t>
            </a:r>
          </a:p>
        </p:txBody>
      </p:sp>
      <p:pic>
        <p:nvPicPr>
          <p:cNvPr id="10" name="Imagen 9">
            <a:extLst>
              <a:ext uri="{FF2B5EF4-FFF2-40B4-BE49-F238E27FC236}">
                <a16:creationId xmlns:a16="http://schemas.microsoft.com/office/drawing/2014/main" id="{28ED5C4D-691F-D37E-7AF3-91809186DAD6}"/>
              </a:ext>
            </a:extLst>
          </p:cNvPr>
          <p:cNvPicPr>
            <a:picLocks noChangeAspect="1"/>
          </p:cNvPicPr>
          <p:nvPr/>
        </p:nvPicPr>
        <p:blipFill rotWithShape="1">
          <a:blip r:embed="rId5"/>
          <a:srcRect b="35312"/>
          <a:stretch/>
        </p:blipFill>
        <p:spPr>
          <a:xfrm>
            <a:off x="8529588" y="2012283"/>
            <a:ext cx="3556526" cy="1597656"/>
          </a:xfrm>
          <a:prstGeom prst="rect">
            <a:avLst/>
          </a:prstGeom>
        </p:spPr>
      </p:pic>
      <mc:AlternateContent xmlns:mc="http://schemas.openxmlformats.org/markup-compatibility/2006" xmlns:cx4="http://schemas.microsoft.com/office/drawing/2016/5/10/chartex">
        <mc:Choice Requires="cx4">
          <p:graphicFrame>
            <p:nvGraphicFramePr>
              <p:cNvPr id="21" name="Gráfico 20">
                <a:extLst>
                  <a:ext uri="{FF2B5EF4-FFF2-40B4-BE49-F238E27FC236}">
                    <a16:creationId xmlns:a16="http://schemas.microsoft.com/office/drawing/2014/main" id="{1C219A24-5F4D-497D-927A-BC4489DBF31B}"/>
                  </a:ext>
                </a:extLst>
              </p:cNvPr>
              <p:cNvGraphicFramePr/>
              <p:nvPr/>
            </p:nvGraphicFramePr>
            <p:xfrm>
              <a:off x="2885083" y="466034"/>
              <a:ext cx="6991090" cy="4591759"/>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21" name="Gráfico 20">
                <a:extLst>
                  <a:ext uri="{FF2B5EF4-FFF2-40B4-BE49-F238E27FC236}">
                    <a16:creationId xmlns:a16="http://schemas.microsoft.com/office/drawing/2014/main" id="{1C219A24-5F4D-497D-927A-BC4489DBF31B}"/>
                  </a:ext>
                </a:extLst>
              </p:cNvPr>
              <p:cNvPicPr>
                <a:picLocks noGrp="1" noRot="1" noChangeAspect="1" noMove="1" noResize="1" noEditPoints="1" noAdjustHandles="1" noChangeArrowheads="1" noChangeShapeType="1"/>
              </p:cNvPicPr>
              <p:nvPr/>
            </p:nvPicPr>
            <p:blipFill>
              <a:blip r:embed="rId7"/>
              <a:stretch>
                <a:fillRect/>
              </a:stretch>
            </p:blipFill>
            <p:spPr>
              <a:xfrm>
                <a:off x="2885083" y="466034"/>
                <a:ext cx="6991090" cy="4591759"/>
              </a:xfrm>
              <a:prstGeom prst="rect">
                <a:avLst/>
              </a:prstGeom>
            </p:spPr>
          </p:pic>
        </mc:Fallback>
      </mc:AlternateContent>
      <p:pic>
        <p:nvPicPr>
          <p:cNvPr id="23" name="Imagen 22">
            <a:extLst>
              <a:ext uri="{FF2B5EF4-FFF2-40B4-BE49-F238E27FC236}">
                <a16:creationId xmlns:a16="http://schemas.microsoft.com/office/drawing/2014/main" id="{F7E2B553-BB7F-4F06-A3E7-F1BA6F03C4EE}"/>
              </a:ext>
            </a:extLst>
          </p:cNvPr>
          <p:cNvPicPr>
            <a:picLocks noChangeAspect="1"/>
          </p:cNvPicPr>
          <p:nvPr/>
        </p:nvPicPr>
        <p:blipFill>
          <a:blip r:embed="rId8"/>
          <a:stretch>
            <a:fillRect/>
          </a:stretch>
        </p:blipFill>
        <p:spPr>
          <a:xfrm>
            <a:off x="105885" y="945226"/>
            <a:ext cx="4846339" cy="5432781"/>
          </a:xfrm>
          <a:prstGeom prst="rect">
            <a:avLst/>
          </a:prstGeom>
        </p:spPr>
      </p:pic>
      <p:pic>
        <p:nvPicPr>
          <p:cNvPr id="8" name="Imagen 7">
            <a:extLst>
              <a:ext uri="{FF2B5EF4-FFF2-40B4-BE49-F238E27FC236}">
                <a16:creationId xmlns:a16="http://schemas.microsoft.com/office/drawing/2014/main" id="{5FB38CBE-3D79-7EE3-85C4-09A89D9B04C5}"/>
              </a:ext>
            </a:extLst>
          </p:cNvPr>
          <p:cNvPicPr>
            <a:picLocks noChangeAspect="1"/>
          </p:cNvPicPr>
          <p:nvPr/>
        </p:nvPicPr>
        <p:blipFill rotWithShape="1">
          <a:blip r:embed="rId5"/>
          <a:srcRect t="73569"/>
          <a:stretch/>
        </p:blipFill>
        <p:spPr>
          <a:xfrm>
            <a:off x="8529588" y="3589449"/>
            <a:ext cx="3556526" cy="652779"/>
          </a:xfrm>
          <a:prstGeom prst="rect">
            <a:avLst/>
          </a:prstGeom>
        </p:spPr>
      </p:pic>
      <p:pic>
        <p:nvPicPr>
          <p:cNvPr id="12" name="Imagen 11">
            <a:extLst>
              <a:ext uri="{FF2B5EF4-FFF2-40B4-BE49-F238E27FC236}">
                <a16:creationId xmlns:a16="http://schemas.microsoft.com/office/drawing/2014/main" id="{8A229BFA-6E85-A1E3-71FB-D6F8F867B322}"/>
              </a:ext>
            </a:extLst>
          </p:cNvPr>
          <p:cNvPicPr>
            <a:picLocks noChangeAspect="1"/>
          </p:cNvPicPr>
          <p:nvPr/>
        </p:nvPicPr>
        <p:blipFill rotWithShape="1">
          <a:blip r:embed="rId5"/>
          <a:srcRect t="64246" b="28756"/>
          <a:stretch/>
        </p:blipFill>
        <p:spPr>
          <a:xfrm>
            <a:off x="8529588" y="4386889"/>
            <a:ext cx="3556526" cy="172836"/>
          </a:xfrm>
          <a:prstGeom prst="rect">
            <a:avLst/>
          </a:prstGeom>
        </p:spPr>
      </p:pic>
    </p:spTree>
    <p:extLst>
      <p:ext uri="{BB962C8B-B14F-4D97-AF65-F5344CB8AC3E}">
        <p14:creationId xmlns:p14="http://schemas.microsoft.com/office/powerpoint/2010/main" val="690137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4">
            <a:extLst>
              <a:ext uri="{FF2B5EF4-FFF2-40B4-BE49-F238E27FC236}">
                <a16:creationId xmlns:a16="http://schemas.microsoft.com/office/drawing/2014/main" id="{2E594C02-416E-47BD-0D29-227455AB3F5D}"/>
              </a:ext>
            </a:extLst>
          </p:cNvPr>
          <p:cNvSpPr/>
          <p:nvPr/>
        </p:nvSpPr>
        <p:spPr>
          <a:xfrm>
            <a:off x="179534" y="1148057"/>
            <a:ext cx="5024077" cy="5305222"/>
          </a:xfrm>
          <a:custGeom>
            <a:avLst/>
            <a:gdLst/>
            <a:ahLst/>
            <a:cxnLst/>
            <a:rect l="l" t="t" r="r" b="b"/>
            <a:pathLst>
              <a:path w="1294951" h="1253877">
                <a:moveTo>
                  <a:pt x="0" y="0"/>
                </a:moveTo>
                <a:lnTo>
                  <a:pt x="1294951" y="0"/>
                </a:lnTo>
                <a:lnTo>
                  <a:pt x="1294951" y="1253877"/>
                </a:lnTo>
                <a:lnTo>
                  <a:pt x="0" y="1253877"/>
                </a:lnTo>
                <a:close/>
              </a:path>
            </a:pathLst>
          </a:custGeom>
          <a:solidFill>
            <a:srgbClr val="000000">
              <a:alpha val="0"/>
            </a:srgbClr>
          </a:solidFill>
          <a:ln w="47625" cap="sq">
            <a:solidFill>
              <a:srgbClr val="3C6CB2"/>
            </a:solidFill>
            <a:prstDash val="solid"/>
            <a:miter/>
          </a:ln>
        </p:spPr>
        <p:txBody>
          <a:bodyPr/>
          <a:lstStyle/>
          <a:p>
            <a:endParaRPr lang="es-ES_tradnl" sz="1200"/>
          </a:p>
        </p:txBody>
      </p:sp>
      <p:grpSp>
        <p:nvGrpSpPr>
          <p:cNvPr id="2" name="Group 2"/>
          <p:cNvGrpSpPr/>
          <p:nvPr/>
        </p:nvGrpSpPr>
        <p:grpSpPr>
          <a:xfrm>
            <a:off x="1" y="6562929"/>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781039" y="130411"/>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12" name="TextBox 12"/>
          <p:cNvSpPr txBox="1"/>
          <p:nvPr/>
        </p:nvSpPr>
        <p:spPr>
          <a:xfrm>
            <a:off x="136703" y="1607011"/>
            <a:ext cx="4837287" cy="4608313"/>
          </a:xfrm>
          <a:prstGeom prst="rect">
            <a:avLst/>
          </a:prstGeom>
        </p:spPr>
        <p:txBody>
          <a:bodyPr wrap="square" lIns="0" tIns="0" rIns="0" bIns="0" rtlCol="0" anchor="t">
            <a:spAutoFit/>
          </a:bodyPr>
          <a:lstStyle/>
          <a:p>
            <a:pPr algn="ctr">
              <a:lnSpc>
                <a:spcPts val="1521"/>
              </a:lnSpc>
            </a:pPr>
            <a:r>
              <a:rPr lang="es-CO" sz="1100" b="1" dirty="0">
                <a:solidFill>
                  <a:srgbClr val="000000"/>
                </a:solidFill>
                <a:latin typeface="Open Sans Bold"/>
              </a:rPr>
              <a:t> </a:t>
            </a:r>
            <a:r>
              <a:rPr lang="es-CO" sz="2800" b="1" dirty="0">
                <a:solidFill>
                  <a:srgbClr val="000000"/>
                </a:solidFill>
                <a:latin typeface="Open Sans Bold"/>
              </a:rPr>
              <a:t>Problemáticas</a:t>
            </a:r>
            <a:endParaRPr lang="es-CO" sz="2800" b="1" dirty="0">
              <a:solidFill>
                <a:srgbClr val="000000"/>
              </a:solidFill>
              <a:latin typeface="Open Sans Bold"/>
              <a:ea typeface="Open Sans Bold"/>
              <a:cs typeface="Open Sans Bold"/>
            </a:endParaRPr>
          </a:p>
          <a:p>
            <a:pPr algn="ctr">
              <a:lnSpc>
                <a:spcPts val="1521"/>
              </a:lnSpc>
            </a:pPr>
            <a:endParaRPr lang="es-CO" sz="2800" b="1" dirty="0">
              <a:solidFill>
                <a:srgbClr val="000000"/>
              </a:solidFill>
              <a:latin typeface="Open Sans Bold"/>
              <a:ea typeface="Open Sans Bold"/>
              <a:cs typeface="Open Sans Bold"/>
            </a:endParaRPr>
          </a:p>
          <a:p>
            <a:pPr marL="234315" lvl="1" indent="-116840" algn="just">
              <a:lnSpc>
                <a:spcPts val="1521"/>
              </a:lnSpc>
              <a:buFont typeface="Arial"/>
              <a:buChar char="•"/>
            </a:pPr>
            <a:r>
              <a:rPr lang="es-CO" sz="1200" dirty="0">
                <a:solidFill>
                  <a:srgbClr val="000000"/>
                </a:solidFill>
                <a:latin typeface="Open Sans"/>
              </a:rPr>
              <a:t>Esta prohibido por la ley, </a:t>
            </a:r>
            <a:r>
              <a:rPr lang="es-CO" sz="1200" b="1" i="1" dirty="0">
                <a:solidFill>
                  <a:srgbClr val="000000"/>
                </a:solidFill>
                <a:latin typeface="Open Sans"/>
              </a:rPr>
              <a:t>compartir el riesgo entre la empresa y la aseguradora,</a:t>
            </a:r>
            <a:r>
              <a:rPr lang="es-CO" sz="1200" dirty="0">
                <a:solidFill>
                  <a:srgbClr val="000000"/>
                </a:solidFill>
                <a:latin typeface="Open Sans"/>
              </a:rPr>
              <a:t> pues se ocasiona asumir un riesgo a primera capa.</a:t>
            </a:r>
            <a:endParaRPr lang="es-CO" sz="1200" dirty="0">
              <a:solidFill>
                <a:srgbClr val="000000"/>
              </a:solidFill>
              <a:latin typeface="Open Sans"/>
              <a:ea typeface="Open Sans"/>
              <a:cs typeface="Open Sans"/>
            </a:endParaRPr>
          </a:p>
          <a:p>
            <a:pPr algn="just">
              <a:lnSpc>
                <a:spcPts val="1521"/>
              </a:lnSpc>
            </a:pPr>
            <a:endParaRPr lang="es-CO" sz="1200" dirty="0">
              <a:solidFill>
                <a:srgbClr val="000000"/>
              </a:solidFill>
              <a:latin typeface="Open Sans"/>
              <a:ea typeface="Open Sans"/>
              <a:cs typeface="Open Sans"/>
            </a:endParaRPr>
          </a:p>
          <a:p>
            <a:pPr marL="234315" lvl="1" indent="-116840" algn="just">
              <a:lnSpc>
                <a:spcPts val="1521"/>
              </a:lnSpc>
              <a:buFont typeface="Arial"/>
              <a:buChar char="•"/>
            </a:pPr>
            <a:r>
              <a:rPr lang="es-CO" sz="1200" dirty="0">
                <a:solidFill>
                  <a:srgbClr val="000000"/>
                </a:solidFill>
                <a:latin typeface="Open Sans"/>
              </a:rPr>
              <a:t>Toma de seguros obligatorios de RRC y RCE con </a:t>
            </a:r>
            <a:r>
              <a:rPr lang="es-CO" sz="1200" b="1" i="1" dirty="0">
                <a:solidFill>
                  <a:srgbClr val="000000"/>
                </a:solidFill>
                <a:latin typeface="Open Sans"/>
              </a:rPr>
              <a:t>valores de deducibles para los amparos de muerte, incapacidad y gastos médicos</a:t>
            </a:r>
            <a:r>
              <a:rPr lang="es-CO" sz="1200" dirty="0">
                <a:solidFill>
                  <a:srgbClr val="000000"/>
                </a:solidFill>
                <a:latin typeface="Open Sans"/>
              </a:rPr>
              <a:t>, lo cual está prohibido por la ley.</a:t>
            </a:r>
            <a:endParaRPr lang="es-CO" sz="1200" dirty="0">
              <a:solidFill>
                <a:srgbClr val="000000"/>
              </a:solidFill>
              <a:latin typeface="Open Sans"/>
              <a:ea typeface="Open Sans"/>
              <a:cs typeface="Open Sans"/>
            </a:endParaRPr>
          </a:p>
          <a:p>
            <a:pPr algn="just">
              <a:lnSpc>
                <a:spcPts val="1521"/>
              </a:lnSpc>
            </a:pPr>
            <a:endParaRPr lang="es-CO" sz="1200" dirty="0">
              <a:solidFill>
                <a:srgbClr val="000000"/>
              </a:solidFill>
              <a:latin typeface="Open Sans"/>
              <a:ea typeface="Open Sans"/>
              <a:cs typeface="Open Sans"/>
            </a:endParaRPr>
          </a:p>
          <a:p>
            <a:pPr marL="234315" lvl="1" indent="-116840" algn="just">
              <a:lnSpc>
                <a:spcPts val="1521"/>
              </a:lnSpc>
              <a:buFont typeface="Arial"/>
              <a:buChar char="•"/>
            </a:pPr>
            <a:r>
              <a:rPr lang="es-CO" sz="1200" dirty="0">
                <a:solidFill>
                  <a:srgbClr val="000000"/>
                </a:solidFill>
                <a:latin typeface="Open Sans"/>
              </a:rPr>
              <a:t> Los fondos de responsabilidad que tienen </a:t>
            </a:r>
            <a:r>
              <a:rPr lang="es-CO" sz="1200" b="1" i="1" dirty="0">
                <a:solidFill>
                  <a:srgbClr val="000000"/>
                </a:solidFill>
                <a:latin typeface="Open Sans"/>
              </a:rPr>
              <a:t>las empresas de transporte  están asumiendo el riesgo o parte del riesgo</a:t>
            </a:r>
            <a:r>
              <a:rPr lang="es-CO" sz="1200" dirty="0">
                <a:solidFill>
                  <a:srgbClr val="000000"/>
                </a:solidFill>
                <a:latin typeface="Open Sans"/>
              </a:rPr>
              <a:t>, lo cual está prohibido por la ley.</a:t>
            </a:r>
            <a:endParaRPr lang="es-CO" sz="1200" dirty="0">
              <a:solidFill>
                <a:srgbClr val="000000"/>
              </a:solidFill>
              <a:latin typeface="Open Sans"/>
              <a:ea typeface="Open Sans"/>
              <a:cs typeface="Open Sans"/>
            </a:endParaRPr>
          </a:p>
          <a:p>
            <a:pPr algn="just">
              <a:lnSpc>
                <a:spcPts val="1521"/>
              </a:lnSpc>
            </a:pPr>
            <a:endParaRPr lang="es-CO" sz="1200" dirty="0">
              <a:solidFill>
                <a:srgbClr val="000000"/>
              </a:solidFill>
              <a:latin typeface="Open Sans"/>
              <a:ea typeface="Open Sans"/>
              <a:cs typeface="Open Sans"/>
            </a:endParaRPr>
          </a:p>
          <a:p>
            <a:pPr marL="234315" lvl="1" indent="-116840" algn="just">
              <a:lnSpc>
                <a:spcPts val="1521"/>
              </a:lnSpc>
              <a:buFont typeface="Arial"/>
              <a:buChar char="•"/>
            </a:pPr>
            <a:r>
              <a:rPr lang="es-CO" sz="1200" dirty="0">
                <a:solidFill>
                  <a:srgbClr val="000000"/>
                </a:solidFill>
                <a:latin typeface="Open Sans"/>
              </a:rPr>
              <a:t>Los Fondos de Responsabilidad que están asumiendo los riesgos, </a:t>
            </a:r>
            <a:r>
              <a:rPr lang="es-CO" sz="1200" b="1" i="1" dirty="0">
                <a:solidFill>
                  <a:srgbClr val="000000"/>
                </a:solidFill>
                <a:latin typeface="Open Sans"/>
              </a:rPr>
              <a:t>no están Registrados ante la Superintendencia Financiera de Colombia, y no se evidencia que constituyan las Reservas Técnicas </a:t>
            </a:r>
            <a:r>
              <a:rPr lang="es-CO" sz="1200" dirty="0">
                <a:solidFill>
                  <a:srgbClr val="000000"/>
                </a:solidFill>
                <a:latin typeface="Open Sans"/>
              </a:rPr>
              <a:t>para responder por los siniestros.</a:t>
            </a:r>
            <a:endParaRPr lang="es-CO" sz="1200" dirty="0">
              <a:solidFill>
                <a:srgbClr val="000000"/>
              </a:solidFill>
              <a:latin typeface="Open Sans"/>
              <a:ea typeface="Open Sans"/>
              <a:cs typeface="Open Sans"/>
            </a:endParaRPr>
          </a:p>
          <a:p>
            <a:pPr algn="just">
              <a:lnSpc>
                <a:spcPts val="1521"/>
              </a:lnSpc>
            </a:pPr>
            <a:endParaRPr lang="es-CO" sz="1200" dirty="0">
              <a:solidFill>
                <a:srgbClr val="000000"/>
              </a:solidFill>
              <a:latin typeface="Open Sans"/>
              <a:ea typeface="Open Sans"/>
              <a:cs typeface="Open Sans"/>
            </a:endParaRPr>
          </a:p>
          <a:p>
            <a:pPr marL="234315" lvl="1" indent="-116840" algn="just">
              <a:lnSpc>
                <a:spcPts val="1521"/>
              </a:lnSpc>
              <a:buFont typeface="Arial"/>
              <a:buChar char="•"/>
            </a:pPr>
            <a:r>
              <a:rPr lang="es-CO" sz="1200" dirty="0">
                <a:solidFill>
                  <a:srgbClr val="000000"/>
                </a:solidFill>
                <a:latin typeface="Open Sans"/>
              </a:rPr>
              <a:t>El valor de </a:t>
            </a:r>
            <a:r>
              <a:rPr lang="es-CO" sz="1200" b="1" i="1" dirty="0">
                <a:solidFill>
                  <a:srgbClr val="000000"/>
                </a:solidFill>
                <a:latin typeface="Open Sans"/>
              </a:rPr>
              <a:t>la prima de seguro está incluido en la canasta de costos del contrato de transporte, es decir que la paga el usuario del servicio</a:t>
            </a:r>
            <a:r>
              <a:rPr lang="es-CO" sz="1200" dirty="0">
                <a:solidFill>
                  <a:srgbClr val="000000"/>
                </a:solidFill>
                <a:latin typeface="Open Sans"/>
              </a:rPr>
              <a:t>, por lo tanto, no debe haber limitación en la contratación de los seguros obligatorios de RRC y RCE.</a:t>
            </a:r>
            <a:endParaRPr lang="es-CO" sz="1200" dirty="0">
              <a:solidFill>
                <a:srgbClr val="000000"/>
              </a:solidFill>
              <a:latin typeface="Open Sans"/>
              <a:ea typeface="Open Sans"/>
              <a:cs typeface="Open Sans"/>
            </a:endParaRPr>
          </a:p>
          <a:p>
            <a:pPr algn="just">
              <a:lnSpc>
                <a:spcPts val="1521"/>
              </a:lnSpc>
            </a:pPr>
            <a:endParaRPr lang="es-CO" sz="1200" dirty="0">
              <a:solidFill>
                <a:srgbClr val="000000"/>
              </a:solidFill>
              <a:latin typeface="Open Sans"/>
              <a:ea typeface="Open Sans"/>
              <a:cs typeface="Open Sans"/>
            </a:endParaRPr>
          </a:p>
        </p:txBody>
      </p:sp>
      <p:sp>
        <p:nvSpPr>
          <p:cNvPr id="13" name="Freeform 13"/>
          <p:cNvSpPr/>
          <p:nvPr/>
        </p:nvSpPr>
        <p:spPr>
          <a:xfrm>
            <a:off x="8697411" y="1320480"/>
            <a:ext cx="1305906" cy="990989"/>
          </a:xfrm>
          <a:custGeom>
            <a:avLst/>
            <a:gdLst/>
            <a:ahLst/>
            <a:cxnLst/>
            <a:rect l="l" t="t" r="r" b="b"/>
            <a:pathLst>
              <a:path w="2111735" h="2191423">
                <a:moveTo>
                  <a:pt x="0" y="0"/>
                </a:moveTo>
                <a:lnTo>
                  <a:pt x="2111735" y="0"/>
                </a:lnTo>
                <a:lnTo>
                  <a:pt x="2111735" y="2191423"/>
                </a:lnTo>
                <a:lnTo>
                  <a:pt x="0" y="2191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_tradnl" sz="1200"/>
          </a:p>
        </p:txBody>
      </p:sp>
      <p:sp>
        <p:nvSpPr>
          <p:cNvPr id="17" name="TextBox 17"/>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20" name="TextBox 20"/>
          <p:cNvSpPr txBox="1"/>
          <p:nvPr/>
        </p:nvSpPr>
        <p:spPr>
          <a:xfrm>
            <a:off x="1942572" y="1354399"/>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1</a:t>
            </a:r>
          </a:p>
        </p:txBody>
      </p:sp>
      <p:sp>
        <p:nvSpPr>
          <p:cNvPr id="21" name="TextBox 21"/>
          <p:cNvSpPr txBox="1"/>
          <p:nvPr/>
        </p:nvSpPr>
        <p:spPr>
          <a:xfrm>
            <a:off x="2900847" y="2418221"/>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2</a:t>
            </a:r>
          </a:p>
        </p:txBody>
      </p:sp>
      <p:sp>
        <p:nvSpPr>
          <p:cNvPr id="22" name="TextBox 22"/>
          <p:cNvSpPr txBox="1"/>
          <p:nvPr/>
        </p:nvSpPr>
        <p:spPr>
          <a:xfrm>
            <a:off x="508509" y="2202693"/>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5</a:t>
            </a:r>
          </a:p>
        </p:txBody>
      </p:sp>
      <p:grpSp>
        <p:nvGrpSpPr>
          <p:cNvPr id="23" name="Group 23"/>
          <p:cNvGrpSpPr/>
          <p:nvPr/>
        </p:nvGrpSpPr>
        <p:grpSpPr>
          <a:xfrm>
            <a:off x="5871990" y="2321114"/>
            <a:ext cx="6089043" cy="3987539"/>
            <a:chOff x="0" y="-57150"/>
            <a:chExt cx="1335933" cy="1575324"/>
          </a:xfrm>
        </p:grpSpPr>
        <p:sp>
          <p:nvSpPr>
            <p:cNvPr id="24" name="Freeform 24"/>
            <p:cNvSpPr/>
            <p:nvPr/>
          </p:nvSpPr>
          <p:spPr>
            <a:xfrm>
              <a:off x="0" y="0"/>
              <a:ext cx="1335933" cy="1518174"/>
            </a:xfrm>
            <a:custGeom>
              <a:avLst/>
              <a:gdLst/>
              <a:ahLst/>
              <a:cxnLst/>
              <a:rect l="l" t="t" r="r" b="b"/>
              <a:pathLst>
                <a:path w="1294951" h="1253877">
                  <a:moveTo>
                    <a:pt x="0" y="0"/>
                  </a:moveTo>
                  <a:lnTo>
                    <a:pt x="1294951" y="0"/>
                  </a:lnTo>
                  <a:lnTo>
                    <a:pt x="1294951" y="1253877"/>
                  </a:lnTo>
                  <a:lnTo>
                    <a:pt x="0" y="1253877"/>
                  </a:lnTo>
                  <a:close/>
                </a:path>
              </a:pathLst>
            </a:custGeom>
            <a:solidFill>
              <a:srgbClr val="000000">
                <a:alpha val="0"/>
              </a:srgbClr>
            </a:solidFill>
            <a:ln w="47625" cap="sq">
              <a:solidFill>
                <a:srgbClr val="3C6CB2"/>
              </a:solidFill>
              <a:prstDash val="solid"/>
              <a:miter/>
            </a:ln>
          </p:spPr>
          <p:txBody>
            <a:bodyPr/>
            <a:lstStyle/>
            <a:p>
              <a:endParaRPr lang="es-ES_tradnl" sz="1200"/>
            </a:p>
          </p:txBody>
        </p:sp>
        <p:sp>
          <p:nvSpPr>
            <p:cNvPr id="25" name="TextBox 25"/>
            <p:cNvSpPr txBox="1"/>
            <p:nvPr/>
          </p:nvSpPr>
          <p:spPr>
            <a:xfrm>
              <a:off x="0" y="-57150"/>
              <a:ext cx="1294951" cy="1311027"/>
            </a:xfrm>
            <a:prstGeom prst="rect">
              <a:avLst/>
            </a:prstGeom>
          </p:spPr>
          <p:txBody>
            <a:bodyPr lIns="33867" tIns="33867" rIns="33867" bIns="33867" rtlCol="0" anchor="ctr"/>
            <a:lstStyle/>
            <a:p>
              <a:pPr algn="ctr">
                <a:lnSpc>
                  <a:spcPts val="2136"/>
                </a:lnSpc>
              </a:pPr>
              <a:endParaRPr sz="1200"/>
            </a:p>
          </p:txBody>
        </p:sp>
      </p:grpSp>
      <p:sp>
        <p:nvSpPr>
          <p:cNvPr id="26" name="TextBox 26"/>
          <p:cNvSpPr txBox="1"/>
          <p:nvPr/>
        </p:nvSpPr>
        <p:spPr>
          <a:xfrm>
            <a:off x="5980345" y="2643391"/>
            <a:ext cx="5980685" cy="3707618"/>
          </a:xfrm>
          <a:prstGeom prst="rect">
            <a:avLst/>
          </a:prstGeom>
        </p:spPr>
        <p:txBody>
          <a:bodyPr wrap="square" lIns="0" tIns="0" rIns="0" bIns="0" rtlCol="0" anchor="t">
            <a:spAutoFit/>
          </a:bodyPr>
          <a:lstStyle/>
          <a:p>
            <a:pPr algn="ctr">
              <a:lnSpc>
                <a:spcPts val="1880"/>
              </a:lnSpc>
            </a:pPr>
            <a:r>
              <a:rPr lang="en-US" sz="2800" b="1" dirty="0" err="1">
                <a:solidFill>
                  <a:srgbClr val="000000"/>
                </a:solidFill>
                <a:latin typeface="Open Sans Bold"/>
              </a:rPr>
              <a:t>Acciones</a:t>
            </a:r>
            <a:endParaRPr lang="en-US" sz="1400" b="1" dirty="0">
              <a:solidFill>
                <a:srgbClr val="000000"/>
              </a:solidFill>
              <a:latin typeface="Open Sans Bold"/>
            </a:endParaRPr>
          </a:p>
          <a:p>
            <a:pPr algn="ctr">
              <a:lnSpc>
                <a:spcPts val="1880"/>
              </a:lnSpc>
            </a:pPr>
            <a:endParaRPr lang="es-CO" sz="1400" b="1" dirty="0">
              <a:solidFill>
                <a:srgbClr val="000000"/>
              </a:solidFill>
              <a:latin typeface="Open Sans Bold"/>
              <a:ea typeface="Open Sans Bold"/>
              <a:cs typeface="Open Sans Bold"/>
            </a:endParaRPr>
          </a:p>
          <a:p>
            <a:pPr marL="274955" lvl="1" indent="-137160" algn="just">
              <a:lnSpc>
                <a:spcPts val="1787"/>
              </a:lnSpc>
              <a:buFont typeface="Arial"/>
              <a:buChar char="•"/>
            </a:pPr>
            <a:r>
              <a:rPr lang="es-CO" sz="1400" dirty="0">
                <a:solidFill>
                  <a:srgbClr val="000000"/>
                </a:solidFill>
                <a:latin typeface="Open Sans"/>
              </a:rPr>
              <a:t>La Superintendencia de Transporte adelantará las </a:t>
            </a:r>
            <a:r>
              <a:rPr lang="es-CO" sz="1400" b="1" i="1" u="sng" dirty="0">
                <a:solidFill>
                  <a:srgbClr val="000000"/>
                </a:solidFill>
                <a:latin typeface="Open Sans"/>
              </a:rPr>
              <a:t>actuaciones administrativas correspondientes </a:t>
            </a:r>
            <a:endParaRPr lang="es-CO" sz="1400" b="1" dirty="0">
              <a:solidFill>
                <a:srgbClr val="000000"/>
              </a:solidFill>
              <a:latin typeface="Open Sans"/>
              <a:ea typeface="Open Sans"/>
              <a:cs typeface="Open Sans"/>
            </a:endParaRPr>
          </a:p>
          <a:p>
            <a:pPr marL="274955" lvl="1" indent="-137160" algn="just">
              <a:lnSpc>
                <a:spcPts val="1787"/>
              </a:lnSpc>
              <a:buFont typeface="Arial"/>
              <a:buChar char="•"/>
            </a:pPr>
            <a:endParaRPr lang="es-CO" sz="1100" dirty="0">
              <a:solidFill>
                <a:srgbClr val="000000"/>
              </a:solidFill>
              <a:latin typeface="Open Sans"/>
              <a:ea typeface="Open Sans"/>
              <a:cs typeface="Open Sans"/>
            </a:endParaRPr>
          </a:p>
          <a:p>
            <a:pPr marL="274955" lvl="1" indent="-137160" algn="just">
              <a:lnSpc>
                <a:spcPts val="1787"/>
              </a:lnSpc>
              <a:buFont typeface="Arial"/>
              <a:buChar char="•"/>
            </a:pPr>
            <a:r>
              <a:rPr lang="es-CO" sz="1400" dirty="0">
                <a:solidFill>
                  <a:srgbClr val="000000"/>
                </a:solidFill>
                <a:latin typeface="Open Sans"/>
              </a:rPr>
              <a:t>La Superintendencia de Transporte adoptará a través de una resolución la metodología e implementación de la </a:t>
            </a:r>
            <a:endParaRPr lang="es-CO" sz="1400" dirty="0">
              <a:solidFill>
                <a:srgbClr val="000000"/>
              </a:solidFill>
              <a:latin typeface="Open Sans"/>
              <a:ea typeface="Open Sans"/>
              <a:cs typeface="Open Sans"/>
            </a:endParaRPr>
          </a:p>
          <a:p>
            <a:pPr marL="274955" lvl="1" indent="-137160" algn="just">
              <a:lnSpc>
                <a:spcPts val="1787"/>
              </a:lnSpc>
              <a:buFont typeface="Arial"/>
              <a:buChar char="•"/>
            </a:pPr>
            <a:r>
              <a:rPr lang="es-CO" sz="1400" b="1" i="1" u="sng" dirty="0">
                <a:solidFill>
                  <a:srgbClr val="000000"/>
                </a:solidFill>
                <a:latin typeface="Open Sans"/>
              </a:rPr>
              <a:t>solución tecnológica que permita el registro y actualización de las pólizas</a:t>
            </a:r>
            <a:endParaRPr lang="es-CO" sz="1400" b="1" i="1" u="sng" dirty="0">
              <a:solidFill>
                <a:srgbClr val="000000"/>
              </a:solidFill>
              <a:latin typeface="Open Sans"/>
              <a:ea typeface="Open Sans"/>
              <a:cs typeface="Open Sans"/>
            </a:endParaRPr>
          </a:p>
          <a:p>
            <a:pPr marL="274955" lvl="1" indent="-137160" algn="just">
              <a:lnSpc>
                <a:spcPts val="1787"/>
              </a:lnSpc>
              <a:buFont typeface="Arial"/>
              <a:buChar char="•"/>
            </a:pPr>
            <a:endParaRPr lang="es-CO" sz="1400" dirty="0">
              <a:solidFill>
                <a:srgbClr val="000000"/>
              </a:solidFill>
              <a:latin typeface="Open Sans"/>
              <a:ea typeface="Open Sans"/>
              <a:cs typeface="Open Sans"/>
            </a:endParaRPr>
          </a:p>
          <a:p>
            <a:pPr marL="880110" lvl="2" indent="-285750" algn="just">
              <a:lnSpc>
                <a:spcPts val="1787"/>
              </a:lnSpc>
              <a:buFont typeface="Wingdings" pitchFamily="2" charset="2"/>
              <a:buChar char="Ø"/>
            </a:pPr>
            <a:r>
              <a:rPr lang="es-CO" sz="1400" b="1" dirty="0">
                <a:solidFill>
                  <a:srgbClr val="000000"/>
                </a:solidFill>
                <a:latin typeface="Open Sans"/>
              </a:rPr>
              <a:t>Marzo 2024. </a:t>
            </a:r>
            <a:r>
              <a:rPr lang="es-CO" sz="1400" dirty="0">
                <a:solidFill>
                  <a:srgbClr val="000000"/>
                </a:solidFill>
                <a:latin typeface="Open Sans"/>
              </a:rPr>
              <a:t>- publicación borrador resolución pólizas </a:t>
            </a:r>
          </a:p>
          <a:p>
            <a:pPr marL="594360" lvl="2" algn="just">
              <a:lnSpc>
                <a:spcPts val="1787"/>
              </a:lnSpc>
            </a:pPr>
            <a:r>
              <a:rPr lang="es-CO" sz="1400" dirty="0">
                <a:solidFill>
                  <a:srgbClr val="000000"/>
                </a:solidFill>
                <a:latin typeface="Open Sans"/>
              </a:rPr>
              <a:t>( 12/04/2024 finaliza periodo de observaciones)</a:t>
            </a:r>
            <a:endParaRPr lang="es-CO" sz="1400" dirty="0">
              <a:solidFill>
                <a:srgbClr val="000000"/>
              </a:solidFill>
              <a:latin typeface="Open Sans"/>
              <a:ea typeface="Open Sans"/>
              <a:cs typeface="Open Sans"/>
            </a:endParaRPr>
          </a:p>
          <a:p>
            <a:pPr marL="880110" lvl="2" indent="-285750" algn="just">
              <a:lnSpc>
                <a:spcPts val="1787"/>
              </a:lnSpc>
              <a:buFont typeface="Wingdings" pitchFamily="2" charset="2"/>
              <a:buChar char="Ø"/>
            </a:pPr>
            <a:endParaRPr lang="es-CO" sz="1400" dirty="0">
              <a:solidFill>
                <a:srgbClr val="000000"/>
              </a:solidFill>
              <a:latin typeface="Open Sans"/>
              <a:ea typeface="Open Sans"/>
              <a:cs typeface="Open Sans"/>
            </a:endParaRPr>
          </a:p>
          <a:p>
            <a:pPr marL="880110" lvl="2" indent="-285750" algn="just">
              <a:lnSpc>
                <a:spcPts val="1787"/>
              </a:lnSpc>
              <a:buFont typeface="Wingdings" pitchFamily="2" charset="2"/>
              <a:buChar char="Ø"/>
            </a:pPr>
            <a:r>
              <a:rPr lang="es-CO" sz="1400" b="1" dirty="0">
                <a:solidFill>
                  <a:srgbClr val="000000"/>
                </a:solidFill>
                <a:latin typeface="Open Sans"/>
              </a:rPr>
              <a:t>Abril 2024 </a:t>
            </a:r>
            <a:r>
              <a:rPr lang="es-CO" sz="1400" dirty="0">
                <a:solidFill>
                  <a:srgbClr val="000000"/>
                </a:solidFill>
                <a:latin typeface="Open Sans"/>
              </a:rPr>
              <a:t>– Lanzamiento solución tecnológica de seguimiento y control de pólizas ( SISI/POLIZA)</a:t>
            </a:r>
            <a:endParaRPr lang="es-CO" sz="1400" dirty="0">
              <a:solidFill>
                <a:srgbClr val="000000"/>
              </a:solidFill>
              <a:latin typeface="Open Sans"/>
              <a:ea typeface="Open Sans"/>
              <a:cs typeface="Open Sans"/>
            </a:endParaRPr>
          </a:p>
          <a:p>
            <a:pPr algn="just">
              <a:lnSpc>
                <a:spcPts val="1787"/>
              </a:lnSpc>
            </a:pPr>
            <a:endParaRPr lang="en-US" sz="1400" dirty="0">
              <a:solidFill>
                <a:srgbClr val="000000"/>
              </a:solidFill>
              <a:latin typeface="Open Sans"/>
            </a:endParaRPr>
          </a:p>
        </p:txBody>
      </p:sp>
      <p:sp>
        <p:nvSpPr>
          <p:cNvPr id="27" name="TextBox 19">
            <a:extLst>
              <a:ext uri="{FF2B5EF4-FFF2-40B4-BE49-F238E27FC236}">
                <a16:creationId xmlns:a16="http://schemas.microsoft.com/office/drawing/2014/main" id="{7F0E14D7-8108-4EA1-9D5A-F210235E105B}"/>
              </a:ext>
            </a:extLst>
          </p:cNvPr>
          <p:cNvSpPr txBox="1"/>
          <p:nvPr/>
        </p:nvSpPr>
        <p:spPr>
          <a:xfrm>
            <a:off x="2180977" y="222744"/>
            <a:ext cx="6600061" cy="489108"/>
          </a:xfrm>
          <a:prstGeom prst="rect">
            <a:avLst/>
          </a:prstGeom>
        </p:spPr>
        <p:txBody>
          <a:bodyPr lIns="0" tIns="0" rIns="0" bIns="0" rtlCol="0" anchor="t">
            <a:spAutoFit/>
          </a:bodyPr>
          <a:lstStyle/>
          <a:p>
            <a:pPr algn="ctr">
              <a:lnSpc>
                <a:spcPts val="4130"/>
              </a:lnSpc>
            </a:pPr>
            <a:r>
              <a:rPr lang="en-US" sz="2800" b="1">
                <a:solidFill>
                  <a:srgbClr val="000000"/>
                </a:solidFill>
                <a:latin typeface="Raleway Bold"/>
              </a:rPr>
              <a:t>CONCLUSIONES PÓLIZAS - 2023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562929"/>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781039" y="130411"/>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17" name="TextBox 17"/>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20" name="TextBox 20"/>
          <p:cNvSpPr txBox="1"/>
          <p:nvPr/>
        </p:nvSpPr>
        <p:spPr>
          <a:xfrm>
            <a:off x="1942572" y="1354399"/>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1</a:t>
            </a:r>
          </a:p>
        </p:txBody>
      </p:sp>
      <p:sp>
        <p:nvSpPr>
          <p:cNvPr id="21" name="TextBox 21"/>
          <p:cNvSpPr txBox="1"/>
          <p:nvPr/>
        </p:nvSpPr>
        <p:spPr>
          <a:xfrm>
            <a:off x="2900847" y="2418221"/>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2</a:t>
            </a:r>
          </a:p>
        </p:txBody>
      </p:sp>
      <p:sp>
        <p:nvSpPr>
          <p:cNvPr id="22" name="TextBox 22"/>
          <p:cNvSpPr txBox="1"/>
          <p:nvPr/>
        </p:nvSpPr>
        <p:spPr>
          <a:xfrm>
            <a:off x="508509" y="2202693"/>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5</a:t>
            </a:r>
          </a:p>
        </p:txBody>
      </p:sp>
      <p:graphicFrame>
        <p:nvGraphicFramePr>
          <p:cNvPr id="9" name="Tabla 8">
            <a:extLst>
              <a:ext uri="{FF2B5EF4-FFF2-40B4-BE49-F238E27FC236}">
                <a16:creationId xmlns:a16="http://schemas.microsoft.com/office/drawing/2014/main" id="{DC31D296-60EA-E41C-7142-C731B78810A6}"/>
              </a:ext>
            </a:extLst>
          </p:cNvPr>
          <p:cNvGraphicFramePr>
            <a:graphicFrameLocks noGrp="1"/>
          </p:cNvGraphicFramePr>
          <p:nvPr>
            <p:extLst>
              <p:ext uri="{D42A27DB-BD31-4B8C-83A1-F6EECF244321}">
                <p14:modId xmlns:p14="http://schemas.microsoft.com/office/powerpoint/2010/main" val="2544739429"/>
              </p:ext>
            </p:extLst>
          </p:nvPr>
        </p:nvGraphicFramePr>
        <p:xfrm>
          <a:off x="6600067" y="1291552"/>
          <a:ext cx="5382171" cy="5204546"/>
        </p:xfrm>
        <a:graphic>
          <a:graphicData uri="http://schemas.openxmlformats.org/drawingml/2006/table">
            <a:tbl>
              <a:tblPr firstRow="1" firstCol="1" bandRow="1"/>
              <a:tblGrid>
                <a:gridCol w="5382171">
                  <a:extLst>
                    <a:ext uri="{9D8B030D-6E8A-4147-A177-3AD203B41FA5}">
                      <a16:colId xmlns:a16="http://schemas.microsoft.com/office/drawing/2014/main" val="2696788748"/>
                    </a:ext>
                  </a:extLst>
                </a:gridCol>
              </a:tblGrid>
              <a:tr h="371749">
                <a:tc>
                  <a:txBody>
                    <a:bodyPr/>
                    <a:lstStyle/>
                    <a:p>
                      <a:pPr algn="ctr"/>
                      <a:endParaRPr lang="es-CO" sz="1100" b="1" dirty="0">
                        <a:solidFill>
                          <a:srgbClr val="FF0000"/>
                        </a:solidFill>
                        <a:effectLst/>
                        <a:highlight>
                          <a:srgbClr val="FFFFFF"/>
                        </a:highlight>
                        <a:latin typeface="Verdana" panose="020B0604030504040204" pitchFamily="34" charset="0"/>
                        <a:ea typeface="Times New Roman" panose="02020603050405020304" pitchFamily="18" charset="0"/>
                        <a:cs typeface="Times New Roman" panose="02020603050405020304" pitchFamily="18" charset="0"/>
                      </a:endParaRPr>
                    </a:p>
                    <a:p>
                      <a:pPr algn="ctr"/>
                      <a:r>
                        <a:rPr lang="es-CO" sz="1100" b="1" dirty="0">
                          <a:solidFill>
                            <a:srgbClr val="FF0000"/>
                          </a:solidFill>
                          <a:effectLst/>
                          <a:highlight>
                            <a:srgbClr val="FFFFFF"/>
                          </a:highlight>
                          <a:latin typeface="Verdana" panose="020B0604030504040204" pitchFamily="34" charset="0"/>
                          <a:ea typeface="Times New Roman" panose="02020603050405020304" pitchFamily="18" charset="0"/>
                          <a:cs typeface="Times New Roman" panose="02020603050405020304" pitchFamily="18" charset="0"/>
                        </a:rPr>
                        <a:t>INFORMACIÓN SOBRE POLIZAS VIGENTES RESPONSABILIDAD CIVIL CONTRACTUAL y  </a:t>
                      </a:r>
                      <a:r>
                        <a:rPr lang="es-CO" sz="1600" b="1" dirty="0">
                          <a:solidFill>
                            <a:srgbClr val="FF0000"/>
                          </a:solidFill>
                          <a:effectLst/>
                          <a:highlight>
                            <a:srgbClr val="FFFFFF"/>
                          </a:highlight>
                          <a:latin typeface="Aptos Narrow" panose="020B0004020202020204" pitchFamily="34" charset="0"/>
                          <a:ea typeface="Times New Roman" panose="02020603050405020304" pitchFamily="18" charset="0"/>
                          <a:cs typeface="Times New Roman" panose="02020603050405020304" pitchFamily="18" charset="0"/>
                        </a:rPr>
                        <a:t>EXTRACONTRACTUAL</a:t>
                      </a:r>
                      <a:endParaRPr lang="es-CO" sz="1600" dirty="0">
                        <a:solidFill>
                          <a:srgbClr val="FF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7915246"/>
                  </a:ext>
                </a:extLst>
              </a:tr>
              <a:tr h="178002">
                <a:tc>
                  <a:txBody>
                    <a:bodyPr/>
                    <a:lstStyle/>
                    <a:p>
                      <a:r>
                        <a:rPr lang="es-CO" sz="9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Número de póliza </a:t>
                      </a:r>
                      <a:endParaRPr lang="es-CO"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0316068"/>
                  </a:ext>
                </a:extLst>
              </a:tr>
              <a:tr h="178002">
                <a:tc>
                  <a:txBody>
                    <a:bodyPr/>
                    <a:lstStyle/>
                    <a:p>
                      <a:pPr lvl="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Entidad Aseguradora </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6480782"/>
                  </a:ext>
                </a:extLst>
              </a:tr>
              <a:tr h="178002">
                <a:tc>
                  <a:txBody>
                    <a:bodyPr/>
                    <a:lstStyle/>
                    <a:p>
                      <a:pPr lvl="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Vigencia de la póliza: (Desde: inicio Vigencia)</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86024"/>
                  </a:ext>
                </a:extLst>
              </a:tr>
              <a:tr h="178002">
                <a:tc>
                  <a:txBody>
                    <a:bodyPr/>
                    <a:lstStyle/>
                    <a:p>
                      <a:pPr lvl="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Vigencia de la póliza: (Hasta: Final Vigencia)</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7806681"/>
                  </a:ext>
                </a:extLst>
              </a:tr>
              <a:tr h="178002">
                <a:tc>
                  <a:txBody>
                    <a:bodyPr/>
                    <a:lstStyle/>
                    <a:p>
                      <a:r>
                        <a:rPr lang="es-CO" sz="9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AMPAROS BÁSICOS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3297112"/>
                  </a:ext>
                </a:extLst>
              </a:tr>
              <a:tr h="178002">
                <a:tc>
                  <a:txBody>
                    <a:bodyPr/>
                    <a:lstStyle/>
                    <a:p>
                      <a:pPr lvl="0"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Muerte Accidental</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1523123"/>
                  </a:ext>
                </a:extLst>
              </a:tr>
              <a:tr h="178002">
                <a:tc>
                  <a:txBody>
                    <a:bodyPr/>
                    <a:lstStyle/>
                    <a:p>
                      <a:pPr lvl="0"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Incapacidad Temporal</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2218047"/>
                  </a:ext>
                </a:extLst>
              </a:tr>
              <a:tr h="178002">
                <a:tc>
                  <a:txBody>
                    <a:bodyPr/>
                    <a:lstStyle/>
                    <a:p>
                      <a:pPr lvl="0"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Incapacidad Permanente</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6353828"/>
                  </a:ext>
                </a:extLst>
              </a:tr>
              <a:tr h="178002">
                <a:tc>
                  <a:txBody>
                    <a:bodyPr/>
                    <a:lstStyle/>
                    <a:p>
                      <a:pPr lvl="0"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Gastos Médicos Hospitalarios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8824020"/>
                  </a:ext>
                </a:extLst>
              </a:tr>
              <a:tr h="178002">
                <a:tc>
                  <a:txBody>
                    <a:bodyPr/>
                    <a:lstStyle/>
                    <a:p>
                      <a:r>
                        <a:rPr lang="es-CO" sz="9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AMPAROS ADICIONALES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1430253"/>
                  </a:ext>
                </a:extLst>
              </a:tr>
              <a:tr h="178002">
                <a:tc>
                  <a:txBody>
                    <a:bodyPr/>
                    <a:lstStyle/>
                    <a:p>
                      <a:pPr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Amparo patrimonial</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2194114"/>
                  </a:ext>
                </a:extLst>
              </a:tr>
              <a:tr h="178002">
                <a:tc>
                  <a:txBody>
                    <a:bodyPr/>
                    <a:lstStyle/>
                    <a:p>
                      <a:pPr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Asistencia Jurídica en proceso penal y civil</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0264901"/>
                  </a:ext>
                </a:extLst>
              </a:tr>
              <a:tr h="178002">
                <a:tc>
                  <a:txBody>
                    <a:bodyPr/>
                    <a:lstStyle/>
                    <a:p>
                      <a:pPr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Perjuicios patrimoniales y extrapatrimoniales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9883906"/>
                  </a:ext>
                </a:extLst>
              </a:tr>
              <a:tr h="178002">
                <a:tc>
                  <a:txBody>
                    <a:bodyPr/>
                    <a:lstStyle/>
                    <a:p>
                      <a:pPr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Otros amparos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2176681"/>
                  </a:ext>
                </a:extLst>
              </a:tr>
              <a:tr h="178002">
                <a:tc>
                  <a:txBody>
                    <a:bodyPr/>
                    <a:lstStyle/>
                    <a:p>
                      <a:r>
                        <a:rPr lang="es-CO" sz="9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INFORMACION SOBRE VEHÍCULOS </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1027930"/>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Información de placas </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6494157"/>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Información sobre el clausulado y caratula </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0595954"/>
                  </a:ext>
                </a:extLst>
              </a:tr>
              <a:tr h="178002">
                <a:tc>
                  <a:txBody>
                    <a:bodyPr/>
                    <a:lstStyle/>
                    <a:p>
                      <a:r>
                        <a:rPr lang="es-CO" sz="9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INFORMACIÓN SOBRE EL FONDO DE RESPONSABILIDAD</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1830508"/>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Fecha Constitución Fondo</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8770173"/>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Numero de Resolución Superintendencia Financiera o entidad competente</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2461275"/>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Fecha Resolución de Resolución Superintendencia Financiera o entidad competente</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2454480"/>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Valor Reservas Técnicas del Fondo para cubrir las responsabilidades (SMMLV)</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5425877"/>
                  </a:ext>
                </a:extLst>
              </a:tr>
              <a:tr h="33652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Fecha de corte reservas técnicas del fondo para cubrir las responsabilidades/fecha de  corte reservas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5818144"/>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Otra información complementaria del Fondo</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3644216"/>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Información sobre cubrimientos, primera y segunda capa</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2300857"/>
                  </a:ext>
                </a:extLst>
              </a:tr>
            </a:tbl>
          </a:graphicData>
        </a:graphic>
      </p:graphicFrame>
      <p:sp>
        <p:nvSpPr>
          <p:cNvPr id="14" name="CuadroTexto 13">
            <a:extLst>
              <a:ext uri="{FF2B5EF4-FFF2-40B4-BE49-F238E27FC236}">
                <a16:creationId xmlns:a16="http://schemas.microsoft.com/office/drawing/2014/main" id="{F2597056-7734-E43C-E513-7214ED044E82}"/>
              </a:ext>
            </a:extLst>
          </p:cNvPr>
          <p:cNvSpPr txBox="1"/>
          <p:nvPr/>
        </p:nvSpPr>
        <p:spPr>
          <a:xfrm>
            <a:off x="227809" y="1294321"/>
            <a:ext cx="6003112" cy="1384995"/>
          </a:xfrm>
          <a:prstGeom prst="rect">
            <a:avLst/>
          </a:prstGeom>
          <a:solidFill>
            <a:schemeClr val="tx2"/>
          </a:solidFill>
        </p:spPr>
        <p:txBody>
          <a:bodyPr wrap="square">
            <a:spAutoFit/>
          </a:bodyPr>
          <a:lstStyle/>
          <a:p>
            <a:pPr algn="ctr"/>
            <a:r>
              <a:rPr lang="es-CO" sz="1200" b="1" kern="100" dirty="0">
                <a:solidFill>
                  <a:schemeClr val="bg1"/>
                </a:solidFill>
                <a:effectLst/>
                <a:latin typeface="Verdana" panose="020B0604030504040204" pitchFamily="34" charset="0"/>
                <a:ea typeface="Yu Mincho" panose="02020400000000000000" pitchFamily="18" charset="-128"/>
                <a:cs typeface="Calibri" panose="020F0502020204030204" pitchFamily="34" charset="0"/>
              </a:rPr>
              <a:t>Proyecto de Resolución:</a:t>
            </a:r>
          </a:p>
          <a:p>
            <a:endParaRPr lang="es-CO" sz="1200" b="1"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a:p>
            <a:pPr algn="just"/>
            <a:r>
              <a:rPr lang="es-CO"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rPr>
              <a:t>“Lineamientos para el reporte de la póliza de responsabilidad civil contractual y extracontractual que deben tomar las empresas para el aseguramiento de la actividad transportadora para la prestación del servicio público de transporte en las modalidades Especial, Mixto y de Pasajeros por carretera ”</a:t>
            </a:r>
            <a:endParaRPr lang="es-ES_tradnl"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p:txBody>
      </p:sp>
      <p:sp>
        <p:nvSpPr>
          <p:cNvPr id="18" name="CuadroTexto 17">
            <a:extLst>
              <a:ext uri="{FF2B5EF4-FFF2-40B4-BE49-F238E27FC236}">
                <a16:creationId xmlns:a16="http://schemas.microsoft.com/office/drawing/2014/main" id="{D2A5C816-0F79-7FC2-E0A3-05E8F72F571F}"/>
              </a:ext>
            </a:extLst>
          </p:cNvPr>
          <p:cNvSpPr txBox="1"/>
          <p:nvPr/>
        </p:nvSpPr>
        <p:spPr>
          <a:xfrm>
            <a:off x="209762" y="2679316"/>
            <a:ext cx="5990114" cy="3647152"/>
          </a:xfrm>
          <a:prstGeom prst="rect">
            <a:avLst/>
          </a:prstGeom>
          <a:ln>
            <a:solidFill>
              <a:schemeClr val="tx2"/>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228600" indent="-228600">
              <a:buFont typeface="+mj-lt"/>
              <a:buAutoNum type="arabicPeriod"/>
            </a:pPr>
            <a:r>
              <a:rPr lang="es-CO" sz="1100" b="1" kern="100" dirty="0">
                <a:latin typeface="Verdana" panose="020B0604030504040204" pitchFamily="34" charset="0"/>
                <a:ea typeface="Yu Mincho" panose="02020400000000000000" pitchFamily="18" charset="-128"/>
                <a:cs typeface="Calibri" panose="020F0502020204030204" pitchFamily="34" charset="0"/>
              </a:rPr>
              <a:t>Quienes deben reportar y mantener la información actualizada:</a:t>
            </a: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100" kern="100" dirty="0">
                <a:latin typeface="Verdana" panose="020B0604030504040204" pitchFamily="34" charset="0"/>
                <a:ea typeface="Yu Mincho" panose="02020400000000000000" pitchFamily="18" charset="-128"/>
                <a:cs typeface="Calibri" panose="020F0502020204030204" pitchFamily="34" charset="0"/>
              </a:rPr>
              <a:t>Empresas de transporte:</a:t>
            </a:r>
          </a:p>
          <a:p>
            <a:pPr marL="628650" lvl="1" indent="-171450">
              <a:buFont typeface="Wingdings" pitchFamily="2" charset="2"/>
              <a:buChar char="Ø"/>
            </a:pPr>
            <a:r>
              <a:rPr lang="es-CO" sz="1100" kern="100" dirty="0">
                <a:latin typeface="Verdana" panose="020B0604030504040204" pitchFamily="34" charset="0"/>
                <a:ea typeface="Yu Mincho" panose="02020400000000000000" pitchFamily="18" charset="-128"/>
                <a:cs typeface="Calibri" panose="020F0502020204030204" pitchFamily="34" charset="0"/>
              </a:rPr>
              <a:t>Especial</a:t>
            </a:r>
          </a:p>
          <a:p>
            <a:pPr marL="628650" lvl="1" indent="-171450">
              <a:buFont typeface="Wingdings" pitchFamily="2" charset="2"/>
              <a:buChar char="Ø"/>
            </a:pPr>
            <a:r>
              <a:rPr lang="es-CO" sz="1100" kern="100" dirty="0">
                <a:latin typeface="Verdana" panose="020B0604030504040204" pitchFamily="34" charset="0"/>
                <a:ea typeface="Yu Mincho" panose="02020400000000000000" pitchFamily="18" charset="-128"/>
                <a:cs typeface="Calibri" panose="020F0502020204030204" pitchFamily="34" charset="0"/>
              </a:rPr>
              <a:t>Mixto</a:t>
            </a:r>
          </a:p>
          <a:p>
            <a:pPr marL="628650" lvl="1" indent="-171450">
              <a:buFont typeface="Wingdings" pitchFamily="2" charset="2"/>
              <a:buChar char="Ø"/>
            </a:pPr>
            <a:r>
              <a:rPr lang="es-CO" sz="1100" kern="100" dirty="0">
                <a:latin typeface="Verdana" panose="020B0604030504040204" pitchFamily="34" charset="0"/>
                <a:ea typeface="Yu Mincho" panose="02020400000000000000" pitchFamily="18" charset="-128"/>
                <a:cs typeface="Calibri" panose="020F0502020204030204" pitchFamily="34" charset="0"/>
              </a:rPr>
              <a:t>Pasajeros por carretera </a:t>
            </a:r>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r>
              <a:rPr lang="es-CO" sz="1100" b="1" kern="100" dirty="0">
                <a:latin typeface="Verdana" panose="020B0604030504040204" pitchFamily="34" charset="0"/>
                <a:ea typeface="Yu Mincho" panose="02020400000000000000" pitchFamily="18" charset="-128"/>
                <a:cs typeface="Calibri" panose="020F0502020204030204" pitchFamily="34" charset="0"/>
              </a:rPr>
              <a:t>2. Cuando deben reportar:</a:t>
            </a: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lgn="just">
              <a:buFont typeface="Wingdings" pitchFamily="2" charset="2"/>
              <a:buChar char="q"/>
            </a:pPr>
            <a:r>
              <a:rPr lang="es-CO" sz="1100" kern="100" dirty="0">
                <a:latin typeface="Verdana" panose="020B0604030504040204" pitchFamily="34" charset="0"/>
                <a:ea typeface="Yu Mincho" panose="02020400000000000000" pitchFamily="18" charset="-128"/>
                <a:cs typeface="Calibri" panose="020F0502020204030204" pitchFamily="34" charset="0"/>
              </a:rPr>
              <a:t>Primer registro: Desde el 29 de abril hasta el  17 de mayo del 2024</a:t>
            </a:r>
          </a:p>
          <a:p>
            <a:pPr marL="171450" indent="-171450">
              <a:buFont typeface="Wingdings" pitchFamily="2" charset="2"/>
              <a:buChar char="q"/>
            </a:pPr>
            <a:r>
              <a:rPr lang="es-CO" sz="1100" kern="100" dirty="0">
                <a:latin typeface="Verdana" panose="020B0604030504040204" pitchFamily="34" charset="0"/>
                <a:ea typeface="Yu Mincho" panose="02020400000000000000" pitchFamily="18" charset="-128"/>
                <a:cs typeface="Calibri" panose="020F0502020204030204" pitchFamily="34" charset="0"/>
              </a:rPr>
              <a:t>Actualización permanente: Cada vez que la empresa tome una nueva póliza deberá reportar.</a:t>
            </a:r>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r>
              <a:rPr lang="es-CO" sz="1100" b="1" kern="100" dirty="0">
                <a:latin typeface="Verdana" panose="020B0604030504040204" pitchFamily="34" charset="0"/>
                <a:ea typeface="Yu Mincho" panose="02020400000000000000" pitchFamily="18" charset="-128"/>
                <a:cs typeface="Calibri" panose="020F0502020204030204" pitchFamily="34" charset="0"/>
              </a:rPr>
              <a:t>3. Donde deben reportar:</a:t>
            </a: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r>
              <a:rPr lang="es-CO" sz="1100" kern="100" dirty="0">
                <a:latin typeface="Verdana" panose="020B0604030504040204" pitchFamily="34" charset="0"/>
                <a:ea typeface="Yu Mincho" panose="02020400000000000000" pitchFamily="18" charset="-128"/>
                <a:cs typeface="Calibri" panose="020F0502020204030204" pitchFamily="34" charset="0"/>
              </a:rPr>
              <a:t>Sistema de Información de Seguimiento e Implementación y control de pólizas de seguro de responsabilidad civil contractual y extracontractual (SISI/POLIZA)</a:t>
            </a:r>
          </a:p>
          <a:p>
            <a:endParaRPr lang="es-CO" sz="1100" kern="100" dirty="0">
              <a:latin typeface="Verdana" panose="020B0604030504040204" pitchFamily="34" charset="0"/>
              <a:ea typeface="Yu Mincho" panose="02020400000000000000" pitchFamily="18" charset="-128"/>
              <a:cs typeface="Calibri" panose="020F0502020204030204" pitchFamily="34" charset="0"/>
            </a:endParaRPr>
          </a:p>
          <a:p>
            <a:r>
              <a:rPr lang="es-CO" sz="1100" b="1" kern="100" dirty="0">
                <a:latin typeface="Verdana" panose="020B0604030504040204" pitchFamily="34" charset="0"/>
                <a:ea typeface="Yu Mincho" panose="02020400000000000000" pitchFamily="18" charset="-128"/>
                <a:cs typeface="Calibri" panose="020F0502020204030204" pitchFamily="34" charset="0"/>
              </a:rPr>
              <a:t>4. Donde puedo consultar la documentación  del reporte de información :</a:t>
            </a: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r>
              <a:rPr lang="es-CO" sz="1100" kern="100" dirty="0">
                <a:latin typeface="Verdana" panose="020B0604030504040204" pitchFamily="34" charset="0"/>
                <a:ea typeface="Yu Mincho" panose="02020400000000000000" pitchFamily="18" charset="-128"/>
                <a:cs typeface="Calibri" panose="020F0502020204030204" pitchFamily="34" charset="0"/>
                <a:hlinkClick r:id="rId5">
                  <a:extLst>
                    <a:ext uri="{A12FA001-AC4F-418D-AE19-62706E023703}">
                      <ahyp:hlinkClr xmlns:ahyp="http://schemas.microsoft.com/office/drawing/2018/hyperlinkcolor" val="tx"/>
                    </a:ext>
                  </a:extLst>
                </a:hlinkClick>
              </a:rPr>
              <a:t>https://www.supertransporte.gov.co/index.php/formulario-sisi-poliza</a:t>
            </a:r>
            <a:r>
              <a:rPr lang="es-CO" sz="1100" kern="100" dirty="0">
                <a:latin typeface="Verdana" panose="020B0604030504040204" pitchFamily="34" charset="0"/>
                <a:ea typeface="Yu Mincho" panose="02020400000000000000" pitchFamily="18" charset="-128"/>
                <a:cs typeface="Calibri" panose="020F0502020204030204" pitchFamily="34" charset="0"/>
              </a:rPr>
              <a:t> )</a:t>
            </a:r>
          </a:p>
        </p:txBody>
      </p:sp>
      <p:sp>
        <p:nvSpPr>
          <p:cNvPr id="29" name="CuadroTexto 28">
            <a:extLst>
              <a:ext uri="{FF2B5EF4-FFF2-40B4-BE49-F238E27FC236}">
                <a16:creationId xmlns:a16="http://schemas.microsoft.com/office/drawing/2014/main" id="{3960AB5B-1330-1710-4014-82628A3800B2}"/>
              </a:ext>
            </a:extLst>
          </p:cNvPr>
          <p:cNvSpPr txBox="1"/>
          <p:nvPr/>
        </p:nvSpPr>
        <p:spPr>
          <a:xfrm>
            <a:off x="2119862" y="154070"/>
            <a:ext cx="6838467" cy="738664"/>
          </a:xfrm>
          <a:prstGeom prst="rect">
            <a:avLst/>
          </a:prstGeom>
          <a:noFill/>
        </p:spPr>
        <p:txBody>
          <a:bodyPr wrap="square">
            <a:spAutoFit/>
          </a:bodyPr>
          <a:lstStyle/>
          <a:p>
            <a:pPr algn="ctr"/>
            <a:r>
              <a:rPr lang="es-CO" sz="1400" b="1" kern="100" dirty="0">
                <a:latin typeface="Verdana" panose="020B0604030504040204" pitchFamily="34" charset="0"/>
                <a:ea typeface="Yu Mincho" panose="02020400000000000000" pitchFamily="18" charset="-128"/>
                <a:cs typeface="Calibri" panose="020F0502020204030204" pitchFamily="34" charset="0"/>
              </a:rPr>
              <a:t>Sistema de Información de Seguimiento e Implementación y control de pólizas de seguro de responsabilidad civil contractual y extracontractual (SISI/POLIZA)</a:t>
            </a:r>
          </a:p>
        </p:txBody>
      </p:sp>
    </p:spTree>
    <p:extLst>
      <p:ext uri="{BB962C8B-B14F-4D97-AF65-F5344CB8AC3E}">
        <p14:creationId xmlns:p14="http://schemas.microsoft.com/office/powerpoint/2010/main" val="3619845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DE2EB4-D4F6-2764-8EA2-FEDBCB067E0A}"/>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sp>
        <p:nvSpPr>
          <p:cNvPr id="6" name="Elipse 5">
            <a:extLst>
              <a:ext uri="{FF2B5EF4-FFF2-40B4-BE49-F238E27FC236}">
                <a16:creationId xmlns:a16="http://schemas.microsoft.com/office/drawing/2014/main" id="{F0741AD1-2003-F214-6352-919F507BB09B}"/>
              </a:ext>
            </a:extLst>
          </p:cNvPr>
          <p:cNvSpPr/>
          <p:nvPr/>
        </p:nvSpPr>
        <p:spPr>
          <a:xfrm>
            <a:off x="587596" y="730132"/>
            <a:ext cx="1544500" cy="1544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a16="http://schemas.microsoft.com/office/drawing/2014/main" id="{7B2E6BDA-6B77-EC12-2579-412A0FD846BD}"/>
              </a:ext>
            </a:extLst>
          </p:cNvPr>
          <p:cNvPicPr>
            <a:picLocks noChangeAspect="1"/>
          </p:cNvPicPr>
          <p:nvPr/>
        </p:nvPicPr>
        <p:blipFill>
          <a:blip r:embed="rId3"/>
          <a:stretch>
            <a:fillRect/>
          </a:stretch>
        </p:blipFill>
        <p:spPr>
          <a:xfrm>
            <a:off x="521046" y="803765"/>
            <a:ext cx="1677600" cy="1194451"/>
          </a:xfrm>
          <a:prstGeom prst="rect">
            <a:avLst/>
          </a:prstGeom>
        </p:spPr>
      </p:pic>
      <p:sp>
        <p:nvSpPr>
          <p:cNvPr id="8" name="CuadroTexto 7">
            <a:extLst>
              <a:ext uri="{FF2B5EF4-FFF2-40B4-BE49-F238E27FC236}">
                <a16:creationId xmlns:a16="http://schemas.microsoft.com/office/drawing/2014/main" id="{7447D507-5BE5-134E-02EA-5DFB95C0EBA4}"/>
              </a:ext>
            </a:extLst>
          </p:cNvPr>
          <p:cNvSpPr txBox="1"/>
          <p:nvPr/>
        </p:nvSpPr>
        <p:spPr>
          <a:xfrm>
            <a:off x="1430184" y="2513072"/>
            <a:ext cx="6904653" cy="1446550"/>
          </a:xfrm>
          <a:prstGeom prst="rect">
            <a:avLst/>
          </a:prstGeom>
          <a:noFill/>
        </p:spPr>
        <p:txBody>
          <a:bodyPr wrap="square" rtlCol="0">
            <a:spAutoFit/>
          </a:bodyPr>
          <a:lstStyle/>
          <a:p>
            <a:pPr algn="ctr"/>
            <a:r>
              <a:rPr lang="es-CO" sz="4400" b="1" dirty="0">
                <a:solidFill>
                  <a:schemeClr val="bg1"/>
                </a:solidFill>
                <a:latin typeface="Nunito" pitchFamily="2" charset="0"/>
              </a:rPr>
              <a:t>Resultado validación PECCIT - 2023 </a:t>
            </a:r>
          </a:p>
        </p:txBody>
      </p:sp>
      <p:cxnSp>
        <p:nvCxnSpPr>
          <p:cNvPr id="9" name="Conector recto 8">
            <a:extLst>
              <a:ext uri="{FF2B5EF4-FFF2-40B4-BE49-F238E27FC236}">
                <a16:creationId xmlns:a16="http://schemas.microsoft.com/office/drawing/2014/main" id="{94AB79D8-77AF-CFA1-FD39-835870CF19C6}"/>
              </a:ext>
            </a:extLst>
          </p:cNvPr>
          <p:cNvCxnSpPr>
            <a:cxnSpLocks/>
          </p:cNvCxnSpPr>
          <p:nvPr/>
        </p:nvCxnSpPr>
        <p:spPr>
          <a:xfrm>
            <a:off x="1005282" y="4289676"/>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459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562929"/>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3"/>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4"/>
            <a:stretch>
              <a:fillRect/>
            </a:stretch>
          </a:blipFill>
        </p:spPr>
        <p:txBody>
          <a:bodyPr/>
          <a:lstStyle/>
          <a:p>
            <a:endParaRPr lang="es-ES_tradnl" sz="1200"/>
          </a:p>
        </p:txBody>
      </p:sp>
      <p:sp>
        <p:nvSpPr>
          <p:cNvPr id="17" name="TextBox 17"/>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20" name="TextBox 20"/>
          <p:cNvSpPr txBox="1"/>
          <p:nvPr/>
        </p:nvSpPr>
        <p:spPr>
          <a:xfrm>
            <a:off x="1942572" y="1354399"/>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1</a:t>
            </a:r>
          </a:p>
        </p:txBody>
      </p:sp>
      <p:sp>
        <p:nvSpPr>
          <p:cNvPr id="21" name="TextBox 21"/>
          <p:cNvSpPr txBox="1"/>
          <p:nvPr/>
        </p:nvSpPr>
        <p:spPr>
          <a:xfrm>
            <a:off x="2900847" y="2418221"/>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2</a:t>
            </a:r>
          </a:p>
        </p:txBody>
      </p:sp>
      <p:sp>
        <p:nvSpPr>
          <p:cNvPr id="22" name="TextBox 22"/>
          <p:cNvSpPr txBox="1"/>
          <p:nvPr/>
        </p:nvSpPr>
        <p:spPr>
          <a:xfrm>
            <a:off x="508509" y="2202693"/>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5</a:t>
            </a:r>
          </a:p>
        </p:txBody>
      </p:sp>
      <p:sp>
        <p:nvSpPr>
          <p:cNvPr id="14" name="CuadroTexto 13">
            <a:extLst>
              <a:ext uri="{FF2B5EF4-FFF2-40B4-BE49-F238E27FC236}">
                <a16:creationId xmlns:a16="http://schemas.microsoft.com/office/drawing/2014/main" id="{F2597056-7734-E43C-E513-7214ED044E82}"/>
              </a:ext>
            </a:extLst>
          </p:cNvPr>
          <p:cNvSpPr txBox="1"/>
          <p:nvPr/>
        </p:nvSpPr>
        <p:spPr>
          <a:xfrm>
            <a:off x="105886" y="1990419"/>
            <a:ext cx="4570617" cy="1938992"/>
          </a:xfrm>
          <a:prstGeom prst="rect">
            <a:avLst/>
          </a:prstGeom>
          <a:solidFill>
            <a:schemeClr val="tx2"/>
          </a:solidFill>
        </p:spPr>
        <p:txBody>
          <a:bodyPr wrap="square">
            <a:spAutoFit/>
          </a:bodyPr>
          <a:lstStyle/>
          <a:p>
            <a:pPr algn="ctr"/>
            <a:r>
              <a:rPr lang="es-CO" sz="1200" b="1" kern="100" dirty="0">
                <a:solidFill>
                  <a:schemeClr val="bg1"/>
                </a:solidFill>
                <a:effectLst/>
                <a:latin typeface="Verdana" panose="020B0604030504040204" pitchFamily="34" charset="0"/>
                <a:ea typeface="Yu Mincho" panose="02020400000000000000" pitchFamily="18" charset="-128"/>
                <a:cs typeface="Calibri" panose="020F0502020204030204" pitchFamily="34" charset="0"/>
              </a:rPr>
              <a:t>Resolución</a:t>
            </a:r>
            <a:r>
              <a:rPr lang="es-CO" sz="1200" b="1" kern="100" dirty="0">
                <a:solidFill>
                  <a:schemeClr val="bg1"/>
                </a:solidFill>
                <a:latin typeface="Verdana" panose="020B0604030504040204" pitchFamily="34" charset="0"/>
                <a:ea typeface="Yu Mincho" panose="02020400000000000000" pitchFamily="18" charset="-128"/>
                <a:cs typeface="Calibri" panose="020F0502020204030204" pitchFamily="34" charset="0"/>
              </a:rPr>
              <a:t> -  10110- 2023</a:t>
            </a:r>
            <a:endParaRPr lang="es-CO" sz="1200" b="1" kern="100" dirty="0">
              <a:solidFill>
                <a:schemeClr val="bg1"/>
              </a:solidFill>
              <a:effectLst/>
              <a:latin typeface="Verdana" panose="020B0604030504040204" pitchFamily="34" charset="0"/>
              <a:ea typeface="Yu Mincho" panose="02020400000000000000" pitchFamily="18" charset="-128"/>
              <a:cs typeface="Calibri" panose="020F0502020204030204" pitchFamily="34" charset="0"/>
            </a:endParaRPr>
          </a:p>
          <a:p>
            <a:endParaRPr lang="es-CO" sz="1200" b="1"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a:p>
            <a:pPr algn="just"/>
            <a:r>
              <a:rPr lang="es-CO"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rPr>
              <a:t>Sistema de Información de Seguimiento e Implementación del Plan Estratégico de Control Contra la Ilegalidad en el Transporte (SISI/PECCIT). Por medio de esta herramienta, los sujetos obligados legalmente deberán registrar, cargar los soportes/evidencias, mantener actualizada la información y documentación necesaria para la verificación y seguimiento por parte de la Superintendencia de Transporte de los PECCIT.</a:t>
            </a:r>
            <a:endParaRPr lang="es-ES_tradnl"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p:txBody>
      </p:sp>
      <p:sp>
        <p:nvSpPr>
          <p:cNvPr id="18" name="CuadroTexto 17">
            <a:extLst>
              <a:ext uri="{FF2B5EF4-FFF2-40B4-BE49-F238E27FC236}">
                <a16:creationId xmlns:a16="http://schemas.microsoft.com/office/drawing/2014/main" id="{D2A5C816-0F79-7FC2-E0A3-05E8F72F571F}"/>
              </a:ext>
            </a:extLst>
          </p:cNvPr>
          <p:cNvSpPr txBox="1"/>
          <p:nvPr/>
        </p:nvSpPr>
        <p:spPr>
          <a:xfrm>
            <a:off x="4914824" y="1430765"/>
            <a:ext cx="7031181" cy="4832092"/>
          </a:xfrm>
          <a:prstGeom prst="rect">
            <a:avLst/>
          </a:prstGeom>
          <a:ln>
            <a:solidFill>
              <a:schemeClr val="tx2"/>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228600" indent="-228600">
              <a:buFont typeface="+mj-lt"/>
              <a:buAutoNum type="arabicPeriod"/>
            </a:pPr>
            <a:r>
              <a:rPr lang="es-CO" sz="1400" b="1" kern="100" dirty="0">
                <a:latin typeface="Verdana" panose="020B0604030504040204" pitchFamily="34" charset="0"/>
                <a:ea typeface="Yu Mincho" panose="02020400000000000000" pitchFamily="18" charset="-128"/>
                <a:cs typeface="Calibri" panose="020F0502020204030204" pitchFamily="34" charset="0"/>
              </a:rPr>
              <a:t>Quienes deben reportar y mantener la información actualizada:</a:t>
            </a:r>
          </a:p>
          <a:p>
            <a:endParaRPr lang="es-CO" sz="1400" b="1"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400" kern="100" dirty="0">
                <a:latin typeface="Verdana" panose="020B0604030504040204" pitchFamily="34" charset="0"/>
                <a:ea typeface="Yu Mincho" panose="02020400000000000000" pitchFamily="18" charset="-128"/>
                <a:cs typeface="Calibri" panose="020F0502020204030204" pitchFamily="34" charset="0"/>
              </a:rPr>
              <a:t>Autoridades de Transporte y Organismos de Tránsito y Transporte que tienen como función organizar, dirigir y controlar el tránsito y el transporte en cada jurisdicción.</a:t>
            </a:r>
          </a:p>
          <a:p>
            <a:endParaRPr lang="es-CO" sz="1400" b="1" kern="100" dirty="0">
              <a:latin typeface="Verdana" panose="020B0604030504040204" pitchFamily="34" charset="0"/>
              <a:ea typeface="Yu Mincho" panose="02020400000000000000" pitchFamily="18" charset="-128"/>
              <a:cs typeface="Calibri" panose="020F0502020204030204" pitchFamily="34" charset="0"/>
            </a:endParaRPr>
          </a:p>
          <a:p>
            <a:r>
              <a:rPr lang="es-CO" sz="1400" b="1" kern="100" dirty="0">
                <a:latin typeface="Verdana" panose="020B0604030504040204" pitchFamily="34" charset="0"/>
                <a:ea typeface="Yu Mincho" panose="02020400000000000000" pitchFamily="18" charset="-128"/>
                <a:cs typeface="Calibri" panose="020F0502020204030204" pitchFamily="34" charset="0"/>
              </a:rPr>
              <a:t>2. Cuando deben reportar:</a:t>
            </a:r>
          </a:p>
          <a:p>
            <a:endParaRPr lang="es-CO" sz="1400" b="1"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lgn="just">
              <a:buFont typeface="Wingdings" pitchFamily="2" charset="2"/>
              <a:buChar char="q"/>
            </a:pPr>
            <a:r>
              <a:rPr lang="es-CO" sz="1400" b="1" dirty="0"/>
              <a:t>Grupo A. Organismos de Tránsito</a:t>
            </a:r>
          </a:p>
          <a:p>
            <a:pPr marL="628650" lvl="1" indent="-171450" algn="just">
              <a:buFont typeface="Wingdings" pitchFamily="2" charset="2"/>
              <a:buChar char="Ø"/>
            </a:pPr>
            <a:r>
              <a:rPr lang="es-CO" sz="1400" dirty="0"/>
              <a:t>Noviembre 2023 – Planeación  2023</a:t>
            </a:r>
          </a:p>
          <a:p>
            <a:pPr marL="628650" lvl="1" indent="-171450" algn="just">
              <a:buFont typeface="Wingdings" pitchFamily="2" charset="2"/>
              <a:buChar char="Ø"/>
            </a:pPr>
            <a:r>
              <a:rPr lang="es-CO" sz="1400" dirty="0"/>
              <a:t>Noviembre  y Diciembre 2023 – Ejecución</a:t>
            </a:r>
          </a:p>
          <a:p>
            <a:pPr marL="628650" lvl="1" indent="-171450" algn="just">
              <a:buFont typeface="Wingdings" pitchFamily="2" charset="2"/>
              <a:buChar char="Ø"/>
            </a:pPr>
            <a:r>
              <a:rPr lang="es-CO" sz="1400" dirty="0"/>
              <a:t>Enero  2024 – Planeación  2024</a:t>
            </a:r>
          </a:p>
          <a:p>
            <a:pPr marL="628650" lvl="1" indent="-171450" algn="just">
              <a:buFont typeface="Wingdings" pitchFamily="2" charset="2"/>
              <a:buChar char="Ø"/>
            </a:pPr>
            <a:r>
              <a:rPr lang="es-CO" sz="1400" dirty="0"/>
              <a:t>Enero a  Diciembre 2024– Ejecución</a:t>
            </a:r>
          </a:p>
          <a:p>
            <a:pPr marL="628650" lvl="1" indent="-171450" algn="just">
              <a:buFont typeface="Wingdings" pitchFamily="2" charset="2"/>
              <a:buChar char="Ø"/>
            </a:pPr>
            <a:endParaRPr lang="es-CO" sz="1400" dirty="0"/>
          </a:p>
          <a:p>
            <a:pPr marL="171450" indent="-171450" algn="just">
              <a:buFont typeface="Wingdings" pitchFamily="2" charset="2"/>
              <a:buChar char="q"/>
            </a:pPr>
            <a:r>
              <a:rPr lang="es-CO" sz="1400" b="1" dirty="0"/>
              <a:t>Grupo B. Distritos, municipios Categoría uno, dos y tres, cuatro, cinco y seis</a:t>
            </a:r>
          </a:p>
          <a:p>
            <a:pPr marL="628650" lvl="1" indent="-171450" algn="just">
              <a:buFont typeface="Wingdings" pitchFamily="2" charset="2"/>
              <a:buChar char="Ø"/>
            </a:pPr>
            <a:r>
              <a:rPr lang="es-CO" sz="1400" dirty="0"/>
              <a:t>Marzo  2024 – Planeación  2024</a:t>
            </a:r>
          </a:p>
          <a:p>
            <a:pPr marL="628650" lvl="1" indent="-171450" algn="just">
              <a:buFont typeface="Wingdings" pitchFamily="2" charset="2"/>
              <a:buChar char="Ø"/>
            </a:pPr>
            <a:r>
              <a:rPr lang="es-CO" sz="1400" dirty="0"/>
              <a:t>Marzo a  Diciembre 2024– Ejecución</a:t>
            </a:r>
            <a:endParaRPr lang="es-CO" sz="1400" b="1" kern="100" dirty="0">
              <a:latin typeface="Verdana" panose="020B0604030504040204" pitchFamily="34" charset="0"/>
              <a:ea typeface="Yu Mincho" panose="02020400000000000000" pitchFamily="18" charset="-128"/>
              <a:cs typeface="Calibri" panose="020F0502020204030204" pitchFamily="34" charset="0"/>
            </a:endParaRPr>
          </a:p>
          <a:p>
            <a:endParaRPr lang="es-CO" sz="1400" kern="100" dirty="0">
              <a:latin typeface="Verdana" panose="020B0604030504040204" pitchFamily="34" charset="0"/>
              <a:ea typeface="Yu Mincho" panose="02020400000000000000" pitchFamily="18" charset="-128"/>
              <a:cs typeface="Calibri" panose="020F0502020204030204" pitchFamily="34" charset="0"/>
            </a:endParaRPr>
          </a:p>
          <a:p>
            <a:r>
              <a:rPr lang="es-CO" sz="1400" b="1" kern="100" dirty="0">
                <a:latin typeface="Verdana" panose="020B0604030504040204" pitchFamily="34" charset="0"/>
                <a:ea typeface="Yu Mincho" panose="02020400000000000000" pitchFamily="18" charset="-128"/>
                <a:cs typeface="Calibri" panose="020F0502020204030204" pitchFamily="34" charset="0"/>
              </a:rPr>
              <a:t>3. Donde puedo consultar la documentación  del reporte de información :</a:t>
            </a:r>
          </a:p>
          <a:p>
            <a:endParaRPr lang="es-CO" sz="1400" b="1" kern="100" dirty="0">
              <a:latin typeface="Verdana" panose="020B0604030504040204" pitchFamily="34" charset="0"/>
              <a:ea typeface="Yu Mincho" panose="02020400000000000000" pitchFamily="18" charset="-128"/>
              <a:cs typeface="Calibri" panose="020F0502020204030204" pitchFamily="34" charset="0"/>
            </a:endParaRPr>
          </a:p>
          <a:p>
            <a:r>
              <a:rPr lang="es-CO" sz="1400" kern="100" dirty="0">
                <a:latin typeface="Verdana" panose="020B0604030504040204" pitchFamily="34" charset="0"/>
                <a:ea typeface="Yu Mincho" panose="02020400000000000000" pitchFamily="18" charset="-128"/>
                <a:cs typeface="Calibri" panose="020F0502020204030204" pitchFamily="34" charset="0"/>
              </a:rPr>
              <a:t>https://</a:t>
            </a:r>
            <a:r>
              <a:rPr lang="es-CO" sz="1400" kern="100" dirty="0" err="1">
                <a:latin typeface="Verdana" panose="020B0604030504040204" pitchFamily="34" charset="0"/>
                <a:ea typeface="Yu Mincho" panose="02020400000000000000" pitchFamily="18" charset="-128"/>
                <a:cs typeface="Calibri" panose="020F0502020204030204" pitchFamily="34" charset="0"/>
              </a:rPr>
              <a:t>www.supertransporte.gov.co</a:t>
            </a:r>
            <a:r>
              <a:rPr lang="es-CO" sz="1400" kern="100" dirty="0">
                <a:latin typeface="Verdana" panose="020B0604030504040204" pitchFamily="34" charset="0"/>
                <a:ea typeface="Yu Mincho" panose="02020400000000000000" pitchFamily="18" charset="-128"/>
                <a:cs typeface="Calibri" panose="020F0502020204030204" pitchFamily="34" charset="0"/>
              </a:rPr>
              <a:t>/</a:t>
            </a:r>
            <a:r>
              <a:rPr lang="es-CO" sz="1400" kern="100" dirty="0" err="1">
                <a:latin typeface="Verdana" panose="020B0604030504040204" pitchFamily="34" charset="0"/>
                <a:ea typeface="Yu Mincho" panose="02020400000000000000" pitchFamily="18" charset="-128"/>
                <a:cs typeface="Calibri" panose="020F0502020204030204" pitchFamily="34" charset="0"/>
              </a:rPr>
              <a:t>index.php</a:t>
            </a:r>
            <a:r>
              <a:rPr lang="es-CO" sz="1400" kern="100" dirty="0">
                <a:latin typeface="Verdana" panose="020B0604030504040204" pitchFamily="34" charset="0"/>
                <a:ea typeface="Yu Mincho" panose="02020400000000000000" pitchFamily="18" charset="-128"/>
                <a:cs typeface="Calibri" panose="020F0502020204030204" pitchFamily="34" charset="0"/>
              </a:rPr>
              <a:t>/formulario-</a:t>
            </a:r>
            <a:r>
              <a:rPr lang="es-CO" sz="1400" kern="100" dirty="0" err="1">
                <a:latin typeface="Verdana" panose="020B0604030504040204" pitchFamily="34" charset="0"/>
                <a:ea typeface="Yu Mincho" panose="02020400000000000000" pitchFamily="18" charset="-128"/>
                <a:cs typeface="Calibri" panose="020F0502020204030204" pitchFamily="34" charset="0"/>
              </a:rPr>
              <a:t>sisi</a:t>
            </a:r>
            <a:r>
              <a:rPr lang="es-CO" sz="1400" kern="100" dirty="0">
                <a:latin typeface="Verdana" panose="020B0604030504040204" pitchFamily="34" charset="0"/>
                <a:ea typeface="Yu Mincho" panose="02020400000000000000" pitchFamily="18" charset="-128"/>
                <a:cs typeface="Calibri" panose="020F0502020204030204" pitchFamily="34" charset="0"/>
              </a:rPr>
              <a:t>-</a:t>
            </a:r>
            <a:r>
              <a:rPr lang="es-CO" sz="1400" kern="100" dirty="0" err="1">
                <a:latin typeface="Verdana" panose="020B0604030504040204" pitchFamily="34" charset="0"/>
                <a:ea typeface="Yu Mincho" panose="02020400000000000000" pitchFamily="18" charset="-128"/>
                <a:cs typeface="Calibri" panose="020F0502020204030204" pitchFamily="34" charset="0"/>
              </a:rPr>
              <a:t>peccit</a:t>
            </a:r>
            <a:r>
              <a:rPr lang="es-CO" sz="1400" kern="100" dirty="0">
                <a:latin typeface="Verdana" panose="020B0604030504040204" pitchFamily="34" charset="0"/>
                <a:ea typeface="Yu Mincho" panose="02020400000000000000" pitchFamily="18" charset="-128"/>
                <a:cs typeface="Calibri" panose="020F0502020204030204" pitchFamily="34" charset="0"/>
              </a:rPr>
              <a:t>/</a:t>
            </a:r>
          </a:p>
        </p:txBody>
      </p:sp>
      <p:sp>
        <p:nvSpPr>
          <p:cNvPr id="29" name="CuadroTexto 28">
            <a:extLst>
              <a:ext uri="{FF2B5EF4-FFF2-40B4-BE49-F238E27FC236}">
                <a16:creationId xmlns:a16="http://schemas.microsoft.com/office/drawing/2014/main" id="{3960AB5B-1330-1710-4014-82628A3800B2}"/>
              </a:ext>
            </a:extLst>
          </p:cNvPr>
          <p:cNvSpPr txBox="1"/>
          <p:nvPr/>
        </p:nvSpPr>
        <p:spPr>
          <a:xfrm>
            <a:off x="2119862" y="154070"/>
            <a:ext cx="6838467" cy="523220"/>
          </a:xfrm>
          <a:prstGeom prst="rect">
            <a:avLst/>
          </a:prstGeom>
          <a:noFill/>
        </p:spPr>
        <p:txBody>
          <a:bodyPr wrap="square">
            <a:spAutoFit/>
          </a:bodyPr>
          <a:lstStyle/>
          <a:p>
            <a:pPr algn="ctr"/>
            <a:r>
              <a:rPr lang="es-CO" sz="1400" b="1" kern="100" dirty="0">
                <a:latin typeface="Verdana" panose="020B0604030504040204" pitchFamily="34" charset="0"/>
                <a:ea typeface="Yu Mincho" panose="02020400000000000000" pitchFamily="18" charset="-128"/>
                <a:cs typeface="Calibri" panose="020F0502020204030204" pitchFamily="34" charset="0"/>
              </a:rPr>
              <a:t>Seguimiento e Implementación del Plan Estratégico de Control Contra la Ilegalidad en el Transporte (SISI/PECCIT). </a:t>
            </a:r>
          </a:p>
        </p:txBody>
      </p:sp>
      <p:pic>
        <p:nvPicPr>
          <p:cNvPr id="8" name="Imagen 7">
            <a:extLst>
              <a:ext uri="{FF2B5EF4-FFF2-40B4-BE49-F238E27FC236}">
                <a16:creationId xmlns:a16="http://schemas.microsoft.com/office/drawing/2014/main" id="{9C5AA2C4-AFE4-A034-BF81-59B47E43222A}"/>
              </a:ext>
            </a:extLst>
          </p:cNvPr>
          <p:cNvPicPr>
            <a:picLocks noChangeAspect="1"/>
          </p:cNvPicPr>
          <p:nvPr/>
        </p:nvPicPr>
        <p:blipFill>
          <a:blip r:embed="rId5"/>
          <a:stretch>
            <a:fillRect/>
          </a:stretch>
        </p:blipFill>
        <p:spPr>
          <a:xfrm>
            <a:off x="1244417" y="4099307"/>
            <a:ext cx="2293553" cy="2241256"/>
          </a:xfrm>
          <a:prstGeom prst="rect">
            <a:avLst/>
          </a:prstGeom>
        </p:spPr>
      </p:pic>
    </p:spTree>
    <p:extLst>
      <p:ext uri="{BB962C8B-B14F-4D97-AF65-F5344CB8AC3E}">
        <p14:creationId xmlns:p14="http://schemas.microsoft.com/office/powerpoint/2010/main" val="2064957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148" y="6562929"/>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latin typeface="Nunito" pitchFamily="2" charset="77"/>
              </a:endParaRPr>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lang="es-ES_tradnl" sz="1200">
                <a:latin typeface="Nunito" pitchFamily="2" charset="77"/>
              </a:endParaRPr>
            </a:p>
          </p:txBody>
        </p:sp>
      </p:grpSp>
      <p:sp>
        <p:nvSpPr>
          <p:cNvPr id="5" name="Freeform 5"/>
          <p:cNvSpPr/>
          <p:nvPr/>
        </p:nvSpPr>
        <p:spPr>
          <a:xfrm>
            <a:off x="245034" y="71601"/>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latin typeface="Nunito" pitchFamily="2" charset="77"/>
            </a:endParaRPr>
          </a:p>
        </p:txBody>
      </p:sp>
      <p:sp>
        <p:nvSpPr>
          <p:cNvPr id="6" name="Freeform 6"/>
          <p:cNvSpPr/>
          <p:nvPr/>
        </p:nvSpPr>
        <p:spPr>
          <a:xfrm>
            <a:off x="10721080" y="196130"/>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latin typeface="Nunito" pitchFamily="2" charset="77"/>
            </a:endParaRPr>
          </a:p>
        </p:txBody>
      </p:sp>
      <p:sp>
        <p:nvSpPr>
          <p:cNvPr id="41" name="TextBox 41"/>
          <p:cNvSpPr txBox="1"/>
          <p:nvPr/>
        </p:nvSpPr>
        <p:spPr>
          <a:xfrm>
            <a:off x="5091373" y="6568651"/>
            <a:ext cx="2397621" cy="246221"/>
          </a:xfrm>
          <a:prstGeom prst="rect">
            <a:avLst/>
          </a:prstGeom>
        </p:spPr>
        <p:txBody>
          <a:bodyPr lIns="0" tIns="0" rIns="0" bIns="0" rtlCol="0" anchor="t">
            <a:spAutoFit/>
          </a:bodyPr>
          <a:lstStyle/>
          <a:p>
            <a:pPr algn="ctr">
              <a:lnSpc>
                <a:spcPts val="1960"/>
              </a:lnSpc>
            </a:pPr>
            <a:r>
              <a:rPr lang="es-ES_tradnl" sz="1400">
                <a:solidFill>
                  <a:srgbClr val="F8F7F7"/>
                </a:solidFill>
                <a:latin typeface="Nunito" pitchFamily="2" charset="77"/>
              </a:rPr>
              <a:t>www.supertransporte.gov.co</a:t>
            </a:r>
          </a:p>
        </p:txBody>
      </p:sp>
      <p:sp>
        <p:nvSpPr>
          <p:cNvPr id="43" name="TextBox 19">
            <a:extLst>
              <a:ext uri="{FF2B5EF4-FFF2-40B4-BE49-F238E27FC236}">
                <a16:creationId xmlns:a16="http://schemas.microsoft.com/office/drawing/2014/main" id="{F6A2318C-5767-8AD1-AEF9-E8385CD9682B}"/>
              </a:ext>
            </a:extLst>
          </p:cNvPr>
          <p:cNvSpPr txBox="1"/>
          <p:nvPr/>
        </p:nvSpPr>
        <p:spPr>
          <a:xfrm>
            <a:off x="2346722" y="172707"/>
            <a:ext cx="7255239" cy="502061"/>
          </a:xfrm>
          <a:prstGeom prst="rect">
            <a:avLst/>
          </a:prstGeom>
        </p:spPr>
        <p:txBody>
          <a:bodyPr wrap="square" lIns="0" tIns="0" rIns="0" bIns="0" rtlCol="0" anchor="t">
            <a:spAutoFit/>
          </a:bodyPr>
          <a:lstStyle/>
          <a:p>
            <a:pPr algn="ctr">
              <a:lnSpc>
                <a:spcPts val="4130"/>
              </a:lnSpc>
            </a:pPr>
            <a:r>
              <a:rPr lang="es-ES_tradnl" sz="2800" b="1" dirty="0">
                <a:solidFill>
                  <a:srgbClr val="000000"/>
                </a:solidFill>
                <a:latin typeface="Nunito" pitchFamily="2" charset="77"/>
              </a:rPr>
              <a:t>ESTADO ACTUAL – SISI/PECCIT</a:t>
            </a:r>
          </a:p>
        </p:txBody>
      </p:sp>
      <mc:AlternateContent xmlns:mc="http://schemas.openxmlformats.org/markup-compatibility/2006" xmlns:cx4="http://schemas.microsoft.com/office/drawing/2016/5/10/chartex">
        <mc:Choice Requires="cx4">
          <p:graphicFrame>
            <p:nvGraphicFramePr>
              <p:cNvPr id="61" name="Gráfico 60">
                <a:extLst>
                  <a:ext uri="{FF2B5EF4-FFF2-40B4-BE49-F238E27FC236}">
                    <a16:creationId xmlns:a16="http://schemas.microsoft.com/office/drawing/2014/main" id="{71E73C91-AED8-17E5-FD55-5F818D31F9F0}"/>
                  </a:ext>
                </a:extLst>
              </p:cNvPr>
              <p:cNvGraphicFramePr/>
              <p:nvPr/>
            </p:nvGraphicFramePr>
            <p:xfrm>
              <a:off x="3300179" y="736040"/>
              <a:ext cx="6191250" cy="4435567"/>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61" name="Gráfico 60">
                <a:extLst>
                  <a:ext uri="{FF2B5EF4-FFF2-40B4-BE49-F238E27FC236}">
                    <a16:creationId xmlns:a16="http://schemas.microsoft.com/office/drawing/2014/main" id="{71E73C91-AED8-17E5-FD55-5F818D31F9F0}"/>
                  </a:ext>
                </a:extLst>
              </p:cNvPr>
              <p:cNvPicPr>
                <a:picLocks noGrp="1" noRot="1" noChangeAspect="1" noMove="1" noResize="1" noEditPoints="1" noAdjustHandles="1" noChangeArrowheads="1" noChangeShapeType="1"/>
              </p:cNvPicPr>
              <p:nvPr/>
            </p:nvPicPr>
            <p:blipFill>
              <a:blip r:embed="rId5"/>
              <a:stretch>
                <a:fillRect/>
              </a:stretch>
            </p:blipFill>
            <p:spPr>
              <a:xfrm>
                <a:off x="3300179" y="736040"/>
                <a:ext cx="6191250" cy="4435567"/>
              </a:xfrm>
              <a:prstGeom prst="rect">
                <a:avLst/>
              </a:prstGeom>
            </p:spPr>
          </p:pic>
        </mc:Fallback>
      </mc:AlternateContent>
      <p:pic>
        <p:nvPicPr>
          <p:cNvPr id="10" name="Imagen 9">
            <a:extLst>
              <a:ext uri="{FF2B5EF4-FFF2-40B4-BE49-F238E27FC236}">
                <a16:creationId xmlns:a16="http://schemas.microsoft.com/office/drawing/2014/main" id="{C44F4DF0-C35F-BB29-4C6C-384632990D03}"/>
              </a:ext>
            </a:extLst>
          </p:cNvPr>
          <p:cNvPicPr>
            <a:picLocks noChangeAspect="1"/>
          </p:cNvPicPr>
          <p:nvPr/>
        </p:nvPicPr>
        <p:blipFill>
          <a:blip r:embed="rId6"/>
          <a:stretch>
            <a:fillRect/>
          </a:stretch>
        </p:blipFill>
        <p:spPr>
          <a:xfrm>
            <a:off x="291154" y="1224675"/>
            <a:ext cx="6191250" cy="5152283"/>
          </a:xfrm>
          <a:prstGeom prst="rect">
            <a:avLst/>
          </a:prstGeom>
        </p:spPr>
      </p:pic>
      <p:pic>
        <p:nvPicPr>
          <p:cNvPr id="11" name="Imagen 10">
            <a:extLst>
              <a:ext uri="{FF2B5EF4-FFF2-40B4-BE49-F238E27FC236}">
                <a16:creationId xmlns:a16="http://schemas.microsoft.com/office/drawing/2014/main" id="{85B076A2-E714-BF8E-EB0F-D9CC9EC2A4F7}"/>
              </a:ext>
            </a:extLst>
          </p:cNvPr>
          <p:cNvPicPr>
            <a:picLocks noChangeAspect="1"/>
          </p:cNvPicPr>
          <p:nvPr/>
        </p:nvPicPr>
        <p:blipFill>
          <a:blip r:embed="rId7"/>
          <a:stretch>
            <a:fillRect/>
          </a:stretch>
        </p:blipFill>
        <p:spPr>
          <a:xfrm>
            <a:off x="7469385" y="1482203"/>
            <a:ext cx="3117669" cy="3434650"/>
          </a:xfrm>
          <a:prstGeom prst="rect">
            <a:avLst/>
          </a:prstGeom>
        </p:spPr>
      </p:pic>
      <p:sp>
        <p:nvSpPr>
          <p:cNvPr id="12" name="CuadroTexto 11">
            <a:extLst>
              <a:ext uri="{FF2B5EF4-FFF2-40B4-BE49-F238E27FC236}">
                <a16:creationId xmlns:a16="http://schemas.microsoft.com/office/drawing/2014/main" id="{89F4366B-1E4E-73F1-C535-B7A2B6AE30A4}"/>
              </a:ext>
            </a:extLst>
          </p:cNvPr>
          <p:cNvSpPr txBox="1"/>
          <p:nvPr/>
        </p:nvSpPr>
        <p:spPr>
          <a:xfrm>
            <a:off x="6862354" y="5105763"/>
            <a:ext cx="5038492"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200" b="1" kern="100" dirty="0">
                <a:solidFill>
                  <a:schemeClr val="tx1"/>
                </a:solidFill>
                <a:effectLst/>
                <a:latin typeface="Verdana" panose="020B0604030504040204" pitchFamily="34" charset="0"/>
                <a:ea typeface="Yu Mincho" panose="02020400000000000000" pitchFamily="18" charset="-128"/>
                <a:cs typeface="Calibri" panose="020F0502020204030204" pitchFamily="34" charset="0"/>
              </a:rPr>
              <a:t>CONCLUSIONES</a:t>
            </a:r>
          </a:p>
          <a:p>
            <a:endParaRPr lang="es-CO" sz="1200" b="1" kern="100" dirty="0">
              <a:solidFill>
                <a:schemeClr val="tx1"/>
              </a:solidFill>
              <a:latin typeface="Verdana" panose="020B0604030504040204" pitchFamily="34" charset="0"/>
              <a:ea typeface="Yu Mincho" panose="02020400000000000000" pitchFamily="18" charset="-128"/>
              <a:cs typeface="Calibri" panose="020F0502020204030204" pitchFamily="34" charset="0"/>
            </a:endParaRPr>
          </a:p>
          <a:p>
            <a:pPr algn="just"/>
            <a:r>
              <a:rPr lang="es-CO" sz="1200" kern="100" dirty="0">
                <a:solidFill>
                  <a:schemeClr val="tx1"/>
                </a:solidFill>
                <a:latin typeface="Verdana" panose="020B0604030504040204" pitchFamily="34" charset="0"/>
                <a:ea typeface="Yu Mincho" panose="02020400000000000000" pitchFamily="18" charset="-128"/>
                <a:cs typeface="Calibri" panose="020F0502020204030204" pitchFamily="34" charset="0"/>
              </a:rPr>
              <a:t>Autoridades Locales de Transito y/o transporte: 292</a:t>
            </a:r>
          </a:p>
          <a:p>
            <a:pPr marL="685800" lvl="1" indent="-228600" algn="just">
              <a:buFont typeface="Arial" panose="020B0604020202020204" pitchFamily="34" charset="0"/>
              <a:buChar char="•"/>
            </a:pPr>
            <a:r>
              <a:rPr lang="es-CO" sz="1200" kern="100" dirty="0">
                <a:solidFill>
                  <a:schemeClr val="tx1"/>
                </a:solidFill>
                <a:latin typeface="Verdana" panose="020B0604030504040204" pitchFamily="34" charset="0"/>
                <a:ea typeface="Yu Mincho" panose="02020400000000000000" pitchFamily="18" charset="-128"/>
                <a:cs typeface="Calibri" panose="020F0502020204030204" pitchFamily="34" charset="0"/>
              </a:rPr>
              <a:t>50 - Cumplieron con el requerimiento  ( 17%)</a:t>
            </a:r>
          </a:p>
          <a:p>
            <a:pPr marL="685800" lvl="1" indent="-228600" algn="just">
              <a:buFont typeface="Arial" panose="020B0604020202020204" pitchFamily="34" charset="0"/>
              <a:buChar char="•"/>
            </a:pPr>
            <a:r>
              <a:rPr lang="es-CO" sz="1200" kern="100" dirty="0">
                <a:solidFill>
                  <a:schemeClr val="tx1"/>
                </a:solidFill>
                <a:latin typeface="Verdana" panose="020B0604030504040204" pitchFamily="34" charset="0"/>
                <a:ea typeface="Yu Mincho" panose="02020400000000000000" pitchFamily="18" charset="-128"/>
                <a:cs typeface="Calibri" panose="020F0502020204030204" pitchFamily="34" charset="0"/>
              </a:rPr>
              <a:t>242- No cumplieron con el requerimiento (83 % )</a:t>
            </a:r>
          </a:p>
          <a:p>
            <a:pPr marL="228600" indent="-228600" algn="just">
              <a:buAutoNum type="arabicPeriod"/>
            </a:pPr>
            <a:endParaRPr lang="es-ES_tradnl" sz="1200" kern="100" dirty="0">
              <a:solidFill>
                <a:schemeClr val="tx1"/>
              </a:solidFill>
              <a:latin typeface="Verdana" panose="020B0604030504040204" pitchFamily="34" charset="0"/>
              <a:ea typeface="Yu Mincho" panose="02020400000000000000" pitchFamily="18" charset="-128"/>
              <a:cs typeface="Calibri" panose="020F0502020204030204" pitchFamily="34" charset="0"/>
            </a:endParaRPr>
          </a:p>
        </p:txBody>
      </p:sp>
    </p:spTree>
    <p:extLst>
      <p:ext uri="{BB962C8B-B14F-4D97-AF65-F5344CB8AC3E}">
        <p14:creationId xmlns:p14="http://schemas.microsoft.com/office/powerpoint/2010/main" val="2334900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96073D9-3832-3C09-E366-773A120A0A60}"/>
              </a:ext>
            </a:extLst>
          </p:cNvPr>
          <p:cNvPicPr>
            <a:picLocks noChangeAspect="1"/>
          </p:cNvPicPr>
          <p:nvPr/>
        </p:nvPicPr>
        <p:blipFill>
          <a:blip r:embed="rId2"/>
          <a:stretch>
            <a:fillRect/>
          </a:stretch>
        </p:blipFill>
        <p:spPr>
          <a:xfrm>
            <a:off x="321000" y="-11303"/>
            <a:ext cx="6201104" cy="6588330"/>
          </a:xfrm>
          <a:prstGeom prst="rect">
            <a:avLst/>
          </a:prstGeom>
        </p:spPr>
      </p:pic>
      <p:sp>
        <p:nvSpPr>
          <p:cNvPr id="6" name="CuadroTexto 5">
            <a:extLst>
              <a:ext uri="{FF2B5EF4-FFF2-40B4-BE49-F238E27FC236}">
                <a16:creationId xmlns:a16="http://schemas.microsoft.com/office/drawing/2014/main" id="{CA78BEFF-D222-4C8E-A6DF-D6371629DA55}"/>
              </a:ext>
            </a:extLst>
          </p:cNvPr>
          <p:cNvSpPr txBox="1"/>
          <p:nvPr/>
        </p:nvSpPr>
        <p:spPr>
          <a:xfrm>
            <a:off x="7225964" y="630620"/>
            <a:ext cx="4713788" cy="954107"/>
          </a:xfrm>
          <a:prstGeom prst="rect">
            <a:avLst/>
          </a:prstGeom>
          <a:noFill/>
        </p:spPr>
        <p:txBody>
          <a:bodyPr wrap="square" rtlCol="0">
            <a:spAutoFit/>
          </a:bodyPr>
          <a:lstStyle/>
          <a:p>
            <a:pPr algn="ctr"/>
            <a:r>
              <a:rPr lang="es-CO" sz="2800" b="1" dirty="0">
                <a:latin typeface="Nunito" pitchFamily="2" charset="0"/>
              </a:rPr>
              <a:t>Listado Virtual de asistencia</a:t>
            </a:r>
          </a:p>
        </p:txBody>
      </p:sp>
      <p:pic>
        <p:nvPicPr>
          <p:cNvPr id="6146" name="Picture 2" descr="Código QR para Listado de Asistencia - Foro regionales La super Escucha&#10;Ciudad: Pereira&#10;Fecha: 17/04/2024">
            <a:extLst>
              <a:ext uri="{FF2B5EF4-FFF2-40B4-BE49-F238E27FC236}">
                <a16:creationId xmlns:a16="http://schemas.microsoft.com/office/drawing/2014/main" id="{EAA316BF-AAE1-0BA7-CA95-570D7762A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5964" y="1584727"/>
            <a:ext cx="4713788" cy="471378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3">
            <a:extLst>
              <a:ext uri="{FF2B5EF4-FFF2-40B4-BE49-F238E27FC236}">
                <a16:creationId xmlns:a16="http://schemas.microsoft.com/office/drawing/2014/main" id="{B41F3809-5328-EC90-6F2D-1BE633C1E753}"/>
              </a:ext>
            </a:extLst>
          </p:cNvPr>
          <p:cNvGrpSpPr/>
          <p:nvPr/>
        </p:nvGrpSpPr>
        <p:grpSpPr>
          <a:xfrm>
            <a:off x="-1" y="6588330"/>
            <a:ext cx="12192001" cy="295071"/>
            <a:chOff x="0" y="0"/>
            <a:chExt cx="5103511" cy="116571"/>
          </a:xfrm>
        </p:grpSpPr>
        <p:sp>
          <p:nvSpPr>
            <p:cNvPr id="8" name="Freeform 4">
              <a:extLst>
                <a:ext uri="{FF2B5EF4-FFF2-40B4-BE49-F238E27FC236}">
                  <a16:creationId xmlns:a16="http://schemas.microsoft.com/office/drawing/2014/main" id="{7360946C-7FEE-847D-ED4B-FDBDE8613BFA}"/>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Box 5">
              <a:extLst>
                <a:ext uri="{FF2B5EF4-FFF2-40B4-BE49-F238E27FC236}">
                  <a16:creationId xmlns:a16="http://schemas.microsoft.com/office/drawing/2014/main" id="{11AFAD09-6449-FB32-138C-05DD9947C285}"/>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0" name="TextBox 102">
            <a:extLst>
              <a:ext uri="{FF2B5EF4-FFF2-40B4-BE49-F238E27FC236}">
                <a16:creationId xmlns:a16="http://schemas.microsoft.com/office/drawing/2014/main" id="{E28C548E-8884-90F2-D1E0-3224889FB5B3}"/>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2178732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50843"/>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862495" y="38077"/>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9" name="TextBox 9"/>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dirty="0" err="1">
                <a:solidFill>
                  <a:srgbClr val="F8F7F7"/>
                </a:solidFill>
                <a:latin typeface="Open Sans"/>
              </a:rPr>
              <a:t>www.supertransporte.gov.co</a:t>
            </a:r>
            <a:endParaRPr lang="en-US" sz="1400" dirty="0">
              <a:solidFill>
                <a:srgbClr val="F8F7F7"/>
              </a:solidFill>
              <a:latin typeface="Open Sans"/>
            </a:endParaRPr>
          </a:p>
        </p:txBody>
      </p:sp>
      <p:sp>
        <p:nvSpPr>
          <p:cNvPr id="11" name="TextBox 11"/>
          <p:cNvSpPr txBox="1"/>
          <p:nvPr/>
        </p:nvSpPr>
        <p:spPr>
          <a:xfrm>
            <a:off x="3719450" y="5072657"/>
            <a:ext cx="251321" cy="588623"/>
          </a:xfrm>
          <a:prstGeom prst="rect">
            <a:avLst/>
          </a:prstGeom>
        </p:spPr>
        <p:txBody>
          <a:bodyPr lIns="0" tIns="0" rIns="0" bIns="0" rtlCol="0" anchor="t">
            <a:spAutoFit/>
          </a:bodyPr>
          <a:lstStyle/>
          <a:p>
            <a:pPr algn="ctr">
              <a:lnSpc>
                <a:spcPts val="4853"/>
              </a:lnSpc>
            </a:pPr>
            <a:r>
              <a:rPr lang="en-US" sz="3466">
                <a:solidFill>
                  <a:srgbClr val="FFFFFF"/>
                </a:solidFill>
                <a:latin typeface="Open Sans Bold"/>
              </a:rPr>
              <a:t>3</a:t>
            </a:r>
          </a:p>
        </p:txBody>
      </p:sp>
      <p:sp>
        <p:nvSpPr>
          <p:cNvPr id="13" name="TextBox 19">
            <a:extLst>
              <a:ext uri="{FF2B5EF4-FFF2-40B4-BE49-F238E27FC236}">
                <a16:creationId xmlns:a16="http://schemas.microsoft.com/office/drawing/2014/main" id="{6C3CDDFF-D382-63DE-2578-966E3874D493}"/>
              </a:ext>
            </a:extLst>
          </p:cNvPr>
          <p:cNvSpPr txBox="1"/>
          <p:nvPr/>
        </p:nvSpPr>
        <p:spPr>
          <a:xfrm>
            <a:off x="2024029" y="149391"/>
            <a:ext cx="7488811" cy="480196"/>
          </a:xfrm>
          <a:prstGeom prst="rect">
            <a:avLst/>
          </a:prstGeom>
        </p:spPr>
        <p:txBody>
          <a:bodyPr wrap="square" lIns="0" tIns="0" rIns="0" bIns="0" rtlCol="0" anchor="t">
            <a:spAutoFit/>
          </a:bodyPr>
          <a:lstStyle/>
          <a:p>
            <a:pPr algn="ctr">
              <a:lnSpc>
                <a:spcPts val="4130"/>
              </a:lnSpc>
            </a:pPr>
            <a:r>
              <a:rPr lang="es-ES_tradnl" sz="2400" b="1" dirty="0">
                <a:solidFill>
                  <a:srgbClr val="000000"/>
                </a:solidFill>
                <a:latin typeface="Raleway Bold"/>
              </a:rPr>
              <a:t>Departamento del Risaralda </a:t>
            </a:r>
            <a:r>
              <a:rPr lang="en-US" sz="2400" b="1" dirty="0">
                <a:solidFill>
                  <a:srgbClr val="000000"/>
                </a:solidFill>
                <a:latin typeface="Raleway Bold"/>
              </a:rPr>
              <a:t>– SISI/ PECCIT</a:t>
            </a:r>
          </a:p>
        </p:txBody>
      </p:sp>
      <p:sp>
        <p:nvSpPr>
          <p:cNvPr id="16" name="TextBox 27">
            <a:extLst>
              <a:ext uri="{FF2B5EF4-FFF2-40B4-BE49-F238E27FC236}">
                <a16:creationId xmlns:a16="http://schemas.microsoft.com/office/drawing/2014/main" id="{CAA78BBD-F478-B81A-9FE9-1D0CC38132A5}"/>
              </a:ext>
            </a:extLst>
          </p:cNvPr>
          <p:cNvSpPr txBox="1"/>
          <p:nvPr/>
        </p:nvSpPr>
        <p:spPr>
          <a:xfrm>
            <a:off x="8529588" y="1960519"/>
            <a:ext cx="3556526" cy="562300"/>
          </a:xfrm>
          <a:prstGeom prst="rect">
            <a:avLst/>
          </a:prstGeom>
          <a:solidFill>
            <a:schemeClr val="tx2"/>
          </a:solidFill>
        </p:spPr>
        <p:txBody>
          <a:bodyPr lIns="33867" tIns="33867" rIns="33867" bIns="33867" rtlCol="0" anchor="ctr"/>
          <a:lstStyle/>
          <a:p>
            <a:pPr algn="ctr">
              <a:lnSpc>
                <a:spcPts val="1493"/>
              </a:lnSpc>
            </a:pPr>
            <a:r>
              <a:rPr lang="es-ES_tradnl" sz="1400" spc="79" dirty="0">
                <a:solidFill>
                  <a:schemeClr val="bg1"/>
                </a:solidFill>
                <a:latin typeface="Open Sans Bold"/>
              </a:rPr>
              <a:t>Municipios departamento de Risaralda</a:t>
            </a:r>
          </a:p>
        </p:txBody>
      </p:sp>
      <p:pic>
        <p:nvPicPr>
          <p:cNvPr id="12" name="Imagen 11">
            <a:extLst>
              <a:ext uri="{FF2B5EF4-FFF2-40B4-BE49-F238E27FC236}">
                <a16:creationId xmlns:a16="http://schemas.microsoft.com/office/drawing/2014/main" id="{A85D6BAA-C301-B122-62B1-1EBB005A1AA1}"/>
              </a:ext>
            </a:extLst>
          </p:cNvPr>
          <p:cNvPicPr>
            <a:picLocks noChangeAspect="1"/>
          </p:cNvPicPr>
          <p:nvPr/>
        </p:nvPicPr>
        <p:blipFill>
          <a:blip r:embed="rId5"/>
          <a:stretch>
            <a:fillRect/>
          </a:stretch>
        </p:blipFill>
        <p:spPr>
          <a:xfrm>
            <a:off x="128200" y="899410"/>
            <a:ext cx="4691531" cy="5623258"/>
          </a:xfrm>
          <a:prstGeom prst="rect">
            <a:avLst/>
          </a:prstGeom>
        </p:spPr>
      </p:pic>
      <mc:AlternateContent xmlns:mc="http://schemas.openxmlformats.org/markup-compatibility/2006" xmlns:cx4="http://schemas.microsoft.com/office/drawing/2016/5/10/chartex">
        <mc:Choice Requires="cx4">
          <p:graphicFrame>
            <p:nvGraphicFramePr>
              <p:cNvPr id="14" name="Gráfico 13">
                <a:extLst>
                  <a:ext uri="{FF2B5EF4-FFF2-40B4-BE49-F238E27FC236}">
                    <a16:creationId xmlns:a16="http://schemas.microsoft.com/office/drawing/2014/main" id="{27050425-3A80-7189-6819-92F822FFF57C}"/>
                  </a:ext>
                </a:extLst>
              </p:cNvPr>
              <p:cNvGraphicFramePr/>
              <p:nvPr>
                <p:extLst>
                  <p:ext uri="{D42A27DB-BD31-4B8C-83A1-F6EECF244321}">
                    <p14:modId xmlns:p14="http://schemas.microsoft.com/office/powerpoint/2010/main" val="3124721865"/>
                  </p:ext>
                </p:extLst>
              </p:nvPr>
            </p:nvGraphicFramePr>
            <p:xfrm>
              <a:off x="3970772" y="704121"/>
              <a:ext cx="4558816" cy="4368536"/>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14" name="Gráfico 13">
                <a:extLst>
                  <a:ext uri="{FF2B5EF4-FFF2-40B4-BE49-F238E27FC236}">
                    <a16:creationId xmlns:a16="http://schemas.microsoft.com/office/drawing/2014/main" id="{27050425-3A80-7189-6819-92F822FFF57C}"/>
                  </a:ext>
                </a:extLst>
              </p:cNvPr>
              <p:cNvPicPr>
                <a:picLocks noGrp="1" noRot="1" noChangeAspect="1" noMove="1" noResize="1" noEditPoints="1" noAdjustHandles="1" noChangeArrowheads="1" noChangeShapeType="1"/>
              </p:cNvPicPr>
              <p:nvPr/>
            </p:nvPicPr>
            <p:blipFill>
              <a:blip r:embed="rId7"/>
              <a:stretch>
                <a:fillRect/>
              </a:stretch>
            </p:blipFill>
            <p:spPr>
              <a:xfrm>
                <a:off x="3970772" y="704121"/>
                <a:ext cx="4558816" cy="4368536"/>
              </a:xfrm>
              <a:prstGeom prst="rect">
                <a:avLst/>
              </a:prstGeom>
            </p:spPr>
          </p:pic>
        </mc:Fallback>
      </mc:AlternateContent>
      <p:pic>
        <p:nvPicPr>
          <p:cNvPr id="18" name="Imagen 17">
            <a:extLst>
              <a:ext uri="{FF2B5EF4-FFF2-40B4-BE49-F238E27FC236}">
                <a16:creationId xmlns:a16="http://schemas.microsoft.com/office/drawing/2014/main" id="{868506BD-31BC-FC1E-EF34-2F6E04F9D857}"/>
              </a:ext>
            </a:extLst>
          </p:cNvPr>
          <p:cNvPicPr>
            <a:picLocks noChangeAspect="1"/>
          </p:cNvPicPr>
          <p:nvPr/>
        </p:nvPicPr>
        <p:blipFill>
          <a:blip r:embed="rId8"/>
          <a:stretch>
            <a:fillRect/>
          </a:stretch>
        </p:blipFill>
        <p:spPr>
          <a:xfrm>
            <a:off x="8529588" y="2522818"/>
            <a:ext cx="3556526" cy="1416717"/>
          </a:xfrm>
          <a:prstGeom prst="rect">
            <a:avLst/>
          </a:prstGeom>
        </p:spPr>
      </p:pic>
      <p:sp>
        <p:nvSpPr>
          <p:cNvPr id="8" name="TextBox 17">
            <a:extLst>
              <a:ext uri="{FF2B5EF4-FFF2-40B4-BE49-F238E27FC236}">
                <a16:creationId xmlns:a16="http://schemas.microsoft.com/office/drawing/2014/main" id="{26F15C08-18A0-2ECC-94F6-830C3972BD6C}"/>
              </a:ext>
            </a:extLst>
          </p:cNvPr>
          <p:cNvSpPr txBox="1"/>
          <p:nvPr/>
        </p:nvSpPr>
        <p:spPr>
          <a:xfrm>
            <a:off x="5067613" y="5177892"/>
            <a:ext cx="6686735" cy="1096454"/>
          </a:xfrm>
          <a:prstGeom prst="rect">
            <a:avLst/>
          </a:prstGeom>
        </p:spPr>
        <p:txBody>
          <a:bodyPr wrap="square" lIns="0" tIns="0" rIns="0" bIns="0" rtlCol="0" anchor="t">
            <a:spAutoFit/>
          </a:bodyPr>
          <a:lstStyle/>
          <a:p>
            <a:pPr algn="ctr" defTabSz="914446">
              <a:lnSpc>
                <a:spcPts val="2199"/>
              </a:lnSpc>
            </a:pPr>
            <a:r>
              <a:rPr lang="es-ES_tradnl" sz="1000" b="1" spc="73" dirty="0">
                <a:solidFill>
                  <a:srgbClr val="FF0000"/>
                </a:solidFill>
                <a:latin typeface="Nunito" pitchFamily="2" charset="0"/>
                <a:sym typeface="Wingdings" pitchFamily="2" charset="2"/>
              </a:rPr>
              <a:t>Conclusiones – SISI/PECCIT - Departamento Risaralda</a:t>
            </a:r>
          </a:p>
          <a:p>
            <a:pPr marL="171450" indent="-171450" defTabSz="914446">
              <a:lnSpc>
                <a:spcPts val="2199"/>
              </a:lnSpc>
              <a:buFont typeface="Wingdings" pitchFamily="2" charset="2"/>
              <a:buChar char="Ø"/>
            </a:pPr>
            <a:r>
              <a:rPr lang="es-ES_tradnl" sz="1000" b="1" spc="73" dirty="0">
                <a:latin typeface="Nunito" pitchFamily="2" charset="0"/>
                <a:sym typeface="Wingdings" pitchFamily="2" charset="2"/>
              </a:rPr>
              <a:t>El departamento de Risaralda ocupa el puesto 7° con un 25% de cumplimiento en el reporte SISI/PECCIT </a:t>
            </a:r>
          </a:p>
          <a:p>
            <a:pPr marL="171450" indent="-171450" defTabSz="914446">
              <a:lnSpc>
                <a:spcPts val="2199"/>
              </a:lnSpc>
              <a:buFont typeface="Wingdings" pitchFamily="2" charset="2"/>
              <a:buChar char="Ø"/>
            </a:pPr>
            <a:r>
              <a:rPr lang="es-ES_tradnl" sz="1000" b="1" spc="73" dirty="0">
                <a:latin typeface="Nunito" pitchFamily="2" charset="0"/>
                <a:sym typeface="Wingdings" pitchFamily="2" charset="2"/>
              </a:rPr>
              <a:t>Solo el municipio Dosquebradas cumplió con el reporte de información.</a:t>
            </a:r>
          </a:p>
        </p:txBody>
      </p:sp>
    </p:spTree>
    <p:extLst>
      <p:ext uri="{BB962C8B-B14F-4D97-AF65-F5344CB8AC3E}">
        <p14:creationId xmlns:p14="http://schemas.microsoft.com/office/powerpoint/2010/main" val="2891399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DE2EB4-D4F6-2764-8EA2-FEDBCB067E0A}"/>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sp>
        <p:nvSpPr>
          <p:cNvPr id="8" name="CuadroTexto 7">
            <a:extLst>
              <a:ext uri="{FF2B5EF4-FFF2-40B4-BE49-F238E27FC236}">
                <a16:creationId xmlns:a16="http://schemas.microsoft.com/office/drawing/2014/main" id="{7447D507-5BE5-134E-02EA-5DFB95C0EBA4}"/>
              </a:ext>
            </a:extLst>
          </p:cNvPr>
          <p:cNvSpPr txBox="1"/>
          <p:nvPr/>
        </p:nvSpPr>
        <p:spPr>
          <a:xfrm>
            <a:off x="1359846" y="2181018"/>
            <a:ext cx="6904653" cy="2123658"/>
          </a:xfrm>
          <a:prstGeom prst="rect">
            <a:avLst/>
          </a:prstGeom>
          <a:noFill/>
        </p:spPr>
        <p:txBody>
          <a:bodyPr wrap="square" rtlCol="0">
            <a:spAutoFit/>
          </a:bodyPr>
          <a:lstStyle/>
          <a:p>
            <a:pPr algn="r"/>
            <a:r>
              <a:rPr lang="es-CO" sz="4400" b="1">
                <a:solidFill>
                  <a:schemeClr val="bg1"/>
                </a:solidFill>
                <a:latin typeface="Nunito" pitchFamily="2" charset="0"/>
              </a:rPr>
              <a:t>Sistema de Colaboración Tecnológico con Enfoque Multipropósito </a:t>
            </a:r>
          </a:p>
        </p:txBody>
      </p:sp>
      <p:cxnSp>
        <p:nvCxnSpPr>
          <p:cNvPr id="9" name="Conector recto 8">
            <a:extLst>
              <a:ext uri="{FF2B5EF4-FFF2-40B4-BE49-F238E27FC236}">
                <a16:creationId xmlns:a16="http://schemas.microsoft.com/office/drawing/2014/main" id="{94AB79D8-77AF-CFA1-FD39-835870CF19C6}"/>
              </a:ext>
            </a:extLst>
          </p:cNvPr>
          <p:cNvCxnSpPr>
            <a:cxnSpLocks/>
          </p:cNvCxnSpPr>
          <p:nvPr/>
        </p:nvCxnSpPr>
        <p:spPr>
          <a:xfrm>
            <a:off x="1005282" y="4289676"/>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7F69EADC-30C2-AAE7-E7DE-85968102D8E9}"/>
              </a:ext>
            </a:extLst>
          </p:cNvPr>
          <p:cNvSpPr txBox="1"/>
          <p:nvPr/>
        </p:nvSpPr>
        <p:spPr>
          <a:xfrm>
            <a:off x="-1075444" y="4487478"/>
            <a:ext cx="9237306" cy="646331"/>
          </a:xfrm>
          <a:prstGeom prst="rect">
            <a:avLst/>
          </a:prstGeom>
          <a:noFill/>
        </p:spPr>
        <p:txBody>
          <a:bodyPr wrap="square" rtlCol="0">
            <a:spAutoFit/>
          </a:bodyPr>
          <a:lstStyle/>
          <a:p>
            <a:pPr algn="r"/>
            <a:r>
              <a:rPr lang="es-CO" sz="3600" b="1">
                <a:solidFill>
                  <a:schemeClr val="bg1"/>
                </a:solidFill>
                <a:latin typeface="Nunito" pitchFamily="2" charset="0"/>
              </a:rPr>
              <a:t>Infracciones – Exceso de Velocidad </a:t>
            </a:r>
          </a:p>
        </p:txBody>
      </p:sp>
    </p:spTree>
    <p:extLst>
      <p:ext uri="{BB962C8B-B14F-4D97-AF65-F5344CB8AC3E}">
        <p14:creationId xmlns:p14="http://schemas.microsoft.com/office/powerpoint/2010/main" val="2275131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15F290-34E4-5E72-A577-B2D6A19FF150}"/>
              </a:ext>
            </a:extLst>
          </p:cNvPr>
          <p:cNvSpPr>
            <a:spLocks noGrp="1"/>
          </p:cNvSpPr>
          <p:nvPr>
            <p:ph type="ctrTitle"/>
          </p:nvPr>
        </p:nvSpPr>
        <p:spPr/>
        <p:txBody>
          <a:bodyPr/>
          <a:lstStyle/>
          <a:p>
            <a:endParaRPr lang="es-ES_tradnl"/>
          </a:p>
        </p:txBody>
      </p:sp>
      <p:sp>
        <p:nvSpPr>
          <p:cNvPr id="3" name="Subtítulo 2">
            <a:extLst>
              <a:ext uri="{FF2B5EF4-FFF2-40B4-BE49-F238E27FC236}">
                <a16:creationId xmlns:a16="http://schemas.microsoft.com/office/drawing/2014/main" id="{5B6C6972-A71A-252B-68B1-D0671CFD0F39}"/>
              </a:ext>
            </a:extLst>
          </p:cNvPr>
          <p:cNvSpPr>
            <a:spLocks noGrp="1"/>
          </p:cNvSpPr>
          <p:nvPr>
            <p:ph type="subTitle" idx="1"/>
          </p:nvPr>
        </p:nvSpPr>
        <p:spPr/>
        <p:txBody>
          <a:bodyPr/>
          <a:lstStyle/>
          <a:p>
            <a:endParaRPr lang="es-ES_tradnl"/>
          </a:p>
        </p:txBody>
      </p:sp>
      <p:pic>
        <p:nvPicPr>
          <p:cNvPr id="4" name="Imagen 3" descr="Texto, Tabla&#10;&#10;Descripción generada automáticamente con confianza media">
            <a:extLst>
              <a:ext uri="{FF2B5EF4-FFF2-40B4-BE49-F238E27FC236}">
                <a16:creationId xmlns:a16="http://schemas.microsoft.com/office/drawing/2014/main" id="{53FB68DE-A785-8BF0-A3B0-AFDF134916DA}"/>
              </a:ext>
            </a:extLst>
          </p:cNvPr>
          <p:cNvPicPr>
            <a:picLocks noChangeAspect="1"/>
          </p:cNvPicPr>
          <p:nvPr/>
        </p:nvPicPr>
        <p:blipFill>
          <a:blip r:embed="rId2"/>
          <a:stretch>
            <a:fillRect/>
          </a:stretch>
        </p:blipFill>
        <p:spPr>
          <a:xfrm>
            <a:off x="-28765" y="112283"/>
            <a:ext cx="12249530" cy="6795360"/>
          </a:xfrm>
          <a:prstGeom prst="rect">
            <a:avLst/>
          </a:prstGeom>
        </p:spPr>
      </p:pic>
    </p:spTree>
    <p:extLst>
      <p:ext uri="{BB962C8B-B14F-4D97-AF65-F5344CB8AC3E}">
        <p14:creationId xmlns:p14="http://schemas.microsoft.com/office/powerpoint/2010/main" val="2149715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3961784-A23C-BA19-7252-A2EFBCEDF05C}"/>
              </a:ext>
            </a:extLst>
          </p:cNvPr>
          <p:cNvSpPr txBox="1"/>
          <p:nvPr/>
        </p:nvSpPr>
        <p:spPr>
          <a:xfrm>
            <a:off x="2892479" y="129311"/>
            <a:ext cx="6046848" cy="707886"/>
          </a:xfrm>
          <a:prstGeom prst="rect">
            <a:avLst/>
          </a:prstGeom>
          <a:noFill/>
        </p:spPr>
        <p:txBody>
          <a:bodyPr wrap="none" rtlCol="0">
            <a:spAutoFit/>
          </a:bodyPr>
          <a:lstStyle/>
          <a:p>
            <a:pPr algn="ctr"/>
            <a:r>
              <a:rPr lang="es-CO" sz="2000" b="1">
                <a:latin typeface="Nunito" pitchFamily="2" charset="77"/>
              </a:rPr>
              <a:t>Top 10 Vehículos Públicos – Exceso de Velocidad</a:t>
            </a:r>
          </a:p>
          <a:p>
            <a:pPr algn="ctr"/>
            <a:r>
              <a:rPr lang="es-CO" sz="2000" b="1">
                <a:latin typeface="Nunito" pitchFamily="2" charset="77"/>
              </a:rPr>
              <a:t>2023 </a:t>
            </a:r>
          </a:p>
        </p:txBody>
      </p:sp>
      <p:sp>
        <p:nvSpPr>
          <p:cNvPr id="32" name="CuadroTexto 31">
            <a:extLst>
              <a:ext uri="{FF2B5EF4-FFF2-40B4-BE49-F238E27FC236}">
                <a16:creationId xmlns:a16="http://schemas.microsoft.com/office/drawing/2014/main" id="{5CEAB17E-A2F0-E2CC-21AD-E5013EB23D00}"/>
              </a:ext>
            </a:extLst>
          </p:cNvPr>
          <p:cNvSpPr txBox="1"/>
          <p:nvPr/>
        </p:nvSpPr>
        <p:spPr>
          <a:xfrm>
            <a:off x="6668194" y="6334414"/>
            <a:ext cx="3102729" cy="253916"/>
          </a:xfrm>
          <a:prstGeom prst="rect">
            <a:avLst/>
          </a:prstGeom>
          <a:noFill/>
        </p:spPr>
        <p:txBody>
          <a:bodyPr wrap="square" rtlCol="0">
            <a:spAutoFit/>
          </a:bodyPr>
          <a:lstStyle/>
          <a:p>
            <a:r>
              <a:rPr lang="es-CO" sz="1050" i="1" dirty="0">
                <a:latin typeface="Nunito" pitchFamily="2" charset="77"/>
              </a:rPr>
              <a:t>Fuente: Radares Concesionaria Vial Andina</a:t>
            </a:r>
          </a:p>
        </p:txBody>
      </p:sp>
      <p:pic>
        <p:nvPicPr>
          <p:cNvPr id="34" name="Imagen 33">
            <a:extLst>
              <a:ext uri="{FF2B5EF4-FFF2-40B4-BE49-F238E27FC236}">
                <a16:creationId xmlns:a16="http://schemas.microsoft.com/office/drawing/2014/main" id="{9389FF42-7638-E39B-4D15-519FF4C0E2BB}"/>
              </a:ext>
            </a:extLst>
          </p:cNvPr>
          <p:cNvPicPr>
            <a:picLocks noChangeAspect="1"/>
          </p:cNvPicPr>
          <p:nvPr/>
        </p:nvPicPr>
        <p:blipFill>
          <a:blip r:embed="rId2"/>
          <a:stretch>
            <a:fillRect/>
          </a:stretch>
        </p:blipFill>
        <p:spPr>
          <a:xfrm>
            <a:off x="174049" y="998943"/>
            <a:ext cx="3484330" cy="5274584"/>
          </a:xfrm>
          <a:prstGeom prst="rect">
            <a:avLst/>
          </a:prstGeom>
        </p:spPr>
      </p:pic>
      <p:pic>
        <p:nvPicPr>
          <p:cNvPr id="2" name="Imagen 1">
            <a:extLst>
              <a:ext uri="{FF2B5EF4-FFF2-40B4-BE49-F238E27FC236}">
                <a16:creationId xmlns:a16="http://schemas.microsoft.com/office/drawing/2014/main" id="{12637E37-F937-3CF6-1374-84762142A94E}"/>
              </a:ext>
            </a:extLst>
          </p:cNvPr>
          <p:cNvPicPr>
            <a:picLocks noChangeAspect="1"/>
          </p:cNvPicPr>
          <p:nvPr/>
        </p:nvPicPr>
        <p:blipFill>
          <a:blip r:embed="rId3"/>
          <a:stretch>
            <a:fillRect/>
          </a:stretch>
        </p:blipFill>
        <p:spPr>
          <a:xfrm>
            <a:off x="4027252" y="1007193"/>
            <a:ext cx="7547805" cy="5245836"/>
          </a:xfrm>
          <a:prstGeom prst="rect">
            <a:avLst/>
          </a:prstGeom>
        </p:spPr>
      </p:pic>
      <p:pic>
        <p:nvPicPr>
          <p:cNvPr id="3" name="Imagen 2">
            <a:extLst>
              <a:ext uri="{FF2B5EF4-FFF2-40B4-BE49-F238E27FC236}">
                <a16:creationId xmlns:a16="http://schemas.microsoft.com/office/drawing/2014/main" id="{DAD633D3-096A-A2EF-57AA-610640A1D2D4}"/>
              </a:ext>
            </a:extLst>
          </p:cNvPr>
          <p:cNvPicPr>
            <a:picLocks noChangeAspect="1"/>
          </p:cNvPicPr>
          <p:nvPr/>
        </p:nvPicPr>
        <p:blipFill>
          <a:blip r:embed="rId4"/>
          <a:stretch>
            <a:fillRect/>
          </a:stretch>
        </p:blipFill>
        <p:spPr>
          <a:xfrm>
            <a:off x="411046" y="227381"/>
            <a:ext cx="1795393" cy="624045"/>
          </a:xfrm>
          <a:prstGeom prst="rect">
            <a:avLst/>
          </a:prstGeom>
        </p:spPr>
      </p:pic>
      <p:pic>
        <p:nvPicPr>
          <p:cNvPr id="4" name="Imagen 3">
            <a:extLst>
              <a:ext uri="{FF2B5EF4-FFF2-40B4-BE49-F238E27FC236}">
                <a16:creationId xmlns:a16="http://schemas.microsoft.com/office/drawing/2014/main" id="{FA840F05-AE1D-DB4A-A6F9-E95E7120966A}"/>
              </a:ext>
            </a:extLst>
          </p:cNvPr>
          <p:cNvPicPr>
            <a:picLocks noChangeAspect="1"/>
          </p:cNvPicPr>
          <p:nvPr/>
        </p:nvPicPr>
        <p:blipFill>
          <a:blip r:embed="rId5"/>
          <a:stretch>
            <a:fillRect/>
          </a:stretch>
        </p:blipFill>
        <p:spPr>
          <a:xfrm>
            <a:off x="10679013" y="119180"/>
            <a:ext cx="1255365" cy="888159"/>
          </a:xfrm>
          <a:prstGeom prst="rect">
            <a:avLst/>
          </a:prstGeom>
        </p:spPr>
      </p:pic>
      <p:pic>
        <p:nvPicPr>
          <p:cNvPr id="5" name="Imagen 4">
            <a:extLst>
              <a:ext uri="{FF2B5EF4-FFF2-40B4-BE49-F238E27FC236}">
                <a16:creationId xmlns:a16="http://schemas.microsoft.com/office/drawing/2014/main" id="{E049688A-EB2E-BA35-050B-2C1D198FCDD2}"/>
              </a:ext>
            </a:extLst>
          </p:cNvPr>
          <p:cNvPicPr>
            <a:picLocks noChangeAspect="1"/>
          </p:cNvPicPr>
          <p:nvPr/>
        </p:nvPicPr>
        <p:blipFill>
          <a:blip r:embed="rId6"/>
          <a:stretch>
            <a:fillRect/>
          </a:stretch>
        </p:blipFill>
        <p:spPr>
          <a:xfrm>
            <a:off x="9198325" y="-21897"/>
            <a:ext cx="1559861" cy="1110621"/>
          </a:xfrm>
          <a:prstGeom prst="rect">
            <a:avLst/>
          </a:prstGeom>
        </p:spPr>
      </p:pic>
      <p:grpSp>
        <p:nvGrpSpPr>
          <p:cNvPr id="7" name="Group 3">
            <a:extLst>
              <a:ext uri="{FF2B5EF4-FFF2-40B4-BE49-F238E27FC236}">
                <a16:creationId xmlns:a16="http://schemas.microsoft.com/office/drawing/2014/main" id="{AED6CF6A-ED15-DFF4-D20F-AF76773C1B52}"/>
              </a:ext>
            </a:extLst>
          </p:cNvPr>
          <p:cNvGrpSpPr/>
          <p:nvPr/>
        </p:nvGrpSpPr>
        <p:grpSpPr>
          <a:xfrm>
            <a:off x="-1" y="6588330"/>
            <a:ext cx="12192001" cy="295071"/>
            <a:chOff x="0" y="0"/>
            <a:chExt cx="5103511" cy="116571"/>
          </a:xfrm>
        </p:grpSpPr>
        <p:sp>
          <p:nvSpPr>
            <p:cNvPr id="8" name="Freeform 4">
              <a:extLst>
                <a:ext uri="{FF2B5EF4-FFF2-40B4-BE49-F238E27FC236}">
                  <a16:creationId xmlns:a16="http://schemas.microsoft.com/office/drawing/2014/main" id="{D558FE1F-5653-6989-73BC-14B633A7996A}"/>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Box 5">
              <a:extLst>
                <a:ext uri="{FF2B5EF4-FFF2-40B4-BE49-F238E27FC236}">
                  <a16:creationId xmlns:a16="http://schemas.microsoft.com/office/drawing/2014/main" id="{55E4D74E-2D1B-4546-0AC1-3A126AB4E002}"/>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0" name="TextBox 102">
            <a:extLst>
              <a:ext uri="{FF2B5EF4-FFF2-40B4-BE49-F238E27FC236}">
                <a16:creationId xmlns:a16="http://schemas.microsoft.com/office/drawing/2014/main" id="{7A56F31F-4E8A-285B-63A2-3A7CDC2B9AC9}"/>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734010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64ADBD0B-A579-6715-83E5-1E88E1B9C50A}"/>
              </a:ext>
            </a:extLst>
          </p:cNvPr>
          <p:cNvSpPr txBox="1"/>
          <p:nvPr/>
        </p:nvSpPr>
        <p:spPr>
          <a:xfrm>
            <a:off x="5039614" y="6599645"/>
            <a:ext cx="2347759" cy="307777"/>
          </a:xfrm>
          <a:prstGeom prst="rect">
            <a:avLst/>
          </a:prstGeom>
          <a:noFill/>
        </p:spPr>
        <p:txBody>
          <a:bodyPr wrap="none" rtlCol="0">
            <a:spAutoFit/>
          </a:bodyPr>
          <a:lstStyle/>
          <a:p>
            <a:r>
              <a:rPr lang="es-CO" sz="1400" b="1" err="1">
                <a:solidFill>
                  <a:schemeClr val="bg1"/>
                </a:solidFill>
              </a:rPr>
              <a:t>www.supertransporte.gov.co</a:t>
            </a:r>
            <a:endParaRPr lang="es-CO" sz="1400" b="1">
              <a:solidFill>
                <a:schemeClr val="bg1"/>
              </a:solidFill>
            </a:endParaRPr>
          </a:p>
        </p:txBody>
      </p:sp>
      <p:pic>
        <p:nvPicPr>
          <p:cNvPr id="3" name="Imagen 2">
            <a:extLst>
              <a:ext uri="{FF2B5EF4-FFF2-40B4-BE49-F238E27FC236}">
                <a16:creationId xmlns:a16="http://schemas.microsoft.com/office/drawing/2014/main" id="{6A2282DF-E9F6-80EC-6742-A623B41514B4}"/>
              </a:ext>
            </a:extLst>
          </p:cNvPr>
          <p:cNvPicPr>
            <a:picLocks noChangeAspect="1"/>
          </p:cNvPicPr>
          <p:nvPr/>
        </p:nvPicPr>
        <p:blipFill>
          <a:blip r:embed="rId2"/>
          <a:stretch>
            <a:fillRect/>
          </a:stretch>
        </p:blipFill>
        <p:spPr>
          <a:xfrm>
            <a:off x="174049" y="998943"/>
            <a:ext cx="3484330" cy="5286243"/>
          </a:xfrm>
          <a:prstGeom prst="rect">
            <a:avLst/>
          </a:prstGeom>
        </p:spPr>
      </p:pic>
      <p:sp>
        <p:nvSpPr>
          <p:cNvPr id="8" name="CuadroTexto 7">
            <a:extLst>
              <a:ext uri="{FF2B5EF4-FFF2-40B4-BE49-F238E27FC236}">
                <a16:creationId xmlns:a16="http://schemas.microsoft.com/office/drawing/2014/main" id="{E7A858C3-2C40-164F-D8A7-F31A9B2B3644}"/>
              </a:ext>
            </a:extLst>
          </p:cNvPr>
          <p:cNvSpPr txBox="1"/>
          <p:nvPr/>
        </p:nvSpPr>
        <p:spPr>
          <a:xfrm>
            <a:off x="2682488" y="129311"/>
            <a:ext cx="6466835" cy="707886"/>
          </a:xfrm>
          <a:prstGeom prst="rect">
            <a:avLst/>
          </a:prstGeom>
          <a:noFill/>
        </p:spPr>
        <p:txBody>
          <a:bodyPr wrap="none" rtlCol="0">
            <a:spAutoFit/>
          </a:bodyPr>
          <a:lstStyle/>
          <a:p>
            <a:pPr algn="ctr"/>
            <a:r>
              <a:rPr lang="es-CO" sz="2000" b="1">
                <a:latin typeface="Nunito" pitchFamily="2" charset="77"/>
              </a:rPr>
              <a:t>Top 10 Vehículos Particulares – Exceso de Velocidad</a:t>
            </a:r>
          </a:p>
          <a:p>
            <a:pPr algn="ctr"/>
            <a:r>
              <a:rPr lang="es-CO" sz="2000" b="1">
                <a:latin typeface="Nunito" pitchFamily="2" charset="77"/>
              </a:rPr>
              <a:t>2023 </a:t>
            </a:r>
          </a:p>
        </p:txBody>
      </p:sp>
      <p:sp>
        <p:nvSpPr>
          <p:cNvPr id="11" name="CuadroTexto 10">
            <a:extLst>
              <a:ext uri="{FF2B5EF4-FFF2-40B4-BE49-F238E27FC236}">
                <a16:creationId xmlns:a16="http://schemas.microsoft.com/office/drawing/2014/main" id="{677FB587-C976-B5EC-D01B-BB5EDAD445E1}"/>
              </a:ext>
            </a:extLst>
          </p:cNvPr>
          <p:cNvSpPr txBox="1"/>
          <p:nvPr/>
        </p:nvSpPr>
        <p:spPr>
          <a:xfrm>
            <a:off x="6448770" y="6315875"/>
            <a:ext cx="3102729" cy="253916"/>
          </a:xfrm>
          <a:prstGeom prst="rect">
            <a:avLst/>
          </a:prstGeom>
          <a:noFill/>
        </p:spPr>
        <p:txBody>
          <a:bodyPr wrap="square" rtlCol="0">
            <a:spAutoFit/>
          </a:bodyPr>
          <a:lstStyle/>
          <a:p>
            <a:r>
              <a:rPr lang="es-CO" sz="1050" i="1" dirty="0">
                <a:latin typeface="Nunito" pitchFamily="2" charset="77"/>
              </a:rPr>
              <a:t>Fuente: Radares Concesionaria Vial Andina</a:t>
            </a:r>
          </a:p>
        </p:txBody>
      </p:sp>
      <p:pic>
        <p:nvPicPr>
          <p:cNvPr id="2" name="Imagen 1">
            <a:extLst>
              <a:ext uri="{FF2B5EF4-FFF2-40B4-BE49-F238E27FC236}">
                <a16:creationId xmlns:a16="http://schemas.microsoft.com/office/drawing/2014/main" id="{C2F09CAF-D7AB-46A4-EFE5-C66CDEA5DA86}"/>
              </a:ext>
            </a:extLst>
          </p:cNvPr>
          <p:cNvPicPr>
            <a:picLocks noChangeAspect="1"/>
          </p:cNvPicPr>
          <p:nvPr/>
        </p:nvPicPr>
        <p:blipFill>
          <a:blip r:embed="rId3"/>
          <a:stretch>
            <a:fillRect/>
          </a:stretch>
        </p:blipFill>
        <p:spPr>
          <a:xfrm>
            <a:off x="4107316" y="1016650"/>
            <a:ext cx="7702651" cy="5268536"/>
          </a:xfrm>
          <a:prstGeom prst="rect">
            <a:avLst/>
          </a:prstGeom>
        </p:spPr>
      </p:pic>
      <p:pic>
        <p:nvPicPr>
          <p:cNvPr id="4" name="Imagen 3">
            <a:extLst>
              <a:ext uri="{FF2B5EF4-FFF2-40B4-BE49-F238E27FC236}">
                <a16:creationId xmlns:a16="http://schemas.microsoft.com/office/drawing/2014/main" id="{436A0FCA-43B4-A28A-C7BF-24813C874F6D}"/>
              </a:ext>
            </a:extLst>
          </p:cNvPr>
          <p:cNvPicPr>
            <a:picLocks noChangeAspect="1"/>
          </p:cNvPicPr>
          <p:nvPr/>
        </p:nvPicPr>
        <p:blipFill>
          <a:blip r:embed="rId4"/>
          <a:stretch>
            <a:fillRect/>
          </a:stretch>
        </p:blipFill>
        <p:spPr>
          <a:xfrm>
            <a:off x="411046" y="227381"/>
            <a:ext cx="1795393" cy="624045"/>
          </a:xfrm>
          <a:prstGeom prst="rect">
            <a:avLst/>
          </a:prstGeom>
        </p:spPr>
      </p:pic>
      <p:pic>
        <p:nvPicPr>
          <p:cNvPr id="5" name="Imagen 4">
            <a:extLst>
              <a:ext uri="{FF2B5EF4-FFF2-40B4-BE49-F238E27FC236}">
                <a16:creationId xmlns:a16="http://schemas.microsoft.com/office/drawing/2014/main" id="{F09240DC-A154-3FD5-7D7E-B0DE0B1CCB81}"/>
              </a:ext>
            </a:extLst>
          </p:cNvPr>
          <p:cNvPicPr>
            <a:picLocks noChangeAspect="1"/>
          </p:cNvPicPr>
          <p:nvPr/>
        </p:nvPicPr>
        <p:blipFill>
          <a:blip r:embed="rId5"/>
          <a:stretch>
            <a:fillRect/>
          </a:stretch>
        </p:blipFill>
        <p:spPr>
          <a:xfrm>
            <a:off x="10655453" y="31320"/>
            <a:ext cx="1255365" cy="888159"/>
          </a:xfrm>
          <a:prstGeom prst="rect">
            <a:avLst/>
          </a:prstGeom>
        </p:spPr>
      </p:pic>
      <p:pic>
        <p:nvPicPr>
          <p:cNvPr id="6" name="Imagen 5">
            <a:extLst>
              <a:ext uri="{FF2B5EF4-FFF2-40B4-BE49-F238E27FC236}">
                <a16:creationId xmlns:a16="http://schemas.microsoft.com/office/drawing/2014/main" id="{D298E3BF-C25F-5716-9CE0-0320EBDF3F49}"/>
              </a:ext>
            </a:extLst>
          </p:cNvPr>
          <p:cNvPicPr>
            <a:picLocks noChangeAspect="1"/>
          </p:cNvPicPr>
          <p:nvPr/>
        </p:nvPicPr>
        <p:blipFill>
          <a:blip r:embed="rId6"/>
          <a:stretch>
            <a:fillRect/>
          </a:stretch>
        </p:blipFill>
        <p:spPr>
          <a:xfrm>
            <a:off x="9149323" y="-103282"/>
            <a:ext cx="1559861" cy="1110621"/>
          </a:xfrm>
          <a:prstGeom prst="rect">
            <a:avLst/>
          </a:prstGeom>
        </p:spPr>
      </p:pic>
      <p:grpSp>
        <p:nvGrpSpPr>
          <p:cNvPr id="7" name="Group 3">
            <a:extLst>
              <a:ext uri="{FF2B5EF4-FFF2-40B4-BE49-F238E27FC236}">
                <a16:creationId xmlns:a16="http://schemas.microsoft.com/office/drawing/2014/main" id="{518AE48F-CCB6-C7A5-C52E-B8A4D6843009}"/>
              </a:ext>
            </a:extLst>
          </p:cNvPr>
          <p:cNvGrpSpPr/>
          <p:nvPr/>
        </p:nvGrpSpPr>
        <p:grpSpPr>
          <a:xfrm>
            <a:off x="-1" y="6588330"/>
            <a:ext cx="12192001" cy="295071"/>
            <a:chOff x="0" y="0"/>
            <a:chExt cx="5103511" cy="116571"/>
          </a:xfrm>
        </p:grpSpPr>
        <p:sp>
          <p:nvSpPr>
            <p:cNvPr id="9" name="Freeform 4">
              <a:extLst>
                <a:ext uri="{FF2B5EF4-FFF2-40B4-BE49-F238E27FC236}">
                  <a16:creationId xmlns:a16="http://schemas.microsoft.com/office/drawing/2014/main" id="{BCBE7984-55F5-5BFF-5F73-5264F5897221}"/>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5">
              <a:extLst>
                <a:ext uri="{FF2B5EF4-FFF2-40B4-BE49-F238E27FC236}">
                  <a16:creationId xmlns:a16="http://schemas.microsoft.com/office/drawing/2014/main" id="{B9DAF7AB-32C7-43E6-28AF-3EF0BCFADA9D}"/>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4" name="TextBox 102">
            <a:extLst>
              <a:ext uri="{FF2B5EF4-FFF2-40B4-BE49-F238E27FC236}">
                <a16:creationId xmlns:a16="http://schemas.microsoft.com/office/drawing/2014/main" id="{77192909-9A5A-48ED-0967-434A5739E53E}"/>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3369557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CE50E2-AFDE-3CB5-F8BD-7E1CF1C86BE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C0C920EB-C79C-BC3C-536E-13FC460C1D06}"/>
              </a:ext>
            </a:extLst>
          </p:cNvPr>
          <p:cNvSpPr txBox="1"/>
          <p:nvPr/>
        </p:nvSpPr>
        <p:spPr>
          <a:xfrm>
            <a:off x="5400817" y="3072579"/>
            <a:ext cx="3789836" cy="1200329"/>
          </a:xfrm>
          <a:prstGeom prst="rect">
            <a:avLst/>
          </a:prstGeom>
          <a:noFill/>
        </p:spPr>
        <p:txBody>
          <a:bodyPr wrap="square" rtlCol="0">
            <a:spAutoFit/>
          </a:bodyPr>
          <a:lstStyle/>
          <a:p>
            <a:r>
              <a:rPr lang="es-CO" sz="7200" b="1">
                <a:solidFill>
                  <a:schemeClr val="bg1"/>
                </a:solidFill>
                <a:latin typeface="Nunito" pitchFamily="2" charset="0"/>
              </a:rPr>
              <a:t>PESV</a:t>
            </a:r>
          </a:p>
        </p:txBody>
      </p:sp>
      <p:sp>
        <p:nvSpPr>
          <p:cNvPr id="3" name="CuadroTexto 2">
            <a:extLst>
              <a:ext uri="{FF2B5EF4-FFF2-40B4-BE49-F238E27FC236}">
                <a16:creationId xmlns:a16="http://schemas.microsoft.com/office/drawing/2014/main" id="{0967047C-249D-87A8-4A63-B937703D8279}"/>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cxnSp>
        <p:nvCxnSpPr>
          <p:cNvPr id="2" name="Conector recto 1">
            <a:extLst>
              <a:ext uri="{FF2B5EF4-FFF2-40B4-BE49-F238E27FC236}">
                <a16:creationId xmlns:a16="http://schemas.microsoft.com/office/drawing/2014/main" id="{30547F71-50DC-D158-C997-B125D140B857}"/>
              </a:ext>
            </a:extLst>
          </p:cNvPr>
          <p:cNvCxnSpPr>
            <a:cxnSpLocks/>
          </p:cNvCxnSpPr>
          <p:nvPr/>
        </p:nvCxnSpPr>
        <p:spPr>
          <a:xfrm>
            <a:off x="1240971" y="4338735"/>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lipse 4">
            <a:extLst>
              <a:ext uri="{FF2B5EF4-FFF2-40B4-BE49-F238E27FC236}">
                <a16:creationId xmlns:a16="http://schemas.microsoft.com/office/drawing/2014/main" id="{157BECDF-469C-F4EA-13F9-E9A3B50DB167}"/>
              </a:ext>
            </a:extLst>
          </p:cNvPr>
          <p:cNvSpPr/>
          <p:nvPr/>
        </p:nvSpPr>
        <p:spPr>
          <a:xfrm>
            <a:off x="1099102" y="2001907"/>
            <a:ext cx="2161488" cy="21614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81B04B1C-A203-4A42-7D74-60201D9CE1C3}"/>
              </a:ext>
            </a:extLst>
          </p:cNvPr>
          <p:cNvPicPr>
            <a:picLocks noChangeAspect="1"/>
          </p:cNvPicPr>
          <p:nvPr/>
        </p:nvPicPr>
        <p:blipFill>
          <a:blip r:embed="rId3"/>
          <a:stretch>
            <a:fillRect/>
          </a:stretch>
        </p:blipFill>
        <p:spPr>
          <a:xfrm>
            <a:off x="1005966" y="2131474"/>
            <a:ext cx="2347759" cy="1671604"/>
          </a:xfrm>
          <a:prstGeom prst="rect">
            <a:avLst/>
          </a:prstGeom>
        </p:spPr>
      </p:pic>
    </p:spTree>
    <p:extLst>
      <p:ext uri="{BB962C8B-B14F-4D97-AF65-F5344CB8AC3E}">
        <p14:creationId xmlns:p14="http://schemas.microsoft.com/office/powerpoint/2010/main" val="1956173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562929"/>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3"/>
            <a:stretch>
              <a:fillRect/>
            </a:stretch>
          </a:blipFill>
        </p:spPr>
        <p:txBody>
          <a:bodyPr/>
          <a:lstStyle/>
          <a:p>
            <a:endParaRPr lang="es-ES_tradnl" sz="1200"/>
          </a:p>
        </p:txBody>
      </p:sp>
      <p:sp>
        <p:nvSpPr>
          <p:cNvPr id="6" name="Freeform 6"/>
          <p:cNvSpPr/>
          <p:nvPr/>
        </p:nvSpPr>
        <p:spPr>
          <a:xfrm>
            <a:off x="10886732" y="-91656"/>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4"/>
            <a:stretch>
              <a:fillRect/>
            </a:stretch>
          </a:blipFill>
        </p:spPr>
        <p:txBody>
          <a:bodyPr/>
          <a:lstStyle/>
          <a:p>
            <a:endParaRPr lang="es-ES_tradnl" sz="1200"/>
          </a:p>
        </p:txBody>
      </p:sp>
      <p:sp>
        <p:nvSpPr>
          <p:cNvPr id="17" name="TextBox 17"/>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20" name="TextBox 20"/>
          <p:cNvSpPr txBox="1"/>
          <p:nvPr/>
        </p:nvSpPr>
        <p:spPr>
          <a:xfrm>
            <a:off x="1942572" y="1354399"/>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1</a:t>
            </a:r>
          </a:p>
        </p:txBody>
      </p:sp>
      <p:sp>
        <p:nvSpPr>
          <p:cNvPr id="21" name="TextBox 21"/>
          <p:cNvSpPr txBox="1"/>
          <p:nvPr/>
        </p:nvSpPr>
        <p:spPr>
          <a:xfrm>
            <a:off x="2900847" y="2418221"/>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2</a:t>
            </a:r>
          </a:p>
        </p:txBody>
      </p:sp>
      <p:sp>
        <p:nvSpPr>
          <p:cNvPr id="22" name="TextBox 22"/>
          <p:cNvSpPr txBox="1"/>
          <p:nvPr/>
        </p:nvSpPr>
        <p:spPr>
          <a:xfrm>
            <a:off x="508509" y="2202693"/>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5</a:t>
            </a:r>
          </a:p>
        </p:txBody>
      </p:sp>
      <p:sp>
        <p:nvSpPr>
          <p:cNvPr id="14" name="CuadroTexto 13">
            <a:extLst>
              <a:ext uri="{FF2B5EF4-FFF2-40B4-BE49-F238E27FC236}">
                <a16:creationId xmlns:a16="http://schemas.microsoft.com/office/drawing/2014/main" id="{F2597056-7734-E43C-E513-7214ED044E82}"/>
              </a:ext>
            </a:extLst>
          </p:cNvPr>
          <p:cNvSpPr txBox="1"/>
          <p:nvPr/>
        </p:nvSpPr>
        <p:spPr>
          <a:xfrm>
            <a:off x="105886" y="1537815"/>
            <a:ext cx="4570617" cy="2677656"/>
          </a:xfrm>
          <a:prstGeom prst="rect">
            <a:avLst/>
          </a:prstGeom>
          <a:solidFill>
            <a:schemeClr val="tx2"/>
          </a:solidFill>
        </p:spPr>
        <p:txBody>
          <a:bodyPr wrap="square">
            <a:spAutoFit/>
          </a:bodyPr>
          <a:lstStyle/>
          <a:p>
            <a:pPr algn="ctr"/>
            <a:r>
              <a:rPr lang="es-CO" sz="1200" b="1" kern="100" dirty="0">
                <a:solidFill>
                  <a:schemeClr val="bg1"/>
                </a:solidFill>
                <a:effectLst/>
                <a:latin typeface="Verdana" panose="020B0604030504040204" pitchFamily="34" charset="0"/>
                <a:ea typeface="Yu Mincho" panose="02020400000000000000" pitchFamily="18" charset="-128"/>
                <a:cs typeface="Calibri" panose="020F0502020204030204" pitchFamily="34" charset="0"/>
              </a:rPr>
              <a:t>Resolución</a:t>
            </a:r>
            <a:r>
              <a:rPr lang="es-CO" sz="1200" b="1" kern="100" dirty="0">
                <a:solidFill>
                  <a:schemeClr val="bg1"/>
                </a:solidFill>
                <a:latin typeface="Verdana" panose="020B0604030504040204" pitchFamily="34" charset="0"/>
                <a:ea typeface="Yu Mincho" panose="02020400000000000000" pitchFamily="18" charset="-128"/>
                <a:cs typeface="Calibri" panose="020F0502020204030204" pitchFamily="34" charset="0"/>
              </a:rPr>
              <a:t> -  5178 - 2023</a:t>
            </a:r>
            <a:endParaRPr lang="es-CO" sz="1200" b="1" kern="100" dirty="0">
              <a:solidFill>
                <a:schemeClr val="bg1"/>
              </a:solidFill>
              <a:effectLst/>
              <a:latin typeface="Verdana" panose="020B0604030504040204" pitchFamily="34" charset="0"/>
              <a:ea typeface="Yu Mincho" panose="02020400000000000000" pitchFamily="18" charset="-128"/>
              <a:cs typeface="Calibri" panose="020F0502020204030204" pitchFamily="34" charset="0"/>
            </a:endParaRPr>
          </a:p>
          <a:p>
            <a:endParaRPr lang="es-CO" sz="1200" b="1"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a:p>
            <a:pPr algn="just"/>
            <a:r>
              <a:rPr lang="es-CO"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rPr>
              <a:t>Sistema de Información de Seguimiento e Implementación del Plan Estratégico de Seguridad Vial (SISI/PESV). Por medio de esta herramienta, los sujetos obligados legalmente deberán registrar, cargar los soportes/evidencias, mantener actualizada la información y documentación necesaria para la verificación y seguimiento por parte de la Superintendencia de Transporte de los PESV en cumplimiento de los parámetros dispuestos por el Ministerio de Transporte en la Resolución 20223040040595 del 12 de julio 2022 o aquella que la modifique.</a:t>
            </a:r>
            <a:endParaRPr lang="es-ES_tradnl"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p:txBody>
      </p:sp>
      <p:sp>
        <p:nvSpPr>
          <p:cNvPr id="18" name="CuadroTexto 17">
            <a:extLst>
              <a:ext uri="{FF2B5EF4-FFF2-40B4-BE49-F238E27FC236}">
                <a16:creationId xmlns:a16="http://schemas.microsoft.com/office/drawing/2014/main" id="{D2A5C816-0F79-7FC2-E0A3-05E8F72F571F}"/>
              </a:ext>
            </a:extLst>
          </p:cNvPr>
          <p:cNvSpPr txBox="1"/>
          <p:nvPr/>
        </p:nvSpPr>
        <p:spPr>
          <a:xfrm>
            <a:off x="4822099" y="953445"/>
            <a:ext cx="7240958" cy="5586145"/>
          </a:xfrm>
          <a:prstGeom prst="rect">
            <a:avLst/>
          </a:prstGeom>
          <a:ln>
            <a:solidFill>
              <a:schemeClr val="tx2"/>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228600" indent="-228600">
              <a:buFont typeface="+mj-lt"/>
              <a:buAutoNum type="arabicPeriod"/>
            </a:pPr>
            <a:r>
              <a:rPr lang="es-CO" sz="1050" b="1" kern="100" dirty="0">
                <a:latin typeface="Verdana" panose="020B0604030504040204" pitchFamily="34" charset="0"/>
                <a:ea typeface="Yu Mincho" panose="02020400000000000000" pitchFamily="18" charset="-128"/>
                <a:cs typeface="Calibri" panose="020F0502020204030204" pitchFamily="34" charset="0"/>
              </a:rPr>
              <a:t>Quienes deben reportar y mantener la información actualizada:</a:t>
            </a:r>
          </a:p>
          <a:p>
            <a:endParaRPr lang="es-CO" sz="1050" b="1"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050" kern="100" dirty="0">
                <a:latin typeface="Verdana" panose="020B0604030504040204" pitchFamily="34" charset="0"/>
                <a:ea typeface="Yu Mincho" panose="02020400000000000000" pitchFamily="18" charset="-128"/>
                <a:cs typeface="Calibri" panose="020F0502020204030204" pitchFamily="34" charset="0"/>
              </a:rPr>
              <a:t>Los Prestadores de Servicio Público de Transporte Terrestre Automotor de carga, especial, pasajeros por carretera y mixt0 , en general todas las empresas de transporte de todos los modos y modalidades reglamentadas por el Ministerio de transporte.</a:t>
            </a:r>
          </a:p>
          <a:p>
            <a:pPr marL="171450" indent="-171450">
              <a:buFont typeface="Arial" panose="020B0604020202020204" pitchFamily="34" charset="0"/>
              <a:buChar char="•"/>
            </a:pPr>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050" kern="100" dirty="0">
                <a:latin typeface="Verdana" panose="020B0604030504040204" pitchFamily="34" charset="0"/>
                <a:ea typeface="Yu Mincho" panose="02020400000000000000" pitchFamily="18" charset="-128"/>
                <a:cs typeface="Calibri" panose="020F0502020204030204" pitchFamily="34" charset="0"/>
              </a:rPr>
              <a:t>Los Operadores de Infraestructura Pública de Transporte Terrestre (Carretera. </a:t>
            </a:r>
            <a:r>
              <a:rPr lang="es-CO" sz="1050" kern="100" dirty="0" err="1">
                <a:latin typeface="Verdana" panose="020B0604030504040204" pitchFamily="34" charset="0"/>
                <a:ea typeface="Yu Mincho" panose="02020400000000000000" pitchFamily="18" charset="-128"/>
                <a:cs typeface="Calibri" panose="020F0502020204030204" pitchFamily="34" charset="0"/>
              </a:rPr>
              <a:t>ferrea</a:t>
            </a:r>
            <a:r>
              <a:rPr lang="es-CO" sz="1050" kern="100" dirty="0">
                <a:latin typeface="Verdana" panose="020B0604030504040204" pitchFamily="34" charset="0"/>
                <a:ea typeface="Yu Mincho" panose="02020400000000000000" pitchFamily="18" charset="-128"/>
                <a:cs typeface="Calibri" panose="020F0502020204030204" pitchFamily="34" charset="0"/>
              </a:rPr>
              <a:t> y terminales de transporte terrestre), Portuaria y Aeroportuaria (Concesionada y no concesionada)</a:t>
            </a:r>
          </a:p>
          <a:p>
            <a:pPr marL="171450" indent="-171450">
              <a:buFont typeface="Arial" panose="020B0604020202020204" pitchFamily="34" charset="0"/>
              <a:buChar char="•"/>
            </a:pPr>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050" kern="100" dirty="0">
                <a:latin typeface="Verdana" panose="020B0604030504040204" pitchFamily="34" charset="0"/>
                <a:ea typeface="Yu Mincho" panose="02020400000000000000" pitchFamily="18" charset="-128"/>
                <a:cs typeface="Calibri" panose="020F0502020204030204" pitchFamily="34" charset="0"/>
              </a:rPr>
              <a:t>Los Operadores de Servicios Conexos al Transporte3 • Entre otros, los operadores de estaciones de pesaje, operadores portuarios y operadores de estaciones de peaje.</a:t>
            </a:r>
          </a:p>
          <a:p>
            <a:pPr marL="171450" indent="-171450">
              <a:buFont typeface="Arial" panose="020B0604020202020204" pitchFamily="34" charset="0"/>
              <a:buChar char="•"/>
            </a:pPr>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050" kern="100" dirty="0">
                <a:latin typeface="Verdana" panose="020B0604030504040204" pitchFamily="34" charset="0"/>
                <a:ea typeface="Yu Mincho" panose="02020400000000000000" pitchFamily="18" charset="-128"/>
                <a:cs typeface="Calibri" panose="020F0502020204030204" pitchFamily="34" charset="0"/>
              </a:rPr>
              <a:t>Los Organismos de Tránsito, los municipios y los departamentos.</a:t>
            </a:r>
          </a:p>
          <a:p>
            <a:pPr marL="171450" indent="-171450">
              <a:buFont typeface="Arial" panose="020B0604020202020204" pitchFamily="34" charset="0"/>
              <a:buChar char="•"/>
            </a:pPr>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050" kern="100" dirty="0">
                <a:latin typeface="Verdana" panose="020B0604030504040204" pitchFamily="34" charset="0"/>
                <a:ea typeface="Yu Mincho" panose="02020400000000000000" pitchFamily="18" charset="-128"/>
                <a:cs typeface="Calibri" panose="020F0502020204030204" pitchFamily="34" charset="0"/>
              </a:rPr>
              <a:t>Los Organismos de Apoyo al Tránsito, tales como Centros de Reconocimiento de Conductores (CRC), Centro de Enseñanza Automovilística (CEA), Centro de Diagnostico Automotor (CDA) y Centros Integrales de Atención (CIA).</a:t>
            </a:r>
          </a:p>
          <a:p>
            <a:endParaRPr lang="es-CO" sz="1050" b="1" kern="100" dirty="0">
              <a:latin typeface="Verdana" panose="020B0604030504040204" pitchFamily="34" charset="0"/>
              <a:ea typeface="Yu Mincho" panose="02020400000000000000" pitchFamily="18" charset="-128"/>
              <a:cs typeface="Calibri" panose="020F0502020204030204" pitchFamily="34" charset="0"/>
            </a:endParaRPr>
          </a:p>
          <a:p>
            <a:r>
              <a:rPr lang="es-CO" sz="1050" b="1" kern="100" dirty="0">
                <a:latin typeface="Verdana" panose="020B0604030504040204" pitchFamily="34" charset="0"/>
                <a:ea typeface="Yu Mincho" panose="02020400000000000000" pitchFamily="18" charset="-128"/>
                <a:cs typeface="Calibri" panose="020F0502020204030204" pitchFamily="34" charset="0"/>
              </a:rPr>
              <a:t>2. Cuando deben reportar:</a:t>
            </a:r>
          </a:p>
          <a:p>
            <a:endParaRPr lang="es-CO" sz="1050" b="1" kern="100" dirty="0">
              <a:latin typeface="Verdana" panose="020B0604030504040204" pitchFamily="34" charset="0"/>
              <a:ea typeface="Yu Mincho" panose="02020400000000000000" pitchFamily="18" charset="-128"/>
              <a:cs typeface="Calibri" panose="020F0502020204030204" pitchFamily="34" charset="0"/>
            </a:endParaRPr>
          </a:p>
          <a:p>
            <a:pPr marL="628650" lvl="1" indent="-171450">
              <a:buFont typeface="Wingdings" pitchFamily="2" charset="2"/>
              <a:buChar char="Ø"/>
            </a:pPr>
            <a:r>
              <a:rPr lang="es-CO" sz="1050" b="1" kern="100" dirty="0">
                <a:latin typeface="Verdana" panose="020B0604030504040204" pitchFamily="34" charset="0"/>
                <a:ea typeface="Yu Mincho" panose="02020400000000000000" pitchFamily="18" charset="-128"/>
                <a:cs typeface="Calibri" panose="020F0502020204030204" pitchFamily="34" charset="0"/>
              </a:rPr>
              <a:t>Formulario primero: </a:t>
            </a:r>
            <a:r>
              <a:rPr lang="es-CO" sz="1050" kern="100" dirty="0">
                <a:latin typeface="Verdana" panose="020B0604030504040204" pitchFamily="34" charset="0"/>
                <a:ea typeface="Yu Mincho" panose="02020400000000000000" pitchFamily="18" charset="-128"/>
                <a:cs typeface="Calibri" panose="020F0502020204030204" pitchFamily="34" charset="0"/>
              </a:rPr>
              <a:t>Este contendrá la información del diseño e implementación del PESV o su actualización. </a:t>
            </a:r>
          </a:p>
          <a:p>
            <a:pPr marL="1085850" lvl="2" indent="-171450">
              <a:buFont typeface="Wingdings" pitchFamily="2" charset="2"/>
              <a:buChar char="Ø"/>
            </a:pPr>
            <a:r>
              <a:rPr lang="es-CO" sz="1050" kern="100" dirty="0">
                <a:latin typeface="Verdana" panose="020B0604030504040204" pitchFamily="34" charset="0"/>
                <a:ea typeface="Yu Mincho" panose="02020400000000000000" pitchFamily="18" charset="-128"/>
                <a:cs typeface="Calibri" panose="020F0502020204030204" pitchFamily="34" charset="0"/>
              </a:rPr>
              <a:t>Para el primer reporte, tendrán como plazo para el diligenciamiento y/o actualización del formulario y cargue de evidencia desde el 1 de agosto hasta el 14 de septiembre del año 2023</a:t>
            </a:r>
          </a:p>
          <a:p>
            <a:pPr marL="1085850" lvl="2" indent="-171450">
              <a:buFont typeface="Wingdings" pitchFamily="2" charset="2"/>
              <a:buChar char="Ø"/>
            </a:pPr>
            <a:r>
              <a:rPr lang="es-CO" sz="1050" kern="100" dirty="0">
                <a:latin typeface="Verdana" panose="020B0604030504040204" pitchFamily="34" charset="0"/>
                <a:ea typeface="Yu Mincho" panose="02020400000000000000" pitchFamily="18" charset="-128"/>
                <a:cs typeface="Calibri" panose="020F0502020204030204" pitchFamily="34" charset="0"/>
              </a:rPr>
              <a:t>Para el seguimiento posterior del PESV, cada reporte se realizará de forma anual y tendrán como fecha máxima de reporte el décimo día hábil del mes de agosto de cada anualidad.</a:t>
            </a:r>
          </a:p>
          <a:p>
            <a:pPr marL="1085850" lvl="2" indent="-171450">
              <a:buFont typeface="Wingdings" pitchFamily="2" charset="2"/>
              <a:buChar char="Ø"/>
            </a:pPr>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pPr marL="628650" lvl="1" indent="-171450">
              <a:buFont typeface="Wingdings" pitchFamily="2" charset="2"/>
              <a:buChar char="Ø"/>
            </a:pPr>
            <a:r>
              <a:rPr lang="es-CO" sz="1050" b="1" kern="100" dirty="0">
                <a:latin typeface="Verdana" panose="020B0604030504040204" pitchFamily="34" charset="0"/>
                <a:ea typeface="Yu Mincho" panose="02020400000000000000" pitchFamily="18" charset="-128"/>
                <a:cs typeface="Calibri" panose="020F0502020204030204" pitchFamily="34" charset="0"/>
              </a:rPr>
              <a:t>Formulario segundo: </a:t>
            </a:r>
            <a:r>
              <a:rPr lang="es-CO" sz="1050" kern="100" dirty="0">
                <a:latin typeface="Verdana" panose="020B0604030504040204" pitchFamily="34" charset="0"/>
                <a:ea typeface="Yu Mincho" panose="02020400000000000000" pitchFamily="18" charset="-128"/>
                <a:cs typeface="Calibri" panose="020F0502020204030204" pitchFamily="34" charset="0"/>
              </a:rPr>
              <a:t>La información referente a los indicadores con periodicidad mensual, trimestral y anual deberán ser reportadas en el aplicativo SISI/PESV a más tardar el décimo día hábil del mes siguiente al vencimiento del periodo</a:t>
            </a:r>
          </a:p>
          <a:p>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r>
              <a:rPr lang="es-CO" sz="1050" b="1" kern="100" dirty="0">
                <a:latin typeface="Verdana" panose="020B0604030504040204" pitchFamily="34" charset="0"/>
                <a:ea typeface="Yu Mincho" panose="02020400000000000000" pitchFamily="18" charset="-128"/>
                <a:cs typeface="Calibri" panose="020F0502020204030204" pitchFamily="34" charset="0"/>
              </a:rPr>
              <a:t>3. Donde puedo consultar la documentación  del reporte de información :</a:t>
            </a:r>
          </a:p>
        </p:txBody>
      </p:sp>
      <p:sp>
        <p:nvSpPr>
          <p:cNvPr id="29" name="CuadroTexto 28">
            <a:extLst>
              <a:ext uri="{FF2B5EF4-FFF2-40B4-BE49-F238E27FC236}">
                <a16:creationId xmlns:a16="http://schemas.microsoft.com/office/drawing/2014/main" id="{3960AB5B-1330-1710-4014-82628A3800B2}"/>
              </a:ext>
            </a:extLst>
          </p:cNvPr>
          <p:cNvSpPr txBox="1"/>
          <p:nvPr/>
        </p:nvSpPr>
        <p:spPr>
          <a:xfrm>
            <a:off x="2119862" y="154070"/>
            <a:ext cx="8365258" cy="523220"/>
          </a:xfrm>
          <a:prstGeom prst="rect">
            <a:avLst/>
          </a:prstGeom>
          <a:noFill/>
        </p:spPr>
        <p:txBody>
          <a:bodyPr wrap="square">
            <a:spAutoFit/>
          </a:bodyPr>
          <a:lstStyle/>
          <a:p>
            <a:pPr algn="ctr"/>
            <a:r>
              <a:rPr lang="es-CO" sz="1400" b="1" kern="100" dirty="0">
                <a:latin typeface="Verdana" panose="020B0604030504040204" pitchFamily="34" charset="0"/>
                <a:ea typeface="Yu Mincho" panose="02020400000000000000" pitchFamily="18" charset="-128"/>
                <a:cs typeface="Calibri" panose="020F0502020204030204" pitchFamily="34" charset="0"/>
              </a:rPr>
              <a:t>Seguimiento e Implementación del Plan Estratégico de Seguridad Vial (SISI/PESV)</a:t>
            </a:r>
          </a:p>
        </p:txBody>
      </p:sp>
      <p:pic>
        <p:nvPicPr>
          <p:cNvPr id="9" name="Imagen 8">
            <a:extLst>
              <a:ext uri="{FF2B5EF4-FFF2-40B4-BE49-F238E27FC236}">
                <a16:creationId xmlns:a16="http://schemas.microsoft.com/office/drawing/2014/main" id="{C1CC9800-6235-1A79-5964-76ADC5BAFFFE}"/>
              </a:ext>
            </a:extLst>
          </p:cNvPr>
          <p:cNvPicPr>
            <a:picLocks noChangeAspect="1"/>
          </p:cNvPicPr>
          <p:nvPr/>
        </p:nvPicPr>
        <p:blipFill>
          <a:blip r:embed="rId5"/>
          <a:stretch>
            <a:fillRect/>
          </a:stretch>
        </p:blipFill>
        <p:spPr>
          <a:xfrm>
            <a:off x="1344250" y="4420131"/>
            <a:ext cx="2133600" cy="2082800"/>
          </a:xfrm>
          <a:prstGeom prst="rect">
            <a:avLst/>
          </a:prstGeom>
        </p:spPr>
      </p:pic>
      <p:sp>
        <p:nvSpPr>
          <p:cNvPr id="10" name="Flecha derecha 9">
            <a:extLst>
              <a:ext uri="{FF2B5EF4-FFF2-40B4-BE49-F238E27FC236}">
                <a16:creationId xmlns:a16="http://schemas.microsoft.com/office/drawing/2014/main" id="{520C30C6-D07C-8B8E-F865-AD82606C8B3C}"/>
              </a:ext>
            </a:extLst>
          </p:cNvPr>
          <p:cNvSpPr/>
          <p:nvPr/>
        </p:nvSpPr>
        <p:spPr>
          <a:xfrm rot="11945086">
            <a:off x="4214949" y="6176505"/>
            <a:ext cx="461554" cy="32773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sp>
        <p:nvSpPr>
          <p:cNvPr id="11" name="Flecha derecha 10">
            <a:extLst>
              <a:ext uri="{FF2B5EF4-FFF2-40B4-BE49-F238E27FC236}">
                <a16:creationId xmlns:a16="http://schemas.microsoft.com/office/drawing/2014/main" id="{A27FE1E9-E0B1-0E8D-3EC8-0D21E8652323}"/>
              </a:ext>
            </a:extLst>
          </p:cNvPr>
          <p:cNvSpPr/>
          <p:nvPr/>
        </p:nvSpPr>
        <p:spPr>
          <a:xfrm rot="12021231">
            <a:off x="3565211" y="5948167"/>
            <a:ext cx="461554" cy="32773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spTree>
    <p:extLst>
      <p:ext uri="{BB962C8B-B14F-4D97-AF65-F5344CB8AC3E}">
        <p14:creationId xmlns:p14="http://schemas.microsoft.com/office/powerpoint/2010/main" val="2962167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64ADBD0B-A579-6715-83E5-1E88E1B9C50A}"/>
              </a:ext>
            </a:extLst>
          </p:cNvPr>
          <p:cNvSpPr txBox="1"/>
          <p:nvPr/>
        </p:nvSpPr>
        <p:spPr>
          <a:xfrm>
            <a:off x="4957732" y="6626941"/>
            <a:ext cx="2015295" cy="276999"/>
          </a:xfrm>
          <a:prstGeom prst="rect">
            <a:avLst/>
          </a:prstGeom>
          <a:noFill/>
        </p:spPr>
        <p:txBody>
          <a:bodyPr wrap="none" rtlCol="0">
            <a:spAutoFit/>
          </a:bodyPr>
          <a:lstStyle/>
          <a:p>
            <a:r>
              <a:rPr lang="es-CO" sz="1200" b="1">
                <a:solidFill>
                  <a:schemeClr val="bg1"/>
                </a:solidFill>
                <a:latin typeface="Abadi" panose="020B0604020104020204" pitchFamily="34" charset="0"/>
              </a:rPr>
              <a:t>www.supertransporte.gov.co</a:t>
            </a:r>
          </a:p>
        </p:txBody>
      </p:sp>
      <p:sp>
        <p:nvSpPr>
          <p:cNvPr id="36" name="CuadroTexto 35">
            <a:extLst>
              <a:ext uri="{FF2B5EF4-FFF2-40B4-BE49-F238E27FC236}">
                <a16:creationId xmlns:a16="http://schemas.microsoft.com/office/drawing/2014/main" id="{9862ECC9-7D7B-E21D-1B92-30B4B425F42D}"/>
              </a:ext>
            </a:extLst>
          </p:cNvPr>
          <p:cNvSpPr txBox="1"/>
          <p:nvPr/>
        </p:nvSpPr>
        <p:spPr>
          <a:xfrm>
            <a:off x="2542519" y="214515"/>
            <a:ext cx="7423918" cy="830997"/>
          </a:xfrm>
          <a:prstGeom prst="rect">
            <a:avLst/>
          </a:prstGeom>
          <a:noFill/>
        </p:spPr>
        <p:txBody>
          <a:bodyPr wrap="square" rtlCol="0">
            <a:spAutoFit/>
          </a:bodyPr>
          <a:lstStyle/>
          <a:p>
            <a:pPr algn="ctr"/>
            <a:r>
              <a:rPr lang="es-CO" sz="2400" b="1">
                <a:ln w="0"/>
                <a:solidFill>
                  <a:schemeClr val="tx1">
                    <a:lumMod val="95000"/>
                    <a:lumOff val="5000"/>
                  </a:schemeClr>
                </a:solidFill>
                <a:effectLst>
                  <a:outerShdw blurRad="38100" dist="25400" dir="5400000" algn="ctr" rotWithShape="0">
                    <a:srgbClr val="6E747A">
                      <a:alpha val="43000"/>
                    </a:srgbClr>
                  </a:outerShdw>
                </a:effectLst>
              </a:rPr>
              <a:t>Planificación de SISI/PESV para la recepción de información</a:t>
            </a:r>
          </a:p>
        </p:txBody>
      </p:sp>
      <p:cxnSp>
        <p:nvCxnSpPr>
          <p:cNvPr id="91" name="OTLSHAPE_M_9b39fefad822441faaec2498033d8bd1_Connector1">
            <a:extLst>
              <a:ext uri="{FF2B5EF4-FFF2-40B4-BE49-F238E27FC236}">
                <a16:creationId xmlns:a16="http://schemas.microsoft.com/office/drawing/2014/main" id="{7EA61E7F-43F9-A3BB-5781-D300F5E7B18B}"/>
              </a:ext>
            </a:extLst>
          </p:cNvPr>
          <p:cNvCxnSpPr>
            <a:cxnSpLocks/>
          </p:cNvCxnSpPr>
          <p:nvPr>
            <p:custDataLst>
              <p:tags r:id="rId1"/>
            </p:custDataLst>
          </p:nvPr>
        </p:nvCxnSpPr>
        <p:spPr>
          <a:xfrm>
            <a:off x="8008418" y="1429922"/>
            <a:ext cx="0" cy="831118"/>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95" name="OTLSHAPE_M_9b39fefad822441faaec2498033d8bd1_Connector1">
            <a:extLst>
              <a:ext uri="{FF2B5EF4-FFF2-40B4-BE49-F238E27FC236}">
                <a16:creationId xmlns:a16="http://schemas.microsoft.com/office/drawing/2014/main" id="{FFE0E83F-A81E-9F30-82D9-8FDACE2899A3}"/>
              </a:ext>
            </a:extLst>
          </p:cNvPr>
          <p:cNvCxnSpPr>
            <a:cxnSpLocks/>
          </p:cNvCxnSpPr>
          <p:nvPr>
            <p:custDataLst>
              <p:tags r:id="rId2"/>
            </p:custDataLst>
          </p:nvPr>
        </p:nvCxnSpPr>
        <p:spPr>
          <a:xfrm>
            <a:off x="4727830" y="1525283"/>
            <a:ext cx="0" cy="731090"/>
          </a:xfrm>
          <a:prstGeom prst="line">
            <a:avLst/>
          </a:prstGeom>
          <a:ln w="9525" cap="flat" cmpd="sng" algn="ctr">
            <a:solidFill>
              <a:schemeClr val="accent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OTLSHAPE_M_9b39fefad822441faaec2498033d8bd1_Connector1">
            <a:extLst>
              <a:ext uri="{FF2B5EF4-FFF2-40B4-BE49-F238E27FC236}">
                <a16:creationId xmlns:a16="http://schemas.microsoft.com/office/drawing/2014/main" id="{45B0CFCE-8D07-EF41-4D41-78E52124D04F}"/>
              </a:ext>
            </a:extLst>
          </p:cNvPr>
          <p:cNvCxnSpPr>
            <a:cxnSpLocks/>
          </p:cNvCxnSpPr>
          <p:nvPr>
            <p:custDataLst>
              <p:tags r:id="rId3"/>
            </p:custDataLst>
          </p:nvPr>
        </p:nvCxnSpPr>
        <p:spPr>
          <a:xfrm>
            <a:off x="3565424" y="1515200"/>
            <a:ext cx="0" cy="745839"/>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graphicFrame>
        <p:nvGraphicFramePr>
          <p:cNvPr id="107" name="Table 2">
            <a:extLst>
              <a:ext uri="{FF2B5EF4-FFF2-40B4-BE49-F238E27FC236}">
                <a16:creationId xmlns:a16="http://schemas.microsoft.com/office/drawing/2014/main" id="{D2F57B4A-EA49-A1E5-9B12-B99E8302CC80}"/>
              </a:ext>
            </a:extLst>
          </p:cNvPr>
          <p:cNvGraphicFramePr>
            <a:graphicFrameLocks noGrp="1"/>
          </p:cNvGraphicFramePr>
          <p:nvPr/>
        </p:nvGraphicFramePr>
        <p:xfrm>
          <a:off x="3459384" y="2234207"/>
          <a:ext cx="8652540" cy="3764222"/>
        </p:xfrm>
        <a:graphic>
          <a:graphicData uri="http://schemas.openxmlformats.org/drawingml/2006/table">
            <a:tbl>
              <a:tblPr firstRow="1" bandRow="1">
                <a:tableStyleId>{F5AB1C69-6EDB-4FF4-983F-18BD219EF322}</a:tableStyleId>
              </a:tblPr>
              <a:tblGrid>
                <a:gridCol w="721045">
                  <a:extLst>
                    <a:ext uri="{9D8B030D-6E8A-4147-A177-3AD203B41FA5}">
                      <a16:colId xmlns:a16="http://schemas.microsoft.com/office/drawing/2014/main" val="4056824194"/>
                    </a:ext>
                  </a:extLst>
                </a:gridCol>
                <a:gridCol w="721045">
                  <a:extLst>
                    <a:ext uri="{9D8B030D-6E8A-4147-A177-3AD203B41FA5}">
                      <a16:colId xmlns:a16="http://schemas.microsoft.com/office/drawing/2014/main" val="1445035748"/>
                    </a:ext>
                  </a:extLst>
                </a:gridCol>
                <a:gridCol w="721045">
                  <a:extLst>
                    <a:ext uri="{9D8B030D-6E8A-4147-A177-3AD203B41FA5}">
                      <a16:colId xmlns:a16="http://schemas.microsoft.com/office/drawing/2014/main" val="145952281"/>
                    </a:ext>
                  </a:extLst>
                </a:gridCol>
                <a:gridCol w="721045">
                  <a:extLst>
                    <a:ext uri="{9D8B030D-6E8A-4147-A177-3AD203B41FA5}">
                      <a16:colId xmlns:a16="http://schemas.microsoft.com/office/drawing/2014/main" val="4165456940"/>
                    </a:ext>
                  </a:extLst>
                </a:gridCol>
                <a:gridCol w="721045">
                  <a:extLst>
                    <a:ext uri="{9D8B030D-6E8A-4147-A177-3AD203B41FA5}">
                      <a16:colId xmlns:a16="http://schemas.microsoft.com/office/drawing/2014/main" val="2916789707"/>
                    </a:ext>
                  </a:extLst>
                </a:gridCol>
                <a:gridCol w="721045">
                  <a:extLst>
                    <a:ext uri="{9D8B030D-6E8A-4147-A177-3AD203B41FA5}">
                      <a16:colId xmlns:a16="http://schemas.microsoft.com/office/drawing/2014/main" val="2181663660"/>
                    </a:ext>
                  </a:extLst>
                </a:gridCol>
                <a:gridCol w="721045">
                  <a:extLst>
                    <a:ext uri="{9D8B030D-6E8A-4147-A177-3AD203B41FA5}">
                      <a16:colId xmlns:a16="http://schemas.microsoft.com/office/drawing/2014/main" val="1469822132"/>
                    </a:ext>
                  </a:extLst>
                </a:gridCol>
                <a:gridCol w="721045">
                  <a:extLst>
                    <a:ext uri="{9D8B030D-6E8A-4147-A177-3AD203B41FA5}">
                      <a16:colId xmlns:a16="http://schemas.microsoft.com/office/drawing/2014/main" val="3965276697"/>
                    </a:ext>
                  </a:extLst>
                </a:gridCol>
                <a:gridCol w="721045">
                  <a:extLst>
                    <a:ext uri="{9D8B030D-6E8A-4147-A177-3AD203B41FA5}">
                      <a16:colId xmlns:a16="http://schemas.microsoft.com/office/drawing/2014/main" val="3851522278"/>
                    </a:ext>
                  </a:extLst>
                </a:gridCol>
                <a:gridCol w="721045">
                  <a:extLst>
                    <a:ext uri="{9D8B030D-6E8A-4147-A177-3AD203B41FA5}">
                      <a16:colId xmlns:a16="http://schemas.microsoft.com/office/drawing/2014/main" val="1809877522"/>
                    </a:ext>
                  </a:extLst>
                </a:gridCol>
                <a:gridCol w="721045">
                  <a:extLst>
                    <a:ext uri="{9D8B030D-6E8A-4147-A177-3AD203B41FA5}">
                      <a16:colId xmlns:a16="http://schemas.microsoft.com/office/drawing/2014/main" val="3268185573"/>
                    </a:ext>
                  </a:extLst>
                </a:gridCol>
                <a:gridCol w="721045">
                  <a:extLst>
                    <a:ext uri="{9D8B030D-6E8A-4147-A177-3AD203B41FA5}">
                      <a16:colId xmlns:a16="http://schemas.microsoft.com/office/drawing/2014/main" val="1708000152"/>
                    </a:ext>
                  </a:extLst>
                </a:gridCol>
              </a:tblGrid>
              <a:tr h="504967">
                <a:tc>
                  <a:txBody>
                    <a:bodyPr/>
                    <a:lstStyle/>
                    <a:p>
                      <a:pPr algn="ctr"/>
                      <a:r>
                        <a:rPr lang="en-US" sz="1400"/>
                        <a:t>Jul/23</a:t>
                      </a:r>
                    </a:p>
                  </a:txBody>
                  <a:tcPr marL="68580" marR="68580" marT="34290" marB="34290" anchor="ctr"/>
                </a:tc>
                <a:tc>
                  <a:txBody>
                    <a:bodyPr/>
                    <a:lstStyle/>
                    <a:p>
                      <a:pPr algn="ctr"/>
                      <a:r>
                        <a:rPr lang="en-US" sz="1400"/>
                        <a:t>Ago/23</a:t>
                      </a:r>
                    </a:p>
                  </a:txBody>
                  <a:tcPr marL="68580" marR="68580" marT="34290" marB="34290" anchor="ctr"/>
                </a:tc>
                <a:tc>
                  <a:txBody>
                    <a:bodyPr/>
                    <a:lstStyle/>
                    <a:p>
                      <a:pPr algn="ctr"/>
                      <a:r>
                        <a:rPr lang="en-US" sz="1400"/>
                        <a:t>Sep/23</a:t>
                      </a:r>
                    </a:p>
                  </a:txBody>
                  <a:tcPr marL="68580" marR="68580" marT="34290" marB="34290" anchor="ctr"/>
                </a:tc>
                <a:tc>
                  <a:txBody>
                    <a:bodyPr/>
                    <a:lstStyle/>
                    <a:p>
                      <a:pPr algn="ctr"/>
                      <a:r>
                        <a:rPr lang="en-US" sz="1400"/>
                        <a:t>Oct/23</a:t>
                      </a:r>
                    </a:p>
                  </a:txBody>
                  <a:tcPr marL="68580" marR="68580" marT="34290" marB="34290" anchor="ctr"/>
                </a:tc>
                <a:tc>
                  <a:txBody>
                    <a:bodyPr/>
                    <a:lstStyle/>
                    <a:p>
                      <a:pPr algn="ctr"/>
                      <a:r>
                        <a:rPr lang="en-US" sz="1400"/>
                        <a:t>Nov/23</a:t>
                      </a:r>
                    </a:p>
                  </a:txBody>
                  <a:tcPr marL="68580" marR="68580" marT="34290" marB="34290" anchor="ctr"/>
                </a:tc>
                <a:tc>
                  <a:txBody>
                    <a:bodyPr/>
                    <a:lstStyle/>
                    <a:p>
                      <a:pPr algn="ctr"/>
                      <a:r>
                        <a:rPr lang="en-US" sz="1400" err="1"/>
                        <a:t>Dic</a:t>
                      </a:r>
                      <a:r>
                        <a:rPr lang="en-US" sz="1400"/>
                        <a:t>/23</a:t>
                      </a:r>
                    </a:p>
                  </a:txBody>
                  <a:tcPr marL="68580" marR="68580" marT="34290" marB="34290" anchor="ctr"/>
                </a:tc>
                <a:tc>
                  <a:txBody>
                    <a:bodyPr/>
                    <a:lstStyle/>
                    <a:p>
                      <a:pPr algn="ctr"/>
                      <a:r>
                        <a:rPr lang="en-US" sz="1400" err="1"/>
                        <a:t>Ene</a:t>
                      </a:r>
                      <a:r>
                        <a:rPr lang="en-US" sz="1400"/>
                        <a:t>/24</a:t>
                      </a:r>
                    </a:p>
                  </a:txBody>
                  <a:tcPr marL="68580" marR="68580" marT="34290" marB="34290" anchor="ctr"/>
                </a:tc>
                <a:tc>
                  <a:txBody>
                    <a:bodyPr/>
                    <a:lstStyle/>
                    <a:p>
                      <a:pPr algn="ctr"/>
                      <a:r>
                        <a:rPr lang="en-US" sz="1400"/>
                        <a:t>Feb/24</a:t>
                      </a:r>
                    </a:p>
                  </a:txBody>
                  <a:tcPr marL="68580" marR="68580" marT="34290" marB="34290" anchor="ctr"/>
                </a:tc>
                <a:tc>
                  <a:txBody>
                    <a:bodyPr/>
                    <a:lstStyle/>
                    <a:p>
                      <a:pPr algn="ctr"/>
                      <a:r>
                        <a:rPr lang="en-US" sz="1400"/>
                        <a:t>Mar/24</a:t>
                      </a:r>
                    </a:p>
                  </a:txBody>
                  <a:tcPr marL="68580" marR="68580" marT="34290" marB="34290" anchor="ctr"/>
                </a:tc>
                <a:tc>
                  <a:txBody>
                    <a:bodyPr/>
                    <a:lstStyle/>
                    <a:p>
                      <a:pPr algn="ctr"/>
                      <a:r>
                        <a:rPr lang="en-US" sz="1400" err="1"/>
                        <a:t>Abr</a:t>
                      </a:r>
                      <a:r>
                        <a:rPr lang="en-US" sz="1400"/>
                        <a:t>/24</a:t>
                      </a:r>
                    </a:p>
                  </a:txBody>
                  <a:tcPr marL="68580" marR="68580" marT="34290" marB="34290" anchor="ctr"/>
                </a:tc>
                <a:tc>
                  <a:txBody>
                    <a:bodyPr/>
                    <a:lstStyle/>
                    <a:p>
                      <a:pPr algn="ctr"/>
                      <a:r>
                        <a:rPr lang="en-US" sz="1400"/>
                        <a:t>May/24</a:t>
                      </a:r>
                    </a:p>
                  </a:txBody>
                  <a:tcPr marL="68580" marR="68580" marT="34290" marB="34290" anchor="ctr"/>
                </a:tc>
                <a:tc>
                  <a:txBody>
                    <a:bodyPr/>
                    <a:lstStyle/>
                    <a:p>
                      <a:pPr algn="ctr"/>
                      <a:r>
                        <a:rPr lang="en-US" sz="1400"/>
                        <a:t>Jun/24</a:t>
                      </a:r>
                    </a:p>
                  </a:txBody>
                  <a:tcPr marL="68580" marR="68580" marT="34290" marB="34290" anchor="ctr"/>
                </a:tc>
                <a:extLst>
                  <a:ext uri="{0D108BD9-81ED-4DB2-BD59-A6C34878D82A}">
                    <a16:rowId xmlns:a16="http://schemas.microsoft.com/office/drawing/2014/main" val="2021129157"/>
                  </a:ext>
                </a:extLst>
              </a:tr>
              <a:tr h="3259255">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extLst>
                  <a:ext uri="{0D108BD9-81ED-4DB2-BD59-A6C34878D82A}">
                    <a16:rowId xmlns:a16="http://schemas.microsoft.com/office/drawing/2014/main" val="3962830215"/>
                  </a:ext>
                </a:extLst>
              </a:tr>
            </a:tbl>
          </a:graphicData>
        </a:graphic>
      </p:graphicFrame>
      <p:sp>
        <p:nvSpPr>
          <p:cNvPr id="118" name="Rectangle 105">
            <a:extLst>
              <a:ext uri="{FF2B5EF4-FFF2-40B4-BE49-F238E27FC236}">
                <a16:creationId xmlns:a16="http://schemas.microsoft.com/office/drawing/2014/main" id="{41395F85-D437-891F-5E81-7C201F2F5FEE}"/>
              </a:ext>
            </a:extLst>
          </p:cNvPr>
          <p:cNvSpPr/>
          <p:nvPr/>
        </p:nvSpPr>
        <p:spPr>
          <a:xfrm>
            <a:off x="3399666" y="3825854"/>
            <a:ext cx="68580" cy="264217"/>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p>
        </p:txBody>
      </p:sp>
      <p:sp>
        <p:nvSpPr>
          <p:cNvPr id="121" name="Rectangle 106">
            <a:extLst>
              <a:ext uri="{FF2B5EF4-FFF2-40B4-BE49-F238E27FC236}">
                <a16:creationId xmlns:a16="http://schemas.microsoft.com/office/drawing/2014/main" id="{EBE8EBA7-AC00-1E1E-BEB5-35DA66B70A03}"/>
              </a:ext>
            </a:extLst>
          </p:cNvPr>
          <p:cNvSpPr/>
          <p:nvPr/>
        </p:nvSpPr>
        <p:spPr>
          <a:xfrm>
            <a:off x="3390804" y="4520662"/>
            <a:ext cx="68580" cy="2642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p>
        </p:txBody>
      </p:sp>
      <p:sp>
        <p:nvSpPr>
          <p:cNvPr id="124" name="Rectangle 107">
            <a:extLst>
              <a:ext uri="{FF2B5EF4-FFF2-40B4-BE49-F238E27FC236}">
                <a16:creationId xmlns:a16="http://schemas.microsoft.com/office/drawing/2014/main" id="{96FDA97B-AF7B-4974-B99F-ABAB5FC0A3C8}"/>
              </a:ext>
            </a:extLst>
          </p:cNvPr>
          <p:cNvSpPr/>
          <p:nvPr/>
        </p:nvSpPr>
        <p:spPr>
          <a:xfrm>
            <a:off x="3390804" y="5141358"/>
            <a:ext cx="68580" cy="264217"/>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p>
        </p:txBody>
      </p:sp>
      <p:sp>
        <p:nvSpPr>
          <p:cNvPr id="127" name="Rectangle 108">
            <a:extLst>
              <a:ext uri="{FF2B5EF4-FFF2-40B4-BE49-F238E27FC236}">
                <a16:creationId xmlns:a16="http://schemas.microsoft.com/office/drawing/2014/main" id="{DFC0AAE9-4200-FC16-CC28-EF7E71EED347}"/>
              </a:ext>
            </a:extLst>
          </p:cNvPr>
          <p:cNvSpPr/>
          <p:nvPr/>
        </p:nvSpPr>
        <p:spPr>
          <a:xfrm>
            <a:off x="3399666" y="3260200"/>
            <a:ext cx="68580" cy="264217"/>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p>
        </p:txBody>
      </p:sp>
      <p:grpSp>
        <p:nvGrpSpPr>
          <p:cNvPr id="200" name="Grupo 199">
            <a:extLst>
              <a:ext uri="{FF2B5EF4-FFF2-40B4-BE49-F238E27FC236}">
                <a16:creationId xmlns:a16="http://schemas.microsoft.com/office/drawing/2014/main" id="{955A865D-56EF-BF28-D18D-B5140C48BF1B}"/>
              </a:ext>
            </a:extLst>
          </p:cNvPr>
          <p:cNvGrpSpPr/>
          <p:nvPr/>
        </p:nvGrpSpPr>
        <p:grpSpPr>
          <a:xfrm>
            <a:off x="8008427" y="1345991"/>
            <a:ext cx="2309905" cy="1073282"/>
            <a:chOff x="7400494" y="1065337"/>
            <a:chExt cx="1765641" cy="1073282"/>
          </a:xfrm>
        </p:grpSpPr>
        <p:sp>
          <p:nvSpPr>
            <p:cNvPr id="93" name="OTLSHAPE_M_9b39fefad822441faaec2498033d8bd1_Shape">
              <a:extLst>
                <a:ext uri="{FF2B5EF4-FFF2-40B4-BE49-F238E27FC236}">
                  <a16:creationId xmlns:a16="http://schemas.microsoft.com/office/drawing/2014/main" id="{9CEDA097-8B79-6079-BB98-567998E0D4DA}"/>
                </a:ext>
              </a:extLst>
            </p:cNvPr>
            <p:cNvSpPr/>
            <p:nvPr>
              <p:custDataLst>
                <p:tags r:id="rId6"/>
              </p:custDataLst>
            </p:nvPr>
          </p:nvSpPr>
          <p:spPr>
            <a:xfrm rot="16200000" flipV="1">
              <a:off x="7398041" y="1067790"/>
              <a:ext cx="199010" cy="194104"/>
            </a:xfrm>
            <a:prstGeom prst="triangle">
              <a:avLst/>
            </a:prstGeom>
            <a:solidFill>
              <a:srgbClr val="C0504D"/>
            </a:solidFill>
            <a:ln w="12700" cap="flat" cmpd="sng" algn="ctr">
              <a:noFill/>
              <a:prstDash val="solid"/>
              <a:miter lim="800000"/>
            </a:ln>
            <a:effectLst/>
            <a:extLs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4" name="TextBox 115">
              <a:extLst>
                <a:ext uri="{FF2B5EF4-FFF2-40B4-BE49-F238E27FC236}">
                  <a16:creationId xmlns:a16="http://schemas.microsoft.com/office/drawing/2014/main" id="{584CE0AD-AA15-723F-22DA-4E0371DDFF64}"/>
                </a:ext>
              </a:extLst>
            </p:cNvPr>
            <p:cNvSpPr txBox="1"/>
            <p:nvPr/>
          </p:nvSpPr>
          <p:spPr>
            <a:xfrm>
              <a:off x="7513301" y="1199900"/>
              <a:ext cx="1652834" cy="938719"/>
            </a:xfrm>
            <a:prstGeom prst="rect">
              <a:avLst/>
            </a:prstGeom>
            <a:noFill/>
          </p:spPr>
          <p:txBody>
            <a:bodyPr wrap="square" rtlCol="0" anchor="t">
              <a:spAutoFit/>
            </a:bodyPr>
            <a:lstStyle/>
            <a:p>
              <a:pPr algn="ctr"/>
              <a:r>
                <a:rPr lang="es-CO" sz="1100" spc="-3">
                  <a:solidFill>
                    <a:schemeClr val="dk1"/>
                  </a:solidFill>
                  <a:latin typeface="Calibri" panose="020F0502020204030204" pitchFamily="34" charset="0"/>
                </a:rPr>
                <a:t>16 ene –plazo máximo de reporte de los resultados  de indicadores y evidencias de la anualidad</a:t>
              </a:r>
            </a:p>
          </p:txBody>
        </p:sp>
      </p:grpSp>
      <p:grpSp>
        <p:nvGrpSpPr>
          <p:cNvPr id="199" name="Grupo 198">
            <a:extLst>
              <a:ext uri="{FF2B5EF4-FFF2-40B4-BE49-F238E27FC236}">
                <a16:creationId xmlns:a16="http://schemas.microsoft.com/office/drawing/2014/main" id="{F901A23F-9C1E-3F60-EF80-A229BB04689F}"/>
              </a:ext>
            </a:extLst>
          </p:cNvPr>
          <p:cNvGrpSpPr/>
          <p:nvPr/>
        </p:nvGrpSpPr>
        <p:grpSpPr>
          <a:xfrm>
            <a:off x="4727829" y="1389815"/>
            <a:ext cx="1965055" cy="709668"/>
            <a:chOff x="4119897" y="1025230"/>
            <a:chExt cx="1965055" cy="709668"/>
          </a:xfrm>
        </p:grpSpPr>
        <p:sp>
          <p:nvSpPr>
            <p:cNvPr id="97" name="OTLSHAPE_M_9b39fefad822441faaec2498033d8bd1_Shape">
              <a:extLst>
                <a:ext uri="{FF2B5EF4-FFF2-40B4-BE49-F238E27FC236}">
                  <a16:creationId xmlns:a16="http://schemas.microsoft.com/office/drawing/2014/main" id="{3EFC8438-75B5-5531-45F6-757E0E700D67}"/>
                </a:ext>
              </a:extLst>
            </p:cNvPr>
            <p:cNvSpPr/>
            <p:nvPr>
              <p:custDataLst>
                <p:tags r:id="rId5"/>
              </p:custDataLst>
            </p:nvPr>
          </p:nvSpPr>
          <p:spPr>
            <a:xfrm rot="16200000" flipV="1">
              <a:off x="4112855" y="1032427"/>
              <a:ext cx="167366" cy="152971"/>
            </a:xfrm>
            <a:prstGeom prst="triangle">
              <a:avLst/>
            </a:prstGeom>
            <a:solidFill>
              <a:schemeClr val="accent6"/>
            </a:solidFill>
            <a:ln w="12700" cap="flat" cmpd="sng" algn="ctr">
              <a:noFill/>
              <a:prstDash val="solid"/>
              <a:miter lim="800000"/>
            </a:ln>
            <a:effectLst/>
            <a:extLs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8" name="TextBox 119">
              <a:extLst>
                <a:ext uri="{FF2B5EF4-FFF2-40B4-BE49-F238E27FC236}">
                  <a16:creationId xmlns:a16="http://schemas.microsoft.com/office/drawing/2014/main" id="{ECA22B2C-5B3F-9E4F-242B-22264C89A85E}"/>
                </a:ext>
              </a:extLst>
            </p:cNvPr>
            <p:cNvSpPr txBox="1"/>
            <p:nvPr/>
          </p:nvSpPr>
          <p:spPr>
            <a:xfrm>
              <a:off x="4119897" y="1134734"/>
              <a:ext cx="1965055" cy="600164"/>
            </a:xfrm>
            <a:prstGeom prst="rect">
              <a:avLst/>
            </a:prstGeom>
            <a:noFill/>
          </p:spPr>
          <p:txBody>
            <a:bodyPr wrap="square" rtlCol="0" anchor="t">
              <a:spAutoFit/>
            </a:bodyPr>
            <a:lstStyle/>
            <a:p>
              <a:pPr algn="ctr"/>
              <a:r>
                <a:rPr lang="en-US" sz="1100" spc="-3">
                  <a:solidFill>
                    <a:schemeClr val="dk1"/>
                  </a:solidFill>
                  <a:latin typeface="Calibri" panose="020F0502020204030204" pitchFamily="34" charset="0"/>
                </a:rPr>
                <a:t>1 Agosto - ST  </a:t>
              </a:r>
              <a:r>
                <a:rPr lang="es-CO" sz="1100" spc="-3">
                  <a:solidFill>
                    <a:schemeClr val="dk1"/>
                  </a:solidFill>
                  <a:latin typeface="Calibri" panose="020F0502020204030204" pitchFamily="34" charset="0"/>
                </a:rPr>
                <a:t>habilita SISI/PESV para diligenciamiento de sujetos obligados</a:t>
              </a:r>
            </a:p>
          </p:txBody>
        </p:sp>
      </p:grpSp>
      <p:grpSp>
        <p:nvGrpSpPr>
          <p:cNvPr id="198" name="Grupo 197">
            <a:extLst>
              <a:ext uri="{FF2B5EF4-FFF2-40B4-BE49-F238E27FC236}">
                <a16:creationId xmlns:a16="http://schemas.microsoft.com/office/drawing/2014/main" id="{B46EC7DA-9BE2-E349-EF5B-5F737928FEE3}"/>
              </a:ext>
            </a:extLst>
          </p:cNvPr>
          <p:cNvGrpSpPr/>
          <p:nvPr/>
        </p:nvGrpSpPr>
        <p:grpSpPr>
          <a:xfrm>
            <a:off x="3548246" y="1363558"/>
            <a:ext cx="1210111" cy="720503"/>
            <a:chOff x="2940314" y="998973"/>
            <a:chExt cx="1210111" cy="720503"/>
          </a:xfrm>
        </p:grpSpPr>
        <p:sp>
          <p:nvSpPr>
            <p:cNvPr id="101" name="OTLSHAPE_M_9b39fefad822441faaec2498033d8bd1_Shape">
              <a:extLst>
                <a:ext uri="{FF2B5EF4-FFF2-40B4-BE49-F238E27FC236}">
                  <a16:creationId xmlns:a16="http://schemas.microsoft.com/office/drawing/2014/main" id="{692B2F6A-01E7-9CAE-7C8C-21F629C0A9AB}"/>
                </a:ext>
              </a:extLst>
            </p:cNvPr>
            <p:cNvSpPr/>
            <p:nvPr>
              <p:custDataLst>
                <p:tags r:id="rId4"/>
              </p:custDataLst>
            </p:nvPr>
          </p:nvSpPr>
          <p:spPr>
            <a:xfrm rot="16200000" flipV="1">
              <a:off x="2957917" y="1001425"/>
              <a:ext cx="199010" cy="194105"/>
            </a:xfrm>
            <a:prstGeom prst="triangle">
              <a:avLst/>
            </a:prstGeom>
            <a:solidFill>
              <a:srgbClr val="C0504D"/>
            </a:solidFill>
            <a:ln w="12700" cap="flat" cmpd="sng" algn="ctr">
              <a:noFill/>
              <a:prstDash val="solid"/>
              <a:miter lim="800000"/>
            </a:ln>
            <a:effectLst/>
            <a:extLs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2" name="TextBox 123">
              <a:extLst>
                <a:ext uri="{FF2B5EF4-FFF2-40B4-BE49-F238E27FC236}">
                  <a16:creationId xmlns:a16="http://schemas.microsoft.com/office/drawing/2014/main" id="{23C7F857-03AD-D9B1-1024-87E0CF478D62}"/>
                </a:ext>
              </a:extLst>
            </p:cNvPr>
            <p:cNvSpPr txBox="1"/>
            <p:nvPr/>
          </p:nvSpPr>
          <p:spPr>
            <a:xfrm>
              <a:off x="2940314" y="1073145"/>
              <a:ext cx="1210111" cy="646331"/>
            </a:xfrm>
            <a:prstGeom prst="rect">
              <a:avLst/>
            </a:prstGeom>
            <a:noFill/>
          </p:spPr>
          <p:txBody>
            <a:bodyPr wrap="square" rtlCol="0" anchor="t">
              <a:spAutoFit/>
            </a:bodyPr>
            <a:lstStyle/>
            <a:p>
              <a:pPr algn="ctr"/>
              <a:r>
                <a:rPr lang="es-CO" sz="1200" spc="-3">
                  <a:solidFill>
                    <a:schemeClr val="dk1"/>
                  </a:solidFill>
                  <a:latin typeface="Calibri" panose="020F0502020204030204" pitchFamily="34" charset="0"/>
                </a:rPr>
                <a:t>12 jul- plazo  de implementación</a:t>
              </a:r>
              <a:r>
                <a:rPr lang="en-US" sz="1200" spc="-3">
                  <a:solidFill>
                    <a:schemeClr val="dk1"/>
                  </a:solidFill>
                  <a:latin typeface="Calibri" panose="020F0502020204030204" pitchFamily="34" charset="0"/>
                </a:rPr>
                <a:t> o </a:t>
              </a:r>
              <a:r>
                <a:rPr lang="es-CO" sz="1200" spc="-3">
                  <a:solidFill>
                    <a:schemeClr val="dk1"/>
                  </a:solidFill>
                  <a:latin typeface="Calibri" panose="020F0502020204030204" pitchFamily="34" charset="0"/>
                </a:rPr>
                <a:t>actualización</a:t>
              </a:r>
            </a:p>
          </p:txBody>
        </p:sp>
      </p:grpSp>
      <p:grpSp>
        <p:nvGrpSpPr>
          <p:cNvPr id="197" name="Grupo 196">
            <a:extLst>
              <a:ext uri="{FF2B5EF4-FFF2-40B4-BE49-F238E27FC236}">
                <a16:creationId xmlns:a16="http://schemas.microsoft.com/office/drawing/2014/main" id="{54691705-08B5-E58A-9C28-CFEDCFE5DEF6}"/>
              </a:ext>
            </a:extLst>
          </p:cNvPr>
          <p:cNvGrpSpPr/>
          <p:nvPr/>
        </p:nvGrpSpPr>
        <p:grpSpPr>
          <a:xfrm>
            <a:off x="6153914" y="6050966"/>
            <a:ext cx="888047" cy="261610"/>
            <a:chOff x="5321394" y="5622213"/>
            <a:chExt cx="888047" cy="261610"/>
          </a:xfrm>
        </p:grpSpPr>
        <p:sp>
          <p:nvSpPr>
            <p:cNvPr id="135" name="Rectangle 132">
              <a:extLst>
                <a:ext uri="{FF2B5EF4-FFF2-40B4-BE49-F238E27FC236}">
                  <a16:creationId xmlns:a16="http://schemas.microsoft.com/office/drawing/2014/main" id="{2DCE5E38-CEE0-813D-61A1-F95894D41D4F}"/>
                </a:ext>
              </a:extLst>
            </p:cNvPr>
            <p:cNvSpPr/>
            <p:nvPr/>
          </p:nvSpPr>
          <p:spPr>
            <a:xfrm>
              <a:off x="5321394" y="5668661"/>
              <a:ext cx="201128" cy="169418"/>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endParaRPr lang="en-US" sz="1100">
                <a:solidFill>
                  <a:schemeClr val="accent5"/>
                </a:solidFill>
              </a:endParaRPr>
            </a:p>
          </p:txBody>
        </p:sp>
        <p:sp>
          <p:nvSpPr>
            <p:cNvPr id="136" name="TextBox 133">
              <a:extLst>
                <a:ext uri="{FF2B5EF4-FFF2-40B4-BE49-F238E27FC236}">
                  <a16:creationId xmlns:a16="http://schemas.microsoft.com/office/drawing/2014/main" id="{D4EBEBCF-F922-7513-E412-26A1AF20DFCE}"/>
                </a:ext>
              </a:extLst>
            </p:cNvPr>
            <p:cNvSpPr txBox="1"/>
            <p:nvPr/>
          </p:nvSpPr>
          <p:spPr>
            <a:xfrm>
              <a:off x="5522522" y="5622213"/>
              <a:ext cx="686919" cy="261610"/>
            </a:xfrm>
            <a:prstGeom prst="rect">
              <a:avLst/>
            </a:prstGeom>
            <a:noFill/>
          </p:spPr>
          <p:txBody>
            <a:bodyPr wrap="none" rtlCol="0" anchor="ctr">
              <a:spAutoFit/>
            </a:bodyPr>
            <a:lstStyle/>
            <a:p>
              <a:r>
                <a:rPr lang="es-CO" sz="1100" b="1" spc="-3">
                  <a:solidFill>
                    <a:schemeClr val="dk1"/>
                  </a:solidFill>
                  <a:latin typeface="Calibri" panose="020F0502020204030204" pitchFamily="34" charset="0"/>
                </a:rPr>
                <a:t>Mensual</a:t>
              </a:r>
            </a:p>
          </p:txBody>
        </p:sp>
      </p:grpSp>
      <p:grpSp>
        <p:nvGrpSpPr>
          <p:cNvPr id="196" name="Grupo 195">
            <a:extLst>
              <a:ext uri="{FF2B5EF4-FFF2-40B4-BE49-F238E27FC236}">
                <a16:creationId xmlns:a16="http://schemas.microsoft.com/office/drawing/2014/main" id="{B95D2837-8349-4829-8820-F1CF8A77FD4D}"/>
              </a:ext>
            </a:extLst>
          </p:cNvPr>
          <p:cNvGrpSpPr/>
          <p:nvPr/>
        </p:nvGrpSpPr>
        <p:grpSpPr>
          <a:xfrm>
            <a:off x="7295040" y="6051332"/>
            <a:ext cx="983073" cy="261610"/>
            <a:chOff x="6462520" y="5622579"/>
            <a:chExt cx="983073" cy="261610"/>
          </a:xfrm>
        </p:grpSpPr>
        <p:sp>
          <p:nvSpPr>
            <p:cNvPr id="141" name="Rectangle 132">
              <a:extLst>
                <a:ext uri="{FF2B5EF4-FFF2-40B4-BE49-F238E27FC236}">
                  <a16:creationId xmlns:a16="http://schemas.microsoft.com/office/drawing/2014/main" id="{8892E693-1D1C-AFBB-F8A6-2FFB720124F4}"/>
                </a:ext>
              </a:extLst>
            </p:cNvPr>
            <p:cNvSpPr/>
            <p:nvPr/>
          </p:nvSpPr>
          <p:spPr>
            <a:xfrm>
              <a:off x="6462520" y="5668675"/>
              <a:ext cx="201128" cy="169418"/>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endParaRPr lang="en-US" sz="1100">
                <a:solidFill>
                  <a:schemeClr val="accent5"/>
                </a:solidFill>
              </a:endParaRPr>
            </a:p>
          </p:txBody>
        </p:sp>
        <p:sp>
          <p:nvSpPr>
            <p:cNvPr id="142" name="TextBox 133">
              <a:extLst>
                <a:ext uri="{FF2B5EF4-FFF2-40B4-BE49-F238E27FC236}">
                  <a16:creationId xmlns:a16="http://schemas.microsoft.com/office/drawing/2014/main" id="{0B45D21E-37E6-6190-926B-8E9902A19BC6}"/>
                </a:ext>
              </a:extLst>
            </p:cNvPr>
            <p:cNvSpPr txBox="1"/>
            <p:nvPr/>
          </p:nvSpPr>
          <p:spPr>
            <a:xfrm>
              <a:off x="6663648" y="5622579"/>
              <a:ext cx="781945" cy="261610"/>
            </a:xfrm>
            <a:prstGeom prst="rect">
              <a:avLst/>
            </a:prstGeom>
            <a:noFill/>
          </p:spPr>
          <p:txBody>
            <a:bodyPr wrap="none" rtlCol="0" anchor="ctr">
              <a:spAutoFit/>
            </a:bodyPr>
            <a:lstStyle/>
            <a:p>
              <a:r>
                <a:rPr lang="en-US" sz="1100" b="1" spc="-3">
                  <a:solidFill>
                    <a:schemeClr val="dk1"/>
                  </a:solidFill>
                  <a:latin typeface="Calibri" panose="020F0502020204030204" pitchFamily="34" charset="0"/>
                </a:rPr>
                <a:t>Trimestral</a:t>
              </a:r>
            </a:p>
          </p:txBody>
        </p:sp>
      </p:grpSp>
      <p:grpSp>
        <p:nvGrpSpPr>
          <p:cNvPr id="195" name="Grupo 194">
            <a:extLst>
              <a:ext uri="{FF2B5EF4-FFF2-40B4-BE49-F238E27FC236}">
                <a16:creationId xmlns:a16="http://schemas.microsoft.com/office/drawing/2014/main" id="{6A76E03B-CC70-5AF2-85B9-BB15A18811AC}"/>
              </a:ext>
            </a:extLst>
          </p:cNvPr>
          <p:cNvGrpSpPr/>
          <p:nvPr/>
        </p:nvGrpSpPr>
        <p:grpSpPr>
          <a:xfrm>
            <a:off x="8404219" y="6050966"/>
            <a:ext cx="723707" cy="261610"/>
            <a:chOff x="7571699" y="5622213"/>
            <a:chExt cx="723707" cy="261610"/>
          </a:xfrm>
        </p:grpSpPr>
        <p:sp>
          <p:nvSpPr>
            <p:cNvPr id="144" name="Rectangle 132">
              <a:extLst>
                <a:ext uri="{FF2B5EF4-FFF2-40B4-BE49-F238E27FC236}">
                  <a16:creationId xmlns:a16="http://schemas.microsoft.com/office/drawing/2014/main" id="{33BE7392-4C3C-0B4B-26AB-2AD2670CDD45}"/>
                </a:ext>
              </a:extLst>
            </p:cNvPr>
            <p:cNvSpPr/>
            <p:nvPr/>
          </p:nvSpPr>
          <p:spPr>
            <a:xfrm>
              <a:off x="7571699" y="5668309"/>
              <a:ext cx="201128" cy="16941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endParaRPr lang="en-US" sz="1100">
                <a:solidFill>
                  <a:schemeClr val="accent5"/>
                </a:solidFill>
              </a:endParaRPr>
            </a:p>
          </p:txBody>
        </p:sp>
        <p:sp>
          <p:nvSpPr>
            <p:cNvPr id="145" name="TextBox 133">
              <a:extLst>
                <a:ext uri="{FF2B5EF4-FFF2-40B4-BE49-F238E27FC236}">
                  <a16:creationId xmlns:a16="http://schemas.microsoft.com/office/drawing/2014/main" id="{F43FBA54-6B9A-33F5-3A96-42BF566ECC51}"/>
                </a:ext>
              </a:extLst>
            </p:cNvPr>
            <p:cNvSpPr txBox="1"/>
            <p:nvPr/>
          </p:nvSpPr>
          <p:spPr>
            <a:xfrm>
              <a:off x="7772827" y="5622213"/>
              <a:ext cx="522579" cy="261610"/>
            </a:xfrm>
            <a:prstGeom prst="rect">
              <a:avLst/>
            </a:prstGeom>
            <a:noFill/>
          </p:spPr>
          <p:txBody>
            <a:bodyPr wrap="none" rtlCol="0" anchor="ctr">
              <a:spAutoFit/>
            </a:bodyPr>
            <a:lstStyle/>
            <a:p>
              <a:r>
                <a:rPr lang="es-CO" sz="1100" b="1" spc="-3">
                  <a:solidFill>
                    <a:schemeClr val="dk1"/>
                  </a:solidFill>
                  <a:latin typeface="Calibri" panose="020F0502020204030204" pitchFamily="34" charset="0"/>
                </a:rPr>
                <a:t>Anual</a:t>
              </a:r>
            </a:p>
          </p:txBody>
        </p:sp>
      </p:grpSp>
      <p:cxnSp>
        <p:nvCxnSpPr>
          <p:cNvPr id="147" name="Conector recto 146">
            <a:extLst>
              <a:ext uri="{FF2B5EF4-FFF2-40B4-BE49-F238E27FC236}">
                <a16:creationId xmlns:a16="http://schemas.microsoft.com/office/drawing/2014/main" id="{69F7E0CD-D05A-493E-7200-861567988464}"/>
              </a:ext>
            </a:extLst>
          </p:cNvPr>
          <p:cNvCxnSpPr/>
          <p:nvPr/>
        </p:nvCxnSpPr>
        <p:spPr>
          <a:xfrm>
            <a:off x="2367895" y="3346323"/>
            <a:ext cx="2809345" cy="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48" name="Diagrama de flujo: terminador 147">
            <a:extLst>
              <a:ext uri="{FF2B5EF4-FFF2-40B4-BE49-F238E27FC236}">
                <a16:creationId xmlns:a16="http://schemas.microsoft.com/office/drawing/2014/main" id="{015E6B21-3033-4064-96D9-D547E2CDF56B}"/>
              </a:ext>
            </a:extLst>
          </p:cNvPr>
          <p:cNvSpPr/>
          <p:nvPr/>
        </p:nvSpPr>
        <p:spPr>
          <a:xfrm>
            <a:off x="4320155" y="3241604"/>
            <a:ext cx="1207340" cy="209436"/>
          </a:xfrm>
          <a:prstGeom prst="flowChartTerminator">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highlight>
                <a:srgbClr val="FFCE00"/>
              </a:highlight>
            </a:endParaRPr>
          </a:p>
        </p:txBody>
      </p:sp>
      <p:cxnSp>
        <p:nvCxnSpPr>
          <p:cNvPr id="154" name="Conector recto 153">
            <a:extLst>
              <a:ext uri="{FF2B5EF4-FFF2-40B4-BE49-F238E27FC236}">
                <a16:creationId xmlns:a16="http://schemas.microsoft.com/office/drawing/2014/main" id="{EE025608-5068-DDE0-2EE5-515B8EF0E1FA}"/>
              </a:ext>
            </a:extLst>
          </p:cNvPr>
          <p:cNvCxnSpPr>
            <a:cxnSpLocks/>
          </p:cNvCxnSpPr>
          <p:nvPr/>
        </p:nvCxnSpPr>
        <p:spPr>
          <a:xfrm flipV="1">
            <a:off x="2391686" y="3968330"/>
            <a:ext cx="9719139" cy="13559"/>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49" name="Diagrama de flujo: terminador 148">
            <a:extLst>
              <a:ext uri="{FF2B5EF4-FFF2-40B4-BE49-F238E27FC236}">
                <a16:creationId xmlns:a16="http://schemas.microsoft.com/office/drawing/2014/main" id="{CFCBDDBC-DD7F-A857-0877-1198C743F9CC}"/>
              </a:ext>
            </a:extLst>
          </p:cNvPr>
          <p:cNvSpPr/>
          <p:nvPr/>
        </p:nvSpPr>
        <p:spPr>
          <a:xfrm>
            <a:off x="5707162" y="3882516"/>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0" name="Diagrama de flujo: terminador 149">
            <a:extLst>
              <a:ext uri="{FF2B5EF4-FFF2-40B4-BE49-F238E27FC236}">
                <a16:creationId xmlns:a16="http://schemas.microsoft.com/office/drawing/2014/main" id="{18095E2A-15A1-EE88-5880-ECB1F68A43A7}"/>
              </a:ext>
            </a:extLst>
          </p:cNvPr>
          <p:cNvSpPr/>
          <p:nvPr/>
        </p:nvSpPr>
        <p:spPr>
          <a:xfrm>
            <a:off x="5946435" y="3871883"/>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58" name="Conector recto 157">
            <a:extLst>
              <a:ext uri="{FF2B5EF4-FFF2-40B4-BE49-F238E27FC236}">
                <a16:creationId xmlns:a16="http://schemas.microsoft.com/office/drawing/2014/main" id="{255668C3-92FE-0E58-A22B-26DB9D9E0219}"/>
              </a:ext>
            </a:extLst>
          </p:cNvPr>
          <p:cNvCxnSpPr>
            <a:cxnSpLocks/>
          </p:cNvCxnSpPr>
          <p:nvPr/>
        </p:nvCxnSpPr>
        <p:spPr>
          <a:xfrm>
            <a:off x="2360800" y="4663134"/>
            <a:ext cx="9744029" cy="48566"/>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60" name="Diagrama de flujo: terminador 159">
            <a:extLst>
              <a:ext uri="{FF2B5EF4-FFF2-40B4-BE49-F238E27FC236}">
                <a16:creationId xmlns:a16="http://schemas.microsoft.com/office/drawing/2014/main" id="{4DB4C697-BD16-961A-8F86-3EA08712B5C8}"/>
              </a:ext>
            </a:extLst>
          </p:cNvPr>
          <p:cNvSpPr/>
          <p:nvPr/>
        </p:nvSpPr>
        <p:spPr>
          <a:xfrm>
            <a:off x="7779546" y="3875869"/>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1" name="Diagrama de flujo: terminador 160">
            <a:extLst>
              <a:ext uri="{FF2B5EF4-FFF2-40B4-BE49-F238E27FC236}">
                <a16:creationId xmlns:a16="http://schemas.microsoft.com/office/drawing/2014/main" id="{C20FF5E4-A4B1-B551-DECB-2B66A5993464}"/>
              </a:ext>
            </a:extLst>
          </p:cNvPr>
          <p:cNvSpPr/>
          <p:nvPr/>
        </p:nvSpPr>
        <p:spPr>
          <a:xfrm>
            <a:off x="8002469" y="3875869"/>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2" name="Diagrama de flujo: terminador 161">
            <a:extLst>
              <a:ext uri="{FF2B5EF4-FFF2-40B4-BE49-F238E27FC236}">
                <a16:creationId xmlns:a16="http://schemas.microsoft.com/office/drawing/2014/main" id="{A6976932-5380-F183-63CD-8A3F438589F2}"/>
              </a:ext>
            </a:extLst>
          </p:cNvPr>
          <p:cNvSpPr/>
          <p:nvPr/>
        </p:nvSpPr>
        <p:spPr>
          <a:xfrm>
            <a:off x="5077661" y="3875870"/>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3" name="Diagrama de flujo: terminador 162">
            <a:extLst>
              <a:ext uri="{FF2B5EF4-FFF2-40B4-BE49-F238E27FC236}">
                <a16:creationId xmlns:a16="http://schemas.microsoft.com/office/drawing/2014/main" id="{39B26E13-39A9-CFBD-5E2B-5F508EDD25B9}"/>
              </a:ext>
            </a:extLst>
          </p:cNvPr>
          <p:cNvSpPr/>
          <p:nvPr/>
        </p:nvSpPr>
        <p:spPr>
          <a:xfrm>
            <a:off x="6526344" y="3899847"/>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4" name="Diagrama de flujo: terminador 163">
            <a:extLst>
              <a:ext uri="{FF2B5EF4-FFF2-40B4-BE49-F238E27FC236}">
                <a16:creationId xmlns:a16="http://schemas.microsoft.com/office/drawing/2014/main" id="{505EE4ED-FA91-89D7-0911-73D1A50B060D}"/>
              </a:ext>
            </a:extLst>
          </p:cNvPr>
          <p:cNvSpPr/>
          <p:nvPr/>
        </p:nvSpPr>
        <p:spPr>
          <a:xfrm>
            <a:off x="9464093" y="3882516"/>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5" name="Diagrama de flujo: terminador 164">
            <a:extLst>
              <a:ext uri="{FF2B5EF4-FFF2-40B4-BE49-F238E27FC236}">
                <a16:creationId xmlns:a16="http://schemas.microsoft.com/office/drawing/2014/main" id="{9EED7947-1F17-0F80-8416-07879783D3E7}"/>
              </a:ext>
            </a:extLst>
          </p:cNvPr>
          <p:cNvSpPr/>
          <p:nvPr/>
        </p:nvSpPr>
        <p:spPr>
          <a:xfrm>
            <a:off x="8753430" y="3882516"/>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6" name="Diagrama de flujo: terminador 165">
            <a:extLst>
              <a:ext uri="{FF2B5EF4-FFF2-40B4-BE49-F238E27FC236}">
                <a16:creationId xmlns:a16="http://schemas.microsoft.com/office/drawing/2014/main" id="{81E477DF-4048-76C9-E6A3-43F911C3D6DC}"/>
              </a:ext>
            </a:extLst>
          </p:cNvPr>
          <p:cNvSpPr/>
          <p:nvPr/>
        </p:nvSpPr>
        <p:spPr>
          <a:xfrm>
            <a:off x="7314257" y="3882516"/>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7" name="Diagrama de flujo: terminador 166">
            <a:extLst>
              <a:ext uri="{FF2B5EF4-FFF2-40B4-BE49-F238E27FC236}">
                <a16:creationId xmlns:a16="http://schemas.microsoft.com/office/drawing/2014/main" id="{D3E352DF-26A9-D33A-F2B7-9E1CF24CA848}"/>
              </a:ext>
            </a:extLst>
          </p:cNvPr>
          <p:cNvSpPr/>
          <p:nvPr/>
        </p:nvSpPr>
        <p:spPr>
          <a:xfrm>
            <a:off x="10265162" y="3882516"/>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8" name="Diagrama de flujo: terminador 167">
            <a:extLst>
              <a:ext uri="{FF2B5EF4-FFF2-40B4-BE49-F238E27FC236}">
                <a16:creationId xmlns:a16="http://schemas.microsoft.com/office/drawing/2014/main" id="{04C66D9E-E4D3-0F92-F9C4-16B5E6A21B69}"/>
              </a:ext>
            </a:extLst>
          </p:cNvPr>
          <p:cNvSpPr/>
          <p:nvPr/>
        </p:nvSpPr>
        <p:spPr>
          <a:xfrm>
            <a:off x="11608296" y="3889453"/>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9" name="Diagrama de flujo: terminador 168">
            <a:extLst>
              <a:ext uri="{FF2B5EF4-FFF2-40B4-BE49-F238E27FC236}">
                <a16:creationId xmlns:a16="http://schemas.microsoft.com/office/drawing/2014/main" id="{7A27F854-3668-0735-1E58-D16213C45BAD}"/>
              </a:ext>
            </a:extLst>
          </p:cNvPr>
          <p:cNvSpPr/>
          <p:nvPr/>
        </p:nvSpPr>
        <p:spPr>
          <a:xfrm>
            <a:off x="10870379" y="3896353"/>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1" name="Diagrama de flujo: terminador 170">
            <a:extLst>
              <a:ext uri="{FF2B5EF4-FFF2-40B4-BE49-F238E27FC236}">
                <a16:creationId xmlns:a16="http://schemas.microsoft.com/office/drawing/2014/main" id="{A95AFA83-017F-E714-2081-051D8488FED9}"/>
              </a:ext>
            </a:extLst>
          </p:cNvPr>
          <p:cNvSpPr/>
          <p:nvPr/>
        </p:nvSpPr>
        <p:spPr>
          <a:xfrm>
            <a:off x="10051941" y="3878581"/>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1" name="Diagrama de flujo: terminador 150">
            <a:extLst>
              <a:ext uri="{FF2B5EF4-FFF2-40B4-BE49-F238E27FC236}">
                <a16:creationId xmlns:a16="http://schemas.microsoft.com/office/drawing/2014/main" id="{7A608DC9-509A-797E-26A7-8F31D03D1BE2}"/>
              </a:ext>
            </a:extLst>
          </p:cNvPr>
          <p:cNvSpPr/>
          <p:nvPr/>
        </p:nvSpPr>
        <p:spPr>
          <a:xfrm>
            <a:off x="8215224" y="3882516"/>
            <a:ext cx="317931" cy="173087"/>
          </a:xfrm>
          <a:prstGeom prst="flowChartTerminator">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9" name="Diagrama de flujo: terminador 178">
            <a:extLst>
              <a:ext uri="{FF2B5EF4-FFF2-40B4-BE49-F238E27FC236}">
                <a16:creationId xmlns:a16="http://schemas.microsoft.com/office/drawing/2014/main" id="{FD23C126-42F1-301B-B5F0-03DD41394B51}"/>
              </a:ext>
            </a:extLst>
          </p:cNvPr>
          <p:cNvSpPr/>
          <p:nvPr/>
        </p:nvSpPr>
        <p:spPr>
          <a:xfrm>
            <a:off x="8001664" y="4599542"/>
            <a:ext cx="317931" cy="173087"/>
          </a:xfrm>
          <a:prstGeom prst="flowChartTerminator">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highlight>
                <a:srgbClr val="FFCE00"/>
              </a:highlight>
            </a:endParaRPr>
          </a:p>
        </p:txBody>
      </p:sp>
      <p:cxnSp>
        <p:nvCxnSpPr>
          <p:cNvPr id="180" name="Conector recto 179">
            <a:extLst>
              <a:ext uri="{FF2B5EF4-FFF2-40B4-BE49-F238E27FC236}">
                <a16:creationId xmlns:a16="http://schemas.microsoft.com/office/drawing/2014/main" id="{D1F69814-6E59-C70F-05EA-D82FC17D8154}"/>
              </a:ext>
            </a:extLst>
          </p:cNvPr>
          <p:cNvCxnSpPr>
            <a:cxnSpLocks/>
          </p:cNvCxnSpPr>
          <p:nvPr/>
        </p:nvCxnSpPr>
        <p:spPr>
          <a:xfrm flipV="1">
            <a:off x="2390513" y="5226198"/>
            <a:ext cx="9719139" cy="13559"/>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81" name="Diagrama de flujo: terminador 180">
            <a:extLst>
              <a:ext uri="{FF2B5EF4-FFF2-40B4-BE49-F238E27FC236}">
                <a16:creationId xmlns:a16="http://schemas.microsoft.com/office/drawing/2014/main" id="{A4275E48-0F34-1921-A13F-748BAF8F4AD0}"/>
              </a:ext>
            </a:extLst>
          </p:cNvPr>
          <p:cNvSpPr/>
          <p:nvPr/>
        </p:nvSpPr>
        <p:spPr>
          <a:xfrm>
            <a:off x="5709434" y="5140384"/>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2" name="Diagrama de flujo: terminador 181">
            <a:extLst>
              <a:ext uri="{FF2B5EF4-FFF2-40B4-BE49-F238E27FC236}">
                <a16:creationId xmlns:a16="http://schemas.microsoft.com/office/drawing/2014/main" id="{22B5045E-A51C-74AE-1FF0-E8C209603FC2}"/>
              </a:ext>
            </a:extLst>
          </p:cNvPr>
          <p:cNvSpPr/>
          <p:nvPr/>
        </p:nvSpPr>
        <p:spPr>
          <a:xfrm>
            <a:off x="5948707" y="5129751"/>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3" name="Diagrama de flujo: terminador 182">
            <a:extLst>
              <a:ext uri="{FF2B5EF4-FFF2-40B4-BE49-F238E27FC236}">
                <a16:creationId xmlns:a16="http://schemas.microsoft.com/office/drawing/2014/main" id="{EB95E37E-2112-59BB-0E92-243AC106F88D}"/>
              </a:ext>
            </a:extLst>
          </p:cNvPr>
          <p:cNvSpPr/>
          <p:nvPr/>
        </p:nvSpPr>
        <p:spPr>
          <a:xfrm>
            <a:off x="7781818" y="5133737"/>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4" name="Diagrama de flujo: terminador 183">
            <a:extLst>
              <a:ext uri="{FF2B5EF4-FFF2-40B4-BE49-F238E27FC236}">
                <a16:creationId xmlns:a16="http://schemas.microsoft.com/office/drawing/2014/main" id="{0A39AFAF-1726-FA4A-7590-BB238D8B420A}"/>
              </a:ext>
            </a:extLst>
          </p:cNvPr>
          <p:cNvSpPr/>
          <p:nvPr/>
        </p:nvSpPr>
        <p:spPr>
          <a:xfrm>
            <a:off x="8004741" y="5133737"/>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5" name="Diagrama de flujo: terminador 184">
            <a:extLst>
              <a:ext uri="{FF2B5EF4-FFF2-40B4-BE49-F238E27FC236}">
                <a16:creationId xmlns:a16="http://schemas.microsoft.com/office/drawing/2014/main" id="{2EEA6FCE-3BC8-B18E-ED49-2BD95F15A548}"/>
              </a:ext>
            </a:extLst>
          </p:cNvPr>
          <p:cNvSpPr/>
          <p:nvPr/>
        </p:nvSpPr>
        <p:spPr>
          <a:xfrm>
            <a:off x="5077661" y="5133738"/>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6" name="Diagrama de flujo: terminador 185">
            <a:extLst>
              <a:ext uri="{FF2B5EF4-FFF2-40B4-BE49-F238E27FC236}">
                <a16:creationId xmlns:a16="http://schemas.microsoft.com/office/drawing/2014/main" id="{D284600F-4BC6-C270-C1BF-DE6E01D5FA96}"/>
              </a:ext>
            </a:extLst>
          </p:cNvPr>
          <p:cNvSpPr/>
          <p:nvPr/>
        </p:nvSpPr>
        <p:spPr>
          <a:xfrm>
            <a:off x="6528616" y="5157715"/>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7" name="Diagrama de flujo: terminador 186">
            <a:extLst>
              <a:ext uri="{FF2B5EF4-FFF2-40B4-BE49-F238E27FC236}">
                <a16:creationId xmlns:a16="http://schemas.microsoft.com/office/drawing/2014/main" id="{D01F4E7A-CA05-4C83-1237-B50A973FC32E}"/>
              </a:ext>
            </a:extLst>
          </p:cNvPr>
          <p:cNvSpPr/>
          <p:nvPr/>
        </p:nvSpPr>
        <p:spPr>
          <a:xfrm>
            <a:off x="9466365" y="5140384"/>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8" name="Diagrama de flujo: terminador 187">
            <a:extLst>
              <a:ext uri="{FF2B5EF4-FFF2-40B4-BE49-F238E27FC236}">
                <a16:creationId xmlns:a16="http://schemas.microsoft.com/office/drawing/2014/main" id="{26A3FD88-77F1-5DAA-396D-DA2481035BA6}"/>
              </a:ext>
            </a:extLst>
          </p:cNvPr>
          <p:cNvSpPr/>
          <p:nvPr/>
        </p:nvSpPr>
        <p:spPr>
          <a:xfrm>
            <a:off x="8755702" y="5140384"/>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9" name="Diagrama de flujo: terminador 188">
            <a:extLst>
              <a:ext uri="{FF2B5EF4-FFF2-40B4-BE49-F238E27FC236}">
                <a16:creationId xmlns:a16="http://schemas.microsoft.com/office/drawing/2014/main" id="{2F5666B0-EAD3-BBE1-2D9C-7B817B9033C9}"/>
              </a:ext>
            </a:extLst>
          </p:cNvPr>
          <p:cNvSpPr/>
          <p:nvPr/>
        </p:nvSpPr>
        <p:spPr>
          <a:xfrm>
            <a:off x="7316529" y="5140384"/>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0" name="Diagrama de flujo: terminador 189">
            <a:extLst>
              <a:ext uri="{FF2B5EF4-FFF2-40B4-BE49-F238E27FC236}">
                <a16:creationId xmlns:a16="http://schemas.microsoft.com/office/drawing/2014/main" id="{02B554E5-BAB6-F84A-7B3E-983BF10FB974}"/>
              </a:ext>
            </a:extLst>
          </p:cNvPr>
          <p:cNvSpPr/>
          <p:nvPr/>
        </p:nvSpPr>
        <p:spPr>
          <a:xfrm>
            <a:off x="10267434" y="5140384"/>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1" name="Diagrama de flujo: terminador 190">
            <a:extLst>
              <a:ext uri="{FF2B5EF4-FFF2-40B4-BE49-F238E27FC236}">
                <a16:creationId xmlns:a16="http://schemas.microsoft.com/office/drawing/2014/main" id="{30F7751F-AC10-A136-F5AF-5BCCEA543EAF}"/>
              </a:ext>
            </a:extLst>
          </p:cNvPr>
          <p:cNvSpPr/>
          <p:nvPr/>
        </p:nvSpPr>
        <p:spPr>
          <a:xfrm>
            <a:off x="11610568" y="5147321"/>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2" name="Diagrama de flujo: terminador 191">
            <a:extLst>
              <a:ext uri="{FF2B5EF4-FFF2-40B4-BE49-F238E27FC236}">
                <a16:creationId xmlns:a16="http://schemas.microsoft.com/office/drawing/2014/main" id="{7162BA68-1051-69EC-B64B-DF8621FF794F}"/>
              </a:ext>
            </a:extLst>
          </p:cNvPr>
          <p:cNvSpPr/>
          <p:nvPr/>
        </p:nvSpPr>
        <p:spPr>
          <a:xfrm>
            <a:off x="10872651" y="5154221"/>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3" name="Diagrama de flujo: terminador 192">
            <a:extLst>
              <a:ext uri="{FF2B5EF4-FFF2-40B4-BE49-F238E27FC236}">
                <a16:creationId xmlns:a16="http://schemas.microsoft.com/office/drawing/2014/main" id="{F4289B35-6027-986F-D6C7-089FD3A3B8C0}"/>
              </a:ext>
            </a:extLst>
          </p:cNvPr>
          <p:cNvSpPr/>
          <p:nvPr/>
        </p:nvSpPr>
        <p:spPr>
          <a:xfrm>
            <a:off x="10054213" y="5136449"/>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4" name="Diagrama de flujo: terminador 193">
            <a:extLst>
              <a:ext uri="{FF2B5EF4-FFF2-40B4-BE49-F238E27FC236}">
                <a16:creationId xmlns:a16="http://schemas.microsoft.com/office/drawing/2014/main" id="{DE72053F-627A-6A34-A254-20DE26EA461F}"/>
              </a:ext>
            </a:extLst>
          </p:cNvPr>
          <p:cNvSpPr/>
          <p:nvPr/>
        </p:nvSpPr>
        <p:spPr>
          <a:xfrm>
            <a:off x="8217496" y="5140384"/>
            <a:ext cx="317931" cy="173087"/>
          </a:xfrm>
          <a:prstGeom prst="flowChartTerminator">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108" name="Table 94">
            <a:extLst>
              <a:ext uri="{FF2B5EF4-FFF2-40B4-BE49-F238E27FC236}">
                <a16:creationId xmlns:a16="http://schemas.microsoft.com/office/drawing/2014/main" id="{4AC2D530-F59F-55BD-46F2-C9604D112BB4}"/>
              </a:ext>
            </a:extLst>
          </p:cNvPr>
          <p:cNvGraphicFramePr>
            <a:graphicFrameLocks noGrp="1"/>
          </p:cNvGraphicFramePr>
          <p:nvPr/>
        </p:nvGraphicFramePr>
        <p:xfrm>
          <a:off x="2327152" y="3031459"/>
          <a:ext cx="984644" cy="2564514"/>
        </p:xfrm>
        <a:graphic>
          <a:graphicData uri="http://schemas.openxmlformats.org/drawingml/2006/table">
            <a:tbl>
              <a:tblPr firstRow="1" bandRow="1">
                <a:tableStyleId>{306799F8-075E-4A3A-A7F6-7FBC6576F1A4}</a:tableStyleId>
              </a:tblPr>
              <a:tblGrid>
                <a:gridCol w="984644">
                  <a:extLst>
                    <a:ext uri="{9D8B030D-6E8A-4147-A177-3AD203B41FA5}">
                      <a16:colId xmlns:a16="http://schemas.microsoft.com/office/drawing/2014/main" val="4056824194"/>
                    </a:ext>
                  </a:extLst>
                </a:gridCol>
              </a:tblGrid>
              <a:tr h="640700">
                <a:tc>
                  <a:txBody>
                    <a:bodyPr/>
                    <a:lstStyle/>
                    <a:p>
                      <a:pPr algn="ctr"/>
                      <a:r>
                        <a:rPr lang="es-CO" sz="1200" b="1" noProof="0">
                          <a:solidFill>
                            <a:sysClr val="windowText" lastClr="000000"/>
                          </a:solidFill>
                        </a:rPr>
                        <a:t>Formulario 1 </a:t>
                      </a:r>
                      <a:r>
                        <a:rPr lang="es-CO" sz="1100" b="0" noProof="0">
                          <a:solidFill>
                            <a:sysClr val="windowText" lastClr="000000"/>
                          </a:solidFill>
                        </a:rPr>
                        <a:t>(actualización PESV)</a:t>
                      </a:r>
                      <a:endParaRPr lang="es-CO" sz="1200" b="0" noProof="0">
                        <a:solidFill>
                          <a:sysClr val="windowText" lastClr="000000"/>
                        </a:solidFill>
                      </a:endParaRPr>
                    </a:p>
                  </a:txBody>
                  <a:tcPr marL="68580" marR="68580" marT="34290" marB="34290" anchor="ctr"/>
                </a:tc>
                <a:extLst>
                  <a:ext uri="{0D108BD9-81ED-4DB2-BD59-A6C34878D82A}">
                    <a16:rowId xmlns:a16="http://schemas.microsoft.com/office/drawing/2014/main" val="2021129157"/>
                  </a:ext>
                </a:extLst>
              </a:tr>
              <a:tr h="641557">
                <a:tc>
                  <a:txBody>
                    <a:bodyPr/>
                    <a:lstStyle/>
                    <a:p>
                      <a:pPr algn="ctr"/>
                      <a:r>
                        <a:rPr lang="es-CO" sz="1200" b="1" noProof="0">
                          <a:solidFill>
                            <a:sysClr val="windowText" lastClr="000000"/>
                          </a:solidFill>
                        </a:rPr>
                        <a:t>Indicadores periódicos </a:t>
                      </a:r>
                    </a:p>
                  </a:txBody>
                  <a:tcPr marL="68580" marR="68580" marT="34290" marB="34290" anchor="ctr"/>
                </a:tc>
                <a:extLst>
                  <a:ext uri="{0D108BD9-81ED-4DB2-BD59-A6C34878D82A}">
                    <a16:rowId xmlns:a16="http://schemas.microsoft.com/office/drawing/2014/main" val="2544989746"/>
                  </a:ext>
                </a:extLst>
              </a:tr>
              <a:tr h="641557">
                <a:tc>
                  <a:txBody>
                    <a:bodyPr/>
                    <a:lstStyle/>
                    <a:p>
                      <a:pPr algn="ctr"/>
                      <a:r>
                        <a:rPr lang="es-CO" sz="1200" b="1" noProof="0">
                          <a:solidFill>
                            <a:sysClr val="windowText" lastClr="000000"/>
                          </a:solidFill>
                        </a:rPr>
                        <a:t>Indicadores acumulados</a:t>
                      </a:r>
                    </a:p>
                  </a:txBody>
                  <a:tcPr marL="68580" marR="68580" marT="34290" marB="34290" anchor="ctr"/>
                </a:tc>
                <a:extLst>
                  <a:ext uri="{0D108BD9-81ED-4DB2-BD59-A6C34878D82A}">
                    <a16:rowId xmlns:a16="http://schemas.microsoft.com/office/drawing/2014/main" val="1517316053"/>
                  </a:ext>
                </a:extLst>
              </a:tr>
              <a:tr h="640700">
                <a:tc>
                  <a:txBody>
                    <a:bodyPr/>
                    <a:lstStyle/>
                    <a:p>
                      <a:pPr algn="ctr"/>
                      <a:r>
                        <a:rPr lang="es-CO" sz="1200" b="1" noProof="0">
                          <a:solidFill>
                            <a:sysClr val="windowText" lastClr="000000"/>
                          </a:solidFill>
                        </a:rPr>
                        <a:t>Evidencias</a:t>
                      </a:r>
                    </a:p>
                  </a:txBody>
                  <a:tcPr marL="68580" marR="68580" marT="34290" marB="34290" anchor="ctr"/>
                </a:tc>
                <a:extLst>
                  <a:ext uri="{0D108BD9-81ED-4DB2-BD59-A6C34878D82A}">
                    <a16:rowId xmlns:a16="http://schemas.microsoft.com/office/drawing/2014/main" val="1481130449"/>
                  </a:ext>
                </a:extLst>
              </a:tr>
            </a:tbl>
          </a:graphicData>
        </a:graphic>
      </p:graphicFrame>
      <p:sp>
        <p:nvSpPr>
          <p:cNvPr id="210" name="Rectángulo: esquinas redondeadas 209">
            <a:extLst>
              <a:ext uri="{FF2B5EF4-FFF2-40B4-BE49-F238E27FC236}">
                <a16:creationId xmlns:a16="http://schemas.microsoft.com/office/drawing/2014/main" id="{3D56462F-6B1D-1302-7F91-F2D6EE82740E}"/>
              </a:ext>
            </a:extLst>
          </p:cNvPr>
          <p:cNvSpPr/>
          <p:nvPr/>
        </p:nvSpPr>
        <p:spPr>
          <a:xfrm>
            <a:off x="545911" y="1948326"/>
            <a:ext cx="1651380" cy="1198314"/>
          </a:xfrm>
          <a:prstGeom prst="roundRect">
            <a:avLst>
              <a:gd name="adj" fmla="val 44305"/>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100">
                <a:solidFill>
                  <a:schemeClr val="tx1"/>
                </a:solidFill>
              </a:rPr>
              <a:t>Cada anualidad se iniciará un nuevo ciclo de reporte para el seguimiento del PESV</a:t>
            </a:r>
          </a:p>
        </p:txBody>
      </p:sp>
      <p:pic>
        <p:nvPicPr>
          <p:cNvPr id="1026" name="Picture 2" descr="icono actualizar o volver a cargar. Tres flechas redondas de rotación  verdes aisladas sobre blanco. Icono plano. Icono de intercambio. Bueno para  interfaces web y de software. Cíclico Imagen Vector de stock -">
            <a:extLst>
              <a:ext uri="{FF2B5EF4-FFF2-40B4-BE49-F238E27FC236}">
                <a16:creationId xmlns:a16="http://schemas.microsoft.com/office/drawing/2014/main" id="{5F12E729-0DBA-B135-1A96-8C0EF7BB81C7}"/>
              </a:ext>
            </a:extLst>
          </p:cNvPr>
          <p:cNvPicPr>
            <a:picLocks noChangeAspect="1" noChangeArrowheads="1"/>
          </p:cNvPicPr>
          <p:nvPr/>
        </p:nvPicPr>
        <p:blipFill rotWithShape="1">
          <a:blip r:embed="rId9">
            <a:biLevel thresh="75000"/>
            <a:extLst>
              <a:ext uri="{BEBA8EAE-BF5A-486C-A8C5-ECC9F3942E4B}">
                <a14:imgProps xmlns:a14="http://schemas.microsoft.com/office/drawing/2010/main">
                  <a14:imgLayer r:embed="rId10">
                    <a14:imgEffect>
                      <a14:backgroundRemoval t="26835" b="70216" l="24462" r="70846">
                        <a14:foregroundMark x1="27308" y1="39568" x2="27308" y2="39568"/>
                        <a14:foregroundMark x1="24923" y1="40432" x2="24923" y2="40432"/>
                        <a14:foregroundMark x1="38077" y1="36906" x2="38077" y2="36906"/>
                        <a14:foregroundMark x1="45615" y1="29424" x2="62000" y2="33669"/>
                        <a14:foregroundMark x1="62000" y1="33669" x2="57308" y2="37770"/>
                        <a14:foregroundMark x1="49308" y1="27266" x2="49308" y2="27266"/>
                        <a14:foregroundMark x1="65308" y1="38633" x2="65308" y2="38633"/>
                        <a14:foregroundMark x1="69000" y1="34748" x2="69000" y2="34748"/>
                        <a14:foregroundMark x1="69000" y1="32950" x2="59692" y2="40000"/>
                        <a14:foregroundMark x1="69000" y1="30791" x2="69000" y2="30791"/>
                        <a14:foregroundMark x1="69000" y1="30791" x2="69000" y2="30791"/>
                        <a14:foregroundMark x1="70923" y1="32086" x2="70923" y2="32086"/>
                        <a14:foregroundMark x1="34308" y1="45252" x2="34308" y2="45252"/>
                        <a14:foregroundMark x1="34308" y1="40432" x2="34231" y2="55755"/>
                        <a14:foregroundMark x1="34231" y1="55755" x2="38538" y2="59281"/>
                        <a14:foregroundMark x1="49846" y1="64532" x2="65308" y2="58129"/>
                        <a14:foregroundMark x1="65308" y1="58129" x2="64846" y2="58849"/>
                        <a14:foregroundMark x1="48846" y1="61007" x2="48846" y2="61007"/>
                        <a14:foregroundMark x1="52154" y1="59281" x2="47462" y2="64101"/>
                        <a14:foregroundMark x1="54000" y1="70216" x2="54000" y2="70216"/>
                      </a14:backgroundRemoval>
                    </a14:imgEffect>
                    <a14:imgEffect>
                      <a14:saturation sat="0"/>
                    </a14:imgEffect>
                  </a14:imgLayer>
                </a14:imgProps>
              </a:ext>
              <a:ext uri="{28A0092B-C50C-407E-A947-70E740481C1C}">
                <a14:useLocalDpi xmlns:a14="http://schemas.microsoft.com/office/drawing/2010/main" val="0"/>
              </a:ext>
            </a:extLst>
          </a:blip>
          <a:srcRect l="23701" t="24213" r="26521" b="26384"/>
          <a:stretch/>
        </p:blipFill>
        <p:spPr bwMode="auto">
          <a:xfrm>
            <a:off x="120128" y="1562105"/>
            <a:ext cx="474612" cy="490790"/>
          </a:xfrm>
          <a:prstGeom prst="rect">
            <a:avLst/>
          </a:prstGeom>
          <a:noFill/>
          <a:extLst>
            <a:ext uri="{909E8E84-426E-40DD-AFC4-6F175D3DCCD1}">
              <a14:hiddenFill xmlns:a14="http://schemas.microsoft.com/office/drawing/2010/main">
                <a:solidFill>
                  <a:srgbClr val="FFFFFF"/>
                </a:solidFill>
              </a14:hiddenFill>
            </a:ext>
          </a:extLst>
        </p:spPr>
      </p:pic>
      <p:sp>
        <p:nvSpPr>
          <p:cNvPr id="211" name="Rectángulo: esquinas redondeadas 210">
            <a:extLst>
              <a:ext uri="{FF2B5EF4-FFF2-40B4-BE49-F238E27FC236}">
                <a16:creationId xmlns:a16="http://schemas.microsoft.com/office/drawing/2014/main" id="{DF9BBDB0-6340-F203-09C9-F7782205EE5E}"/>
              </a:ext>
            </a:extLst>
          </p:cNvPr>
          <p:cNvSpPr/>
          <p:nvPr/>
        </p:nvSpPr>
        <p:spPr>
          <a:xfrm>
            <a:off x="522965" y="3379665"/>
            <a:ext cx="1651380" cy="1198314"/>
          </a:xfrm>
          <a:prstGeom prst="roundRect">
            <a:avLst>
              <a:gd name="adj" fmla="val 44305"/>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100">
                <a:solidFill>
                  <a:schemeClr val="tx1"/>
                </a:solidFill>
              </a:rPr>
              <a:t>El plazo máximo para cada reporte será </a:t>
            </a:r>
            <a:r>
              <a:rPr lang="es-CO" sz="1400" b="1">
                <a:solidFill>
                  <a:schemeClr val="tx1"/>
                </a:solidFill>
              </a:rPr>
              <a:t>el décimo día hábil del mes</a:t>
            </a:r>
            <a:endParaRPr lang="es-CO" sz="1100" b="1">
              <a:solidFill>
                <a:schemeClr val="tx1"/>
              </a:solidFill>
            </a:endParaRPr>
          </a:p>
        </p:txBody>
      </p:sp>
      <p:sp>
        <p:nvSpPr>
          <p:cNvPr id="212" name="Rectángulo: esquinas redondeadas 211">
            <a:extLst>
              <a:ext uri="{FF2B5EF4-FFF2-40B4-BE49-F238E27FC236}">
                <a16:creationId xmlns:a16="http://schemas.microsoft.com/office/drawing/2014/main" id="{AAA1A417-6816-126E-501A-12867C5EC723}"/>
              </a:ext>
            </a:extLst>
          </p:cNvPr>
          <p:cNvSpPr/>
          <p:nvPr/>
        </p:nvSpPr>
        <p:spPr>
          <a:xfrm>
            <a:off x="545910" y="4805609"/>
            <a:ext cx="1628863" cy="1482894"/>
          </a:xfrm>
          <a:prstGeom prst="roundRect">
            <a:avLst>
              <a:gd name="adj" fmla="val 39460"/>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60463"/>
            <a:r>
              <a:rPr lang="es-CO" sz="1100">
                <a:solidFill>
                  <a:schemeClr val="tx1"/>
                </a:solidFill>
              </a:rPr>
              <a:t>Después del primer reporte. la ST habilitará el SISI/PESV </a:t>
            </a:r>
            <a:r>
              <a:rPr lang="es-CO" sz="1200" b="1">
                <a:solidFill>
                  <a:schemeClr val="tx1"/>
                </a:solidFill>
              </a:rPr>
              <a:t>el primer día hábil de cada mes </a:t>
            </a:r>
            <a:r>
              <a:rPr lang="es-CO" sz="1100">
                <a:solidFill>
                  <a:schemeClr val="tx1"/>
                </a:solidFill>
              </a:rPr>
              <a:t>para los respectivos reportes</a:t>
            </a:r>
            <a:endParaRPr lang="es-CO" sz="1100" b="1">
              <a:solidFill>
                <a:schemeClr val="tx1"/>
              </a:solidFill>
            </a:endParaRPr>
          </a:p>
        </p:txBody>
      </p:sp>
      <p:pic>
        <p:nvPicPr>
          <p:cNvPr id="214" name="Gráfico 213" descr="Futuro con relleno sólido">
            <a:extLst>
              <a:ext uri="{FF2B5EF4-FFF2-40B4-BE49-F238E27FC236}">
                <a16:creationId xmlns:a16="http://schemas.microsoft.com/office/drawing/2014/main" id="{AF36E512-EACC-6995-BF0A-BB9790C4A4C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756" y="3011084"/>
            <a:ext cx="523356" cy="523356"/>
          </a:xfrm>
          <a:prstGeom prst="rect">
            <a:avLst/>
          </a:prstGeom>
        </p:spPr>
      </p:pic>
      <p:pic>
        <p:nvPicPr>
          <p:cNvPr id="216" name="Gráfico 215" descr="Calendario giratorio con relleno sólido">
            <a:extLst>
              <a:ext uri="{FF2B5EF4-FFF2-40B4-BE49-F238E27FC236}">
                <a16:creationId xmlns:a16="http://schemas.microsoft.com/office/drawing/2014/main" id="{074E13C2-7F12-14D7-FB60-8FA9978C65D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827" y="4476166"/>
            <a:ext cx="557996" cy="557996"/>
          </a:xfrm>
          <a:prstGeom prst="rect">
            <a:avLst/>
          </a:prstGeom>
        </p:spPr>
      </p:pic>
      <p:pic>
        <p:nvPicPr>
          <p:cNvPr id="2" name="Imagen 1">
            <a:extLst>
              <a:ext uri="{FF2B5EF4-FFF2-40B4-BE49-F238E27FC236}">
                <a16:creationId xmlns:a16="http://schemas.microsoft.com/office/drawing/2014/main" id="{6E9840D8-30FC-E6C9-C4E2-3374CA611401}"/>
              </a:ext>
            </a:extLst>
          </p:cNvPr>
          <p:cNvPicPr>
            <a:picLocks noChangeAspect="1"/>
          </p:cNvPicPr>
          <p:nvPr/>
        </p:nvPicPr>
        <p:blipFill>
          <a:blip r:embed="rId15"/>
          <a:stretch>
            <a:fillRect/>
          </a:stretch>
        </p:blipFill>
        <p:spPr>
          <a:xfrm>
            <a:off x="9071361" y="-20425"/>
            <a:ext cx="1823688" cy="1298466"/>
          </a:xfrm>
          <a:prstGeom prst="rect">
            <a:avLst/>
          </a:prstGeom>
        </p:spPr>
      </p:pic>
      <p:grpSp>
        <p:nvGrpSpPr>
          <p:cNvPr id="3" name="Group 3">
            <a:extLst>
              <a:ext uri="{FF2B5EF4-FFF2-40B4-BE49-F238E27FC236}">
                <a16:creationId xmlns:a16="http://schemas.microsoft.com/office/drawing/2014/main" id="{A7F61E82-452C-CAF0-F466-FD3D5CEA7AD1}"/>
              </a:ext>
            </a:extLst>
          </p:cNvPr>
          <p:cNvGrpSpPr/>
          <p:nvPr/>
        </p:nvGrpSpPr>
        <p:grpSpPr>
          <a:xfrm>
            <a:off x="-1" y="6588330"/>
            <a:ext cx="12192001" cy="295071"/>
            <a:chOff x="0" y="0"/>
            <a:chExt cx="5103511" cy="116571"/>
          </a:xfrm>
        </p:grpSpPr>
        <p:sp>
          <p:nvSpPr>
            <p:cNvPr id="4" name="Freeform 4">
              <a:extLst>
                <a:ext uri="{FF2B5EF4-FFF2-40B4-BE49-F238E27FC236}">
                  <a16:creationId xmlns:a16="http://schemas.microsoft.com/office/drawing/2014/main" id="{D7ACD1F9-8378-C1FF-441B-DF71DC05A140}"/>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5">
              <a:extLst>
                <a:ext uri="{FF2B5EF4-FFF2-40B4-BE49-F238E27FC236}">
                  <a16:creationId xmlns:a16="http://schemas.microsoft.com/office/drawing/2014/main" id="{8E1C5C9E-81EE-AB79-2993-06255D089309}"/>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6" name="TextBox 102">
            <a:extLst>
              <a:ext uri="{FF2B5EF4-FFF2-40B4-BE49-F238E27FC236}">
                <a16:creationId xmlns:a16="http://schemas.microsoft.com/office/drawing/2014/main" id="{F1C65151-7521-6B13-35C1-E6E0E8383CE6}"/>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2479509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64ADBD0B-A579-6715-83E5-1E88E1B9C50A}"/>
              </a:ext>
            </a:extLst>
          </p:cNvPr>
          <p:cNvSpPr txBox="1"/>
          <p:nvPr/>
        </p:nvSpPr>
        <p:spPr>
          <a:xfrm>
            <a:off x="4957732" y="6626941"/>
            <a:ext cx="2015295" cy="276999"/>
          </a:xfrm>
          <a:prstGeom prst="rect">
            <a:avLst/>
          </a:prstGeom>
          <a:noFill/>
        </p:spPr>
        <p:txBody>
          <a:bodyPr wrap="none" rtlCol="0">
            <a:spAutoFit/>
          </a:bodyPr>
          <a:lstStyle/>
          <a:p>
            <a:r>
              <a:rPr lang="es-CO" sz="1200" b="1">
                <a:solidFill>
                  <a:schemeClr val="bg1"/>
                </a:solidFill>
                <a:latin typeface="Abadi" panose="020B0604020104020204" pitchFamily="34" charset="0"/>
              </a:rPr>
              <a:t>www.supertransporte.gov.co</a:t>
            </a:r>
          </a:p>
        </p:txBody>
      </p:sp>
      <p:pic>
        <p:nvPicPr>
          <p:cNvPr id="4" name="Imagen 3">
            <a:extLst>
              <a:ext uri="{FF2B5EF4-FFF2-40B4-BE49-F238E27FC236}">
                <a16:creationId xmlns:a16="http://schemas.microsoft.com/office/drawing/2014/main" id="{77C45466-F45F-A96C-9ECB-AF8A6C3DEB7C}"/>
              </a:ext>
            </a:extLst>
          </p:cNvPr>
          <p:cNvPicPr>
            <a:picLocks noChangeAspect="1"/>
          </p:cNvPicPr>
          <p:nvPr/>
        </p:nvPicPr>
        <p:blipFill>
          <a:blip r:embed="rId3"/>
          <a:stretch>
            <a:fillRect/>
          </a:stretch>
        </p:blipFill>
        <p:spPr>
          <a:xfrm>
            <a:off x="9137403" y="-145621"/>
            <a:ext cx="1823688" cy="1298466"/>
          </a:xfrm>
          <a:prstGeom prst="rect">
            <a:avLst/>
          </a:prstGeom>
        </p:spPr>
      </p:pic>
      <p:pic>
        <p:nvPicPr>
          <p:cNvPr id="3" name="Imagen 2" descr="Diagrama&#10;&#10;Descripción generada automáticamente">
            <a:extLst>
              <a:ext uri="{FF2B5EF4-FFF2-40B4-BE49-F238E27FC236}">
                <a16:creationId xmlns:a16="http://schemas.microsoft.com/office/drawing/2014/main" id="{96880466-C698-0D5F-B62F-1B371FE2ED7E}"/>
              </a:ext>
            </a:extLst>
          </p:cNvPr>
          <p:cNvPicPr>
            <a:picLocks noChangeAspect="1"/>
          </p:cNvPicPr>
          <p:nvPr/>
        </p:nvPicPr>
        <p:blipFill>
          <a:blip r:embed="rId4"/>
          <a:stretch>
            <a:fillRect/>
          </a:stretch>
        </p:blipFill>
        <p:spPr>
          <a:xfrm>
            <a:off x="17811" y="1622323"/>
            <a:ext cx="4072407" cy="4545573"/>
          </a:xfrm>
          <a:prstGeom prst="rect">
            <a:avLst/>
          </a:prstGeom>
        </p:spPr>
      </p:pic>
      <p:sp>
        <p:nvSpPr>
          <p:cNvPr id="5" name="CuadroTexto 4">
            <a:extLst>
              <a:ext uri="{FF2B5EF4-FFF2-40B4-BE49-F238E27FC236}">
                <a16:creationId xmlns:a16="http://schemas.microsoft.com/office/drawing/2014/main" id="{A5DD9007-1824-0111-8B15-6EBD055F3EBF}"/>
              </a:ext>
            </a:extLst>
          </p:cNvPr>
          <p:cNvSpPr txBox="1"/>
          <p:nvPr/>
        </p:nvSpPr>
        <p:spPr>
          <a:xfrm>
            <a:off x="2142753" y="53276"/>
            <a:ext cx="7187381" cy="954107"/>
          </a:xfrm>
          <a:prstGeom prst="rect">
            <a:avLst/>
          </a:prstGeom>
          <a:noFill/>
        </p:spPr>
        <p:txBody>
          <a:bodyPr wrap="square" rtlCol="0">
            <a:spAutoFit/>
          </a:bodyPr>
          <a:lstStyle/>
          <a:p>
            <a:pPr algn="ctr"/>
            <a:r>
              <a:rPr lang="es-CO" sz="2800" b="1" dirty="0">
                <a:latin typeface="Nunito" pitchFamily="2" charset="0"/>
              </a:rPr>
              <a:t>Estado de los reportes por vigilados - PESV</a:t>
            </a:r>
          </a:p>
        </p:txBody>
      </p:sp>
      <p:sp>
        <p:nvSpPr>
          <p:cNvPr id="6" name="CuadroTexto 5">
            <a:extLst>
              <a:ext uri="{FF2B5EF4-FFF2-40B4-BE49-F238E27FC236}">
                <a16:creationId xmlns:a16="http://schemas.microsoft.com/office/drawing/2014/main" id="{8F758420-9D41-BBA3-15CA-8F229726763B}"/>
              </a:ext>
            </a:extLst>
          </p:cNvPr>
          <p:cNvSpPr txBox="1"/>
          <p:nvPr/>
        </p:nvSpPr>
        <p:spPr>
          <a:xfrm>
            <a:off x="-70679" y="3590179"/>
            <a:ext cx="1398035" cy="523220"/>
          </a:xfrm>
          <a:prstGeom prst="rect">
            <a:avLst/>
          </a:prstGeom>
          <a:noFill/>
        </p:spPr>
        <p:txBody>
          <a:bodyPr wrap="square" rtlCol="0">
            <a:spAutoFit/>
          </a:bodyPr>
          <a:lstStyle/>
          <a:p>
            <a:r>
              <a:rPr lang="es-CO" sz="2800" b="1" u="sng">
                <a:effectLst>
                  <a:outerShdw blurRad="38100" dist="38100" dir="2700000" algn="tl">
                    <a:srgbClr val="000000">
                      <a:alpha val="43137"/>
                    </a:srgbClr>
                  </a:outerShdw>
                </a:effectLst>
                <a:latin typeface="Nunito" pitchFamily="2" charset="0"/>
              </a:rPr>
              <a:t>8.074</a:t>
            </a:r>
          </a:p>
        </p:txBody>
      </p:sp>
      <p:pic>
        <p:nvPicPr>
          <p:cNvPr id="19" name="Imagen 18">
            <a:extLst>
              <a:ext uri="{FF2B5EF4-FFF2-40B4-BE49-F238E27FC236}">
                <a16:creationId xmlns:a16="http://schemas.microsoft.com/office/drawing/2014/main" id="{F933F281-7FA4-0C0F-3B68-853EE737F7F2}"/>
              </a:ext>
            </a:extLst>
          </p:cNvPr>
          <p:cNvPicPr>
            <a:picLocks noChangeAspect="1"/>
          </p:cNvPicPr>
          <p:nvPr/>
        </p:nvPicPr>
        <p:blipFill>
          <a:blip r:embed="rId5"/>
          <a:stretch>
            <a:fillRect/>
          </a:stretch>
        </p:blipFill>
        <p:spPr>
          <a:xfrm>
            <a:off x="4301616" y="1668747"/>
            <a:ext cx="7600336" cy="4452724"/>
          </a:xfrm>
          <a:prstGeom prst="rect">
            <a:avLst/>
          </a:prstGeom>
        </p:spPr>
      </p:pic>
      <p:grpSp>
        <p:nvGrpSpPr>
          <p:cNvPr id="2" name="Group 3">
            <a:extLst>
              <a:ext uri="{FF2B5EF4-FFF2-40B4-BE49-F238E27FC236}">
                <a16:creationId xmlns:a16="http://schemas.microsoft.com/office/drawing/2014/main" id="{F721308B-6410-AE2D-53F0-2CC1120A278E}"/>
              </a:ext>
            </a:extLst>
          </p:cNvPr>
          <p:cNvGrpSpPr/>
          <p:nvPr/>
        </p:nvGrpSpPr>
        <p:grpSpPr>
          <a:xfrm>
            <a:off x="-1" y="6588330"/>
            <a:ext cx="12192001" cy="295071"/>
            <a:chOff x="0" y="0"/>
            <a:chExt cx="5103511" cy="116571"/>
          </a:xfrm>
        </p:grpSpPr>
        <p:sp>
          <p:nvSpPr>
            <p:cNvPr id="7" name="Freeform 4">
              <a:extLst>
                <a:ext uri="{FF2B5EF4-FFF2-40B4-BE49-F238E27FC236}">
                  <a16:creationId xmlns:a16="http://schemas.microsoft.com/office/drawing/2014/main" id="{9C5B7645-066C-408F-ADAC-5D3D9320612E}"/>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5">
              <a:extLst>
                <a:ext uri="{FF2B5EF4-FFF2-40B4-BE49-F238E27FC236}">
                  <a16:creationId xmlns:a16="http://schemas.microsoft.com/office/drawing/2014/main" id="{2C1AB060-15B6-6C5C-29D9-4C55AB18453C}"/>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9" name="TextBox 102">
            <a:extLst>
              <a:ext uri="{FF2B5EF4-FFF2-40B4-BE49-F238E27FC236}">
                <a16:creationId xmlns:a16="http://schemas.microsoft.com/office/drawing/2014/main" id="{83805166-25D2-3EF3-677A-A0FCEC18C3AC}"/>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1458161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1E32790-832B-5449-7CC0-36D104913677}"/>
              </a:ext>
            </a:extLst>
          </p:cNvPr>
          <p:cNvPicPr>
            <a:picLocks noChangeAspect="1"/>
          </p:cNvPicPr>
          <p:nvPr/>
        </p:nvPicPr>
        <p:blipFill>
          <a:blip r:embed="rId2"/>
          <a:stretch>
            <a:fillRect/>
          </a:stretch>
        </p:blipFill>
        <p:spPr>
          <a:xfrm>
            <a:off x="-1" y="0"/>
            <a:ext cx="12192001" cy="6858000"/>
          </a:xfrm>
          <a:prstGeom prst="rect">
            <a:avLst/>
          </a:prstGeom>
        </p:spPr>
      </p:pic>
      <p:sp>
        <p:nvSpPr>
          <p:cNvPr id="4" name="Rectángulo 3">
            <a:extLst>
              <a:ext uri="{FF2B5EF4-FFF2-40B4-BE49-F238E27FC236}">
                <a16:creationId xmlns:a16="http://schemas.microsoft.com/office/drawing/2014/main" id="{432EDF05-2DB3-2A45-2F05-37BFB53EA5E7}"/>
              </a:ext>
            </a:extLst>
          </p:cNvPr>
          <p:cNvSpPr/>
          <p:nvPr/>
        </p:nvSpPr>
        <p:spPr>
          <a:xfrm>
            <a:off x="0" y="0"/>
            <a:ext cx="12192000" cy="6858000"/>
          </a:xfrm>
          <a:prstGeom prst="rect">
            <a:avLst/>
          </a:prstGeom>
          <a:solidFill>
            <a:schemeClr val="dk1">
              <a:alpha val="64042"/>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CO"/>
          </a:p>
        </p:txBody>
      </p:sp>
      <p:pic>
        <p:nvPicPr>
          <p:cNvPr id="18" name="Imagen 17">
            <a:extLst>
              <a:ext uri="{FF2B5EF4-FFF2-40B4-BE49-F238E27FC236}">
                <a16:creationId xmlns:a16="http://schemas.microsoft.com/office/drawing/2014/main" id="{7E2E2D49-81C3-0992-2344-3C8898A1ED54}"/>
              </a:ext>
            </a:extLst>
          </p:cNvPr>
          <p:cNvPicPr>
            <a:picLocks noChangeAspect="1"/>
          </p:cNvPicPr>
          <p:nvPr/>
        </p:nvPicPr>
        <p:blipFill>
          <a:blip r:embed="rId3"/>
          <a:stretch>
            <a:fillRect/>
          </a:stretch>
        </p:blipFill>
        <p:spPr>
          <a:xfrm>
            <a:off x="2921000" y="903224"/>
            <a:ext cx="6350000" cy="4521200"/>
          </a:xfrm>
          <a:prstGeom prst="rect">
            <a:avLst/>
          </a:prstGeom>
        </p:spPr>
      </p:pic>
    </p:spTree>
    <p:extLst>
      <p:ext uri="{BB962C8B-B14F-4D97-AF65-F5344CB8AC3E}">
        <p14:creationId xmlns:p14="http://schemas.microsoft.com/office/powerpoint/2010/main" val="3444912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D3344F5D-9AFC-70FA-E330-BF1C8BE82AC5}"/>
              </a:ext>
            </a:extLst>
          </p:cNvPr>
          <p:cNvSpPr txBox="1"/>
          <p:nvPr/>
        </p:nvSpPr>
        <p:spPr>
          <a:xfrm>
            <a:off x="705603" y="1232002"/>
            <a:ext cx="7754526" cy="941027"/>
          </a:xfrm>
          <a:prstGeom prst="rect">
            <a:avLst/>
          </a:prstGeom>
        </p:spPr>
        <p:txBody>
          <a:bodyPr wrap="square" lIns="0" tIns="0" rIns="0" bIns="0" rtlCol="0" anchor="t">
            <a:spAutoFit/>
          </a:bodyPr>
          <a:lstStyle/>
          <a:p>
            <a:pPr>
              <a:lnSpc>
                <a:spcPts val="3634"/>
              </a:lnSpc>
            </a:pPr>
            <a:r>
              <a:rPr lang="es-ES_tradnl" sz="3460" b="1" spc="259">
                <a:solidFill>
                  <a:srgbClr val="000000"/>
                </a:solidFill>
                <a:latin typeface="Nunito" pitchFamily="2" charset="77"/>
              </a:rPr>
              <a:t>Ayda Lucy Ospina Arias </a:t>
            </a:r>
          </a:p>
          <a:p>
            <a:pPr>
              <a:lnSpc>
                <a:spcPts val="3634"/>
              </a:lnSpc>
            </a:pPr>
            <a:r>
              <a:rPr lang="es-ES_tradnl" sz="3460" spc="259">
                <a:solidFill>
                  <a:srgbClr val="000000"/>
                </a:solidFill>
                <a:latin typeface="Nunito" pitchFamily="2" charset="77"/>
              </a:rPr>
              <a:t>Superintendente de Transporte  </a:t>
            </a:r>
          </a:p>
        </p:txBody>
      </p:sp>
      <p:sp>
        <p:nvSpPr>
          <p:cNvPr id="6" name="TextBox 11">
            <a:extLst>
              <a:ext uri="{FF2B5EF4-FFF2-40B4-BE49-F238E27FC236}">
                <a16:creationId xmlns:a16="http://schemas.microsoft.com/office/drawing/2014/main" id="{3AFD8DE2-6A9F-0E35-25EF-F7F289C71860}"/>
              </a:ext>
            </a:extLst>
          </p:cNvPr>
          <p:cNvSpPr txBox="1"/>
          <p:nvPr/>
        </p:nvSpPr>
        <p:spPr>
          <a:xfrm>
            <a:off x="692093" y="2405872"/>
            <a:ext cx="7232707" cy="3168175"/>
          </a:xfrm>
          <a:prstGeom prst="rect">
            <a:avLst/>
          </a:prstGeom>
        </p:spPr>
        <p:txBody>
          <a:bodyPr wrap="square" lIns="0" tIns="0" rIns="0" bIns="0" rtlCol="0" anchor="t">
            <a:spAutoFit/>
          </a:bodyPr>
          <a:lstStyle/>
          <a:p>
            <a:pPr algn="just">
              <a:lnSpc>
                <a:spcPts val="1879"/>
              </a:lnSpc>
              <a:spcBef>
                <a:spcPct val="0"/>
              </a:spcBef>
            </a:pPr>
            <a:endParaRPr lang="es-ES_tradnl" sz="1333" dirty="0">
              <a:latin typeface="Nunito" pitchFamily="2" charset="77"/>
            </a:endParaRPr>
          </a:p>
          <a:p>
            <a:pPr algn="just">
              <a:lnSpc>
                <a:spcPts val="1879"/>
              </a:lnSpc>
              <a:spcBef>
                <a:spcPct val="0"/>
              </a:spcBef>
            </a:pPr>
            <a:r>
              <a:rPr lang="es-ES_tradnl" sz="1600" spc="101" dirty="0">
                <a:solidFill>
                  <a:srgbClr val="000000"/>
                </a:solidFill>
                <a:latin typeface="Nunito" pitchFamily="2" charset="77"/>
              </a:rPr>
              <a:t>La actual Superintendente de Transporte, la abogada caldense Ayda Lucy Ospina Arias, es graduada de la Universidad de Caldas. Cuenta con una especialización en Derecho Notarial y Registral de la Universidad Externado de Colombia. </a:t>
            </a:r>
          </a:p>
          <a:p>
            <a:pPr algn="just">
              <a:lnSpc>
                <a:spcPts val="1879"/>
              </a:lnSpc>
              <a:spcBef>
                <a:spcPct val="0"/>
              </a:spcBef>
            </a:pPr>
            <a:r>
              <a:rPr lang="es-ES_tradnl" sz="1600" spc="101" dirty="0">
                <a:solidFill>
                  <a:srgbClr val="000000"/>
                </a:solidFill>
                <a:latin typeface="Nunito" pitchFamily="2" charset="77"/>
              </a:rPr>
              <a:t> </a:t>
            </a:r>
          </a:p>
          <a:p>
            <a:pPr algn="just">
              <a:lnSpc>
                <a:spcPts val="1879"/>
              </a:lnSpc>
              <a:spcBef>
                <a:spcPct val="0"/>
              </a:spcBef>
            </a:pPr>
            <a:r>
              <a:rPr lang="es-ES_tradnl" sz="1600" spc="101" dirty="0">
                <a:solidFill>
                  <a:srgbClr val="000000"/>
                </a:solidFill>
                <a:latin typeface="Nunito" pitchFamily="2" charset="77"/>
              </a:rPr>
              <a:t>Tiene más de 25 años de experiencia en la Administración Pública, se desempeñó desde 2012 hasta 2017 en el Ministerio de Transporte como Asesora del Despacho y Directora Nacional de Transporte y Tránsito. Así mismo, desde el 2008 al 2012, como Subsecretaria de Servicios de Movilidad, Directora de Control y Vigilancia y Directora de Servicio al Ciudadano de la Secretaría Distrital de Movilidad de Bogotá.    </a:t>
            </a:r>
          </a:p>
        </p:txBody>
      </p:sp>
      <p:pic>
        <p:nvPicPr>
          <p:cNvPr id="7" name="Imagen 6">
            <a:extLst>
              <a:ext uri="{FF2B5EF4-FFF2-40B4-BE49-F238E27FC236}">
                <a16:creationId xmlns:a16="http://schemas.microsoft.com/office/drawing/2014/main" id="{789B87C4-A585-7C39-CB75-58A562AB3027}"/>
              </a:ext>
            </a:extLst>
          </p:cNvPr>
          <p:cNvPicPr>
            <a:picLocks noChangeAspect="1"/>
          </p:cNvPicPr>
          <p:nvPr/>
        </p:nvPicPr>
        <p:blipFill>
          <a:blip r:embed="rId2"/>
          <a:stretch>
            <a:fillRect/>
          </a:stretch>
        </p:blipFill>
        <p:spPr>
          <a:xfrm>
            <a:off x="8191733" y="1721849"/>
            <a:ext cx="3911623" cy="3976739"/>
          </a:xfrm>
          <a:prstGeom prst="rect">
            <a:avLst/>
          </a:prstGeom>
        </p:spPr>
      </p:pic>
      <p:grpSp>
        <p:nvGrpSpPr>
          <p:cNvPr id="2" name="Group 3">
            <a:extLst>
              <a:ext uri="{FF2B5EF4-FFF2-40B4-BE49-F238E27FC236}">
                <a16:creationId xmlns:a16="http://schemas.microsoft.com/office/drawing/2014/main" id="{C027940F-CBC5-3356-0250-CC0B5F0DDC77}"/>
              </a:ext>
            </a:extLst>
          </p:cNvPr>
          <p:cNvGrpSpPr/>
          <p:nvPr/>
        </p:nvGrpSpPr>
        <p:grpSpPr>
          <a:xfrm>
            <a:off x="-1" y="6588330"/>
            <a:ext cx="12192001" cy="295071"/>
            <a:chOff x="0" y="0"/>
            <a:chExt cx="5103511" cy="116571"/>
          </a:xfrm>
        </p:grpSpPr>
        <p:sp>
          <p:nvSpPr>
            <p:cNvPr id="3" name="Freeform 4">
              <a:extLst>
                <a:ext uri="{FF2B5EF4-FFF2-40B4-BE49-F238E27FC236}">
                  <a16:creationId xmlns:a16="http://schemas.microsoft.com/office/drawing/2014/main" id="{CCE31429-C436-DC6D-F926-30FC1EBAFAEE}"/>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5">
              <a:extLst>
                <a:ext uri="{FF2B5EF4-FFF2-40B4-BE49-F238E27FC236}">
                  <a16:creationId xmlns:a16="http://schemas.microsoft.com/office/drawing/2014/main" id="{C2711FE2-B313-63C0-669D-571412BCD26D}"/>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9" name="TextBox 102">
            <a:extLst>
              <a:ext uri="{FF2B5EF4-FFF2-40B4-BE49-F238E27FC236}">
                <a16:creationId xmlns:a16="http://schemas.microsoft.com/office/drawing/2014/main" id="{B40832C1-8EC4-F8B3-E1FE-40B3A12B8336}"/>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pic>
        <p:nvPicPr>
          <p:cNvPr id="10" name="Imagen 9">
            <a:extLst>
              <a:ext uri="{FF2B5EF4-FFF2-40B4-BE49-F238E27FC236}">
                <a16:creationId xmlns:a16="http://schemas.microsoft.com/office/drawing/2014/main" id="{B1021909-75BC-B8EB-5F06-09EC8384C824}"/>
              </a:ext>
            </a:extLst>
          </p:cNvPr>
          <p:cNvPicPr>
            <a:picLocks noChangeAspect="1"/>
          </p:cNvPicPr>
          <p:nvPr/>
        </p:nvPicPr>
        <p:blipFill>
          <a:blip r:embed="rId3"/>
          <a:stretch>
            <a:fillRect/>
          </a:stretch>
        </p:blipFill>
        <p:spPr>
          <a:xfrm>
            <a:off x="26205" y="73784"/>
            <a:ext cx="1795393" cy="624045"/>
          </a:xfrm>
          <a:prstGeom prst="rect">
            <a:avLst/>
          </a:prstGeom>
        </p:spPr>
      </p:pic>
      <p:pic>
        <p:nvPicPr>
          <p:cNvPr id="11" name="Imagen 10">
            <a:extLst>
              <a:ext uri="{FF2B5EF4-FFF2-40B4-BE49-F238E27FC236}">
                <a16:creationId xmlns:a16="http://schemas.microsoft.com/office/drawing/2014/main" id="{598FB1DC-6A94-23A3-B7B5-3A4898C57171}"/>
              </a:ext>
            </a:extLst>
          </p:cNvPr>
          <p:cNvPicPr>
            <a:picLocks noChangeAspect="1"/>
          </p:cNvPicPr>
          <p:nvPr/>
        </p:nvPicPr>
        <p:blipFill>
          <a:blip r:embed="rId4"/>
          <a:stretch>
            <a:fillRect/>
          </a:stretch>
        </p:blipFill>
        <p:spPr>
          <a:xfrm>
            <a:off x="11048939" y="-32220"/>
            <a:ext cx="1255365" cy="888159"/>
          </a:xfrm>
          <a:prstGeom prst="rect">
            <a:avLst/>
          </a:prstGeom>
        </p:spPr>
      </p:pic>
    </p:spTree>
    <p:extLst>
      <p:ext uri="{BB962C8B-B14F-4D97-AF65-F5344CB8AC3E}">
        <p14:creationId xmlns:p14="http://schemas.microsoft.com/office/powerpoint/2010/main" val="3630336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3">
            <a:extLst>
              <a:ext uri="{FF2B5EF4-FFF2-40B4-BE49-F238E27FC236}">
                <a16:creationId xmlns:a16="http://schemas.microsoft.com/office/drawing/2014/main" id="{DE20EC7B-9D3B-84E6-F283-F231ABC77E3D}"/>
              </a:ext>
            </a:extLst>
          </p:cNvPr>
          <p:cNvGrpSpPr/>
          <p:nvPr/>
        </p:nvGrpSpPr>
        <p:grpSpPr>
          <a:xfrm>
            <a:off x="8795433" y="1586967"/>
            <a:ext cx="3153195" cy="622030"/>
            <a:chOff x="0" y="0"/>
            <a:chExt cx="5103511" cy="116571"/>
          </a:xfrm>
        </p:grpSpPr>
        <p:sp>
          <p:nvSpPr>
            <p:cNvPr id="29" name="Freeform 4">
              <a:extLst>
                <a:ext uri="{FF2B5EF4-FFF2-40B4-BE49-F238E27FC236}">
                  <a16:creationId xmlns:a16="http://schemas.microsoft.com/office/drawing/2014/main" id="{C56592DF-D37C-8D51-46D5-CF97F9F30D5D}"/>
                </a:ext>
              </a:extLst>
            </p:cNvPr>
            <p:cNvSpPr/>
            <p:nvPr/>
          </p:nvSpPr>
          <p:spPr>
            <a:xfrm>
              <a:off x="0" y="0"/>
              <a:ext cx="5103511" cy="116571"/>
            </a:xfrm>
            <a:prstGeom prst="roundRect">
              <a:avLst/>
            </a:pr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0" name="TextBox 5">
              <a:extLst>
                <a:ext uri="{FF2B5EF4-FFF2-40B4-BE49-F238E27FC236}">
                  <a16:creationId xmlns:a16="http://schemas.microsoft.com/office/drawing/2014/main" id="{79ED4A4F-FFED-6BD9-5FED-A7B55596EA84}"/>
                </a:ext>
              </a:extLst>
            </p:cNvPr>
            <p:cNvSpPr txBox="1"/>
            <p:nvPr/>
          </p:nvSpPr>
          <p:spPr>
            <a:xfrm>
              <a:off x="0" y="-57150"/>
              <a:ext cx="5103511" cy="173721"/>
            </a:xfrm>
            <a:prstGeom prst="round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 name="Group 3">
            <a:extLst>
              <a:ext uri="{FF2B5EF4-FFF2-40B4-BE49-F238E27FC236}">
                <a16:creationId xmlns:a16="http://schemas.microsoft.com/office/drawing/2014/main" id="{E0C65DCF-1E39-9FC6-65FF-7EC5A8E7794C}"/>
              </a:ext>
            </a:extLst>
          </p:cNvPr>
          <p:cNvGrpSpPr/>
          <p:nvPr/>
        </p:nvGrpSpPr>
        <p:grpSpPr>
          <a:xfrm>
            <a:off x="4794773" y="1595345"/>
            <a:ext cx="3573794" cy="622030"/>
            <a:chOff x="0" y="0"/>
            <a:chExt cx="5103511" cy="116571"/>
          </a:xfrm>
        </p:grpSpPr>
        <p:sp>
          <p:nvSpPr>
            <p:cNvPr id="13" name="Freeform 4">
              <a:extLst>
                <a:ext uri="{FF2B5EF4-FFF2-40B4-BE49-F238E27FC236}">
                  <a16:creationId xmlns:a16="http://schemas.microsoft.com/office/drawing/2014/main" id="{64E7C298-E59A-0348-E509-67642864BD32}"/>
                </a:ext>
              </a:extLst>
            </p:cNvPr>
            <p:cNvSpPr/>
            <p:nvPr/>
          </p:nvSpPr>
          <p:spPr>
            <a:xfrm>
              <a:off x="0" y="0"/>
              <a:ext cx="5103511" cy="116571"/>
            </a:xfrm>
            <a:prstGeom prst="roundRect">
              <a:avLst/>
            </a:pr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24" name="TextBox 5">
              <a:extLst>
                <a:ext uri="{FF2B5EF4-FFF2-40B4-BE49-F238E27FC236}">
                  <a16:creationId xmlns:a16="http://schemas.microsoft.com/office/drawing/2014/main" id="{7EADE0DE-DB72-B2FF-6CA9-F2BA2D44ADB9}"/>
                </a:ext>
              </a:extLst>
            </p:cNvPr>
            <p:cNvSpPr txBox="1"/>
            <p:nvPr/>
          </p:nvSpPr>
          <p:spPr>
            <a:xfrm>
              <a:off x="0" y="-57150"/>
              <a:ext cx="5103511" cy="173721"/>
            </a:xfrm>
            <a:prstGeom prst="round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 name="Group 3">
            <a:extLst>
              <a:ext uri="{FF2B5EF4-FFF2-40B4-BE49-F238E27FC236}">
                <a16:creationId xmlns:a16="http://schemas.microsoft.com/office/drawing/2014/main" id="{590DCFDC-E95A-148C-6C20-3068363781EA}"/>
              </a:ext>
            </a:extLst>
          </p:cNvPr>
          <p:cNvGrpSpPr/>
          <p:nvPr/>
        </p:nvGrpSpPr>
        <p:grpSpPr>
          <a:xfrm>
            <a:off x="341431" y="1613617"/>
            <a:ext cx="3903553" cy="622030"/>
            <a:chOff x="0" y="0"/>
            <a:chExt cx="5103511" cy="116571"/>
          </a:xfrm>
        </p:grpSpPr>
        <p:sp>
          <p:nvSpPr>
            <p:cNvPr id="26" name="Freeform 4">
              <a:extLst>
                <a:ext uri="{FF2B5EF4-FFF2-40B4-BE49-F238E27FC236}">
                  <a16:creationId xmlns:a16="http://schemas.microsoft.com/office/drawing/2014/main" id="{D3D78BC6-A4E4-D4C1-48D4-0B75EC4D6470}"/>
                </a:ext>
              </a:extLst>
            </p:cNvPr>
            <p:cNvSpPr/>
            <p:nvPr/>
          </p:nvSpPr>
          <p:spPr>
            <a:xfrm>
              <a:off x="0" y="0"/>
              <a:ext cx="5103511" cy="116571"/>
            </a:xfrm>
            <a:prstGeom prst="roundRect">
              <a:avLst/>
            </a:pr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27" name="TextBox 5">
              <a:extLst>
                <a:ext uri="{FF2B5EF4-FFF2-40B4-BE49-F238E27FC236}">
                  <a16:creationId xmlns:a16="http://schemas.microsoft.com/office/drawing/2014/main" id="{317D007C-EAF9-CA4F-1FA7-B64CE13C4D4E}"/>
                </a:ext>
              </a:extLst>
            </p:cNvPr>
            <p:cNvSpPr txBox="1"/>
            <p:nvPr/>
          </p:nvSpPr>
          <p:spPr>
            <a:xfrm>
              <a:off x="0" y="-57150"/>
              <a:ext cx="5103511" cy="173721"/>
            </a:xfrm>
            <a:prstGeom prst="round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 name="object 3"/>
          <p:cNvGrpSpPr/>
          <p:nvPr/>
        </p:nvGrpSpPr>
        <p:grpSpPr>
          <a:xfrm>
            <a:off x="119072" y="2353444"/>
            <a:ext cx="4205079" cy="3867443"/>
            <a:chOff x="161217" y="2634036"/>
            <a:chExt cx="4205079" cy="3252101"/>
          </a:xfrm>
        </p:grpSpPr>
        <p:pic>
          <p:nvPicPr>
            <p:cNvPr id="4" name="object 4"/>
            <p:cNvPicPr/>
            <p:nvPr/>
          </p:nvPicPr>
          <p:blipFill>
            <a:blip r:embed="rId2" cstate="print"/>
            <a:stretch>
              <a:fillRect/>
            </a:stretch>
          </p:blipFill>
          <p:spPr>
            <a:xfrm>
              <a:off x="161217" y="2634036"/>
              <a:ext cx="2550985" cy="2753931"/>
            </a:xfrm>
            <a:prstGeom prst="rect">
              <a:avLst/>
            </a:prstGeom>
          </p:spPr>
        </p:pic>
        <p:pic>
          <p:nvPicPr>
            <p:cNvPr id="5" name="object 5"/>
            <p:cNvPicPr/>
            <p:nvPr/>
          </p:nvPicPr>
          <p:blipFill>
            <a:blip r:embed="rId3" cstate="print"/>
            <a:stretch>
              <a:fillRect/>
            </a:stretch>
          </p:blipFill>
          <p:spPr>
            <a:xfrm>
              <a:off x="2599726" y="2642730"/>
              <a:ext cx="1766570" cy="2731108"/>
            </a:xfrm>
            <a:prstGeom prst="rect">
              <a:avLst/>
            </a:prstGeom>
          </p:spPr>
        </p:pic>
        <p:sp>
          <p:nvSpPr>
            <p:cNvPr id="9" name="object 9"/>
            <p:cNvSpPr/>
            <p:nvPr/>
          </p:nvSpPr>
          <p:spPr>
            <a:xfrm>
              <a:off x="212554" y="5415737"/>
              <a:ext cx="4153742" cy="470400"/>
            </a:xfrm>
            <a:custGeom>
              <a:avLst/>
              <a:gdLst/>
              <a:ahLst/>
              <a:cxnLst/>
              <a:rect l="l" t="t" r="r" b="b"/>
              <a:pathLst>
                <a:path w="4550410" h="340995">
                  <a:moveTo>
                    <a:pt x="4427283" y="0"/>
                  </a:moveTo>
                  <a:lnTo>
                    <a:pt x="4427283" y="85172"/>
                  </a:lnTo>
                  <a:lnTo>
                    <a:pt x="122895" y="85172"/>
                  </a:lnTo>
                  <a:lnTo>
                    <a:pt x="122895" y="0"/>
                  </a:lnTo>
                  <a:lnTo>
                    <a:pt x="0" y="170338"/>
                  </a:lnTo>
                  <a:lnTo>
                    <a:pt x="122895" y="340676"/>
                  </a:lnTo>
                  <a:lnTo>
                    <a:pt x="122895" y="255511"/>
                  </a:lnTo>
                  <a:lnTo>
                    <a:pt x="4427283" y="255511"/>
                  </a:lnTo>
                  <a:lnTo>
                    <a:pt x="4427283" y="340676"/>
                  </a:lnTo>
                  <a:lnTo>
                    <a:pt x="4550178" y="170338"/>
                  </a:lnTo>
                  <a:lnTo>
                    <a:pt x="4427283" y="0"/>
                  </a:lnTo>
                  <a:close/>
                </a:path>
              </a:pathLst>
            </a:custGeom>
            <a:solidFill>
              <a:srgbClr val="C00000"/>
            </a:solidFill>
          </p:spPr>
          <p:txBody>
            <a:bodyPr wrap="square" lIns="0" tIns="0" rIns="0" bIns="0" rtlCol="0" anchor="ctr"/>
            <a:lstStyle/>
            <a:p>
              <a:pPr algn="ctr"/>
              <a:r>
                <a:rPr lang="es-ES" sz="1600" b="1">
                  <a:solidFill>
                    <a:schemeClr val="bg1"/>
                  </a:solidFill>
                </a:rPr>
                <a:t>Estabilidad macroeconómica</a:t>
              </a:r>
              <a:endParaRPr sz="1600" b="1">
                <a:solidFill>
                  <a:schemeClr val="bg1"/>
                </a:solidFill>
              </a:endParaRPr>
            </a:p>
          </p:txBody>
        </p:sp>
      </p:grpSp>
      <p:sp>
        <p:nvSpPr>
          <p:cNvPr id="19" name="object 19"/>
          <p:cNvSpPr txBox="1"/>
          <p:nvPr/>
        </p:nvSpPr>
        <p:spPr>
          <a:xfrm>
            <a:off x="5111773" y="1821729"/>
            <a:ext cx="2707005" cy="197490"/>
          </a:xfrm>
          <a:prstGeom prst="rect">
            <a:avLst/>
          </a:prstGeom>
        </p:spPr>
        <p:txBody>
          <a:bodyPr vert="horz" wrap="square" lIns="0" tIns="12700" rIns="0" bIns="0" rtlCol="0">
            <a:spAutoFit/>
          </a:bodyPr>
          <a:lstStyle/>
          <a:p>
            <a:pPr marL="12700">
              <a:lnSpc>
                <a:spcPct val="100000"/>
              </a:lnSpc>
              <a:spcBef>
                <a:spcPts val="100"/>
              </a:spcBef>
            </a:pPr>
            <a:r>
              <a:rPr sz="1200" b="1" spc="-5" dirty="0" err="1">
                <a:solidFill>
                  <a:schemeClr val="bg1"/>
                </a:solidFill>
                <a:latin typeface="Trebuchet MS"/>
                <a:cs typeface="Trebuchet MS"/>
              </a:rPr>
              <a:t>Líneas</a:t>
            </a:r>
            <a:r>
              <a:rPr sz="1200" b="1" spc="-45" dirty="0">
                <a:solidFill>
                  <a:schemeClr val="bg1"/>
                </a:solidFill>
                <a:latin typeface="Trebuchet MS"/>
                <a:cs typeface="Trebuchet MS"/>
              </a:rPr>
              <a:t> </a:t>
            </a:r>
            <a:r>
              <a:rPr sz="1200" b="1" dirty="0" err="1">
                <a:solidFill>
                  <a:schemeClr val="bg1"/>
                </a:solidFill>
                <a:latin typeface="Trebuchet MS"/>
                <a:cs typeface="Trebuchet MS"/>
              </a:rPr>
              <a:t>estratégicas</a:t>
            </a:r>
            <a:r>
              <a:rPr sz="1200" b="1" spc="-45" dirty="0">
                <a:solidFill>
                  <a:schemeClr val="bg1"/>
                </a:solidFill>
                <a:latin typeface="Trebuchet MS"/>
                <a:cs typeface="Trebuchet MS"/>
              </a:rPr>
              <a:t> </a:t>
            </a:r>
            <a:r>
              <a:rPr sz="1200" b="1" dirty="0">
                <a:solidFill>
                  <a:schemeClr val="bg1"/>
                </a:solidFill>
                <a:latin typeface="Trebuchet MS"/>
                <a:cs typeface="Trebuchet MS"/>
              </a:rPr>
              <a:t>Sector</a:t>
            </a:r>
            <a:r>
              <a:rPr sz="1200" b="1" spc="-40" dirty="0">
                <a:solidFill>
                  <a:schemeClr val="bg1"/>
                </a:solidFill>
                <a:latin typeface="Trebuchet MS"/>
                <a:cs typeface="Trebuchet MS"/>
              </a:rPr>
              <a:t> </a:t>
            </a:r>
            <a:r>
              <a:rPr sz="1200" b="1" spc="-5" dirty="0" err="1">
                <a:solidFill>
                  <a:schemeClr val="bg1"/>
                </a:solidFill>
                <a:latin typeface="Trebuchet MS"/>
                <a:cs typeface="Trebuchet MS"/>
              </a:rPr>
              <a:t>Transporte</a:t>
            </a:r>
            <a:endParaRPr sz="1200" dirty="0">
              <a:solidFill>
                <a:schemeClr val="bg1"/>
              </a:solidFill>
              <a:latin typeface="Trebuchet MS"/>
              <a:cs typeface="Trebuchet MS"/>
            </a:endParaRPr>
          </a:p>
        </p:txBody>
      </p:sp>
      <p:sp>
        <p:nvSpPr>
          <p:cNvPr id="23" name="object 23"/>
          <p:cNvSpPr txBox="1"/>
          <p:nvPr/>
        </p:nvSpPr>
        <p:spPr>
          <a:xfrm>
            <a:off x="8942327" y="1819149"/>
            <a:ext cx="2859405" cy="197490"/>
          </a:xfrm>
          <a:prstGeom prst="rect">
            <a:avLst/>
          </a:prstGeom>
        </p:spPr>
        <p:txBody>
          <a:bodyPr vert="horz" wrap="square" lIns="0" tIns="12700" rIns="0" bIns="0" rtlCol="0">
            <a:spAutoFit/>
          </a:bodyPr>
          <a:lstStyle/>
          <a:p>
            <a:pPr marL="12700">
              <a:lnSpc>
                <a:spcPct val="100000"/>
              </a:lnSpc>
              <a:spcBef>
                <a:spcPts val="100"/>
              </a:spcBef>
            </a:pPr>
            <a:r>
              <a:rPr sz="1200" b="1" spc="-5" dirty="0" err="1">
                <a:solidFill>
                  <a:schemeClr val="bg1"/>
                </a:solidFill>
                <a:latin typeface="Trebuchet MS"/>
                <a:cs typeface="Trebuchet MS"/>
              </a:rPr>
              <a:t>Objetivos</a:t>
            </a:r>
            <a:r>
              <a:rPr sz="1200" b="1" spc="-35" dirty="0">
                <a:solidFill>
                  <a:schemeClr val="bg1"/>
                </a:solidFill>
                <a:latin typeface="Trebuchet MS"/>
                <a:cs typeface="Trebuchet MS"/>
              </a:rPr>
              <a:t> </a:t>
            </a:r>
            <a:r>
              <a:rPr sz="1200" b="1" spc="5" dirty="0" err="1">
                <a:solidFill>
                  <a:schemeClr val="bg1"/>
                </a:solidFill>
                <a:latin typeface="Trebuchet MS"/>
                <a:cs typeface="Trebuchet MS"/>
              </a:rPr>
              <a:t>Estratégicos</a:t>
            </a:r>
            <a:r>
              <a:rPr sz="1200" b="1" spc="-40" dirty="0">
                <a:solidFill>
                  <a:schemeClr val="bg1"/>
                </a:solidFill>
                <a:latin typeface="Trebuchet MS"/>
                <a:cs typeface="Trebuchet MS"/>
              </a:rPr>
              <a:t> </a:t>
            </a:r>
            <a:r>
              <a:rPr sz="1200" b="1" dirty="0" err="1">
                <a:solidFill>
                  <a:schemeClr val="bg1"/>
                </a:solidFill>
                <a:latin typeface="Trebuchet MS"/>
                <a:cs typeface="Trebuchet MS"/>
              </a:rPr>
              <a:t>SuperTransporte</a:t>
            </a:r>
            <a:endParaRPr sz="1200" dirty="0">
              <a:solidFill>
                <a:schemeClr val="bg1"/>
              </a:solidFill>
              <a:latin typeface="Trebuchet MS"/>
              <a:cs typeface="Trebuchet MS"/>
            </a:endParaRPr>
          </a:p>
        </p:txBody>
      </p:sp>
      <p:pic>
        <p:nvPicPr>
          <p:cNvPr id="80" name="Imagen 79">
            <a:extLst>
              <a:ext uri="{FF2B5EF4-FFF2-40B4-BE49-F238E27FC236}">
                <a16:creationId xmlns:a16="http://schemas.microsoft.com/office/drawing/2014/main" id="{B14F24DE-9596-C4AE-6722-F1E0F206CDD6}"/>
              </a:ext>
            </a:extLst>
          </p:cNvPr>
          <p:cNvPicPr>
            <a:picLocks noChangeAspect="1"/>
          </p:cNvPicPr>
          <p:nvPr/>
        </p:nvPicPr>
        <p:blipFill>
          <a:blip r:embed="rId4"/>
          <a:stretch>
            <a:fillRect/>
          </a:stretch>
        </p:blipFill>
        <p:spPr>
          <a:xfrm>
            <a:off x="-14136" y="-20345"/>
            <a:ext cx="1795393" cy="624045"/>
          </a:xfrm>
          <a:prstGeom prst="rect">
            <a:avLst/>
          </a:prstGeom>
        </p:spPr>
      </p:pic>
      <p:pic>
        <p:nvPicPr>
          <p:cNvPr id="81" name="Imagen 80">
            <a:extLst>
              <a:ext uri="{FF2B5EF4-FFF2-40B4-BE49-F238E27FC236}">
                <a16:creationId xmlns:a16="http://schemas.microsoft.com/office/drawing/2014/main" id="{2174F20E-40C2-1834-6DB3-03EAC49D909E}"/>
              </a:ext>
            </a:extLst>
          </p:cNvPr>
          <p:cNvPicPr>
            <a:picLocks noChangeAspect="1"/>
          </p:cNvPicPr>
          <p:nvPr/>
        </p:nvPicPr>
        <p:blipFill>
          <a:blip r:embed="rId5"/>
          <a:stretch>
            <a:fillRect/>
          </a:stretch>
        </p:blipFill>
        <p:spPr>
          <a:xfrm>
            <a:off x="11048939" y="-32220"/>
            <a:ext cx="1255365" cy="888159"/>
          </a:xfrm>
          <a:prstGeom prst="rect">
            <a:avLst/>
          </a:prstGeom>
        </p:spPr>
      </p:pic>
      <p:pic>
        <p:nvPicPr>
          <p:cNvPr id="144" name="Imagen 143">
            <a:extLst>
              <a:ext uri="{FF2B5EF4-FFF2-40B4-BE49-F238E27FC236}">
                <a16:creationId xmlns:a16="http://schemas.microsoft.com/office/drawing/2014/main" id="{ADA052D6-3208-DD92-B76E-E09F188AEE07}"/>
              </a:ext>
            </a:extLst>
          </p:cNvPr>
          <p:cNvPicPr>
            <a:picLocks noChangeAspect="1"/>
          </p:cNvPicPr>
          <p:nvPr/>
        </p:nvPicPr>
        <p:blipFill>
          <a:blip r:embed="rId6"/>
          <a:stretch>
            <a:fillRect/>
          </a:stretch>
        </p:blipFill>
        <p:spPr>
          <a:xfrm>
            <a:off x="4516304" y="3258903"/>
            <a:ext cx="3745544" cy="1933278"/>
          </a:xfrm>
          <a:prstGeom prst="rect">
            <a:avLst/>
          </a:prstGeom>
        </p:spPr>
      </p:pic>
      <p:pic>
        <p:nvPicPr>
          <p:cNvPr id="172" name="Imagen 171">
            <a:extLst>
              <a:ext uri="{FF2B5EF4-FFF2-40B4-BE49-F238E27FC236}">
                <a16:creationId xmlns:a16="http://schemas.microsoft.com/office/drawing/2014/main" id="{6971E1B2-C1EF-526B-92F0-BF7B097E11E2}"/>
              </a:ext>
            </a:extLst>
          </p:cNvPr>
          <p:cNvPicPr>
            <a:picLocks noChangeAspect="1"/>
          </p:cNvPicPr>
          <p:nvPr/>
        </p:nvPicPr>
        <p:blipFill>
          <a:blip r:embed="rId7"/>
          <a:stretch>
            <a:fillRect/>
          </a:stretch>
        </p:blipFill>
        <p:spPr>
          <a:xfrm>
            <a:off x="8454001" y="2232886"/>
            <a:ext cx="3716635" cy="4213254"/>
          </a:xfrm>
          <a:prstGeom prst="rect">
            <a:avLst/>
          </a:prstGeom>
        </p:spPr>
      </p:pic>
      <p:pic>
        <p:nvPicPr>
          <p:cNvPr id="6" name="Imagen 5">
            <a:extLst>
              <a:ext uri="{FF2B5EF4-FFF2-40B4-BE49-F238E27FC236}">
                <a16:creationId xmlns:a16="http://schemas.microsoft.com/office/drawing/2014/main" id="{DBA3A713-E421-1915-B602-CAC3CF2C4333}"/>
              </a:ext>
            </a:extLst>
          </p:cNvPr>
          <p:cNvPicPr>
            <a:picLocks noChangeAspect="1"/>
          </p:cNvPicPr>
          <p:nvPr/>
        </p:nvPicPr>
        <p:blipFill rotWithShape="1">
          <a:blip r:embed="rId8"/>
          <a:srcRect t="13854" b="7202"/>
          <a:stretch/>
        </p:blipFill>
        <p:spPr>
          <a:xfrm>
            <a:off x="9400474" y="-16001"/>
            <a:ext cx="1823688" cy="1025060"/>
          </a:xfrm>
          <a:prstGeom prst="rect">
            <a:avLst/>
          </a:prstGeom>
        </p:spPr>
      </p:pic>
      <p:sp>
        <p:nvSpPr>
          <p:cNvPr id="2" name="TextBox 43">
            <a:extLst>
              <a:ext uri="{FF2B5EF4-FFF2-40B4-BE49-F238E27FC236}">
                <a16:creationId xmlns:a16="http://schemas.microsoft.com/office/drawing/2014/main" id="{552CA809-1371-DC51-D5EB-26BEAB58D02F}"/>
              </a:ext>
            </a:extLst>
          </p:cNvPr>
          <p:cNvSpPr txBox="1"/>
          <p:nvPr/>
        </p:nvSpPr>
        <p:spPr>
          <a:xfrm>
            <a:off x="2186439" y="270337"/>
            <a:ext cx="6896601" cy="622030"/>
          </a:xfrm>
          <a:prstGeom prst="rect">
            <a:avLst/>
          </a:prstGeom>
        </p:spPr>
        <p:txBody>
          <a:bodyPr wrap="square" lIns="0" tIns="0" rIns="0" bIns="0" rtlCol="0" anchor="t">
            <a:spAutoFit/>
          </a:bodyPr>
          <a:lstStyle/>
          <a:p>
            <a:pPr algn="ctr">
              <a:lnSpc>
                <a:spcPts val="5246"/>
              </a:lnSpc>
            </a:pPr>
            <a:r>
              <a:rPr lang="en-US" sz="3600" dirty="0" err="1">
                <a:solidFill>
                  <a:srgbClr val="000000"/>
                </a:solidFill>
                <a:latin typeface="Raleway Heavy"/>
              </a:rPr>
              <a:t>Alineación</a:t>
            </a:r>
            <a:r>
              <a:rPr lang="en-US" sz="3600" dirty="0">
                <a:solidFill>
                  <a:srgbClr val="000000"/>
                </a:solidFill>
                <a:latin typeface="Raleway Heavy"/>
              </a:rPr>
              <a:t> </a:t>
            </a:r>
            <a:r>
              <a:rPr lang="en-US" sz="3600" dirty="0" err="1">
                <a:solidFill>
                  <a:srgbClr val="000000"/>
                </a:solidFill>
                <a:latin typeface="Raleway Heavy"/>
              </a:rPr>
              <a:t>Estratégica</a:t>
            </a:r>
            <a:r>
              <a:rPr lang="en-US" sz="3600" dirty="0">
                <a:solidFill>
                  <a:srgbClr val="000000"/>
                </a:solidFill>
                <a:latin typeface="Raleway Heavy"/>
              </a:rPr>
              <a:t> Sectorial</a:t>
            </a:r>
          </a:p>
        </p:txBody>
      </p:sp>
      <p:grpSp>
        <p:nvGrpSpPr>
          <p:cNvPr id="7" name="Group 3">
            <a:extLst>
              <a:ext uri="{FF2B5EF4-FFF2-40B4-BE49-F238E27FC236}">
                <a16:creationId xmlns:a16="http://schemas.microsoft.com/office/drawing/2014/main" id="{9A9EFB62-8360-D35B-C171-1F5991B2AB0D}"/>
              </a:ext>
            </a:extLst>
          </p:cNvPr>
          <p:cNvGrpSpPr/>
          <p:nvPr/>
        </p:nvGrpSpPr>
        <p:grpSpPr>
          <a:xfrm>
            <a:off x="-1" y="6588330"/>
            <a:ext cx="12192001" cy="295071"/>
            <a:chOff x="0" y="0"/>
            <a:chExt cx="5103511" cy="116571"/>
          </a:xfrm>
        </p:grpSpPr>
        <p:sp>
          <p:nvSpPr>
            <p:cNvPr id="8" name="Freeform 4">
              <a:extLst>
                <a:ext uri="{FF2B5EF4-FFF2-40B4-BE49-F238E27FC236}">
                  <a16:creationId xmlns:a16="http://schemas.microsoft.com/office/drawing/2014/main" id="{9CDD2955-709C-174A-4F50-EB752696A7FF}"/>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5">
              <a:extLst>
                <a:ext uri="{FF2B5EF4-FFF2-40B4-BE49-F238E27FC236}">
                  <a16:creationId xmlns:a16="http://schemas.microsoft.com/office/drawing/2014/main" id="{E6F5DB96-44F1-E528-B292-03FAE26EF7BE}"/>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1" name="TextBox 102">
            <a:extLst>
              <a:ext uri="{FF2B5EF4-FFF2-40B4-BE49-F238E27FC236}">
                <a16:creationId xmlns:a16="http://schemas.microsoft.com/office/drawing/2014/main" id="{73C2FBCA-19B9-73D9-ED15-5650E70ABCEE}"/>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
        <p:nvSpPr>
          <p:cNvPr id="15" name="object 15"/>
          <p:cNvSpPr txBox="1"/>
          <p:nvPr/>
        </p:nvSpPr>
        <p:spPr>
          <a:xfrm>
            <a:off x="457651" y="1732229"/>
            <a:ext cx="3457575" cy="385445"/>
          </a:xfrm>
          <a:prstGeom prst="rect">
            <a:avLst/>
          </a:prstGeom>
        </p:spPr>
        <p:txBody>
          <a:bodyPr vert="horz" wrap="square" lIns="0" tIns="23495" rIns="0" bIns="0" rtlCol="0">
            <a:spAutoFit/>
          </a:bodyPr>
          <a:lstStyle/>
          <a:p>
            <a:pPr marL="12700" marR="5080" indent="219710">
              <a:lnSpc>
                <a:spcPts val="1390"/>
              </a:lnSpc>
              <a:spcBef>
                <a:spcPts val="185"/>
              </a:spcBef>
            </a:pPr>
            <a:r>
              <a:rPr sz="1200" b="1" spc="30" dirty="0">
                <a:solidFill>
                  <a:schemeClr val="bg1"/>
                </a:solidFill>
                <a:latin typeface="Trebuchet MS"/>
                <a:cs typeface="Trebuchet MS"/>
              </a:rPr>
              <a:t>Plan </a:t>
            </a:r>
            <a:r>
              <a:rPr sz="1200" b="1" spc="5" dirty="0">
                <a:solidFill>
                  <a:schemeClr val="bg1"/>
                </a:solidFill>
                <a:latin typeface="Trebuchet MS"/>
                <a:cs typeface="Trebuchet MS"/>
              </a:rPr>
              <a:t>Nacional </a:t>
            </a:r>
            <a:r>
              <a:rPr sz="1200" b="1" spc="-10" dirty="0">
                <a:solidFill>
                  <a:schemeClr val="bg1"/>
                </a:solidFill>
                <a:latin typeface="Trebuchet MS"/>
                <a:cs typeface="Trebuchet MS"/>
              </a:rPr>
              <a:t>de </a:t>
            </a:r>
            <a:r>
              <a:rPr sz="1200" b="1" spc="15" dirty="0">
                <a:solidFill>
                  <a:schemeClr val="bg1"/>
                </a:solidFill>
                <a:latin typeface="Trebuchet MS"/>
                <a:cs typeface="Trebuchet MS"/>
              </a:rPr>
              <a:t>Desarrollo </a:t>
            </a:r>
            <a:r>
              <a:rPr sz="1200" b="1" spc="155" dirty="0">
                <a:solidFill>
                  <a:schemeClr val="bg1"/>
                </a:solidFill>
                <a:latin typeface="Trebuchet MS"/>
                <a:cs typeface="Trebuchet MS"/>
              </a:rPr>
              <a:t>– </a:t>
            </a:r>
            <a:r>
              <a:rPr sz="1200" b="1" spc="30" dirty="0">
                <a:solidFill>
                  <a:schemeClr val="bg1"/>
                </a:solidFill>
                <a:latin typeface="Trebuchet MS"/>
                <a:cs typeface="Trebuchet MS"/>
              </a:rPr>
              <a:t>2022- </a:t>
            </a:r>
            <a:r>
              <a:rPr sz="1200" b="1" spc="20" dirty="0">
                <a:solidFill>
                  <a:schemeClr val="bg1"/>
                </a:solidFill>
                <a:latin typeface="Trebuchet MS"/>
                <a:cs typeface="Trebuchet MS"/>
              </a:rPr>
              <a:t>2026 </a:t>
            </a:r>
            <a:r>
              <a:rPr sz="1200" b="1" spc="25" dirty="0">
                <a:solidFill>
                  <a:schemeClr val="bg1"/>
                </a:solidFill>
                <a:latin typeface="Trebuchet MS"/>
                <a:cs typeface="Trebuchet MS"/>
              </a:rPr>
              <a:t> </a:t>
            </a:r>
            <a:r>
              <a:rPr sz="1200" b="1" spc="50" dirty="0">
                <a:solidFill>
                  <a:schemeClr val="bg1"/>
                </a:solidFill>
                <a:latin typeface="Trebuchet MS"/>
                <a:cs typeface="Trebuchet MS"/>
              </a:rPr>
              <a:t>“COLOMBIA</a:t>
            </a:r>
            <a:r>
              <a:rPr sz="1200" b="1" spc="-45" dirty="0">
                <a:solidFill>
                  <a:schemeClr val="bg1"/>
                </a:solidFill>
                <a:latin typeface="Trebuchet MS"/>
                <a:cs typeface="Trebuchet MS"/>
              </a:rPr>
              <a:t> </a:t>
            </a:r>
            <a:r>
              <a:rPr sz="1200" b="1" spc="60" dirty="0">
                <a:solidFill>
                  <a:schemeClr val="bg1"/>
                </a:solidFill>
                <a:latin typeface="Trebuchet MS"/>
                <a:cs typeface="Trebuchet MS"/>
              </a:rPr>
              <a:t>POTENCIA</a:t>
            </a:r>
            <a:r>
              <a:rPr sz="1200" b="1" spc="-40" dirty="0">
                <a:solidFill>
                  <a:schemeClr val="bg1"/>
                </a:solidFill>
                <a:latin typeface="Trebuchet MS"/>
                <a:cs typeface="Trebuchet MS"/>
              </a:rPr>
              <a:t> </a:t>
            </a:r>
            <a:r>
              <a:rPr sz="1200" b="1" spc="80" dirty="0">
                <a:solidFill>
                  <a:schemeClr val="bg1"/>
                </a:solidFill>
                <a:latin typeface="Trebuchet MS"/>
                <a:cs typeface="Trebuchet MS"/>
              </a:rPr>
              <a:t>MUNDIAL</a:t>
            </a:r>
            <a:r>
              <a:rPr sz="1200" b="1" spc="-35" dirty="0">
                <a:solidFill>
                  <a:schemeClr val="bg1"/>
                </a:solidFill>
                <a:latin typeface="Trebuchet MS"/>
                <a:cs typeface="Trebuchet MS"/>
              </a:rPr>
              <a:t> </a:t>
            </a:r>
            <a:r>
              <a:rPr sz="1200" b="1" spc="85" dirty="0">
                <a:solidFill>
                  <a:schemeClr val="bg1"/>
                </a:solidFill>
                <a:latin typeface="Trebuchet MS"/>
                <a:cs typeface="Trebuchet MS"/>
              </a:rPr>
              <a:t>DE</a:t>
            </a:r>
            <a:r>
              <a:rPr sz="1200" b="1" spc="-40" dirty="0">
                <a:solidFill>
                  <a:schemeClr val="bg1"/>
                </a:solidFill>
                <a:latin typeface="Trebuchet MS"/>
                <a:cs typeface="Trebuchet MS"/>
              </a:rPr>
              <a:t> </a:t>
            </a:r>
            <a:r>
              <a:rPr sz="1200" b="1" spc="70" dirty="0">
                <a:solidFill>
                  <a:schemeClr val="bg1"/>
                </a:solidFill>
                <a:latin typeface="Trebuchet MS"/>
                <a:cs typeface="Trebuchet MS"/>
              </a:rPr>
              <a:t>LA</a:t>
            </a:r>
            <a:r>
              <a:rPr sz="1200" b="1" spc="-40" dirty="0">
                <a:solidFill>
                  <a:schemeClr val="bg1"/>
                </a:solidFill>
                <a:latin typeface="Trebuchet MS"/>
                <a:cs typeface="Trebuchet MS"/>
              </a:rPr>
              <a:t> </a:t>
            </a:r>
            <a:r>
              <a:rPr sz="1200" b="1" spc="-75" dirty="0">
                <a:solidFill>
                  <a:schemeClr val="bg1"/>
                </a:solidFill>
                <a:latin typeface="Trebuchet MS"/>
                <a:cs typeface="Trebuchet MS"/>
              </a:rPr>
              <a:t>VIDA</a:t>
            </a:r>
            <a:r>
              <a:rPr sz="1200" b="1" spc="-75" dirty="0">
                <a:solidFill>
                  <a:schemeClr val="bg1"/>
                </a:solidFill>
                <a:latin typeface="SimSun"/>
                <a:cs typeface="SimSun"/>
              </a:rPr>
              <a:t>”</a:t>
            </a:r>
            <a:endParaRPr sz="1200" b="1" dirty="0">
              <a:solidFill>
                <a:schemeClr val="bg1"/>
              </a:solidFill>
              <a:latin typeface="SimSun"/>
              <a:cs typeface="SimSun"/>
            </a:endParaRPr>
          </a:p>
        </p:txBody>
      </p:sp>
    </p:spTree>
    <p:extLst>
      <p:ext uri="{BB962C8B-B14F-4D97-AF65-F5344CB8AC3E}">
        <p14:creationId xmlns:p14="http://schemas.microsoft.com/office/powerpoint/2010/main" val="3949284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B7D73-7015-C289-8499-FC9F1676F2D5}"/>
            </a:ext>
          </a:extLst>
        </p:cNvPr>
        <p:cNvGrpSpPr/>
        <p:nvPr/>
      </p:nvGrpSpPr>
      <p:grpSpPr>
        <a:xfrm>
          <a:off x="0" y="0"/>
          <a:ext cx="0" cy="0"/>
          <a:chOff x="0" y="0"/>
          <a:chExt cx="0" cy="0"/>
        </a:xfrm>
      </p:grpSpPr>
      <p:grpSp>
        <p:nvGrpSpPr>
          <p:cNvPr id="40" name="Group 3">
            <a:extLst>
              <a:ext uri="{FF2B5EF4-FFF2-40B4-BE49-F238E27FC236}">
                <a16:creationId xmlns:a16="http://schemas.microsoft.com/office/drawing/2014/main" id="{616FA8E2-DC32-C0DF-97A4-51622FBCFB85}"/>
              </a:ext>
            </a:extLst>
          </p:cNvPr>
          <p:cNvGrpSpPr/>
          <p:nvPr/>
        </p:nvGrpSpPr>
        <p:grpSpPr>
          <a:xfrm>
            <a:off x="-1" y="6588330"/>
            <a:ext cx="12192001" cy="295071"/>
            <a:chOff x="0" y="0"/>
            <a:chExt cx="5103511" cy="116571"/>
          </a:xfrm>
        </p:grpSpPr>
        <p:sp>
          <p:nvSpPr>
            <p:cNvPr id="47" name="Freeform 4">
              <a:extLst>
                <a:ext uri="{FF2B5EF4-FFF2-40B4-BE49-F238E27FC236}">
                  <a16:creationId xmlns:a16="http://schemas.microsoft.com/office/drawing/2014/main" id="{BE1097A2-27E8-F02C-880F-10E8BCE6F517}"/>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48" name="TextBox 5">
              <a:extLst>
                <a:ext uri="{FF2B5EF4-FFF2-40B4-BE49-F238E27FC236}">
                  <a16:creationId xmlns:a16="http://schemas.microsoft.com/office/drawing/2014/main" id="{5EF81622-FA26-443E-60C5-E9D5A357BB51}"/>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 name="Group 2">
            <a:extLst>
              <a:ext uri="{FF2B5EF4-FFF2-40B4-BE49-F238E27FC236}">
                <a16:creationId xmlns:a16="http://schemas.microsoft.com/office/drawing/2014/main" id="{DC02A56F-3836-C350-8027-D6CEB14BB38E}"/>
              </a:ext>
            </a:extLst>
          </p:cNvPr>
          <p:cNvGrpSpPr/>
          <p:nvPr/>
        </p:nvGrpSpPr>
        <p:grpSpPr>
          <a:xfrm>
            <a:off x="3869036" y="173228"/>
            <a:ext cx="4563998" cy="677512"/>
            <a:chOff x="0" y="0"/>
            <a:chExt cx="1395171" cy="267659"/>
          </a:xfrm>
        </p:grpSpPr>
        <p:sp>
          <p:nvSpPr>
            <p:cNvPr id="3" name="Freeform 3">
              <a:extLst>
                <a:ext uri="{FF2B5EF4-FFF2-40B4-BE49-F238E27FC236}">
                  <a16:creationId xmlns:a16="http://schemas.microsoft.com/office/drawing/2014/main" id="{3D9BF4B1-FECA-2B85-A567-DC87700BDE63}"/>
                </a:ext>
              </a:extLst>
            </p:cNvPr>
            <p:cNvSpPr/>
            <p:nvPr/>
          </p:nvSpPr>
          <p:spPr>
            <a:xfrm>
              <a:off x="0" y="0"/>
              <a:ext cx="1395171" cy="267659"/>
            </a:xfrm>
            <a:custGeom>
              <a:avLst/>
              <a:gdLst/>
              <a:ahLst/>
              <a:cxnLst/>
              <a:rect l="l" t="t" r="r" b="b"/>
              <a:pathLst>
                <a:path w="1395171" h="267659">
                  <a:moveTo>
                    <a:pt x="73988" y="0"/>
                  </a:moveTo>
                  <a:lnTo>
                    <a:pt x="1321183" y="0"/>
                  </a:lnTo>
                  <a:cubicBezTo>
                    <a:pt x="1340806" y="0"/>
                    <a:pt x="1359625" y="7795"/>
                    <a:pt x="1373500" y="21671"/>
                  </a:cubicBezTo>
                  <a:cubicBezTo>
                    <a:pt x="1387376" y="35546"/>
                    <a:pt x="1395171" y="54365"/>
                    <a:pt x="1395171" y="73988"/>
                  </a:cubicBezTo>
                  <a:lnTo>
                    <a:pt x="1395171" y="193671"/>
                  </a:lnTo>
                  <a:cubicBezTo>
                    <a:pt x="1395171" y="213294"/>
                    <a:pt x="1387376" y="232113"/>
                    <a:pt x="1373500" y="245988"/>
                  </a:cubicBezTo>
                  <a:cubicBezTo>
                    <a:pt x="1359625" y="259864"/>
                    <a:pt x="1340806" y="267659"/>
                    <a:pt x="1321183" y="267659"/>
                  </a:cubicBezTo>
                  <a:lnTo>
                    <a:pt x="73988" y="267659"/>
                  </a:lnTo>
                  <a:cubicBezTo>
                    <a:pt x="54365" y="267659"/>
                    <a:pt x="35546" y="259864"/>
                    <a:pt x="21671" y="245988"/>
                  </a:cubicBezTo>
                  <a:cubicBezTo>
                    <a:pt x="7795" y="232113"/>
                    <a:pt x="0" y="213294"/>
                    <a:pt x="0" y="193671"/>
                  </a:cubicBezTo>
                  <a:lnTo>
                    <a:pt x="0" y="73988"/>
                  </a:lnTo>
                  <a:cubicBezTo>
                    <a:pt x="0" y="54365"/>
                    <a:pt x="7795" y="35546"/>
                    <a:pt x="21671" y="21671"/>
                  </a:cubicBezTo>
                  <a:cubicBezTo>
                    <a:pt x="35546" y="7795"/>
                    <a:pt x="54365" y="0"/>
                    <a:pt x="73988" y="0"/>
                  </a:cubicBezTo>
                  <a:close/>
                </a:path>
              </a:pathLst>
            </a:custGeom>
            <a:solidFill>
              <a:srgbClr val="CF620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4" name="TextBox 4">
              <a:extLst>
                <a:ext uri="{FF2B5EF4-FFF2-40B4-BE49-F238E27FC236}">
                  <a16:creationId xmlns:a16="http://schemas.microsoft.com/office/drawing/2014/main" id="{42BC98B2-DE40-5786-696B-352DC26A97DE}"/>
                </a:ext>
              </a:extLst>
            </p:cNvPr>
            <p:cNvSpPr txBox="1"/>
            <p:nvPr/>
          </p:nvSpPr>
          <p:spPr>
            <a:xfrm>
              <a:off x="0" y="-47625"/>
              <a:ext cx="1395171" cy="315284"/>
            </a:xfrm>
            <a:prstGeom prst="rect">
              <a:avLst/>
            </a:prstGeom>
          </p:spPr>
          <p:txBody>
            <a:bodyPr lIns="33867" tIns="33867" rIns="33867" bIns="33867" rtlCol="0" anchor="ctr"/>
            <a:lstStyle/>
            <a:p>
              <a:pPr marL="0" marR="0" lvl="0" indent="0" algn="ctr" defTabSz="914400" rtl="0" eaLnBrk="1" fontAlgn="auto" latinLnBrk="0" hangingPunct="1">
                <a:lnSpc>
                  <a:spcPts val="2323"/>
                </a:lnSpc>
                <a:spcBef>
                  <a:spcPts val="0"/>
                </a:spcBef>
                <a:spcAft>
                  <a:spcPts val="0"/>
                </a:spcAft>
                <a:buClrTx/>
                <a:buSzTx/>
                <a:buFontTx/>
                <a:buNone/>
                <a:tabLst/>
                <a:defRPr/>
              </a:pPr>
              <a:r>
                <a:rPr kumimoji="0" lang="es-ES_tradnl" sz="1659" b="0" i="0" u="none" strike="noStrike" kern="1200" cap="none" spc="124" normalizeH="0" baseline="0" noProof="0">
                  <a:ln>
                    <a:noFill/>
                  </a:ln>
                  <a:solidFill>
                    <a:srgbClr val="FFFFFF"/>
                  </a:solidFill>
                  <a:effectLst/>
                  <a:uLnTx/>
                  <a:uFillTx/>
                  <a:latin typeface="Open Sans Bold"/>
                  <a:ea typeface="+mn-ea"/>
                  <a:cs typeface="+mn-cs"/>
                </a:rPr>
                <a:t>Sistema de Control y Vigilancia </a:t>
              </a:r>
            </a:p>
          </p:txBody>
        </p:sp>
      </p:grpSp>
      <p:sp>
        <p:nvSpPr>
          <p:cNvPr id="8" name="Freeform 8">
            <a:extLst>
              <a:ext uri="{FF2B5EF4-FFF2-40B4-BE49-F238E27FC236}">
                <a16:creationId xmlns:a16="http://schemas.microsoft.com/office/drawing/2014/main" id="{CA23AA97-C8CC-4D8D-9F0F-3CCF5CCB213F}"/>
              </a:ext>
            </a:extLst>
          </p:cNvPr>
          <p:cNvSpPr/>
          <p:nvPr/>
        </p:nvSpPr>
        <p:spPr>
          <a:xfrm>
            <a:off x="-82905" y="-180117"/>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9">
            <a:extLst>
              <a:ext uri="{FF2B5EF4-FFF2-40B4-BE49-F238E27FC236}">
                <a16:creationId xmlns:a16="http://schemas.microsoft.com/office/drawing/2014/main" id="{441BF163-767F-D31D-92AD-FA71C07CD2E8}"/>
              </a:ext>
            </a:extLst>
          </p:cNvPr>
          <p:cNvSpPr/>
          <p:nvPr/>
        </p:nvSpPr>
        <p:spPr>
          <a:xfrm>
            <a:off x="10977271" y="-53497"/>
            <a:ext cx="1214729" cy="890247"/>
          </a:xfrm>
          <a:custGeom>
            <a:avLst/>
            <a:gdLst/>
            <a:ahLst/>
            <a:cxnLst/>
            <a:rect l="l" t="t" r="r" b="b"/>
            <a:pathLst>
              <a:path w="1822093" h="1335370">
                <a:moveTo>
                  <a:pt x="0" y="0"/>
                </a:moveTo>
                <a:lnTo>
                  <a:pt x="1822093" y="0"/>
                </a:lnTo>
                <a:lnTo>
                  <a:pt x="1822093" y="1335370"/>
                </a:lnTo>
                <a:lnTo>
                  <a:pt x="0" y="13353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1" name="AutoShape 11">
            <a:extLst>
              <a:ext uri="{FF2B5EF4-FFF2-40B4-BE49-F238E27FC236}">
                <a16:creationId xmlns:a16="http://schemas.microsoft.com/office/drawing/2014/main" id="{32B3E05E-C6A5-E022-55BC-CF9EE945D015}"/>
              </a:ext>
            </a:extLst>
          </p:cNvPr>
          <p:cNvSpPr/>
          <p:nvPr/>
        </p:nvSpPr>
        <p:spPr>
          <a:xfrm>
            <a:off x="6151035" y="850740"/>
            <a:ext cx="0" cy="32685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2" name="AutoShape 12">
            <a:extLst>
              <a:ext uri="{FF2B5EF4-FFF2-40B4-BE49-F238E27FC236}">
                <a16:creationId xmlns:a16="http://schemas.microsoft.com/office/drawing/2014/main" id="{5F590CB4-5E2A-84AB-A802-9B4793D47395}"/>
              </a:ext>
            </a:extLst>
          </p:cNvPr>
          <p:cNvSpPr/>
          <p:nvPr/>
        </p:nvSpPr>
        <p:spPr>
          <a:xfrm>
            <a:off x="1942574" y="1161261"/>
            <a:ext cx="6626753" cy="17251"/>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4">
            <a:extLst>
              <a:ext uri="{FF2B5EF4-FFF2-40B4-BE49-F238E27FC236}">
                <a16:creationId xmlns:a16="http://schemas.microsoft.com/office/drawing/2014/main" id="{C822F146-56F2-EAFB-D358-28F522B3722B}"/>
              </a:ext>
            </a:extLst>
          </p:cNvPr>
          <p:cNvSpPr/>
          <p:nvPr/>
        </p:nvSpPr>
        <p:spPr>
          <a:xfrm>
            <a:off x="241988" y="1543956"/>
            <a:ext cx="3531526" cy="749891"/>
          </a:xfrm>
          <a:custGeom>
            <a:avLst/>
            <a:gdLst/>
            <a:ahLst/>
            <a:cxnLst/>
            <a:rect l="l" t="t" r="r" b="b"/>
            <a:pathLst>
              <a:path w="1395171" h="296253">
                <a:moveTo>
                  <a:pt x="74536" y="0"/>
                </a:moveTo>
                <a:lnTo>
                  <a:pt x="1320635" y="0"/>
                </a:lnTo>
                <a:cubicBezTo>
                  <a:pt x="1340403" y="0"/>
                  <a:pt x="1359361" y="7853"/>
                  <a:pt x="1373340" y="21831"/>
                </a:cubicBezTo>
                <a:cubicBezTo>
                  <a:pt x="1387318" y="35809"/>
                  <a:pt x="1395171" y="54768"/>
                  <a:pt x="1395171" y="74536"/>
                </a:cubicBezTo>
                <a:lnTo>
                  <a:pt x="1395171" y="221717"/>
                </a:lnTo>
                <a:cubicBezTo>
                  <a:pt x="1395171" y="241485"/>
                  <a:pt x="1387318" y="260444"/>
                  <a:pt x="1373340" y="274422"/>
                </a:cubicBezTo>
                <a:cubicBezTo>
                  <a:pt x="1359361" y="288400"/>
                  <a:pt x="1340403" y="296253"/>
                  <a:pt x="1320635" y="296253"/>
                </a:cubicBezTo>
                <a:lnTo>
                  <a:pt x="74536" y="296253"/>
                </a:lnTo>
                <a:cubicBezTo>
                  <a:pt x="54768" y="296253"/>
                  <a:pt x="35809" y="288400"/>
                  <a:pt x="21831" y="274422"/>
                </a:cubicBezTo>
                <a:cubicBezTo>
                  <a:pt x="7853" y="260444"/>
                  <a:pt x="0" y="241485"/>
                  <a:pt x="0" y="221717"/>
                </a:cubicBezTo>
                <a:lnTo>
                  <a:pt x="0" y="74536"/>
                </a:lnTo>
                <a:cubicBezTo>
                  <a:pt x="0" y="54768"/>
                  <a:pt x="7853" y="35809"/>
                  <a:pt x="21831" y="21831"/>
                </a:cubicBezTo>
                <a:cubicBezTo>
                  <a:pt x="35809" y="7853"/>
                  <a:pt x="54768" y="0"/>
                  <a:pt x="74536" y="0"/>
                </a:cubicBezTo>
                <a:close/>
              </a:path>
            </a:pathLst>
          </a:custGeom>
          <a:solidFill>
            <a:schemeClr val="tx1">
              <a:lumMod val="95000"/>
              <a:lumOff val="5000"/>
            </a:schemeClr>
          </a:solidFill>
        </p:spPr>
        <p:txBody>
          <a:bodyP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00" b="0" i="0" u="none" strike="noStrike" kern="1200" cap="none" spc="94" normalizeH="0" baseline="0" noProof="0">
                <a:ln>
                  <a:noFill/>
                </a:ln>
                <a:solidFill>
                  <a:srgbClr val="FFFFFF"/>
                </a:solidFill>
                <a:effectLst/>
                <a:uLnTx/>
                <a:uFillTx/>
                <a:latin typeface="Open Sans Bold"/>
                <a:ea typeface="+mn-ea"/>
                <a:cs typeface="+mn-cs"/>
              </a:rPr>
              <a:t>INTRUSIVO</a:t>
            </a:r>
          </a:p>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00" b="0" i="0" u="none" strike="noStrike" kern="1200" cap="none" spc="94" normalizeH="0" baseline="0" noProof="0">
                <a:ln>
                  <a:noFill/>
                </a:ln>
                <a:solidFill>
                  <a:srgbClr val="FFFFFF"/>
                </a:solidFill>
                <a:effectLst/>
                <a:uLnTx/>
                <a:uFillTx/>
                <a:latin typeface="Open Sans Bold"/>
                <a:ea typeface="+mn-ea"/>
                <a:cs typeface="+mn-cs"/>
              </a:rPr>
              <a:t>(VIC basada en Tecnología en campo)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16" name="Group 16">
            <a:extLst>
              <a:ext uri="{FF2B5EF4-FFF2-40B4-BE49-F238E27FC236}">
                <a16:creationId xmlns:a16="http://schemas.microsoft.com/office/drawing/2014/main" id="{32C78388-6A5D-F493-4615-6ACC23EBD83A}"/>
              </a:ext>
            </a:extLst>
          </p:cNvPr>
          <p:cNvGrpSpPr/>
          <p:nvPr/>
        </p:nvGrpSpPr>
        <p:grpSpPr>
          <a:xfrm>
            <a:off x="7107750" y="1465745"/>
            <a:ext cx="3531526" cy="846331"/>
            <a:chOff x="0" y="-38100"/>
            <a:chExt cx="1395171" cy="334353"/>
          </a:xfrm>
        </p:grpSpPr>
        <p:sp>
          <p:nvSpPr>
            <p:cNvPr id="17" name="Freeform 17">
              <a:extLst>
                <a:ext uri="{FF2B5EF4-FFF2-40B4-BE49-F238E27FC236}">
                  <a16:creationId xmlns:a16="http://schemas.microsoft.com/office/drawing/2014/main" id="{36283828-45D0-2713-BE9D-EDC94A88EB27}"/>
                </a:ext>
              </a:extLst>
            </p:cNvPr>
            <p:cNvSpPr/>
            <p:nvPr/>
          </p:nvSpPr>
          <p:spPr>
            <a:xfrm>
              <a:off x="0" y="0"/>
              <a:ext cx="1395171" cy="296253"/>
            </a:xfrm>
            <a:custGeom>
              <a:avLst/>
              <a:gdLst/>
              <a:ahLst/>
              <a:cxnLst/>
              <a:rect l="l" t="t" r="r" b="b"/>
              <a:pathLst>
                <a:path w="1395171" h="296253">
                  <a:moveTo>
                    <a:pt x="74536" y="0"/>
                  </a:moveTo>
                  <a:lnTo>
                    <a:pt x="1320635" y="0"/>
                  </a:lnTo>
                  <a:cubicBezTo>
                    <a:pt x="1340403" y="0"/>
                    <a:pt x="1359361" y="7853"/>
                    <a:pt x="1373340" y="21831"/>
                  </a:cubicBezTo>
                  <a:cubicBezTo>
                    <a:pt x="1387318" y="35809"/>
                    <a:pt x="1395171" y="54768"/>
                    <a:pt x="1395171" y="74536"/>
                  </a:cubicBezTo>
                  <a:lnTo>
                    <a:pt x="1395171" y="221717"/>
                  </a:lnTo>
                  <a:cubicBezTo>
                    <a:pt x="1395171" y="241485"/>
                    <a:pt x="1387318" y="260444"/>
                    <a:pt x="1373340" y="274422"/>
                  </a:cubicBezTo>
                  <a:cubicBezTo>
                    <a:pt x="1359361" y="288400"/>
                    <a:pt x="1340403" y="296253"/>
                    <a:pt x="1320635" y="296253"/>
                  </a:cubicBezTo>
                  <a:lnTo>
                    <a:pt x="74536" y="296253"/>
                  </a:lnTo>
                  <a:cubicBezTo>
                    <a:pt x="54768" y="296253"/>
                    <a:pt x="35809" y="288400"/>
                    <a:pt x="21831" y="274422"/>
                  </a:cubicBezTo>
                  <a:cubicBezTo>
                    <a:pt x="7853" y="260444"/>
                    <a:pt x="0" y="241485"/>
                    <a:pt x="0" y="221717"/>
                  </a:cubicBezTo>
                  <a:lnTo>
                    <a:pt x="0" y="74536"/>
                  </a:lnTo>
                  <a:cubicBezTo>
                    <a:pt x="0" y="54768"/>
                    <a:pt x="7853" y="35809"/>
                    <a:pt x="21831" y="21831"/>
                  </a:cubicBezTo>
                  <a:cubicBezTo>
                    <a:pt x="35809" y="7853"/>
                    <a:pt x="54768" y="0"/>
                    <a:pt x="74536" y="0"/>
                  </a:cubicBezTo>
                  <a:close/>
                </a:path>
              </a:pathLst>
            </a:custGeom>
            <a:solidFill>
              <a:schemeClr val="bg2"/>
            </a:solidFill>
            <a:ln>
              <a:solidFill>
                <a:schemeClr val="tx1">
                  <a:lumMod val="95000"/>
                  <a:lumOff val="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schemeClr val="bg1"/>
                </a:solidFill>
                <a:effectLst/>
                <a:highlight>
                  <a:srgbClr val="808080"/>
                </a:highlight>
                <a:uLnTx/>
                <a:uFillTx/>
                <a:latin typeface="Arial"/>
                <a:ea typeface="+mn-ea"/>
                <a:cs typeface="+mn-cs"/>
              </a:endParaRPr>
            </a:p>
          </p:txBody>
        </p:sp>
        <p:sp>
          <p:nvSpPr>
            <p:cNvPr id="18" name="TextBox 18">
              <a:extLst>
                <a:ext uri="{FF2B5EF4-FFF2-40B4-BE49-F238E27FC236}">
                  <a16:creationId xmlns:a16="http://schemas.microsoft.com/office/drawing/2014/main" id="{E91DFA12-31A9-7CF9-60B4-56FB190783F1}"/>
                </a:ext>
              </a:extLst>
            </p:cNvPr>
            <p:cNvSpPr txBox="1"/>
            <p:nvPr/>
          </p:nvSpPr>
          <p:spPr>
            <a:xfrm>
              <a:off x="0" y="-38100"/>
              <a:ext cx="1395171" cy="334353"/>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dirty="0">
                  <a:ln>
                    <a:noFill/>
                  </a:ln>
                  <a:solidFill>
                    <a:schemeClr val="bg1"/>
                  </a:solidFill>
                  <a:effectLst/>
                  <a:uLnTx/>
                  <a:uFillTx/>
                  <a:latin typeface="Open Sans Bold"/>
                  <a:ea typeface="+mn-ea"/>
                  <a:cs typeface="+mn-cs"/>
                </a:rPr>
                <a:t>NO INTRUSIVO</a:t>
              </a:r>
            </a:p>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dirty="0">
                  <a:ln>
                    <a:noFill/>
                  </a:ln>
                  <a:solidFill>
                    <a:schemeClr val="bg1"/>
                  </a:solidFill>
                  <a:effectLst/>
                  <a:uLnTx/>
                  <a:uFillTx/>
                  <a:latin typeface="Open Sans Bold"/>
                  <a:ea typeface="+mn-ea"/>
                  <a:cs typeface="+mn-cs"/>
                </a:rPr>
                <a:t>(VIC basada en Analítica de Datos) </a:t>
              </a:r>
            </a:p>
          </p:txBody>
        </p:sp>
      </p:grpSp>
      <p:sp>
        <p:nvSpPr>
          <p:cNvPr id="21" name="AutoShape 21">
            <a:extLst>
              <a:ext uri="{FF2B5EF4-FFF2-40B4-BE49-F238E27FC236}">
                <a16:creationId xmlns:a16="http://schemas.microsoft.com/office/drawing/2014/main" id="{B6953412-5DF3-18BB-2CD8-B578E6EC4CFE}"/>
              </a:ext>
            </a:extLst>
          </p:cNvPr>
          <p:cNvSpPr/>
          <p:nvPr/>
        </p:nvSpPr>
        <p:spPr>
          <a:xfrm flipH="1">
            <a:off x="666221" y="2339375"/>
            <a:ext cx="0" cy="2810947"/>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22" name="Group 22">
            <a:extLst>
              <a:ext uri="{FF2B5EF4-FFF2-40B4-BE49-F238E27FC236}">
                <a16:creationId xmlns:a16="http://schemas.microsoft.com/office/drawing/2014/main" id="{55938F7B-AB63-F95F-F305-71B10830F30E}"/>
              </a:ext>
            </a:extLst>
          </p:cNvPr>
          <p:cNvGrpSpPr/>
          <p:nvPr/>
        </p:nvGrpSpPr>
        <p:grpSpPr>
          <a:xfrm>
            <a:off x="1027474" y="2673818"/>
            <a:ext cx="1104701" cy="539473"/>
            <a:chOff x="0" y="0"/>
            <a:chExt cx="436425" cy="213125"/>
          </a:xfrm>
        </p:grpSpPr>
        <p:sp>
          <p:nvSpPr>
            <p:cNvPr id="23" name="Freeform 23">
              <a:extLst>
                <a:ext uri="{FF2B5EF4-FFF2-40B4-BE49-F238E27FC236}">
                  <a16:creationId xmlns:a16="http://schemas.microsoft.com/office/drawing/2014/main" id="{EF342A33-93F9-6D84-0AAC-EAAE1AEA9F6A}"/>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24" name="TextBox 24">
              <a:extLst>
                <a:ext uri="{FF2B5EF4-FFF2-40B4-BE49-F238E27FC236}">
                  <a16:creationId xmlns:a16="http://schemas.microsoft.com/office/drawing/2014/main" id="{0B0BE76F-9E14-DBA7-B69A-1C7928CAA0EF}"/>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a:ln>
                    <a:noFill/>
                  </a:ln>
                  <a:solidFill>
                    <a:srgbClr val="FFFFFF"/>
                  </a:solidFill>
                  <a:effectLst/>
                  <a:uLnTx/>
                  <a:uFillTx/>
                  <a:latin typeface="Open Sans Bold"/>
                  <a:ea typeface="+mn-ea"/>
                  <a:cs typeface="+mn-cs"/>
                </a:rPr>
                <a:t>SICOV-CDA</a:t>
              </a:r>
            </a:p>
          </p:txBody>
        </p:sp>
      </p:grpSp>
      <p:grpSp>
        <p:nvGrpSpPr>
          <p:cNvPr id="25" name="Group 25">
            <a:extLst>
              <a:ext uri="{FF2B5EF4-FFF2-40B4-BE49-F238E27FC236}">
                <a16:creationId xmlns:a16="http://schemas.microsoft.com/office/drawing/2014/main" id="{CCB2D3DB-6BB2-5477-C93B-4B959D2498FC}"/>
              </a:ext>
            </a:extLst>
          </p:cNvPr>
          <p:cNvGrpSpPr/>
          <p:nvPr/>
        </p:nvGrpSpPr>
        <p:grpSpPr>
          <a:xfrm>
            <a:off x="1004652" y="3426015"/>
            <a:ext cx="1104701" cy="539473"/>
            <a:chOff x="0" y="0"/>
            <a:chExt cx="436425" cy="213125"/>
          </a:xfrm>
        </p:grpSpPr>
        <p:sp>
          <p:nvSpPr>
            <p:cNvPr id="26" name="Freeform 26">
              <a:extLst>
                <a:ext uri="{FF2B5EF4-FFF2-40B4-BE49-F238E27FC236}">
                  <a16:creationId xmlns:a16="http://schemas.microsoft.com/office/drawing/2014/main" id="{A7C00014-C9E8-D819-727B-012B851A91DF}"/>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27" name="TextBox 27">
              <a:extLst>
                <a:ext uri="{FF2B5EF4-FFF2-40B4-BE49-F238E27FC236}">
                  <a16:creationId xmlns:a16="http://schemas.microsoft.com/office/drawing/2014/main" id="{8BE1EB2E-0E7A-9740-8B58-CC0D813C0DB3}"/>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a:ln>
                    <a:noFill/>
                  </a:ln>
                  <a:solidFill>
                    <a:srgbClr val="FFFFFF"/>
                  </a:solidFill>
                  <a:effectLst/>
                  <a:uLnTx/>
                  <a:uFillTx/>
                  <a:latin typeface="Open Sans Bold"/>
                  <a:ea typeface="+mn-ea"/>
                  <a:cs typeface="+mn-cs"/>
                </a:rPr>
                <a:t>SICOV-CRC</a:t>
              </a:r>
            </a:p>
          </p:txBody>
        </p:sp>
      </p:grpSp>
      <p:grpSp>
        <p:nvGrpSpPr>
          <p:cNvPr id="28" name="Group 28">
            <a:extLst>
              <a:ext uri="{FF2B5EF4-FFF2-40B4-BE49-F238E27FC236}">
                <a16:creationId xmlns:a16="http://schemas.microsoft.com/office/drawing/2014/main" id="{FEEF974A-D75C-1CE0-9CA4-79581850538D}"/>
              </a:ext>
            </a:extLst>
          </p:cNvPr>
          <p:cNvGrpSpPr/>
          <p:nvPr/>
        </p:nvGrpSpPr>
        <p:grpSpPr>
          <a:xfrm>
            <a:off x="1004652" y="4144264"/>
            <a:ext cx="1104701" cy="539473"/>
            <a:chOff x="0" y="0"/>
            <a:chExt cx="436425" cy="213125"/>
          </a:xfrm>
        </p:grpSpPr>
        <p:sp>
          <p:nvSpPr>
            <p:cNvPr id="29" name="Freeform 29">
              <a:extLst>
                <a:ext uri="{FF2B5EF4-FFF2-40B4-BE49-F238E27FC236}">
                  <a16:creationId xmlns:a16="http://schemas.microsoft.com/office/drawing/2014/main" id="{79D9AEB9-48E7-AB3F-C116-94B291671C61}"/>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0" name="TextBox 30">
              <a:extLst>
                <a:ext uri="{FF2B5EF4-FFF2-40B4-BE49-F238E27FC236}">
                  <a16:creationId xmlns:a16="http://schemas.microsoft.com/office/drawing/2014/main" id="{662359A5-C493-12FA-1ECE-10EF205B6816}"/>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a:ln>
                    <a:noFill/>
                  </a:ln>
                  <a:solidFill>
                    <a:srgbClr val="FFFFFF"/>
                  </a:solidFill>
                  <a:effectLst/>
                  <a:uLnTx/>
                  <a:uFillTx/>
                  <a:latin typeface="Open Sans Bold"/>
                  <a:ea typeface="+mn-ea"/>
                  <a:cs typeface="+mn-cs"/>
                </a:rPr>
                <a:t>SICOV-CEA</a:t>
              </a:r>
            </a:p>
          </p:txBody>
        </p:sp>
      </p:grpSp>
      <p:grpSp>
        <p:nvGrpSpPr>
          <p:cNvPr id="31" name="Group 31">
            <a:extLst>
              <a:ext uri="{FF2B5EF4-FFF2-40B4-BE49-F238E27FC236}">
                <a16:creationId xmlns:a16="http://schemas.microsoft.com/office/drawing/2014/main" id="{65589283-610F-FAFF-110D-65B5F5D216B8}"/>
              </a:ext>
            </a:extLst>
          </p:cNvPr>
          <p:cNvGrpSpPr/>
          <p:nvPr/>
        </p:nvGrpSpPr>
        <p:grpSpPr>
          <a:xfrm>
            <a:off x="1004652" y="4880586"/>
            <a:ext cx="1104701" cy="539473"/>
            <a:chOff x="0" y="0"/>
            <a:chExt cx="436425" cy="213125"/>
          </a:xfrm>
        </p:grpSpPr>
        <p:sp>
          <p:nvSpPr>
            <p:cNvPr id="32" name="Freeform 32">
              <a:extLst>
                <a:ext uri="{FF2B5EF4-FFF2-40B4-BE49-F238E27FC236}">
                  <a16:creationId xmlns:a16="http://schemas.microsoft.com/office/drawing/2014/main" id="{0AB9AE04-7F1F-6092-B4FE-C8D38147D8A6}"/>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3" name="TextBox 33">
              <a:extLst>
                <a:ext uri="{FF2B5EF4-FFF2-40B4-BE49-F238E27FC236}">
                  <a16:creationId xmlns:a16="http://schemas.microsoft.com/office/drawing/2014/main" id="{088352F9-05FA-EBFA-F1E1-42BED3603AC8}"/>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a:ln>
                    <a:noFill/>
                  </a:ln>
                  <a:solidFill>
                    <a:srgbClr val="FFFFFF"/>
                  </a:solidFill>
                  <a:effectLst/>
                  <a:uLnTx/>
                  <a:uFillTx/>
                  <a:latin typeface="Open Sans Bold"/>
                  <a:ea typeface="+mn-ea"/>
                  <a:cs typeface="+mn-cs"/>
                </a:rPr>
                <a:t>SICOV-CIA</a:t>
              </a:r>
            </a:p>
          </p:txBody>
        </p:sp>
      </p:grpSp>
      <p:sp>
        <p:nvSpPr>
          <p:cNvPr id="34" name="AutoShape 34">
            <a:extLst>
              <a:ext uri="{FF2B5EF4-FFF2-40B4-BE49-F238E27FC236}">
                <a16:creationId xmlns:a16="http://schemas.microsoft.com/office/drawing/2014/main" id="{C1857E1B-6947-72A4-58E4-BE2CF8ED3157}"/>
              </a:ext>
            </a:extLst>
          </p:cNvPr>
          <p:cNvSpPr/>
          <p:nvPr/>
        </p:nvSpPr>
        <p:spPr>
          <a:xfrm flipV="1">
            <a:off x="689044" y="2943551"/>
            <a:ext cx="338429" cy="0"/>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5" name="AutoShape 35">
            <a:extLst>
              <a:ext uri="{FF2B5EF4-FFF2-40B4-BE49-F238E27FC236}">
                <a16:creationId xmlns:a16="http://schemas.microsoft.com/office/drawing/2014/main" id="{231C772B-248C-DAE4-6148-68994DB13A6C}"/>
              </a:ext>
            </a:extLst>
          </p:cNvPr>
          <p:cNvSpPr/>
          <p:nvPr/>
        </p:nvSpPr>
        <p:spPr>
          <a:xfrm flipV="1">
            <a:off x="666224" y="3679874"/>
            <a:ext cx="338429" cy="0"/>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6" name="AutoShape 36">
            <a:extLst>
              <a:ext uri="{FF2B5EF4-FFF2-40B4-BE49-F238E27FC236}">
                <a16:creationId xmlns:a16="http://schemas.microsoft.com/office/drawing/2014/main" id="{9C70B4CE-4229-FCB1-8931-59E9720DDC42}"/>
              </a:ext>
            </a:extLst>
          </p:cNvPr>
          <p:cNvSpPr/>
          <p:nvPr/>
        </p:nvSpPr>
        <p:spPr>
          <a:xfrm flipV="1">
            <a:off x="689044" y="4413997"/>
            <a:ext cx="338429" cy="0"/>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7" name="AutoShape 37">
            <a:extLst>
              <a:ext uri="{FF2B5EF4-FFF2-40B4-BE49-F238E27FC236}">
                <a16:creationId xmlns:a16="http://schemas.microsoft.com/office/drawing/2014/main" id="{106A0BA4-13CC-7620-48AA-4CF7A9DD3487}"/>
              </a:ext>
            </a:extLst>
          </p:cNvPr>
          <p:cNvSpPr/>
          <p:nvPr/>
        </p:nvSpPr>
        <p:spPr>
          <a:xfrm flipV="1">
            <a:off x="666224" y="5166195"/>
            <a:ext cx="338429" cy="0"/>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50" name="AutoShape 50">
            <a:extLst>
              <a:ext uri="{FF2B5EF4-FFF2-40B4-BE49-F238E27FC236}">
                <a16:creationId xmlns:a16="http://schemas.microsoft.com/office/drawing/2014/main" id="{3C2A4C47-01C2-E4FE-34FF-3D7A2C07BBC2}"/>
              </a:ext>
            </a:extLst>
          </p:cNvPr>
          <p:cNvSpPr/>
          <p:nvPr/>
        </p:nvSpPr>
        <p:spPr>
          <a:xfrm>
            <a:off x="8229587" y="2312076"/>
            <a:ext cx="14212" cy="3946001"/>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52" name="AutoShape 52">
            <a:extLst>
              <a:ext uri="{FF2B5EF4-FFF2-40B4-BE49-F238E27FC236}">
                <a16:creationId xmlns:a16="http://schemas.microsoft.com/office/drawing/2014/main" id="{EFDE9974-E842-A53D-CB9B-1F1AD5692C22}"/>
              </a:ext>
            </a:extLst>
          </p:cNvPr>
          <p:cNvSpPr/>
          <p:nvPr/>
        </p:nvSpPr>
        <p:spPr>
          <a:xfrm>
            <a:off x="7349846" y="2870202"/>
            <a:ext cx="879757" cy="5851"/>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59" name="Group 59">
            <a:extLst>
              <a:ext uri="{FF2B5EF4-FFF2-40B4-BE49-F238E27FC236}">
                <a16:creationId xmlns:a16="http://schemas.microsoft.com/office/drawing/2014/main" id="{73DBF4AA-ABE3-3FA6-B755-336C4095E2D7}"/>
              </a:ext>
            </a:extLst>
          </p:cNvPr>
          <p:cNvGrpSpPr/>
          <p:nvPr/>
        </p:nvGrpSpPr>
        <p:grpSpPr>
          <a:xfrm>
            <a:off x="8727329" y="2493939"/>
            <a:ext cx="3083885" cy="371911"/>
            <a:chOff x="0" y="0"/>
            <a:chExt cx="1082939" cy="172517"/>
          </a:xfrm>
        </p:grpSpPr>
        <p:sp>
          <p:nvSpPr>
            <p:cNvPr id="60" name="Freeform 60">
              <a:extLst>
                <a:ext uri="{FF2B5EF4-FFF2-40B4-BE49-F238E27FC236}">
                  <a16:creationId xmlns:a16="http://schemas.microsoft.com/office/drawing/2014/main" id="{C6364E3D-8405-92A2-F43A-7934C5A08833}"/>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61" name="TextBox 61">
              <a:extLst>
                <a:ext uri="{FF2B5EF4-FFF2-40B4-BE49-F238E27FC236}">
                  <a16:creationId xmlns:a16="http://schemas.microsoft.com/office/drawing/2014/main" id="{E433E4F9-B4BB-67CC-81F8-B8D9151920F2}"/>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IUIT - DIGITAL</a:t>
              </a:r>
            </a:p>
          </p:txBody>
        </p:sp>
      </p:grpSp>
      <p:sp>
        <p:nvSpPr>
          <p:cNvPr id="97" name="Freeform 97">
            <a:extLst>
              <a:ext uri="{FF2B5EF4-FFF2-40B4-BE49-F238E27FC236}">
                <a16:creationId xmlns:a16="http://schemas.microsoft.com/office/drawing/2014/main" id="{9A8473B6-9C72-B7D7-B79A-11DC0EA3C7A9}"/>
              </a:ext>
            </a:extLst>
          </p:cNvPr>
          <p:cNvSpPr/>
          <p:nvPr/>
        </p:nvSpPr>
        <p:spPr>
          <a:xfrm>
            <a:off x="2336284" y="2617696"/>
            <a:ext cx="747701" cy="625350"/>
          </a:xfrm>
          <a:custGeom>
            <a:avLst/>
            <a:gdLst/>
            <a:ahLst/>
            <a:cxnLst/>
            <a:rect l="l" t="t" r="r" b="b"/>
            <a:pathLst>
              <a:path w="1121551" h="938025">
                <a:moveTo>
                  <a:pt x="0" y="0"/>
                </a:moveTo>
                <a:lnTo>
                  <a:pt x="1121551" y="0"/>
                </a:lnTo>
                <a:lnTo>
                  <a:pt x="1121551" y="938025"/>
                </a:lnTo>
                <a:lnTo>
                  <a:pt x="0" y="938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8" name="Freeform 98">
            <a:extLst>
              <a:ext uri="{FF2B5EF4-FFF2-40B4-BE49-F238E27FC236}">
                <a16:creationId xmlns:a16="http://schemas.microsoft.com/office/drawing/2014/main" id="{1FB58C5C-59CB-02D7-6BC0-581916B3267B}"/>
              </a:ext>
            </a:extLst>
          </p:cNvPr>
          <p:cNvSpPr/>
          <p:nvPr/>
        </p:nvSpPr>
        <p:spPr>
          <a:xfrm>
            <a:off x="10848686" y="1597141"/>
            <a:ext cx="826219" cy="574300"/>
          </a:xfrm>
          <a:custGeom>
            <a:avLst/>
            <a:gdLst/>
            <a:ahLst/>
            <a:cxnLst/>
            <a:rect l="l" t="t" r="r" b="b"/>
            <a:pathLst>
              <a:path w="2122274" h="1529567">
                <a:moveTo>
                  <a:pt x="0" y="0"/>
                </a:moveTo>
                <a:lnTo>
                  <a:pt x="2122274" y="0"/>
                </a:lnTo>
                <a:lnTo>
                  <a:pt x="2122274" y="1529567"/>
                </a:lnTo>
                <a:lnTo>
                  <a:pt x="0" y="152956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9" name="Freeform 99">
            <a:extLst>
              <a:ext uri="{FF2B5EF4-FFF2-40B4-BE49-F238E27FC236}">
                <a16:creationId xmlns:a16="http://schemas.microsoft.com/office/drawing/2014/main" id="{7B80F165-6EDE-35B1-2EA6-30D4C267ABDF}"/>
              </a:ext>
            </a:extLst>
          </p:cNvPr>
          <p:cNvSpPr/>
          <p:nvPr/>
        </p:nvSpPr>
        <p:spPr>
          <a:xfrm>
            <a:off x="2433204" y="4194677"/>
            <a:ext cx="505009" cy="526051"/>
          </a:xfrm>
          <a:custGeom>
            <a:avLst/>
            <a:gdLst/>
            <a:ahLst/>
            <a:cxnLst/>
            <a:rect l="l" t="t" r="r" b="b"/>
            <a:pathLst>
              <a:path w="757513" h="789076">
                <a:moveTo>
                  <a:pt x="0" y="0"/>
                </a:moveTo>
                <a:lnTo>
                  <a:pt x="757513" y="0"/>
                </a:lnTo>
                <a:lnTo>
                  <a:pt x="757513" y="789076"/>
                </a:lnTo>
                <a:lnTo>
                  <a:pt x="0" y="7890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0" name="Freeform 100">
            <a:extLst>
              <a:ext uri="{FF2B5EF4-FFF2-40B4-BE49-F238E27FC236}">
                <a16:creationId xmlns:a16="http://schemas.microsoft.com/office/drawing/2014/main" id="{CCC84625-0431-FEC1-DB16-539752DE5F50}"/>
              </a:ext>
            </a:extLst>
          </p:cNvPr>
          <p:cNvSpPr/>
          <p:nvPr/>
        </p:nvSpPr>
        <p:spPr>
          <a:xfrm>
            <a:off x="2398576" y="3452376"/>
            <a:ext cx="623117" cy="623117"/>
          </a:xfrm>
          <a:custGeom>
            <a:avLst/>
            <a:gdLst/>
            <a:ahLst/>
            <a:cxnLst/>
            <a:rect l="l" t="t" r="r" b="b"/>
            <a:pathLst>
              <a:path w="934676" h="934676">
                <a:moveTo>
                  <a:pt x="0" y="0"/>
                </a:moveTo>
                <a:lnTo>
                  <a:pt x="934676" y="0"/>
                </a:lnTo>
                <a:lnTo>
                  <a:pt x="934676" y="934676"/>
                </a:lnTo>
                <a:lnTo>
                  <a:pt x="0" y="9346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1" name="Freeform 101">
            <a:extLst>
              <a:ext uri="{FF2B5EF4-FFF2-40B4-BE49-F238E27FC236}">
                <a16:creationId xmlns:a16="http://schemas.microsoft.com/office/drawing/2014/main" id="{B8A65E28-86EE-551C-7112-0A2F778570DF}"/>
              </a:ext>
            </a:extLst>
          </p:cNvPr>
          <p:cNvSpPr/>
          <p:nvPr/>
        </p:nvSpPr>
        <p:spPr>
          <a:xfrm>
            <a:off x="2531572" y="4870019"/>
            <a:ext cx="406638" cy="553877"/>
          </a:xfrm>
          <a:custGeom>
            <a:avLst/>
            <a:gdLst/>
            <a:ahLst/>
            <a:cxnLst/>
            <a:rect l="l" t="t" r="r" b="b"/>
            <a:pathLst>
              <a:path w="609957" h="830815">
                <a:moveTo>
                  <a:pt x="0" y="0"/>
                </a:moveTo>
                <a:lnTo>
                  <a:pt x="609957" y="0"/>
                </a:lnTo>
                <a:lnTo>
                  <a:pt x="609957" y="830815"/>
                </a:lnTo>
                <a:lnTo>
                  <a:pt x="0" y="8308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2" name="TextBox 102">
            <a:extLst>
              <a:ext uri="{FF2B5EF4-FFF2-40B4-BE49-F238E27FC236}">
                <a16:creationId xmlns:a16="http://schemas.microsoft.com/office/drawing/2014/main" id="{964713EA-8342-1908-EF15-B90B7341D0E1}"/>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grpSp>
        <p:nvGrpSpPr>
          <p:cNvPr id="20" name="Group 22">
            <a:extLst>
              <a:ext uri="{FF2B5EF4-FFF2-40B4-BE49-F238E27FC236}">
                <a16:creationId xmlns:a16="http://schemas.microsoft.com/office/drawing/2014/main" id="{3F283FE5-7B57-B2D1-5FC1-B17CBC48A55C}"/>
              </a:ext>
            </a:extLst>
          </p:cNvPr>
          <p:cNvGrpSpPr/>
          <p:nvPr/>
        </p:nvGrpSpPr>
        <p:grpSpPr>
          <a:xfrm>
            <a:off x="5568598" y="2585276"/>
            <a:ext cx="1781247" cy="539473"/>
            <a:chOff x="0" y="0"/>
            <a:chExt cx="436425" cy="213125"/>
          </a:xfrm>
        </p:grpSpPr>
        <p:sp>
          <p:nvSpPr>
            <p:cNvPr id="41" name="Freeform 23">
              <a:extLst>
                <a:ext uri="{FF2B5EF4-FFF2-40B4-BE49-F238E27FC236}">
                  <a16:creationId xmlns:a16="http://schemas.microsoft.com/office/drawing/2014/main" id="{14ADB6CD-918B-B6F9-62A5-E009055DD9D2}"/>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42" name="TextBox 24">
              <a:extLst>
                <a:ext uri="{FF2B5EF4-FFF2-40B4-BE49-F238E27FC236}">
                  <a16:creationId xmlns:a16="http://schemas.microsoft.com/office/drawing/2014/main" id="{135CE279-460B-5242-33A9-437731D68222}"/>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dirty="0">
                  <a:ln>
                    <a:noFill/>
                  </a:ln>
                  <a:solidFill>
                    <a:srgbClr val="FFFFFF"/>
                  </a:solidFill>
                  <a:effectLst/>
                  <a:uLnTx/>
                  <a:uFillTx/>
                  <a:latin typeface="Open Sans Bold"/>
                  <a:ea typeface="+mn-ea"/>
                  <a:cs typeface="+mn-cs"/>
                </a:rPr>
                <a:t>SISI/PESV</a:t>
              </a:r>
            </a:p>
          </p:txBody>
        </p:sp>
      </p:grpSp>
      <p:grpSp>
        <p:nvGrpSpPr>
          <p:cNvPr id="43" name="Group 25">
            <a:extLst>
              <a:ext uri="{FF2B5EF4-FFF2-40B4-BE49-F238E27FC236}">
                <a16:creationId xmlns:a16="http://schemas.microsoft.com/office/drawing/2014/main" id="{11115AA4-A450-8F24-5AFF-67AA5707B0AF}"/>
              </a:ext>
            </a:extLst>
          </p:cNvPr>
          <p:cNvGrpSpPr/>
          <p:nvPr/>
        </p:nvGrpSpPr>
        <p:grpSpPr>
          <a:xfrm>
            <a:off x="5545777" y="3337473"/>
            <a:ext cx="1781247" cy="539473"/>
            <a:chOff x="0" y="0"/>
            <a:chExt cx="436425" cy="213125"/>
          </a:xfrm>
        </p:grpSpPr>
        <p:sp>
          <p:nvSpPr>
            <p:cNvPr id="44" name="Freeform 26">
              <a:extLst>
                <a:ext uri="{FF2B5EF4-FFF2-40B4-BE49-F238E27FC236}">
                  <a16:creationId xmlns:a16="http://schemas.microsoft.com/office/drawing/2014/main" id="{7BC76B06-B30F-CEAC-DE0F-BFF2FCDABEE1}"/>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45" name="TextBox 27">
              <a:extLst>
                <a:ext uri="{FF2B5EF4-FFF2-40B4-BE49-F238E27FC236}">
                  <a16:creationId xmlns:a16="http://schemas.microsoft.com/office/drawing/2014/main" id="{3CD8F161-34BC-1090-A480-50B33E1CCC51}"/>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dirty="0">
                  <a:ln>
                    <a:noFill/>
                  </a:ln>
                  <a:solidFill>
                    <a:srgbClr val="FFFFFF"/>
                  </a:solidFill>
                  <a:effectLst/>
                  <a:uLnTx/>
                  <a:uFillTx/>
                  <a:latin typeface="Open Sans Bold"/>
                  <a:ea typeface="+mn-ea"/>
                  <a:cs typeface="+mn-cs"/>
                </a:rPr>
                <a:t>SISI/PECCIT</a:t>
              </a:r>
            </a:p>
          </p:txBody>
        </p:sp>
      </p:grpSp>
      <p:grpSp>
        <p:nvGrpSpPr>
          <p:cNvPr id="46" name="Group 28">
            <a:extLst>
              <a:ext uri="{FF2B5EF4-FFF2-40B4-BE49-F238E27FC236}">
                <a16:creationId xmlns:a16="http://schemas.microsoft.com/office/drawing/2014/main" id="{C6A425AF-D8B7-37A3-D544-537F4C42D147}"/>
              </a:ext>
            </a:extLst>
          </p:cNvPr>
          <p:cNvGrpSpPr/>
          <p:nvPr/>
        </p:nvGrpSpPr>
        <p:grpSpPr>
          <a:xfrm>
            <a:off x="5545777" y="4055722"/>
            <a:ext cx="1781247" cy="539473"/>
            <a:chOff x="0" y="0"/>
            <a:chExt cx="436425" cy="213125"/>
          </a:xfrm>
        </p:grpSpPr>
        <p:sp>
          <p:nvSpPr>
            <p:cNvPr id="108" name="Freeform 29">
              <a:extLst>
                <a:ext uri="{FF2B5EF4-FFF2-40B4-BE49-F238E27FC236}">
                  <a16:creationId xmlns:a16="http://schemas.microsoft.com/office/drawing/2014/main" id="{12394AE9-9734-B783-FD32-4E121D80188D}"/>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9" name="TextBox 30">
              <a:extLst>
                <a:ext uri="{FF2B5EF4-FFF2-40B4-BE49-F238E27FC236}">
                  <a16:creationId xmlns:a16="http://schemas.microsoft.com/office/drawing/2014/main" id="{9034E0E8-20C5-EFB6-83A6-6115B325F973}"/>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a:ln>
                    <a:noFill/>
                  </a:ln>
                  <a:solidFill>
                    <a:srgbClr val="FFFFFF"/>
                  </a:solidFill>
                  <a:effectLst/>
                  <a:uLnTx/>
                  <a:uFillTx/>
                  <a:latin typeface="Open Sans Bold"/>
                  <a:ea typeface="+mn-ea"/>
                  <a:cs typeface="+mn-cs"/>
                </a:rPr>
                <a:t>SOAT/RTM</a:t>
              </a:r>
            </a:p>
          </p:txBody>
        </p:sp>
      </p:grpSp>
      <p:sp>
        <p:nvSpPr>
          <p:cNvPr id="110" name="AutoShape 52">
            <a:extLst>
              <a:ext uri="{FF2B5EF4-FFF2-40B4-BE49-F238E27FC236}">
                <a16:creationId xmlns:a16="http://schemas.microsoft.com/office/drawing/2014/main" id="{0A98565C-BE0C-DCEA-7F6A-853A5D10B897}"/>
              </a:ext>
            </a:extLst>
          </p:cNvPr>
          <p:cNvSpPr/>
          <p:nvPr/>
        </p:nvSpPr>
        <p:spPr>
          <a:xfrm>
            <a:off x="7327024" y="3581402"/>
            <a:ext cx="902579" cy="7733"/>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11" name="AutoShape 52">
            <a:extLst>
              <a:ext uri="{FF2B5EF4-FFF2-40B4-BE49-F238E27FC236}">
                <a16:creationId xmlns:a16="http://schemas.microsoft.com/office/drawing/2014/main" id="{724F88B0-1A62-7F5C-C987-BD2D91B4FED7}"/>
              </a:ext>
            </a:extLst>
          </p:cNvPr>
          <p:cNvSpPr/>
          <p:nvPr/>
        </p:nvSpPr>
        <p:spPr>
          <a:xfrm>
            <a:off x="7327024" y="4343402"/>
            <a:ext cx="902565" cy="10333"/>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112" name="Group 59">
            <a:extLst>
              <a:ext uri="{FF2B5EF4-FFF2-40B4-BE49-F238E27FC236}">
                <a16:creationId xmlns:a16="http://schemas.microsoft.com/office/drawing/2014/main" id="{90D87488-73B8-2F63-1A44-AE4B43199BF9}"/>
              </a:ext>
            </a:extLst>
          </p:cNvPr>
          <p:cNvGrpSpPr/>
          <p:nvPr/>
        </p:nvGrpSpPr>
        <p:grpSpPr>
          <a:xfrm>
            <a:off x="8746992" y="4507011"/>
            <a:ext cx="3083885" cy="371911"/>
            <a:chOff x="0" y="0"/>
            <a:chExt cx="1082939" cy="172517"/>
          </a:xfrm>
        </p:grpSpPr>
        <p:sp>
          <p:nvSpPr>
            <p:cNvPr id="113" name="Freeform 60">
              <a:extLst>
                <a:ext uri="{FF2B5EF4-FFF2-40B4-BE49-F238E27FC236}">
                  <a16:creationId xmlns:a16="http://schemas.microsoft.com/office/drawing/2014/main" id="{EF8CCBC8-DD71-3497-6FA5-17FBC15BF8A4}"/>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14" name="TextBox 61">
              <a:extLst>
                <a:ext uri="{FF2B5EF4-FFF2-40B4-BE49-F238E27FC236}">
                  <a16:creationId xmlns:a16="http://schemas.microsoft.com/office/drawing/2014/main" id="{9AE42D53-2BF7-3D42-099E-38D9A0075787}"/>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Contrato de temporada alta </a:t>
              </a:r>
            </a:p>
          </p:txBody>
        </p:sp>
      </p:grpSp>
      <p:grpSp>
        <p:nvGrpSpPr>
          <p:cNvPr id="115" name="Group 59">
            <a:extLst>
              <a:ext uri="{FF2B5EF4-FFF2-40B4-BE49-F238E27FC236}">
                <a16:creationId xmlns:a16="http://schemas.microsoft.com/office/drawing/2014/main" id="{6079182D-75F6-149E-C202-58EAB327B9C6}"/>
              </a:ext>
            </a:extLst>
          </p:cNvPr>
          <p:cNvGrpSpPr/>
          <p:nvPr/>
        </p:nvGrpSpPr>
        <p:grpSpPr>
          <a:xfrm>
            <a:off x="8721982" y="3514291"/>
            <a:ext cx="3083885" cy="371911"/>
            <a:chOff x="0" y="0"/>
            <a:chExt cx="1082939" cy="172517"/>
          </a:xfrm>
        </p:grpSpPr>
        <p:sp>
          <p:nvSpPr>
            <p:cNvPr id="116" name="Freeform 60">
              <a:extLst>
                <a:ext uri="{FF2B5EF4-FFF2-40B4-BE49-F238E27FC236}">
                  <a16:creationId xmlns:a16="http://schemas.microsoft.com/office/drawing/2014/main" id="{929A1EBE-7C3A-6461-FCCF-5F650A279ACA}"/>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17" name="TextBox 61">
              <a:extLst>
                <a:ext uri="{FF2B5EF4-FFF2-40B4-BE49-F238E27FC236}">
                  <a16:creationId xmlns:a16="http://schemas.microsoft.com/office/drawing/2014/main" id="{A2E655C7-2EED-AB20-708A-DD4358CF75EC}"/>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Estructura de Costos</a:t>
              </a:r>
            </a:p>
          </p:txBody>
        </p:sp>
      </p:grpSp>
      <p:grpSp>
        <p:nvGrpSpPr>
          <p:cNvPr id="118" name="Group 59">
            <a:extLst>
              <a:ext uri="{FF2B5EF4-FFF2-40B4-BE49-F238E27FC236}">
                <a16:creationId xmlns:a16="http://schemas.microsoft.com/office/drawing/2014/main" id="{F2DE5B6C-1A4F-6BBB-A86A-369B22F5B766}"/>
              </a:ext>
            </a:extLst>
          </p:cNvPr>
          <p:cNvGrpSpPr/>
          <p:nvPr/>
        </p:nvGrpSpPr>
        <p:grpSpPr>
          <a:xfrm>
            <a:off x="8727329" y="3987802"/>
            <a:ext cx="3083885" cy="371911"/>
            <a:chOff x="0" y="0"/>
            <a:chExt cx="1082939" cy="172517"/>
          </a:xfrm>
        </p:grpSpPr>
        <p:sp>
          <p:nvSpPr>
            <p:cNvPr id="119" name="Freeform 60">
              <a:extLst>
                <a:ext uri="{FF2B5EF4-FFF2-40B4-BE49-F238E27FC236}">
                  <a16:creationId xmlns:a16="http://schemas.microsoft.com/office/drawing/2014/main" id="{9C93ACCE-63EE-3F2D-88EC-748FAC4C07E6}"/>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20" name="TextBox 61">
              <a:extLst>
                <a:ext uri="{FF2B5EF4-FFF2-40B4-BE49-F238E27FC236}">
                  <a16:creationId xmlns:a16="http://schemas.microsoft.com/office/drawing/2014/main" id="{BFE39360-B1C0-DE61-63DB-A4E9C3BE8167}"/>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Terminales</a:t>
              </a:r>
            </a:p>
          </p:txBody>
        </p:sp>
      </p:grpSp>
      <p:grpSp>
        <p:nvGrpSpPr>
          <p:cNvPr id="124" name="Group 59">
            <a:extLst>
              <a:ext uri="{FF2B5EF4-FFF2-40B4-BE49-F238E27FC236}">
                <a16:creationId xmlns:a16="http://schemas.microsoft.com/office/drawing/2014/main" id="{187C12CE-C454-A470-F2BF-6A579DC31A36}"/>
              </a:ext>
            </a:extLst>
          </p:cNvPr>
          <p:cNvGrpSpPr/>
          <p:nvPr/>
        </p:nvGrpSpPr>
        <p:grpSpPr>
          <a:xfrm>
            <a:off x="8719087" y="5038291"/>
            <a:ext cx="3083885" cy="371911"/>
            <a:chOff x="0" y="0"/>
            <a:chExt cx="1082939" cy="172517"/>
          </a:xfrm>
        </p:grpSpPr>
        <p:sp>
          <p:nvSpPr>
            <p:cNvPr id="125" name="Freeform 60">
              <a:extLst>
                <a:ext uri="{FF2B5EF4-FFF2-40B4-BE49-F238E27FC236}">
                  <a16:creationId xmlns:a16="http://schemas.microsoft.com/office/drawing/2014/main" id="{AA40FE45-68DA-AE4D-E3AF-B3671862618C}"/>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26" name="TextBox 61">
              <a:extLst>
                <a:ext uri="{FF2B5EF4-FFF2-40B4-BE49-F238E27FC236}">
                  <a16:creationId xmlns:a16="http://schemas.microsoft.com/office/drawing/2014/main" id="{BDEFFD85-D53A-4E41-0A57-2E8BAD5C0D51}"/>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Sicov – Servicio Especial</a:t>
              </a:r>
            </a:p>
          </p:txBody>
        </p:sp>
      </p:grpSp>
      <p:sp>
        <p:nvSpPr>
          <p:cNvPr id="127" name="AutoShape 52">
            <a:extLst>
              <a:ext uri="{FF2B5EF4-FFF2-40B4-BE49-F238E27FC236}">
                <a16:creationId xmlns:a16="http://schemas.microsoft.com/office/drawing/2014/main" id="{48112439-7961-433A-95C9-3935673D984D}"/>
              </a:ext>
            </a:extLst>
          </p:cNvPr>
          <p:cNvSpPr/>
          <p:nvPr/>
        </p:nvSpPr>
        <p:spPr>
          <a:xfrm>
            <a:off x="8229576" y="2650038"/>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133" name="Group 59">
            <a:extLst>
              <a:ext uri="{FF2B5EF4-FFF2-40B4-BE49-F238E27FC236}">
                <a16:creationId xmlns:a16="http://schemas.microsoft.com/office/drawing/2014/main" id="{194A5DCD-B8AE-2863-332E-868A6244CD14}"/>
              </a:ext>
            </a:extLst>
          </p:cNvPr>
          <p:cNvGrpSpPr/>
          <p:nvPr/>
        </p:nvGrpSpPr>
        <p:grpSpPr>
          <a:xfrm>
            <a:off x="8746992" y="5562602"/>
            <a:ext cx="3083885" cy="371911"/>
            <a:chOff x="0" y="0"/>
            <a:chExt cx="1082939" cy="172517"/>
          </a:xfrm>
        </p:grpSpPr>
        <p:sp>
          <p:nvSpPr>
            <p:cNvPr id="134" name="Freeform 60">
              <a:extLst>
                <a:ext uri="{FF2B5EF4-FFF2-40B4-BE49-F238E27FC236}">
                  <a16:creationId xmlns:a16="http://schemas.microsoft.com/office/drawing/2014/main" id="{2EDAC19C-B5CD-4582-7C37-D077F1D97213}"/>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35" name="TextBox 61">
              <a:extLst>
                <a:ext uri="{FF2B5EF4-FFF2-40B4-BE49-F238E27FC236}">
                  <a16:creationId xmlns:a16="http://schemas.microsoft.com/office/drawing/2014/main" id="{9802C4B9-60D0-559A-1FC6-870B971AD0ED}"/>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Sustentabilidad Financiera</a:t>
              </a:r>
            </a:p>
          </p:txBody>
        </p:sp>
      </p:grpSp>
      <p:sp>
        <p:nvSpPr>
          <p:cNvPr id="137" name="AutoShape 50">
            <a:extLst>
              <a:ext uri="{FF2B5EF4-FFF2-40B4-BE49-F238E27FC236}">
                <a16:creationId xmlns:a16="http://schemas.microsoft.com/office/drawing/2014/main" id="{35EB8844-D73A-4303-832C-CA9216EAFCAD}"/>
              </a:ext>
            </a:extLst>
          </p:cNvPr>
          <p:cNvSpPr/>
          <p:nvPr/>
        </p:nvSpPr>
        <p:spPr>
          <a:xfrm>
            <a:off x="8568015" y="1172155"/>
            <a:ext cx="0" cy="446937"/>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38" name="AutoShape 50">
            <a:extLst>
              <a:ext uri="{FF2B5EF4-FFF2-40B4-BE49-F238E27FC236}">
                <a16:creationId xmlns:a16="http://schemas.microsoft.com/office/drawing/2014/main" id="{E0FEC277-B450-BBE2-7925-73D752E4C393}"/>
              </a:ext>
            </a:extLst>
          </p:cNvPr>
          <p:cNvSpPr/>
          <p:nvPr/>
        </p:nvSpPr>
        <p:spPr>
          <a:xfrm>
            <a:off x="1942572" y="1145387"/>
            <a:ext cx="0" cy="302129"/>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2" name="AutoShape 52">
            <a:extLst>
              <a:ext uri="{FF2B5EF4-FFF2-40B4-BE49-F238E27FC236}">
                <a16:creationId xmlns:a16="http://schemas.microsoft.com/office/drawing/2014/main" id="{1B159A66-7971-7E24-D747-7FAD693CD625}"/>
              </a:ext>
            </a:extLst>
          </p:cNvPr>
          <p:cNvSpPr/>
          <p:nvPr/>
        </p:nvSpPr>
        <p:spPr>
          <a:xfrm>
            <a:off x="8236865" y="3211014"/>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3" name="AutoShape 52">
            <a:extLst>
              <a:ext uri="{FF2B5EF4-FFF2-40B4-BE49-F238E27FC236}">
                <a16:creationId xmlns:a16="http://schemas.microsoft.com/office/drawing/2014/main" id="{9343048C-90D5-B624-89A2-D86983364BF5}"/>
              </a:ext>
            </a:extLst>
          </p:cNvPr>
          <p:cNvSpPr/>
          <p:nvPr/>
        </p:nvSpPr>
        <p:spPr>
          <a:xfrm>
            <a:off x="8221334" y="3708216"/>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4" name="AutoShape 52">
            <a:extLst>
              <a:ext uri="{FF2B5EF4-FFF2-40B4-BE49-F238E27FC236}">
                <a16:creationId xmlns:a16="http://schemas.microsoft.com/office/drawing/2014/main" id="{EFACC6CC-EC8F-E5FC-F27E-F8F001FBB71A}"/>
              </a:ext>
            </a:extLst>
          </p:cNvPr>
          <p:cNvSpPr/>
          <p:nvPr/>
        </p:nvSpPr>
        <p:spPr>
          <a:xfrm>
            <a:off x="8229576" y="4184492"/>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5" name="AutoShape 52">
            <a:extLst>
              <a:ext uri="{FF2B5EF4-FFF2-40B4-BE49-F238E27FC236}">
                <a16:creationId xmlns:a16="http://schemas.microsoft.com/office/drawing/2014/main" id="{9ECB412B-7BE4-DF92-188F-84E65C5EA409}"/>
              </a:ext>
            </a:extLst>
          </p:cNvPr>
          <p:cNvSpPr/>
          <p:nvPr/>
        </p:nvSpPr>
        <p:spPr>
          <a:xfrm>
            <a:off x="8257010" y="4681804"/>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6" name="AutoShape 52">
            <a:extLst>
              <a:ext uri="{FF2B5EF4-FFF2-40B4-BE49-F238E27FC236}">
                <a16:creationId xmlns:a16="http://schemas.microsoft.com/office/drawing/2014/main" id="{EF253940-ECB2-43BC-FC6B-85ABB4E8735B}"/>
              </a:ext>
            </a:extLst>
          </p:cNvPr>
          <p:cNvSpPr/>
          <p:nvPr/>
        </p:nvSpPr>
        <p:spPr>
          <a:xfrm>
            <a:off x="8252408" y="5222908"/>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7" name="AutoShape 52">
            <a:extLst>
              <a:ext uri="{FF2B5EF4-FFF2-40B4-BE49-F238E27FC236}">
                <a16:creationId xmlns:a16="http://schemas.microsoft.com/office/drawing/2014/main" id="{3F57005D-F7B9-51F8-4DEE-DE415C3EFACE}"/>
              </a:ext>
            </a:extLst>
          </p:cNvPr>
          <p:cNvSpPr/>
          <p:nvPr/>
        </p:nvSpPr>
        <p:spPr>
          <a:xfrm>
            <a:off x="8246696" y="5730066"/>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8" name="AutoShape 52">
            <a:extLst>
              <a:ext uri="{FF2B5EF4-FFF2-40B4-BE49-F238E27FC236}">
                <a16:creationId xmlns:a16="http://schemas.microsoft.com/office/drawing/2014/main" id="{1071DE76-814E-5BF2-E76C-CBA94348E13C}"/>
              </a:ext>
            </a:extLst>
          </p:cNvPr>
          <p:cNvSpPr/>
          <p:nvPr/>
        </p:nvSpPr>
        <p:spPr>
          <a:xfrm flipV="1">
            <a:off x="8221334" y="6294719"/>
            <a:ext cx="533429" cy="3133"/>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19" name="Group 28">
            <a:extLst>
              <a:ext uri="{FF2B5EF4-FFF2-40B4-BE49-F238E27FC236}">
                <a16:creationId xmlns:a16="http://schemas.microsoft.com/office/drawing/2014/main" id="{DBBFBBA3-3C3D-73B5-3FE3-00E8E0AFC362}"/>
              </a:ext>
            </a:extLst>
          </p:cNvPr>
          <p:cNvGrpSpPr/>
          <p:nvPr/>
        </p:nvGrpSpPr>
        <p:grpSpPr>
          <a:xfrm>
            <a:off x="113877" y="5975279"/>
            <a:ext cx="1226379" cy="210769"/>
            <a:chOff x="0" y="-38100"/>
            <a:chExt cx="436425" cy="353821"/>
          </a:xfrm>
        </p:grpSpPr>
        <p:sp>
          <p:nvSpPr>
            <p:cNvPr id="38" name="Freeform 29">
              <a:extLst>
                <a:ext uri="{FF2B5EF4-FFF2-40B4-BE49-F238E27FC236}">
                  <a16:creationId xmlns:a16="http://schemas.microsoft.com/office/drawing/2014/main" id="{03A262B6-FA6A-2BC9-2670-A40633169E7C}"/>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p:spPr>
          <p:style>
            <a:lnRef idx="2">
              <a:schemeClr val="accent6">
                <a:shade val="15000"/>
              </a:schemeClr>
            </a:lnRef>
            <a:fillRef idx="1">
              <a:schemeClr val="accent6"/>
            </a:fillRef>
            <a:effectRef idx="0">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FFFFFF"/>
                </a:solidFill>
                <a:effectLst/>
                <a:uLnTx/>
                <a:uFillTx/>
                <a:latin typeface="Arial"/>
                <a:ea typeface="+mn-ea"/>
                <a:cs typeface="+mn-cs"/>
              </a:endParaRPr>
            </a:p>
          </p:txBody>
        </p:sp>
        <p:sp>
          <p:nvSpPr>
            <p:cNvPr id="39" name="TextBox 30">
              <a:extLst>
                <a:ext uri="{FF2B5EF4-FFF2-40B4-BE49-F238E27FC236}">
                  <a16:creationId xmlns:a16="http://schemas.microsoft.com/office/drawing/2014/main" id="{0E2C3858-D34A-8C3E-BF3A-4FE7945013AD}"/>
                </a:ext>
              </a:extLst>
            </p:cNvPr>
            <p:cNvSpPr txBox="1"/>
            <p:nvPr/>
          </p:nvSpPr>
          <p:spPr>
            <a:xfrm>
              <a:off x="0" y="-38100"/>
              <a:ext cx="436425" cy="35382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000" b="0" i="0" u="none" strike="noStrike" kern="1200" cap="none" spc="94" normalizeH="0" baseline="0" noProof="0">
                  <a:ln>
                    <a:noFill/>
                  </a:ln>
                  <a:solidFill>
                    <a:srgbClr val="FFFFFF"/>
                  </a:solidFill>
                  <a:effectLst/>
                  <a:uLnTx/>
                  <a:uFillTx/>
                  <a:latin typeface="Open Sans Bold"/>
                  <a:ea typeface="+mn-ea"/>
                  <a:cs typeface="+mn-cs"/>
                </a:rPr>
                <a:t>Operativos</a:t>
              </a:r>
            </a:p>
          </p:txBody>
        </p:sp>
      </p:grpSp>
      <p:grpSp>
        <p:nvGrpSpPr>
          <p:cNvPr id="54" name="Group 59">
            <a:extLst>
              <a:ext uri="{FF2B5EF4-FFF2-40B4-BE49-F238E27FC236}">
                <a16:creationId xmlns:a16="http://schemas.microsoft.com/office/drawing/2014/main" id="{C2EF09B1-0DAB-5B21-A2D4-D58FE7BD2314}"/>
              </a:ext>
            </a:extLst>
          </p:cNvPr>
          <p:cNvGrpSpPr/>
          <p:nvPr/>
        </p:nvGrpSpPr>
        <p:grpSpPr>
          <a:xfrm>
            <a:off x="105888" y="6274591"/>
            <a:ext cx="1240593" cy="229267"/>
            <a:chOff x="0" y="-150150"/>
            <a:chExt cx="1082939" cy="322667"/>
          </a:xfrm>
        </p:grpSpPr>
        <p:sp>
          <p:nvSpPr>
            <p:cNvPr id="55" name="Freeform 60">
              <a:extLst>
                <a:ext uri="{FF2B5EF4-FFF2-40B4-BE49-F238E27FC236}">
                  <a16:creationId xmlns:a16="http://schemas.microsoft.com/office/drawing/2014/main" id="{BEDD9BA3-5CF3-4428-513D-5BBBE02F64D6}"/>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a:solidFill>
              <a:srgbClr val="CF620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56" name="TextBox 61">
              <a:extLst>
                <a:ext uri="{FF2B5EF4-FFF2-40B4-BE49-F238E27FC236}">
                  <a16:creationId xmlns:a16="http://schemas.microsoft.com/office/drawing/2014/main" id="{18171C30-2BD5-97FE-EB8A-134DF64A3BB9}"/>
                </a:ext>
              </a:extLst>
            </p:cNvPr>
            <p:cNvSpPr txBox="1"/>
            <p:nvPr/>
          </p:nvSpPr>
          <p:spPr>
            <a:xfrm>
              <a:off x="0" y="-150150"/>
              <a:ext cx="1082939" cy="322667"/>
            </a:xfrm>
            <a:prstGeom prst="rect">
              <a:avLst/>
            </a:prstGeom>
          </p:spPr>
          <p:style>
            <a:lnRef idx="1">
              <a:schemeClr val="dk1"/>
            </a:lnRef>
            <a:fillRef idx="2">
              <a:schemeClr val="dk1"/>
            </a:fillRef>
            <a:effectRef idx="1">
              <a:schemeClr val="dk1"/>
            </a:effectRef>
            <a:fontRef idx="minor">
              <a:schemeClr val="dk1"/>
            </a:fontRef>
          </p:style>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059" b="0" i="0" u="none" strike="noStrike" kern="1200" cap="none" spc="79" normalizeH="0" baseline="0" noProof="0">
                  <a:ln>
                    <a:noFill/>
                  </a:ln>
                  <a:solidFill>
                    <a:srgbClr val="000000"/>
                  </a:solidFill>
                  <a:effectLst/>
                  <a:uLnTx/>
                  <a:uFillTx/>
                  <a:latin typeface="Open Sans Bold"/>
                  <a:ea typeface="+mn-ea"/>
                  <a:cs typeface="+mn-cs"/>
                </a:rPr>
                <a:t>Proyectos 2024</a:t>
              </a:r>
            </a:p>
          </p:txBody>
        </p:sp>
      </p:grpSp>
      <p:grpSp>
        <p:nvGrpSpPr>
          <p:cNvPr id="58" name="Group 59">
            <a:extLst>
              <a:ext uri="{FF2B5EF4-FFF2-40B4-BE49-F238E27FC236}">
                <a16:creationId xmlns:a16="http://schemas.microsoft.com/office/drawing/2014/main" id="{7F597419-6125-297D-5FDB-B842F0AFF843}"/>
              </a:ext>
            </a:extLst>
          </p:cNvPr>
          <p:cNvGrpSpPr/>
          <p:nvPr/>
        </p:nvGrpSpPr>
        <p:grpSpPr>
          <a:xfrm>
            <a:off x="8711779" y="5989935"/>
            <a:ext cx="3083885" cy="576179"/>
            <a:chOff x="0" y="-38100"/>
            <a:chExt cx="1082939" cy="267270"/>
          </a:xfrm>
        </p:grpSpPr>
        <p:sp>
          <p:nvSpPr>
            <p:cNvPr id="62" name="Freeform 60">
              <a:extLst>
                <a:ext uri="{FF2B5EF4-FFF2-40B4-BE49-F238E27FC236}">
                  <a16:creationId xmlns:a16="http://schemas.microsoft.com/office/drawing/2014/main" id="{A7AFB130-ED41-F12B-3A05-DBD57B955187}"/>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63" name="TextBox 61">
              <a:extLst>
                <a:ext uri="{FF2B5EF4-FFF2-40B4-BE49-F238E27FC236}">
                  <a16:creationId xmlns:a16="http://schemas.microsoft.com/office/drawing/2014/main" id="{D9D4C1ED-8FFE-5629-2A87-D3E5E44736B0}"/>
                </a:ext>
              </a:extLst>
            </p:cNvPr>
            <p:cNvSpPr txBox="1"/>
            <p:nvPr/>
          </p:nvSpPr>
          <p:spPr>
            <a:xfrm>
              <a:off x="0" y="-38100"/>
              <a:ext cx="1082939" cy="267270"/>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Requisitos habilitantes y operación </a:t>
              </a:r>
            </a:p>
          </p:txBody>
        </p:sp>
      </p:grpSp>
      <p:grpSp>
        <p:nvGrpSpPr>
          <p:cNvPr id="5" name="Group 59">
            <a:extLst>
              <a:ext uri="{FF2B5EF4-FFF2-40B4-BE49-F238E27FC236}">
                <a16:creationId xmlns:a16="http://schemas.microsoft.com/office/drawing/2014/main" id="{616F97DE-DA7E-822F-A0D0-D5BA6DAC59A8}"/>
              </a:ext>
            </a:extLst>
          </p:cNvPr>
          <p:cNvGrpSpPr/>
          <p:nvPr/>
        </p:nvGrpSpPr>
        <p:grpSpPr>
          <a:xfrm>
            <a:off x="8750161" y="3006243"/>
            <a:ext cx="3083885" cy="371911"/>
            <a:chOff x="0" y="0"/>
            <a:chExt cx="1082939" cy="172517"/>
          </a:xfrm>
        </p:grpSpPr>
        <p:sp>
          <p:nvSpPr>
            <p:cNvPr id="6" name="Freeform 60">
              <a:extLst>
                <a:ext uri="{FF2B5EF4-FFF2-40B4-BE49-F238E27FC236}">
                  <a16:creationId xmlns:a16="http://schemas.microsoft.com/office/drawing/2014/main" id="{C37AE77A-772A-CDEF-C695-DC6D19157404}"/>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7" name="TextBox 61">
              <a:extLst>
                <a:ext uri="{FF2B5EF4-FFF2-40B4-BE49-F238E27FC236}">
                  <a16:creationId xmlns:a16="http://schemas.microsoft.com/office/drawing/2014/main" id="{FE1677D0-224A-F973-154F-1FB2C9ED9F3D}"/>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Pesaje Vehicular</a:t>
              </a:r>
            </a:p>
          </p:txBody>
        </p:sp>
      </p:grpSp>
      <p:grpSp>
        <p:nvGrpSpPr>
          <p:cNvPr id="49" name="Group 59">
            <a:extLst>
              <a:ext uri="{FF2B5EF4-FFF2-40B4-BE49-F238E27FC236}">
                <a16:creationId xmlns:a16="http://schemas.microsoft.com/office/drawing/2014/main" id="{579B007A-7C66-720D-5A2A-0670A1ACE09E}"/>
              </a:ext>
            </a:extLst>
          </p:cNvPr>
          <p:cNvGrpSpPr/>
          <p:nvPr/>
        </p:nvGrpSpPr>
        <p:grpSpPr>
          <a:xfrm>
            <a:off x="4823562" y="5715450"/>
            <a:ext cx="3146176" cy="673774"/>
            <a:chOff x="0" y="-70224"/>
            <a:chExt cx="1104813" cy="312541"/>
          </a:xfrm>
        </p:grpSpPr>
        <p:sp>
          <p:nvSpPr>
            <p:cNvPr id="51" name="Freeform 60">
              <a:extLst>
                <a:ext uri="{FF2B5EF4-FFF2-40B4-BE49-F238E27FC236}">
                  <a16:creationId xmlns:a16="http://schemas.microsoft.com/office/drawing/2014/main" id="{922D39BE-C6AC-8941-E8A8-3D6101156FD6}"/>
                </a:ext>
              </a:extLst>
            </p:cNvPr>
            <p:cNvSpPr/>
            <p:nvPr/>
          </p:nvSpPr>
          <p:spPr>
            <a:xfrm>
              <a:off x="0" y="-3682"/>
              <a:ext cx="1082939" cy="176199"/>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53" name="TextBox 61">
              <a:extLst>
                <a:ext uri="{FF2B5EF4-FFF2-40B4-BE49-F238E27FC236}">
                  <a16:creationId xmlns:a16="http://schemas.microsoft.com/office/drawing/2014/main" id="{3EDF8A5C-AC96-1EAE-B10C-1517937D2803}"/>
                </a:ext>
              </a:extLst>
            </p:cNvPr>
            <p:cNvSpPr txBox="1"/>
            <p:nvPr/>
          </p:nvSpPr>
          <p:spPr>
            <a:xfrm>
              <a:off x="21874" y="-70224"/>
              <a:ext cx="1082939" cy="312541"/>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067" b="0" i="0" u="none" strike="noStrike" kern="1200" cap="none" spc="79" normalizeH="0" baseline="0" noProof="0" dirty="0">
                  <a:ln>
                    <a:noFill/>
                  </a:ln>
                  <a:solidFill>
                    <a:srgbClr val="000000"/>
                  </a:solidFill>
                  <a:effectLst/>
                  <a:uLnTx/>
                  <a:uFillTx/>
                  <a:latin typeface="Open Sans Bold"/>
                  <a:ea typeface="+mn-ea"/>
                  <a:cs typeface="+mn-cs"/>
                </a:rPr>
                <a:t>Evidencias Digitales infracciones al tránsito y transporte</a:t>
              </a:r>
            </a:p>
          </p:txBody>
        </p:sp>
      </p:grpSp>
      <p:grpSp>
        <p:nvGrpSpPr>
          <p:cNvPr id="10" name="Group 59">
            <a:extLst>
              <a:ext uri="{FF2B5EF4-FFF2-40B4-BE49-F238E27FC236}">
                <a16:creationId xmlns:a16="http://schemas.microsoft.com/office/drawing/2014/main" id="{BA3E7AC2-92D5-6288-E6BD-E8A7557A5683}"/>
              </a:ext>
            </a:extLst>
          </p:cNvPr>
          <p:cNvGrpSpPr/>
          <p:nvPr/>
        </p:nvGrpSpPr>
        <p:grpSpPr>
          <a:xfrm>
            <a:off x="4856815" y="5215314"/>
            <a:ext cx="3083885" cy="371911"/>
            <a:chOff x="0" y="0"/>
            <a:chExt cx="1082939" cy="172517"/>
          </a:xfrm>
        </p:grpSpPr>
        <p:sp>
          <p:nvSpPr>
            <p:cNvPr id="13" name="Freeform 60">
              <a:extLst>
                <a:ext uri="{FF2B5EF4-FFF2-40B4-BE49-F238E27FC236}">
                  <a16:creationId xmlns:a16="http://schemas.microsoft.com/office/drawing/2014/main" id="{A52737EA-E1E2-7738-787F-6125727A7D67}"/>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Box 61">
              <a:extLst>
                <a:ext uri="{FF2B5EF4-FFF2-40B4-BE49-F238E27FC236}">
                  <a16:creationId xmlns:a16="http://schemas.microsoft.com/office/drawing/2014/main" id="{16F228AD-5681-22A5-506A-EED4D8069B0C}"/>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lang="es-ES_tradnl" sz="1200" spc="79" dirty="0">
                  <a:solidFill>
                    <a:srgbClr val="000000"/>
                  </a:solidFill>
                  <a:latin typeface="Open Sans Bold"/>
                </a:rPr>
                <a:t>SISI/ Pólizas</a:t>
              </a:r>
            </a:p>
          </p:txBody>
        </p:sp>
      </p:grpSp>
      <p:sp>
        <p:nvSpPr>
          <p:cNvPr id="57" name="AutoShape 52">
            <a:extLst>
              <a:ext uri="{FF2B5EF4-FFF2-40B4-BE49-F238E27FC236}">
                <a16:creationId xmlns:a16="http://schemas.microsoft.com/office/drawing/2014/main" id="{A8930AF2-633E-DEAE-AAD3-16F7F02B92D4}"/>
              </a:ext>
            </a:extLst>
          </p:cNvPr>
          <p:cNvSpPr/>
          <p:nvPr/>
        </p:nvSpPr>
        <p:spPr>
          <a:xfrm>
            <a:off x="7945974" y="5392255"/>
            <a:ext cx="275676" cy="2433"/>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64" name="AutoShape 52">
            <a:extLst>
              <a:ext uri="{FF2B5EF4-FFF2-40B4-BE49-F238E27FC236}">
                <a16:creationId xmlns:a16="http://schemas.microsoft.com/office/drawing/2014/main" id="{AAF8E4AA-9F11-9B85-B9FF-AADFEDF53BB3}"/>
              </a:ext>
            </a:extLst>
          </p:cNvPr>
          <p:cNvSpPr/>
          <p:nvPr/>
        </p:nvSpPr>
        <p:spPr>
          <a:xfrm>
            <a:off x="7940700" y="6038925"/>
            <a:ext cx="275676" cy="2433"/>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47258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D8614-16EE-09F6-9E79-5259C3CF801C}"/>
            </a:ext>
          </a:extLst>
        </p:cNvPr>
        <p:cNvGrpSpPr/>
        <p:nvPr/>
      </p:nvGrpSpPr>
      <p:grpSpPr>
        <a:xfrm>
          <a:off x="0" y="0"/>
          <a:ext cx="0" cy="0"/>
          <a:chOff x="0" y="0"/>
          <a:chExt cx="0" cy="0"/>
        </a:xfrm>
      </p:grpSpPr>
      <p:sp>
        <p:nvSpPr>
          <p:cNvPr id="5" name="Freeform 13">
            <a:extLst>
              <a:ext uri="{FF2B5EF4-FFF2-40B4-BE49-F238E27FC236}">
                <a16:creationId xmlns:a16="http://schemas.microsoft.com/office/drawing/2014/main" id="{3670243C-3FF0-9DCF-5C24-018EF67C6297}"/>
              </a:ext>
            </a:extLst>
          </p:cNvPr>
          <p:cNvSpPr/>
          <p:nvPr/>
        </p:nvSpPr>
        <p:spPr>
          <a:xfrm>
            <a:off x="383831" y="2904949"/>
            <a:ext cx="2626035" cy="930371"/>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_tradnl" sz="1200">
              <a:latin typeface="Nunito" pitchFamily="2" charset="0"/>
            </a:endParaRPr>
          </a:p>
        </p:txBody>
      </p:sp>
      <p:sp>
        <p:nvSpPr>
          <p:cNvPr id="8" name="AutoShape 16">
            <a:extLst>
              <a:ext uri="{FF2B5EF4-FFF2-40B4-BE49-F238E27FC236}">
                <a16:creationId xmlns:a16="http://schemas.microsoft.com/office/drawing/2014/main" id="{2A0F0D6F-A98B-6A53-4A1B-544218602139}"/>
              </a:ext>
            </a:extLst>
          </p:cNvPr>
          <p:cNvSpPr/>
          <p:nvPr/>
        </p:nvSpPr>
        <p:spPr>
          <a:xfrm>
            <a:off x="3200400" y="3428999"/>
            <a:ext cx="1393420" cy="1"/>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12" name="AutoShape 21">
            <a:extLst>
              <a:ext uri="{FF2B5EF4-FFF2-40B4-BE49-F238E27FC236}">
                <a16:creationId xmlns:a16="http://schemas.microsoft.com/office/drawing/2014/main" id="{3741649E-8F02-6E84-D0A9-F08AF3D10A38}"/>
              </a:ext>
            </a:extLst>
          </p:cNvPr>
          <p:cNvSpPr/>
          <p:nvPr/>
        </p:nvSpPr>
        <p:spPr>
          <a:xfrm flipV="1">
            <a:off x="3198105" y="4355038"/>
            <a:ext cx="1395716" cy="658603"/>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18" name="Freeform 27">
            <a:extLst>
              <a:ext uri="{FF2B5EF4-FFF2-40B4-BE49-F238E27FC236}">
                <a16:creationId xmlns:a16="http://schemas.microsoft.com/office/drawing/2014/main" id="{6C628B84-1BE6-3677-A00E-63A379D72A67}"/>
              </a:ext>
            </a:extLst>
          </p:cNvPr>
          <p:cNvSpPr/>
          <p:nvPr/>
        </p:nvSpPr>
        <p:spPr>
          <a:xfrm>
            <a:off x="4724400" y="2060835"/>
            <a:ext cx="2944104" cy="2824655"/>
          </a:xfrm>
          <a:custGeom>
            <a:avLst/>
            <a:gdLst/>
            <a:ahLst/>
            <a:cxnLst/>
            <a:rect l="l" t="t" r="r" b="b"/>
            <a:pathLst>
              <a:path w="4416156" h="4236983">
                <a:moveTo>
                  <a:pt x="0" y="0"/>
                </a:moveTo>
                <a:lnTo>
                  <a:pt x="4416156" y="0"/>
                </a:lnTo>
                <a:lnTo>
                  <a:pt x="4416156" y="4236983"/>
                </a:lnTo>
                <a:lnTo>
                  <a:pt x="0" y="4236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_tradnl" sz="1200">
              <a:latin typeface="Nunito" pitchFamily="2" charset="0"/>
            </a:endParaRPr>
          </a:p>
        </p:txBody>
      </p:sp>
      <p:sp>
        <p:nvSpPr>
          <p:cNvPr id="19" name="TextBox 29">
            <a:extLst>
              <a:ext uri="{FF2B5EF4-FFF2-40B4-BE49-F238E27FC236}">
                <a16:creationId xmlns:a16="http://schemas.microsoft.com/office/drawing/2014/main" id="{24D86EE4-0DCF-96B8-FF24-BCA883B4A4A1}"/>
              </a:ext>
            </a:extLst>
          </p:cNvPr>
          <p:cNvSpPr txBox="1"/>
          <p:nvPr/>
        </p:nvSpPr>
        <p:spPr>
          <a:xfrm>
            <a:off x="483632" y="5933320"/>
            <a:ext cx="10686671" cy="548227"/>
          </a:xfrm>
          <a:prstGeom prst="rect">
            <a:avLst/>
          </a:prstGeom>
        </p:spPr>
        <p:txBody>
          <a:bodyPr wrap="square" lIns="0" tIns="0" rIns="0" bIns="0" rtlCol="0" anchor="t">
            <a:spAutoFit/>
          </a:bodyPr>
          <a:lstStyle/>
          <a:p>
            <a:pPr algn="ctr">
              <a:lnSpc>
                <a:spcPts val="2147"/>
              </a:lnSpc>
            </a:pPr>
            <a:r>
              <a:rPr lang="es-ES_tradnl" sz="2000" b="1" kern="100" dirty="0">
                <a:solidFill>
                  <a:srgbClr val="C00000"/>
                </a:solidFill>
                <a:latin typeface="Nunito" pitchFamily="2" charset="0"/>
                <a:ea typeface="Aptos" panose="020B0004020202020204" pitchFamily="34" charset="0"/>
                <a:cs typeface="Times New Roman" panose="02020603050405020304" pitchFamily="18" charset="0"/>
              </a:rPr>
              <a:t>Propósito</a:t>
            </a:r>
            <a:r>
              <a:rPr lang="es-ES_tradnl" sz="2000" b="1" kern="100" dirty="0">
                <a:latin typeface="Nunito" pitchFamily="2" charset="0"/>
                <a:ea typeface="Aptos" panose="020B0004020202020204" pitchFamily="34" charset="0"/>
                <a:cs typeface="Times New Roman" panose="02020603050405020304" pitchFamily="18" charset="0"/>
              </a:rPr>
              <a:t>: </a:t>
            </a:r>
            <a:r>
              <a:rPr lang="es-ES_tradnl" sz="2000" b="1" i="1" u="sng" kern="100" dirty="0">
                <a:latin typeface="Nunito" pitchFamily="2" charset="0"/>
                <a:ea typeface="Aptos" panose="020B0004020202020204" pitchFamily="34" charset="0"/>
                <a:cs typeface="Times New Roman" panose="02020603050405020304" pitchFamily="18" charset="0"/>
              </a:rPr>
              <a:t>“Mejorar la eficiencia, transparencia y agilidad en los procesos de inspección, vigilancia y control en el sector del transporte a través de Tecnologías Digitales” </a:t>
            </a:r>
            <a:endParaRPr lang="es-ES_tradnl" sz="2000" b="1" kern="100" dirty="0">
              <a:latin typeface="Nunito" pitchFamily="2" charset="0"/>
              <a:ea typeface="Aptos" panose="020B0004020202020204" pitchFamily="34" charset="0"/>
              <a:cs typeface="Times New Roman" panose="02020603050405020304" pitchFamily="18" charset="0"/>
            </a:endParaRPr>
          </a:p>
        </p:txBody>
      </p:sp>
      <p:sp>
        <p:nvSpPr>
          <p:cNvPr id="21" name="TextBox 14">
            <a:extLst>
              <a:ext uri="{FF2B5EF4-FFF2-40B4-BE49-F238E27FC236}">
                <a16:creationId xmlns:a16="http://schemas.microsoft.com/office/drawing/2014/main" id="{5BD56B86-CDE0-90F4-D6E7-B0BB1DFD4E85}"/>
              </a:ext>
            </a:extLst>
          </p:cNvPr>
          <p:cNvSpPr txBox="1"/>
          <p:nvPr/>
        </p:nvSpPr>
        <p:spPr>
          <a:xfrm>
            <a:off x="9313557" y="1280494"/>
            <a:ext cx="2388521" cy="8181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bg2"/>
                </a:solidFill>
                <a:latin typeface="Nunito" pitchFamily="2" charset="0"/>
              </a:rPr>
              <a:t>DECISIONES OBJETIVAS BASADAS EN DATOS Y EVIDENCIAS DIGITALES</a:t>
            </a:r>
          </a:p>
        </p:txBody>
      </p:sp>
      <p:sp>
        <p:nvSpPr>
          <p:cNvPr id="25" name="TextBox 2">
            <a:extLst>
              <a:ext uri="{FF2B5EF4-FFF2-40B4-BE49-F238E27FC236}">
                <a16:creationId xmlns:a16="http://schemas.microsoft.com/office/drawing/2014/main" id="{91FD092F-DB2C-F3D8-997B-AC2342EF9613}"/>
              </a:ext>
            </a:extLst>
          </p:cNvPr>
          <p:cNvSpPr txBox="1"/>
          <p:nvPr/>
        </p:nvSpPr>
        <p:spPr>
          <a:xfrm>
            <a:off x="1880447" y="123623"/>
            <a:ext cx="8431105" cy="646331"/>
          </a:xfrm>
          <a:prstGeom prst="rect">
            <a:avLst/>
          </a:prstGeom>
          <a:noFill/>
        </p:spPr>
        <p:txBody>
          <a:bodyPr wrap="square" rtlCol="0">
            <a:spAutoFit/>
          </a:bodyPr>
          <a:lstStyle>
            <a:defPPr>
              <a:defRPr lang="es-CO"/>
            </a:defPPr>
            <a:lvl1pPr algn="ctr">
              <a:defRPr sz="2400" b="1">
                <a:latin typeface="Nunito"/>
              </a:defRPr>
            </a:lvl1pPr>
          </a:lstStyle>
          <a:p>
            <a:r>
              <a:rPr lang="es-ES_tradnl" sz="3600" dirty="0"/>
              <a:t>Transformación Digital</a:t>
            </a:r>
          </a:p>
        </p:txBody>
      </p:sp>
      <p:sp>
        <p:nvSpPr>
          <p:cNvPr id="26" name="Freeform 13">
            <a:extLst>
              <a:ext uri="{FF2B5EF4-FFF2-40B4-BE49-F238E27FC236}">
                <a16:creationId xmlns:a16="http://schemas.microsoft.com/office/drawing/2014/main" id="{E6590CA6-0573-47D0-ADA1-902F1BE82CE6}"/>
              </a:ext>
            </a:extLst>
          </p:cNvPr>
          <p:cNvSpPr/>
          <p:nvPr/>
        </p:nvSpPr>
        <p:spPr>
          <a:xfrm>
            <a:off x="371165" y="1095019"/>
            <a:ext cx="2626035" cy="1429927"/>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_tradnl" sz="1200">
              <a:latin typeface="Nunito" pitchFamily="2" charset="0"/>
            </a:endParaRPr>
          </a:p>
        </p:txBody>
      </p:sp>
      <p:sp>
        <p:nvSpPr>
          <p:cNvPr id="31" name="Freeform 13">
            <a:extLst>
              <a:ext uri="{FF2B5EF4-FFF2-40B4-BE49-F238E27FC236}">
                <a16:creationId xmlns:a16="http://schemas.microsoft.com/office/drawing/2014/main" id="{C28D32B6-9FA7-7AE4-ECE4-F9301E65FD93}"/>
              </a:ext>
            </a:extLst>
          </p:cNvPr>
          <p:cNvSpPr/>
          <p:nvPr/>
        </p:nvSpPr>
        <p:spPr>
          <a:xfrm>
            <a:off x="9194801" y="2819400"/>
            <a:ext cx="2626035" cy="1216380"/>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6"/>
                </a:ext>
              </a:extLst>
            </a:blip>
            <a:stretch>
              <a:fillRect/>
            </a:stretch>
          </a:blipFill>
        </p:spPr>
        <p:txBody>
          <a:bodyPr/>
          <a:lstStyle/>
          <a:p>
            <a:endParaRPr lang="es-ES_tradnl" sz="1200">
              <a:latin typeface="Nunito" pitchFamily="2" charset="0"/>
            </a:endParaRPr>
          </a:p>
        </p:txBody>
      </p:sp>
      <p:sp>
        <p:nvSpPr>
          <p:cNvPr id="32" name="Freeform 13">
            <a:extLst>
              <a:ext uri="{FF2B5EF4-FFF2-40B4-BE49-F238E27FC236}">
                <a16:creationId xmlns:a16="http://schemas.microsoft.com/office/drawing/2014/main" id="{E80BEEB4-50AF-72D3-B614-7B131073EF75}"/>
              </a:ext>
            </a:extLst>
          </p:cNvPr>
          <p:cNvSpPr/>
          <p:nvPr/>
        </p:nvSpPr>
        <p:spPr>
          <a:xfrm>
            <a:off x="9194801" y="1095020"/>
            <a:ext cx="2626035" cy="1216380"/>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6"/>
                </a:ext>
              </a:extLst>
            </a:blip>
            <a:stretch>
              <a:fillRect/>
            </a:stretch>
          </a:blipFill>
        </p:spPr>
        <p:txBody>
          <a:bodyPr/>
          <a:lstStyle/>
          <a:p>
            <a:endParaRPr lang="es-ES_tradnl" sz="1200">
              <a:latin typeface="Nunito" pitchFamily="2" charset="0"/>
            </a:endParaRPr>
          </a:p>
        </p:txBody>
      </p:sp>
      <p:sp>
        <p:nvSpPr>
          <p:cNvPr id="33" name="Freeform 13">
            <a:extLst>
              <a:ext uri="{FF2B5EF4-FFF2-40B4-BE49-F238E27FC236}">
                <a16:creationId xmlns:a16="http://schemas.microsoft.com/office/drawing/2014/main" id="{EB1C319E-4044-DC77-26A8-C5211E4DB41C}"/>
              </a:ext>
            </a:extLst>
          </p:cNvPr>
          <p:cNvSpPr/>
          <p:nvPr/>
        </p:nvSpPr>
        <p:spPr>
          <a:xfrm>
            <a:off x="9194801" y="4382098"/>
            <a:ext cx="2626035" cy="1216380"/>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6"/>
                </a:ext>
              </a:extLst>
            </a:blip>
            <a:stretch>
              <a:fillRect/>
            </a:stretch>
          </a:blipFill>
        </p:spPr>
        <p:txBody>
          <a:bodyPr/>
          <a:lstStyle/>
          <a:p>
            <a:endParaRPr lang="es-ES_tradnl" sz="1200">
              <a:latin typeface="Nunito" pitchFamily="2" charset="0"/>
            </a:endParaRPr>
          </a:p>
        </p:txBody>
      </p:sp>
      <p:sp>
        <p:nvSpPr>
          <p:cNvPr id="35" name="TextBox 14">
            <a:extLst>
              <a:ext uri="{FF2B5EF4-FFF2-40B4-BE49-F238E27FC236}">
                <a16:creationId xmlns:a16="http://schemas.microsoft.com/office/drawing/2014/main" id="{ABB58813-A63B-F911-2CDD-9D92416590CB}"/>
              </a:ext>
            </a:extLst>
          </p:cNvPr>
          <p:cNvSpPr txBox="1"/>
          <p:nvPr/>
        </p:nvSpPr>
        <p:spPr>
          <a:xfrm>
            <a:off x="9313557" y="3007120"/>
            <a:ext cx="2388521" cy="8181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bg2"/>
                </a:solidFill>
                <a:latin typeface="Nunito" pitchFamily="2" charset="0"/>
              </a:rPr>
              <a:t>DIGITALIZAR Y AUTOMATIZAR PROCESOS OPERATIVOS Y MISIONALES</a:t>
            </a:r>
          </a:p>
        </p:txBody>
      </p:sp>
      <p:sp>
        <p:nvSpPr>
          <p:cNvPr id="36" name="TextBox 14">
            <a:extLst>
              <a:ext uri="{FF2B5EF4-FFF2-40B4-BE49-F238E27FC236}">
                <a16:creationId xmlns:a16="http://schemas.microsoft.com/office/drawing/2014/main" id="{4114221E-5DF4-7A2F-93E0-522710689512}"/>
              </a:ext>
            </a:extLst>
          </p:cNvPr>
          <p:cNvSpPr txBox="1"/>
          <p:nvPr/>
        </p:nvSpPr>
        <p:spPr>
          <a:xfrm>
            <a:off x="9290111" y="4440136"/>
            <a:ext cx="2411968" cy="110030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bg2"/>
                </a:solidFill>
                <a:latin typeface="Nunito" pitchFamily="2" charset="0"/>
              </a:rPr>
              <a:t>INTEROPERABILIDAD CON ACTORES RELACIONADOS CON EL SECTOR TRANSPORTE</a:t>
            </a:r>
          </a:p>
        </p:txBody>
      </p:sp>
      <p:sp>
        <p:nvSpPr>
          <p:cNvPr id="37" name="TextBox 14">
            <a:extLst>
              <a:ext uri="{FF2B5EF4-FFF2-40B4-BE49-F238E27FC236}">
                <a16:creationId xmlns:a16="http://schemas.microsoft.com/office/drawing/2014/main" id="{75EC10D0-8779-8212-EFE1-8482BB8E85B6}"/>
              </a:ext>
            </a:extLst>
          </p:cNvPr>
          <p:cNvSpPr txBox="1"/>
          <p:nvPr/>
        </p:nvSpPr>
        <p:spPr>
          <a:xfrm>
            <a:off x="414182" y="1135255"/>
            <a:ext cx="2529922" cy="138243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bg2"/>
                </a:solidFill>
                <a:latin typeface="Nunito" pitchFamily="2" charset="0"/>
              </a:rPr>
              <a:t>FORTALECER LA CONFIANZA  Y MEJORAR EL RELACIONAMIENTO CON NUESTROS VIGILADOS Y USUARIOS</a:t>
            </a:r>
          </a:p>
        </p:txBody>
      </p:sp>
      <p:sp>
        <p:nvSpPr>
          <p:cNvPr id="38" name="TextBox 14">
            <a:extLst>
              <a:ext uri="{FF2B5EF4-FFF2-40B4-BE49-F238E27FC236}">
                <a16:creationId xmlns:a16="http://schemas.microsoft.com/office/drawing/2014/main" id="{1D48B6F3-2347-EB7D-9A2B-650FA7E76185}"/>
              </a:ext>
            </a:extLst>
          </p:cNvPr>
          <p:cNvSpPr txBox="1"/>
          <p:nvPr/>
        </p:nvSpPr>
        <p:spPr>
          <a:xfrm>
            <a:off x="454591" y="2984829"/>
            <a:ext cx="2459181" cy="8181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b">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bg2"/>
                </a:solidFill>
                <a:latin typeface="Nunito" pitchFamily="2" charset="0"/>
              </a:rPr>
              <a:t>OPTIMIZAR LA SOLICITUD DE INFORMACIÓN </a:t>
            </a:r>
            <a:r>
              <a:rPr lang="es-ES_tradnl" sz="1100" i="1" dirty="0">
                <a:solidFill>
                  <a:schemeClr val="bg2"/>
                </a:solidFill>
                <a:latin typeface="Nunito" pitchFamily="2" charset="0"/>
              </a:rPr>
              <a:t>“SOLO SI ES  NECESARIO”</a:t>
            </a:r>
          </a:p>
        </p:txBody>
      </p:sp>
      <p:sp>
        <p:nvSpPr>
          <p:cNvPr id="39" name="TextBox 14">
            <a:extLst>
              <a:ext uri="{FF2B5EF4-FFF2-40B4-BE49-F238E27FC236}">
                <a16:creationId xmlns:a16="http://schemas.microsoft.com/office/drawing/2014/main" id="{4606E45B-4655-33D2-56CF-D7C1E6CDC493}"/>
              </a:ext>
            </a:extLst>
          </p:cNvPr>
          <p:cNvSpPr txBox="1"/>
          <p:nvPr/>
        </p:nvSpPr>
        <p:spPr>
          <a:xfrm>
            <a:off x="483632" y="4435490"/>
            <a:ext cx="2411968" cy="110030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bg2"/>
                </a:solidFill>
                <a:latin typeface="Nunito" pitchFamily="2" charset="0"/>
              </a:rPr>
              <a:t>FACILITAR EL REPORTE DE LA INFORMACIÓN  A TRAVÉS DE CANALES 100% DIGITALES</a:t>
            </a:r>
          </a:p>
        </p:txBody>
      </p:sp>
      <p:sp>
        <p:nvSpPr>
          <p:cNvPr id="41" name="AutoShape 21">
            <a:extLst>
              <a:ext uri="{FF2B5EF4-FFF2-40B4-BE49-F238E27FC236}">
                <a16:creationId xmlns:a16="http://schemas.microsoft.com/office/drawing/2014/main" id="{23484416-A08B-C2B9-7648-1C1D583B7B33}"/>
              </a:ext>
            </a:extLst>
          </p:cNvPr>
          <p:cNvSpPr/>
          <p:nvPr/>
        </p:nvSpPr>
        <p:spPr>
          <a:xfrm>
            <a:off x="3198104" y="1901774"/>
            <a:ext cx="1395716" cy="658603"/>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42" name="AutoShape 16">
            <a:extLst>
              <a:ext uri="{FF2B5EF4-FFF2-40B4-BE49-F238E27FC236}">
                <a16:creationId xmlns:a16="http://schemas.microsoft.com/office/drawing/2014/main" id="{5C20FF7D-B23C-3100-17C9-EAC1F9D100CC}"/>
              </a:ext>
            </a:extLst>
          </p:cNvPr>
          <p:cNvSpPr/>
          <p:nvPr/>
        </p:nvSpPr>
        <p:spPr>
          <a:xfrm>
            <a:off x="7799084" y="3393916"/>
            <a:ext cx="1252772" cy="81"/>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43" name="AutoShape 21">
            <a:extLst>
              <a:ext uri="{FF2B5EF4-FFF2-40B4-BE49-F238E27FC236}">
                <a16:creationId xmlns:a16="http://schemas.microsoft.com/office/drawing/2014/main" id="{1692CC24-7E35-3336-F6DD-630D90DEE367}"/>
              </a:ext>
            </a:extLst>
          </p:cNvPr>
          <p:cNvSpPr/>
          <p:nvPr/>
        </p:nvSpPr>
        <p:spPr>
          <a:xfrm>
            <a:off x="7799084" y="4287772"/>
            <a:ext cx="1252773" cy="597717"/>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47" name="AutoShape 21">
            <a:extLst>
              <a:ext uri="{FF2B5EF4-FFF2-40B4-BE49-F238E27FC236}">
                <a16:creationId xmlns:a16="http://schemas.microsoft.com/office/drawing/2014/main" id="{81E8BB3B-4934-ED07-C0A7-6783DD7ECD7B}"/>
              </a:ext>
            </a:extLst>
          </p:cNvPr>
          <p:cNvSpPr/>
          <p:nvPr/>
        </p:nvSpPr>
        <p:spPr>
          <a:xfrm flipV="1">
            <a:off x="7799084" y="1901448"/>
            <a:ext cx="1141717" cy="658603"/>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3" name="Google Shape;159;p13">
            <a:extLst>
              <a:ext uri="{FF2B5EF4-FFF2-40B4-BE49-F238E27FC236}">
                <a16:creationId xmlns:a16="http://schemas.microsoft.com/office/drawing/2014/main" id="{0EB93E7E-0D4F-3A60-EF2B-5C4CD6BDD682}"/>
              </a:ext>
            </a:extLst>
          </p:cNvPr>
          <p:cNvSpPr txBox="1"/>
          <p:nvPr/>
        </p:nvSpPr>
        <p:spPr>
          <a:xfrm>
            <a:off x="5039614" y="6599645"/>
            <a:ext cx="2455468" cy="3073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1400" b="1" i="0" u="none" strike="noStrike" cap="none">
                <a:solidFill>
                  <a:schemeClr val="lt1"/>
                </a:solidFill>
                <a:latin typeface="Calibri"/>
                <a:ea typeface="Calibri"/>
                <a:cs typeface="Calibri"/>
                <a:sym typeface="Calibri"/>
              </a:rPr>
              <a:t>www.supertransporte.gov.co</a:t>
            </a:r>
            <a:endParaRPr sz="1400" b="1">
              <a:solidFill>
                <a:schemeClr val="lt1"/>
              </a:solidFill>
              <a:latin typeface="Calibri"/>
              <a:ea typeface="Calibri"/>
              <a:cs typeface="Calibri"/>
              <a:sym typeface="Calibri"/>
            </a:endParaRPr>
          </a:p>
        </p:txBody>
      </p:sp>
      <p:pic>
        <p:nvPicPr>
          <p:cNvPr id="4" name="Imagen 3">
            <a:extLst>
              <a:ext uri="{FF2B5EF4-FFF2-40B4-BE49-F238E27FC236}">
                <a16:creationId xmlns:a16="http://schemas.microsoft.com/office/drawing/2014/main" id="{2AFC62CA-CBEA-A6CD-417B-05785294126E}"/>
              </a:ext>
            </a:extLst>
          </p:cNvPr>
          <p:cNvPicPr>
            <a:picLocks noChangeAspect="1"/>
          </p:cNvPicPr>
          <p:nvPr/>
        </p:nvPicPr>
        <p:blipFill>
          <a:blip r:embed="rId7"/>
          <a:stretch>
            <a:fillRect/>
          </a:stretch>
        </p:blipFill>
        <p:spPr>
          <a:xfrm>
            <a:off x="254022" y="215116"/>
            <a:ext cx="1622279" cy="651280"/>
          </a:xfrm>
          <a:prstGeom prst="rect">
            <a:avLst/>
          </a:prstGeom>
        </p:spPr>
      </p:pic>
      <p:pic>
        <p:nvPicPr>
          <p:cNvPr id="6" name="Imagen 5">
            <a:extLst>
              <a:ext uri="{FF2B5EF4-FFF2-40B4-BE49-F238E27FC236}">
                <a16:creationId xmlns:a16="http://schemas.microsoft.com/office/drawing/2014/main" id="{FB6AD958-056C-082F-A5F5-54C2749F7BD6}"/>
              </a:ext>
            </a:extLst>
          </p:cNvPr>
          <p:cNvPicPr>
            <a:picLocks noChangeAspect="1"/>
          </p:cNvPicPr>
          <p:nvPr/>
        </p:nvPicPr>
        <p:blipFill>
          <a:blip r:embed="rId8"/>
          <a:stretch>
            <a:fillRect/>
          </a:stretch>
        </p:blipFill>
        <p:spPr>
          <a:xfrm>
            <a:off x="10770919" y="232491"/>
            <a:ext cx="953303" cy="729689"/>
          </a:xfrm>
          <a:prstGeom prst="rect">
            <a:avLst/>
          </a:prstGeom>
        </p:spPr>
      </p:pic>
      <p:sp>
        <p:nvSpPr>
          <p:cNvPr id="7" name="Freeform 13">
            <a:extLst>
              <a:ext uri="{FF2B5EF4-FFF2-40B4-BE49-F238E27FC236}">
                <a16:creationId xmlns:a16="http://schemas.microsoft.com/office/drawing/2014/main" id="{30EFB066-CC14-8BC7-8563-1505F946F10B}"/>
              </a:ext>
            </a:extLst>
          </p:cNvPr>
          <p:cNvSpPr/>
          <p:nvPr/>
        </p:nvSpPr>
        <p:spPr>
          <a:xfrm>
            <a:off x="383831" y="4392416"/>
            <a:ext cx="2626035" cy="1206062"/>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_tradnl" sz="1200">
              <a:latin typeface="Nunito" pitchFamily="2" charset="0"/>
            </a:endParaRPr>
          </a:p>
        </p:txBody>
      </p:sp>
      <p:grpSp>
        <p:nvGrpSpPr>
          <p:cNvPr id="9" name="Group 3">
            <a:extLst>
              <a:ext uri="{FF2B5EF4-FFF2-40B4-BE49-F238E27FC236}">
                <a16:creationId xmlns:a16="http://schemas.microsoft.com/office/drawing/2014/main" id="{584D10D4-53F4-8998-ACA1-8A9D6E5CAAFA}"/>
              </a:ext>
            </a:extLst>
          </p:cNvPr>
          <p:cNvGrpSpPr/>
          <p:nvPr/>
        </p:nvGrpSpPr>
        <p:grpSpPr>
          <a:xfrm>
            <a:off x="-1" y="6588330"/>
            <a:ext cx="12192001" cy="295071"/>
            <a:chOff x="0" y="0"/>
            <a:chExt cx="5103511" cy="116571"/>
          </a:xfrm>
        </p:grpSpPr>
        <p:sp>
          <p:nvSpPr>
            <p:cNvPr id="10" name="Freeform 4">
              <a:extLst>
                <a:ext uri="{FF2B5EF4-FFF2-40B4-BE49-F238E27FC236}">
                  <a16:creationId xmlns:a16="http://schemas.microsoft.com/office/drawing/2014/main" id="{A06BE324-FB97-F306-6145-9DE72AD44FD4}"/>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1" name="TextBox 5">
              <a:extLst>
                <a:ext uri="{FF2B5EF4-FFF2-40B4-BE49-F238E27FC236}">
                  <a16:creationId xmlns:a16="http://schemas.microsoft.com/office/drawing/2014/main" id="{AA1459E7-95E9-49D0-75F4-48BB25E804CD}"/>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3" name="TextBox 102">
            <a:extLst>
              <a:ext uri="{FF2B5EF4-FFF2-40B4-BE49-F238E27FC236}">
                <a16:creationId xmlns:a16="http://schemas.microsoft.com/office/drawing/2014/main" id="{4242D72D-7849-5054-7EF1-8DBC343DF214}"/>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859748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7D251-154E-9CC6-0199-1C3A427EF0BE}"/>
            </a:ext>
          </a:extLst>
        </p:cNvPr>
        <p:cNvGrpSpPr/>
        <p:nvPr/>
      </p:nvGrpSpPr>
      <p:grpSpPr>
        <a:xfrm>
          <a:off x="0" y="0"/>
          <a:ext cx="0" cy="0"/>
          <a:chOff x="0" y="0"/>
          <a:chExt cx="0" cy="0"/>
        </a:xfrm>
      </p:grpSpPr>
      <p:sp>
        <p:nvSpPr>
          <p:cNvPr id="8" name="TextBox 2">
            <a:extLst>
              <a:ext uri="{FF2B5EF4-FFF2-40B4-BE49-F238E27FC236}">
                <a16:creationId xmlns:a16="http://schemas.microsoft.com/office/drawing/2014/main" id="{EA942E8D-F18F-B8F3-85AB-921D75FCFE71}"/>
              </a:ext>
            </a:extLst>
          </p:cNvPr>
          <p:cNvSpPr txBox="1"/>
          <p:nvPr/>
        </p:nvSpPr>
        <p:spPr>
          <a:xfrm>
            <a:off x="2156948" y="71074"/>
            <a:ext cx="8333323" cy="646331"/>
          </a:xfrm>
          <a:prstGeom prst="rect">
            <a:avLst/>
          </a:prstGeom>
          <a:noFill/>
        </p:spPr>
        <p:txBody>
          <a:bodyPr wrap="square" rtlCol="0">
            <a:spAutoFit/>
          </a:bodyPr>
          <a:lstStyle>
            <a:defPPr>
              <a:defRPr lang="es-CO"/>
            </a:defPPr>
            <a:lvl1pPr algn="ctr">
              <a:defRPr sz="2400" b="1">
                <a:solidFill>
                  <a:schemeClr val="accent2"/>
                </a:solidFill>
                <a:latin typeface="Nunito"/>
              </a:defRPr>
            </a:lvl1pPr>
          </a:lstStyle>
          <a:p>
            <a:r>
              <a:rPr lang="es-ES_tradnl" sz="3600" dirty="0">
                <a:solidFill>
                  <a:schemeClr val="tx1"/>
                </a:solidFill>
              </a:rPr>
              <a:t>Proyectos Estratégicos</a:t>
            </a:r>
          </a:p>
        </p:txBody>
      </p:sp>
      <p:sp>
        <p:nvSpPr>
          <p:cNvPr id="10" name="TextBox 17">
            <a:extLst>
              <a:ext uri="{FF2B5EF4-FFF2-40B4-BE49-F238E27FC236}">
                <a16:creationId xmlns:a16="http://schemas.microsoft.com/office/drawing/2014/main" id="{39BC7C5A-E7F7-123D-F80E-4F3210706EC1}"/>
              </a:ext>
            </a:extLst>
          </p:cNvPr>
          <p:cNvSpPr txBox="1"/>
          <p:nvPr/>
        </p:nvSpPr>
        <p:spPr>
          <a:xfrm>
            <a:off x="721529" y="1639635"/>
            <a:ext cx="2309543" cy="539891"/>
          </a:xfrm>
          <a:prstGeom prst="rect">
            <a:avLst/>
          </a:prstGeom>
        </p:spPr>
        <p:txBody>
          <a:bodyPr wrap="square" lIns="0" tIns="0" rIns="0" bIns="0" rtlCol="0" anchor="t">
            <a:spAutoFit/>
          </a:bodyPr>
          <a:lstStyle/>
          <a:p>
            <a:pPr algn="ctr" defTabSz="914446">
              <a:lnSpc>
                <a:spcPts val="2199"/>
              </a:lnSpc>
            </a:pPr>
            <a:r>
              <a:rPr lang="es-ES_tradnl" sz="1200" b="1" spc="73" dirty="0">
                <a:latin typeface="Nunito" pitchFamily="2" charset="0"/>
              </a:rPr>
              <a:t>INTEROPERABILIDAD DE DATOS</a:t>
            </a:r>
          </a:p>
        </p:txBody>
      </p:sp>
      <p:sp>
        <p:nvSpPr>
          <p:cNvPr id="11" name="Dodecágono 10">
            <a:extLst>
              <a:ext uri="{FF2B5EF4-FFF2-40B4-BE49-F238E27FC236}">
                <a16:creationId xmlns:a16="http://schemas.microsoft.com/office/drawing/2014/main" id="{CF6FE617-A327-139B-EE12-4D522F611771}"/>
              </a:ext>
            </a:extLst>
          </p:cNvPr>
          <p:cNvSpPr/>
          <p:nvPr/>
        </p:nvSpPr>
        <p:spPr>
          <a:xfrm>
            <a:off x="149976" y="1693621"/>
            <a:ext cx="416584" cy="393999"/>
          </a:xfrm>
          <a:prstGeom prst="dodecagon">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defTabSz="914446"/>
            <a:r>
              <a:rPr lang="es-ES_tradnl" sz="2000">
                <a:ln w="0"/>
                <a:solidFill>
                  <a:schemeClr val="bg1"/>
                </a:solidFill>
                <a:effectLst>
                  <a:outerShdw blurRad="38100" dist="19050" dir="2700000" algn="tl" rotWithShape="0">
                    <a:schemeClr val="dk1">
                      <a:alpha val="40000"/>
                    </a:schemeClr>
                  </a:outerShdw>
                </a:effectLst>
                <a:latin typeface="Nunito" pitchFamily="2" charset="0"/>
              </a:rPr>
              <a:t>1</a:t>
            </a:r>
          </a:p>
        </p:txBody>
      </p:sp>
      <p:sp>
        <p:nvSpPr>
          <p:cNvPr id="13" name="TextBox 18">
            <a:extLst>
              <a:ext uri="{FF2B5EF4-FFF2-40B4-BE49-F238E27FC236}">
                <a16:creationId xmlns:a16="http://schemas.microsoft.com/office/drawing/2014/main" id="{8348A2A9-0AB3-BADF-B3D4-C6C8077BA006}"/>
              </a:ext>
            </a:extLst>
          </p:cNvPr>
          <p:cNvSpPr txBox="1"/>
          <p:nvPr/>
        </p:nvSpPr>
        <p:spPr>
          <a:xfrm>
            <a:off x="4748385" y="1741289"/>
            <a:ext cx="2970693" cy="257763"/>
          </a:xfrm>
          <a:prstGeom prst="rect">
            <a:avLst/>
          </a:prstGeom>
        </p:spPr>
        <p:txBody>
          <a:bodyPr wrap="square" lIns="0" tIns="0" rIns="0" bIns="0" rtlCol="0" anchor="t">
            <a:spAutoFit/>
          </a:bodyPr>
          <a:lstStyle>
            <a:defPPr>
              <a:defRPr lang="es-CO"/>
            </a:defPPr>
            <a:lvl1pPr algn="ctr">
              <a:lnSpc>
                <a:spcPts val="2199"/>
              </a:lnSpc>
              <a:defRPr sz="1600" spc="109">
                <a:solidFill>
                  <a:srgbClr val="000000"/>
                </a:solidFill>
                <a:latin typeface="Raleway Bold"/>
              </a:defRPr>
            </a:lvl1pPr>
          </a:lstStyle>
          <a:p>
            <a:pPr defTabSz="914446"/>
            <a:r>
              <a:rPr lang="es-ES_tradnl" sz="1200" b="1" spc="73">
                <a:solidFill>
                  <a:schemeClr val="tx1"/>
                </a:solidFill>
                <a:latin typeface="Nunito" pitchFamily="2" charset="0"/>
              </a:rPr>
              <a:t>OBSERVATORIO VIC TRANSPORTE </a:t>
            </a:r>
          </a:p>
        </p:txBody>
      </p:sp>
      <p:sp>
        <p:nvSpPr>
          <p:cNvPr id="15" name="Dodecágono 14">
            <a:extLst>
              <a:ext uri="{FF2B5EF4-FFF2-40B4-BE49-F238E27FC236}">
                <a16:creationId xmlns:a16="http://schemas.microsoft.com/office/drawing/2014/main" id="{F946A389-EAE8-9CBE-29E8-DD1150D6FC85}"/>
              </a:ext>
            </a:extLst>
          </p:cNvPr>
          <p:cNvSpPr/>
          <p:nvPr/>
        </p:nvSpPr>
        <p:spPr>
          <a:xfrm>
            <a:off x="4237019" y="1693621"/>
            <a:ext cx="416584" cy="393999"/>
          </a:xfrm>
          <a:prstGeom prst="dodecagon">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defTabSz="914446"/>
            <a:r>
              <a:rPr lang="es-ES_tradnl" sz="2000">
                <a:ln w="0"/>
                <a:solidFill>
                  <a:schemeClr val="bg1"/>
                </a:solidFill>
                <a:effectLst>
                  <a:outerShdw blurRad="38100" dist="19050" dir="2700000" algn="tl" rotWithShape="0">
                    <a:schemeClr val="dk1">
                      <a:alpha val="40000"/>
                    </a:schemeClr>
                  </a:outerShdw>
                </a:effectLst>
                <a:latin typeface="Nunito" pitchFamily="2" charset="0"/>
              </a:rPr>
              <a:t>2</a:t>
            </a:r>
          </a:p>
        </p:txBody>
      </p:sp>
      <p:sp>
        <p:nvSpPr>
          <p:cNvPr id="16" name="Dodecágono 15">
            <a:extLst>
              <a:ext uri="{FF2B5EF4-FFF2-40B4-BE49-F238E27FC236}">
                <a16:creationId xmlns:a16="http://schemas.microsoft.com/office/drawing/2014/main" id="{96F39943-B033-F6E8-8FC1-111019CC14F3}"/>
              </a:ext>
            </a:extLst>
          </p:cNvPr>
          <p:cNvSpPr/>
          <p:nvPr/>
        </p:nvSpPr>
        <p:spPr>
          <a:xfrm>
            <a:off x="8541934" y="1678620"/>
            <a:ext cx="416584" cy="393999"/>
          </a:xfrm>
          <a:prstGeom prst="dodecagon">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defTabSz="914446"/>
            <a:r>
              <a:rPr lang="es-ES_tradnl" sz="2000">
                <a:ln w="0"/>
                <a:solidFill>
                  <a:schemeClr val="bg1"/>
                </a:solidFill>
                <a:effectLst>
                  <a:outerShdw blurRad="38100" dist="19050" dir="2700000" algn="tl" rotWithShape="0">
                    <a:schemeClr val="dk1">
                      <a:alpha val="40000"/>
                    </a:schemeClr>
                  </a:outerShdw>
                </a:effectLst>
                <a:latin typeface="Nunito" pitchFamily="2" charset="0"/>
              </a:rPr>
              <a:t>3</a:t>
            </a:r>
          </a:p>
        </p:txBody>
      </p:sp>
      <p:pic>
        <p:nvPicPr>
          <p:cNvPr id="17" name="Picture 13">
            <a:extLst>
              <a:ext uri="{FF2B5EF4-FFF2-40B4-BE49-F238E27FC236}">
                <a16:creationId xmlns:a16="http://schemas.microsoft.com/office/drawing/2014/main" id="{73444FA0-A1F3-2899-B724-ECBB1F6861D7}"/>
              </a:ext>
            </a:extLst>
          </p:cNvPr>
          <p:cNvPicPr>
            <a:picLocks noChangeAspect="1"/>
          </p:cNvPicPr>
          <p:nvPr/>
        </p:nvPicPr>
        <p:blipFill>
          <a:blip r:embed="rId2"/>
          <a:stretch>
            <a:fillRect/>
          </a:stretch>
        </p:blipFill>
        <p:spPr>
          <a:xfrm>
            <a:off x="5703900" y="1072527"/>
            <a:ext cx="784198" cy="561655"/>
          </a:xfrm>
          <a:prstGeom prst="rect">
            <a:avLst/>
          </a:prstGeom>
        </p:spPr>
      </p:pic>
      <p:pic>
        <p:nvPicPr>
          <p:cNvPr id="12290" name="Picture 2" descr="Interoperability Difference Stock Illustration - Download Image Now -  Interoperability, Icon Symbol, Chance - iStock">
            <a:extLst>
              <a:ext uri="{FF2B5EF4-FFF2-40B4-BE49-F238E27FC236}">
                <a16:creationId xmlns:a16="http://schemas.microsoft.com/office/drawing/2014/main" id="{86DE3F1B-8563-EE0F-5CD3-06845D40E0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26" t="13560" r="8386" b="9169"/>
          <a:stretch/>
        </p:blipFill>
        <p:spPr bwMode="auto">
          <a:xfrm>
            <a:off x="1574466" y="1071933"/>
            <a:ext cx="660401" cy="62164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6">
            <a:extLst>
              <a:ext uri="{FF2B5EF4-FFF2-40B4-BE49-F238E27FC236}">
                <a16:creationId xmlns:a16="http://schemas.microsoft.com/office/drawing/2014/main" id="{8DDCED78-B2AC-1EBE-7222-C04B98E9ABEA}"/>
              </a:ext>
            </a:extLst>
          </p:cNvPr>
          <p:cNvSpPr txBox="1"/>
          <p:nvPr/>
        </p:nvSpPr>
        <p:spPr>
          <a:xfrm>
            <a:off x="510700" y="2610996"/>
            <a:ext cx="2939157" cy="3439531"/>
          </a:xfrm>
          <a:prstGeom prst="rect">
            <a:avLst/>
          </a:prstGeom>
        </p:spPr>
        <p:txBody>
          <a:bodyPr wrap="square" lIns="0" tIns="0" rIns="0" bIns="0" rtlCol="0" anchor="t">
            <a:spAutoFit/>
          </a:bodyPr>
          <a:lstStyle/>
          <a:p>
            <a:pPr marL="0" lvl="1" indent="-122355" defTabSz="914446">
              <a:lnSpc>
                <a:spcPts val="2199"/>
              </a:lnSpc>
              <a:buFont typeface="Arial"/>
              <a:buChar char="•"/>
            </a:pPr>
            <a:r>
              <a:rPr lang="es-ES_tradnl" sz="1100" spc="73" dirty="0">
                <a:latin typeface="Nunito" pitchFamily="2" charset="0"/>
              </a:rPr>
              <a:t>REGISTRADURIA</a:t>
            </a:r>
          </a:p>
          <a:p>
            <a:pPr marL="0" lvl="1" indent="-122355" defTabSz="914446">
              <a:lnSpc>
                <a:spcPts val="2199"/>
              </a:lnSpc>
              <a:buFont typeface="Arial"/>
              <a:buChar char="•"/>
            </a:pPr>
            <a:r>
              <a:rPr lang="es-ES_tradnl" sz="1100" spc="73" dirty="0">
                <a:latin typeface="Nunito" pitchFamily="2" charset="0"/>
              </a:rPr>
              <a:t>PROCURADURIA</a:t>
            </a:r>
          </a:p>
          <a:p>
            <a:pPr marL="0" lvl="1" indent="-122355" defTabSz="914446">
              <a:lnSpc>
                <a:spcPts val="2199"/>
              </a:lnSpc>
              <a:buFont typeface="Arial"/>
              <a:buChar char="•"/>
            </a:pPr>
            <a:r>
              <a:rPr lang="es-ES_tradnl" sz="1100" spc="73" dirty="0">
                <a:latin typeface="Nunito" pitchFamily="2" charset="0"/>
              </a:rPr>
              <a:t>MINTRANSPORTE </a:t>
            </a:r>
          </a:p>
          <a:p>
            <a:pPr marL="0" lvl="1" indent="-122355" defTabSz="914446">
              <a:lnSpc>
                <a:spcPts val="2199"/>
              </a:lnSpc>
              <a:buFont typeface="Arial"/>
              <a:buChar char="•"/>
            </a:pPr>
            <a:r>
              <a:rPr lang="es-ES_tradnl" sz="1100" spc="73" dirty="0">
                <a:latin typeface="Nunito" pitchFamily="2" charset="0"/>
              </a:rPr>
              <a:t>RUNT</a:t>
            </a:r>
          </a:p>
          <a:p>
            <a:pPr marL="0" lvl="1" indent="-122355" defTabSz="914446">
              <a:lnSpc>
                <a:spcPts val="2199"/>
              </a:lnSpc>
              <a:buFont typeface="Arial"/>
              <a:buChar char="•"/>
            </a:pPr>
            <a:r>
              <a:rPr lang="es-ES_tradnl" sz="1100" spc="73" dirty="0">
                <a:latin typeface="Nunito" pitchFamily="2" charset="0"/>
              </a:rPr>
              <a:t>RNDC</a:t>
            </a:r>
          </a:p>
          <a:p>
            <a:pPr marL="0" lvl="1" indent="-122355" defTabSz="914446">
              <a:lnSpc>
                <a:spcPts val="2199"/>
              </a:lnSpc>
              <a:buFont typeface="Arial"/>
              <a:buChar char="•"/>
            </a:pPr>
            <a:r>
              <a:rPr lang="es-ES_tradnl" sz="1100" spc="73" dirty="0">
                <a:latin typeface="Nunito" pitchFamily="2" charset="0"/>
              </a:rPr>
              <a:t>IP/ REV ( PEAJES ELECTRONICOS)</a:t>
            </a:r>
          </a:p>
          <a:p>
            <a:pPr marL="0" lvl="1" indent="-122355" defTabSz="914446">
              <a:lnSpc>
                <a:spcPts val="2199"/>
              </a:lnSpc>
              <a:buFont typeface="Arial"/>
              <a:buChar char="•"/>
            </a:pPr>
            <a:r>
              <a:rPr lang="es-ES_tradnl" sz="1100" spc="73" dirty="0">
                <a:latin typeface="Nunito" pitchFamily="2" charset="0"/>
              </a:rPr>
              <a:t>SIMITT</a:t>
            </a:r>
          </a:p>
          <a:p>
            <a:pPr marL="0" lvl="1" indent="-122355" defTabSz="914446">
              <a:lnSpc>
                <a:spcPts val="2199"/>
              </a:lnSpc>
              <a:buFont typeface="Arial"/>
              <a:buChar char="•"/>
            </a:pPr>
            <a:r>
              <a:rPr lang="es-ES_tradnl" sz="1100" spc="73" dirty="0">
                <a:latin typeface="Nunito" pitchFamily="2" charset="0"/>
              </a:rPr>
              <a:t>RUES</a:t>
            </a:r>
          </a:p>
          <a:p>
            <a:pPr marL="0" lvl="1" indent="-122355" defTabSz="914446">
              <a:lnSpc>
                <a:spcPts val="2199"/>
              </a:lnSpc>
              <a:buFont typeface="Arial"/>
              <a:buChar char="•"/>
            </a:pPr>
            <a:r>
              <a:rPr lang="es-ES_tradnl" sz="1100" spc="73" dirty="0">
                <a:latin typeface="Nunito" pitchFamily="2" charset="0"/>
              </a:rPr>
              <a:t>SICOV Intrusivo ( CDA, CEA, CRC )</a:t>
            </a:r>
          </a:p>
          <a:p>
            <a:pPr marL="0" lvl="1" indent="-122355" defTabSz="914446">
              <a:lnSpc>
                <a:spcPts val="2199"/>
              </a:lnSpc>
              <a:buFont typeface="Arial"/>
              <a:buChar char="•"/>
            </a:pPr>
            <a:r>
              <a:rPr lang="es-ES_tradnl" sz="1100" spc="73" dirty="0">
                <a:latin typeface="Nunito" pitchFamily="2" charset="0"/>
              </a:rPr>
              <a:t>ANSV</a:t>
            </a:r>
          </a:p>
          <a:p>
            <a:pPr marL="0" lvl="1" indent="-122355" defTabSz="914446">
              <a:lnSpc>
                <a:spcPts val="2199"/>
              </a:lnSpc>
              <a:buFont typeface="Arial"/>
              <a:buChar char="•"/>
            </a:pPr>
            <a:r>
              <a:rPr lang="es-ES_tradnl" sz="1100" spc="73" dirty="0">
                <a:latin typeface="Nunito" pitchFamily="2" charset="0"/>
              </a:rPr>
              <a:t>INVIAS</a:t>
            </a:r>
          </a:p>
          <a:p>
            <a:pPr marL="0" lvl="1" indent="-122355" defTabSz="914446">
              <a:lnSpc>
                <a:spcPts val="2199"/>
              </a:lnSpc>
              <a:buFont typeface="Arial"/>
              <a:buChar char="•"/>
            </a:pPr>
            <a:r>
              <a:rPr lang="es-ES_tradnl" sz="1100" spc="73" dirty="0">
                <a:latin typeface="Nunito" pitchFamily="2" charset="0"/>
              </a:rPr>
              <a:t>Sistema de Vías Inteligentes - VITTS</a:t>
            </a:r>
          </a:p>
          <a:p>
            <a:pPr marL="35830" lvl="1" indent="-17915" defTabSz="914446">
              <a:lnSpc>
                <a:spcPts val="232"/>
              </a:lnSpc>
              <a:buFont typeface="Arial"/>
              <a:buChar char="•"/>
            </a:pPr>
            <a:endParaRPr lang="es-ES_tradnl" sz="1200" spc="85" dirty="0">
              <a:latin typeface="Nunito" pitchFamily="2" charset="0"/>
            </a:endParaRPr>
          </a:p>
        </p:txBody>
      </p:sp>
      <p:sp>
        <p:nvSpPr>
          <p:cNvPr id="19" name="Freeform 2">
            <a:extLst>
              <a:ext uri="{FF2B5EF4-FFF2-40B4-BE49-F238E27FC236}">
                <a16:creationId xmlns:a16="http://schemas.microsoft.com/office/drawing/2014/main" id="{12117534-0AF4-E174-6E47-DB5BD7038DBF}"/>
              </a:ext>
            </a:extLst>
          </p:cNvPr>
          <p:cNvSpPr/>
          <p:nvPr/>
        </p:nvSpPr>
        <p:spPr>
          <a:xfrm>
            <a:off x="231433" y="2172497"/>
            <a:ext cx="3273767" cy="4253703"/>
          </a:xfrm>
          <a:custGeom>
            <a:avLst/>
            <a:gdLst/>
            <a:ahLst/>
            <a:cxnLst/>
            <a:rect l="l" t="t" r="r" b="b"/>
            <a:pathLst>
              <a:path w="5439855" h="5059065">
                <a:moveTo>
                  <a:pt x="0" y="0"/>
                </a:moveTo>
                <a:lnTo>
                  <a:pt x="5439855" y="0"/>
                </a:lnTo>
                <a:lnTo>
                  <a:pt x="5439855" y="5059065"/>
                </a:lnTo>
                <a:lnTo>
                  <a:pt x="0" y="50590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endParaRPr lang="es-ES_tradnl" sz="1400">
              <a:solidFill>
                <a:prstClr val="black"/>
              </a:solidFill>
              <a:latin typeface="Nunito" pitchFamily="2" charset="0"/>
            </a:endParaRPr>
          </a:p>
        </p:txBody>
      </p:sp>
      <p:sp>
        <p:nvSpPr>
          <p:cNvPr id="20" name="Freeform 2">
            <a:extLst>
              <a:ext uri="{FF2B5EF4-FFF2-40B4-BE49-F238E27FC236}">
                <a16:creationId xmlns:a16="http://schemas.microsoft.com/office/drawing/2014/main" id="{9AE49B5F-B254-5515-A44D-C244A8467E88}"/>
              </a:ext>
            </a:extLst>
          </p:cNvPr>
          <p:cNvSpPr/>
          <p:nvPr/>
        </p:nvSpPr>
        <p:spPr>
          <a:xfrm>
            <a:off x="4445311" y="2172497"/>
            <a:ext cx="3273767" cy="4253703"/>
          </a:xfrm>
          <a:custGeom>
            <a:avLst/>
            <a:gdLst/>
            <a:ahLst/>
            <a:cxnLst/>
            <a:rect l="l" t="t" r="r" b="b"/>
            <a:pathLst>
              <a:path w="5439855" h="5059065">
                <a:moveTo>
                  <a:pt x="0" y="0"/>
                </a:moveTo>
                <a:lnTo>
                  <a:pt x="5439855" y="0"/>
                </a:lnTo>
                <a:lnTo>
                  <a:pt x="5439855" y="5059065"/>
                </a:lnTo>
                <a:lnTo>
                  <a:pt x="0" y="5059065"/>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pPr defTabSz="914446"/>
            <a:endParaRPr lang="es-ES_tradnl" sz="1400">
              <a:solidFill>
                <a:prstClr val="black"/>
              </a:solidFill>
              <a:latin typeface="Nunito" pitchFamily="2" charset="0"/>
            </a:endParaRPr>
          </a:p>
        </p:txBody>
      </p:sp>
      <p:sp>
        <p:nvSpPr>
          <p:cNvPr id="21" name="Freeform 2">
            <a:extLst>
              <a:ext uri="{FF2B5EF4-FFF2-40B4-BE49-F238E27FC236}">
                <a16:creationId xmlns:a16="http://schemas.microsoft.com/office/drawing/2014/main" id="{11448A6E-1EC1-9012-7097-36356C799174}"/>
              </a:ext>
            </a:extLst>
          </p:cNvPr>
          <p:cNvSpPr/>
          <p:nvPr/>
        </p:nvSpPr>
        <p:spPr>
          <a:xfrm>
            <a:off x="8663097" y="2172497"/>
            <a:ext cx="3273767" cy="4253703"/>
          </a:xfrm>
          <a:custGeom>
            <a:avLst/>
            <a:gdLst/>
            <a:ahLst/>
            <a:cxnLst/>
            <a:rect l="l" t="t" r="r" b="b"/>
            <a:pathLst>
              <a:path w="5439855" h="5059065">
                <a:moveTo>
                  <a:pt x="0" y="0"/>
                </a:moveTo>
                <a:lnTo>
                  <a:pt x="5439855" y="0"/>
                </a:lnTo>
                <a:lnTo>
                  <a:pt x="5439855" y="5059065"/>
                </a:lnTo>
                <a:lnTo>
                  <a:pt x="0" y="50590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endParaRPr lang="es-ES_tradnl" sz="1400">
              <a:solidFill>
                <a:prstClr val="black"/>
              </a:solidFill>
              <a:latin typeface="Nunito" pitchFamily="2" charset="0"/>
            </a:endParaRPr>
          </a:p>
        </p:txBody>
      </p:sp>
      <p:sp>
        <p:nvSpPr>
          <p:cNvPr id="22" name="TextBox 18">
            <a:extLst>
              <a:ext uri="{FF2B5EF4-FFF2-40B4-BE49-F238E27FC236}">
                <a16:creationId xmlns:a16="http://schemas.microsoft.com/office/drawing/2014/main" id="{E7C26226-7458-BA55-1AE3-372C8E0AECF3}"/>
              </a:ext>
            </a:extLst>
          </p:cNvPr>
          <p:cNvSpPr txBox="1"/>
          <p:nvPr/>
        </p:nvSpPr>
        <p:spPr>
          <a:xfrm>
            <a:off x="9107703" y="1724184"/>
            <a:ext cx="2970693" cy="257763"/>
          </a:xfrm>
          <a:prstGeom prst="rect">
            <a:avLst/>
          </a:prstGeom>
        </p:spPr>
        <p:txBody>
          <a:bodyPr wrap="square" lIns="0" tIns="0" rIns="0" bIns="0" rtlCol="0" anchor="t">
            <a:spAutoFit/>
          </a:bodyPr>
          <a:lstStyle>
            <a:defPPr>
              <a:defRPr lang="es-CO"/>
            </a:defPPr>
            <a:lvl1pPr algn="ctr">
              <a:lnSpc>
                <a:spcPts val="2199"/>
              </a:lnSpc>
              <a:defRPr sz="1600" spc="109">
                <a:solidFill>
                  <a:srgbClr val="000000"/>
                </a:solidFill>
                <a:latin typeface="Raleway Bold"/>
              </a:defRPr>
            </a:lvl1pPr>
          </a:lstStyle>
          <a:p>
            <a:pPr defTabSz="914446"/>
            <a:r>
              <a:rPr lang="es-ES_tradnl" sz="1200" b="1" spc="73">
                <a:solidFill>
                  <a:schemeClr val="tx1"/>
                </a:solidFill>
                <a:latin typeface="Nunito" pitchFamily="2" charset="0"/>
              </a:rPr>
              <a:t>SUPERINTENDENCIA DIGITAL</a:t>
            </a:r>
          </a:p>
        </p:txBody>
      </p:sp>
      <p:sp>
        <p:nvSpPr>
          <p:cNvPr id="23" name="Freeform 8">
            <a:extLst>
              <a:ext uri="{FF2B5EF4-FFF2-40B4-BE49-F238E27FC236}">
                <a16:creationId xmlns:a16="http://schemas.microsoft.com/office/drawing/2014/main" id="{2163BCCF-6F86-1DE4-61FF-53D3FF917087}"/>
              </a:ext>
            </a:extLst>
          </p:cNvPr>
          <p:cNvSpPr/>
          <p:nvPr/>
        </p:nvSpPr>
        <p:spPr>
          <a:xfrm>
            <a:off x="9921480" y="1072526"/>
            <a:ext cx="757000" cy="561655"/>
          </a:xfrm>
          <a:custGeom>
            <a:avLst/>
            <a:gdLst/>
            <a:ahLst/>
            <a:cxnLst/>
            <a:rect l="l" t="t" r="r" b="b"/>
            <a:pathLst>
              <a:path w="1777995" h="1777995">
                <a:moveTo>
                  <a:pt x="0" y="0"/>
                </a:moveTo>
                <a:lnTo>
                  <a:pt x="1777995" y="0"/>
                </a:lnTo>
                <a:lnTo>
                  <a:pt x="1777995" y="1777995"/>
                </a:lnTo>
                <a:lnTo>
                  <a:pt x="0" y="1777995"/>
                </a:lnTo>
                <a:lnTo>
                  <a:pt x="0" y="0"/>
                </a:lnTo>
                <a:close/>
              </a:path>
            </a:pathLst>
          </a:custGeom>
          <a:blipFill>
            <a:blip r:embed="rId7">
              <a:alphaModFix amt="77000"/>
            </a:blip>
            <a:stretch>
              <a:fillRect/>
            </a:stretch>
          </a:blipFill>
        </p:spPr>
        <p:txBody>
          <a:bodyPr/>
          <a:lstStyle/>
          <a:p>
            <a:endParaRPr lang="es-ES_tradnl" sz="1400">
              <a:latin typeface="Nunito" pitchFamily="2" charset="0"/>
            </a:endParaRPr>
          </a:p>
        </p:txBody>
      </p:sp>
      <p:sp>
        <p:nvSpPr>
          <p:cNvPr id="25" name="TextBox 16">
            <a:extLst>
              <a:ext uri="{FF2B5EF4-FFF2-40B4-BE49-F238E27FC236}">
                <a16:creationId xmlns:a16="http://schemas.microsoft.com/office/drawing/2014/main" id="{FF842DC5-B144-A339-85DA-41DDA36CC7EC}"/>
              </a:ext>
            </a:extLst>
          </p:cNvPr>
          <p:cNvSpPr txBox="1"/>
          <p:nvPr/>
        </p:nvSpPr>
        <p:spPr>
          <a:xfrm>
            <a:off x="4661418" y="2328869"/>
            <a:ext cx="2939157" cy="4003788"/>
          </a:xfrm>
          <a:prstGeom prst="rect">
            <a:avLst/>
          </a:prstGeom>
        </p:spPr>
        <p:txBody>
          <a:bodyPr wrap="square" lIns="0" tIns="0" rIns="0" bIns="0" rtlCol="0" anchor="t">
            <a:spAutoFit/>
          </a:bodyPr>
          <a:lstStyle/>
          <a:p>
            <a:pPr marL="68154" lvl="1" indent="-190510" defTabSz="914446">
              <a:lnSpc>
                <a:spcPts val="2199"/>
              </a:lnSpc>
              <a:buFont typeface="Wingdings" pitchFamily="2" charset="2"/>
              <a:buChar char="v"/>
            </a:pPr>
            <a:r>
              <a:rPr lang="es-ES_tradnl" sz="1100" spc="73">
                <a:latin typeface="Nunito" pitchFamily="2" charset="0"/>
              </a:rPr>
              <a:t>CONTROL DE EVASIÓN SOAR /RTM</a:t>
            </a:r>
          </a:p>
          <a:p>
            <a:pPr marL="0" lvl="1" defTabSz="914446">
              <a:lnSpc>
                <a:spcPts val="2199"/>
              </a:lnSpc>
            </a:pPr>
            <a:endParaRPr lang="es-ES_tradnl" sz="1100" spc="73">
              <a:latin typeface="Nunito" pitchFamily="2" charset="0"/>
            </a:endParaRPr>
          </a:p>
          <a:p>
            <a:pPr marL="68154" lvl="1" indent="-190510" defTabSz="914446">
              <a:lnSpc>
                <a:spcPts val="2199"/>
              </a:lnSpc>
              <a:buFont typeface="Wingdings" pitchFamily="2" charset="2"/>
              <a:buChar char="v"/>
            </a:pPr>
            <a:r>
              <a:rPr lang="es-ES_tradnl" sz="1100" spc="73">
                <a:latin typeface="Nunito" pitchFamily="2" charset="0"/>
              </a:rPr>
              <a:t>POLIZAS CONTRACTUALES Y EXTRACONTRACTUALES </a:t>
            </a:r>
          </a:p>
          <a:p>
            <a:pPr marL="68154" lvl="1" indent="-190510" defTabSz="914446">
              <a:lnSpc>
                <a:spcPts val="2199"/>
              </a:lnSpc>
              <a:buFont typeface="Wingdings" pitchFamily="2" charset="2"/>
              <a:buChar char="v"/>
            </a:pPr>
            <a:endParaRPr lang="es-ES_tradnl" sz="1100" spc="73">
              <a:latin typeface="Nunito" pitchFamily="2" charset="0"/>
            </a:endParaRPr>
          </a:p>
          <a:p>
            <a:pPr marL="68154" lvl="1" indent="-190510" defTabSz="914446">
              <a:lnSpc>
                <a:spcPts val="2199"/>
              </a:lnSpc>
              <a:buFont typeface="Wingdings" pitchFamily="2" charset="2"/>
              <a:buChar char="v"/>
            </a:pPr>
            <a:r>
              <a:rPr lang="es-ES_tradnl" sz="1100" spc="73">
                <a:latin typeface="Nunito" pitchFamily="2" charset="0"/>
              </a:rPr>
              <a:t>ESTADÍSTICAS DE TRÁFICO PORTUARIO</a:t>
            </a:r>
          </a:p>
          <a:p>
            <a:pPr marL="68154" lvl="1" indent="-190510" defTabSz="914446">
              <a:lnSpc>
                <a:spcPts val="2199"/>
              </a:lnSpc>
              <a:buFont typeface="Wingdings" pitchFamily="2" charset="2"/>
              <a:buChar char="v"/>
            </a:pPr>
            <a:endParaRPr lang="es-ES_tradnl" sz="1100" spc="73">
              <a:latin typeface="Nunito" pitchFamily="2" charset="0"/>
            </a:endParaRPr>
          </a:p>
          <a:p>
            <a:pPr marL="68154" lvl="1" indent="-190510" defTabSz="914446">
              <a:lnSpc>
                <a:spcPts val="2199"/>
              </a:lnSpc>
              <a:buFont typeface="Wingdings" pitchFamily="2" charset="2"/>
              <a:buChar char="v"/>
            </a:pPr>
            <a:r>
              <a:rPr lang="es-ES_tradnl" sz="1100" spc="73">
                <a:latin typeface="Nunito" pitchFamily="2" charset="0"/>
              </a:rPr>
              <a:t>VISOR GEOGRÁFICO DE PUERTOS</a:t>
            </a:r>
          </a:p>
          <a:p>
            <a:pPr marL="68154" lvl="1" indent="-190510" defTabSz="914446">
              <a:lnSpc>
                <a:spcPts val="2199"/>
              </a:lnSpc>
              <a:buFont typeface="Wingdings" pitchFamily="2" charset="2"/>
              <a:buChar char="v"/>
            </a:pPr>
            <a:endParaRPr lang="es-ES_tradnl" sz="1100" spc="73">
              <a:latin typeface="Nunito" pitchFamily="2" charset="0"/>
            </a:endParaRPr>
          </a:p>
          <a:p>
            <a:pPr marL="68154" lvl="1" indent="-190510" defTabSz="914446">
              <a:lnSpc>
                <a:spcPts val="2199"/>
              </a:lnSpc>
              <a:buFont typeface="Wingdings" pitchFamily="2" charset="2"/>
              <a:buChar char="v"/>
            </a:pPr>
            <a:r>
              <a:rPr lang="es-ES_tradnl" sz="1100" spc="73">
                <a:latin typeface="Nunito" pitchFamily="2" charset="0"/>
              </a:rPr>
              <a:t>INDICADORES FINANCIEROS</a:t>
            </a:r>
          </a:p>
          <a:p>
            <a:pPr marL="68154" lvl="1" indent="-190510" defTabSz="914446">
              <a:lnSpc>
                <a:spcPts val="2199"/>
              </a:lnSpc>
              <a:buFont typeface="Wingdings" pitchFamily="2" charset="2"/>
              <a:buChar char="v"/>
            </a:pPr>
            <a:endParaRPr lang="es-ES_tradnl" sz="1100" spc="73">
              <a:latin typeface="Nunito" pitchFamily="2" charset="0"/>
            </a:endParaRPr>
          </a:p>
          <a:p>
            <a:pPr marL="68154" lvl="1" indent="-190510" defTabSz="914446">
              <a:lnSpc>
                <a:spcPts val="2199"/>
              </a:lnSpc>
              <a:buFont typeface="Wingdings" pitchFamily="2" charset="2"/>
              <a:buChar char="v"/>
            </a:pPr>
            <a:r>
              <a:rPr lang="es-ES_tradnl" sz="1100" spc="73">
                <a:latin typeface="Nunito" pitchFamily="2" charset="0"/>
              </a:rPr>
              <a:t>SEGUIMIENTO PESV,  PECCIT , POLIZAS, TERMINALES</a:t>
            </a:r>
          </a:p>
          <a:p>
            <a:pPr marL="35830" lvl="1" indent="-17915" defTabSz="914446">
              <a:lnSpc>
                <a:spcPts val="232"/>
              </a:lnSpc>
              <a:buFont typeface="Arial"/>
              <a:buChar char="•"/>
            </a:pPr>
            <a:endParaRPr lang="es-ES_tradnl" sz="1200" spc="85">
              <a:latin typeface="Nunito" pitchFamily="2" charset="0"/>
            </a:endParaRPr>
          </a:p>
        </p:txBody>
      </p:sp>
      <p:sp>
        <p:nvSpPr>
          <p:cNvPr id="26" name="TextBox 16">
            <a:extLst>
              <a:ext uri="{FF2B5EF4-FFF2-40B4-BE49-F238E27FC236}">
                <a16:creationId xmlns:a16="http://schemas.microsoft.com/office/drawing/2014/main" id="{F54F0B82-4EAC-AE08-7E3C-9BF5DFD90642}"/>
              </a:ext>
            </a:extLst>
          </p:cNvPr>
          <p:cNvSpPr txBox="1"/>
          <p:nvPr/>
        </p:nvSpPr>
        <p:spPr>
          <a:xfrm>
            <a:off x="8867481" y="2268299"/>
            <a:ext cx="2939157" cy="4015202"/>
          </a:xfrm>
          <a:prstGeom prst="rect">
            <a:avLst/>
          </a:prstGeom>
        </p:spPr>
        <p:txBody>
          <a:bodyPr wrap="square" lIns="0" tIns="0" rIns="0" bIns="0" rtlCol="0" anchor="t">
            <a:spAutoFit/>
          </a:bodyPr>
          <a:lstStyle/>
          <a:p>
            <a:pPr marL="0" lvl="1" algn="just" defTabSz="914446">
              <a:lnSpc>
                <a:spcPts val="2199"/>
              </a:lnSpc>
            </a:pPr>
            <a:r>
              <a:rPr lang="es-ES_tradnl" sz="1100" b="1" spc="73">
                <a:latin typeface="Nunito" pitchFamily="2" charset="0"/>
              </a:rPr>
              <a:t>Canal 100% digital para acceder a los servicios digitales de la entidad:</a:t>
            </a:r>
          </a:p>
          <a:p>
            <a:pPr marL="0" lvl="1" defTabSz="914446">
              <a:lnSpc>
                <a:spcPts val="2199"/>
              </a:lnSpc>
            </a:pPr>
            <a:endParaRPr lang="es-ES_tradnl" sz="1100" b="1" spc="73">
              <a:latin typeface="Nunito" pitchFamily="2" charset="0"/>
            </a:endParaRPr>
          </a:p>
          <a:p>
            <a:pPr marL="0" lvl="1" indent="-190510" defTabSz="914446">
              <a:lnSpc>
                <a:spcPts val="2199"/>
              </a:lnSpc>
              <a:buFont typeface="Wingdings" pitchFamily="2" charset="2"/>
              <a:buChar char="q"/>
            </a:pPr>
            <a:r>
              <a:rPr lang="es-ES_tradnl" sz="1100" spc="73">
                <a:latin typeface="Nunito" pitchFamily="2" charset="0"/>
              </a:rPr>
              <a:t>PETICIONES , QUEJAS Y RECLAMOS </a:t>
            </a:r>
          </a:p>
          <a:p>
            <a:pPr marL="0" lvl="1" defTabSz="914446">
              <a:lnSpc>
                <a:spcPts val="2199"/>
              </a:lnSpc>
            </a:pPr>
            <a:endParaRPr lang="es-ES_tradnl" sz="1100" spc="73">
              <a:latin typeface="Nunito" pitchFamily="2" charset="0"/>
            </a:endParaRPr>
          </a:p>
          <a:p>
            <a:pPr marL="0" lvl="1" indent="-190510" defTabSz="914446">
              <a:lnSpc>
                <a:spcPts val="2199"/>
              </a:lnSpc>
              <a:buFont typeface="Wingdings" pitchFamily="2" charset="2"/>
              <a:buChar char="q"/>
            </a:pPr>
            <a:r>
              <a:rPr lang="es-ES_tradnl" sz="1100" spc="73">
                <a:latin typeface="Nunito" pitchFamily="2" charset="0"/>
              </a:rPr>
              <a:t>INFORMES ÚNICOS DE INFRACCIONES AL TRANSPORTE – IUIT</a:t>
            </a:r>
          </a:p>
          <a:p>
            <a:pPr marL="0" lvl="1" defTabSz="914446">
              <a:lnSpc>
                <a:spcPts val="2199"/>
              </a:lnSpc>
            </a:pPr>
            <a:endParaRPr lang="es-ES_tradnl" sz="1050" spc="73">
              <a:latin typeface="Nunito" pitchFamily="2" charset="0"/>
            </a:endParaRPr>
          </a:p>
          <a:p>
            <a:pPr marL="0" lvl="1" indent="-190510" defTabSz="914446">
              <a:lnSpc>
                <a:spcPts val="2199"/>
              </a:lnSpc>
              <a:buFont typeface="Wingdings" pitchFamily="2" charset="2"/>
              <a:buChar char="q"/>
            </a:pPr>
            <a:r>
              <a:rPr lang="es-ES_tradnl" sz="1100" spc="73">
                <a:latin typeface="Nunito" pitchFamily="2" charset="0"/>
              </a:rPr>
              <a:t>SOLICITUD, REVISIÓN Y APROBACIÓN DE RETIRO DE VEHÍCULOS INMOVILIZADOS</a:t>
            </a:r>
          </a:p>
          <a:p>
            <a:pPr marL="0" lvl="1" indent="-190510" defTabSz="914446">
              <a:lnSpc>
                <a:spcPts val="2199"/>
              </a:lnSpc>
              <a:buFont typeface="Wingdings" pitchFamily="2" charset="2"/>
              <a:buChar char="q"/>
            </a:pPr>
            <a:endParaRPr lang="es-ES_tradnl" sz="1100" spc="73">
              <a:latin typeface="Nunito" pitchFamily="2" charset="0"/>
            </a:endParaRPr>
          </a:p>
          <a:p>
            <a:pPr marL="0" lvl="1" indent="-190510" defTabSz="914446">
              <a:lnSpc>
                <a:spcPts val="2199"/>
              </a:lnSpc>
              <a:buFont typeface="Wingdings" pitchFamily="2" charset="2"/>
              <a:buChar char="q"/>
            </a:pPr>
            <a:r>
              <a:rPr lang="es-ES_tradnl" sz="1100" spc="73">
                <a:latin typeface="Nunito" pitchFamily="2" charset="0"/>
              </a:rPr>
              <a:t>INTEGRAR APLICACIONES VIGIA, TAUX, ORFEO,PESV, PECCIT,PECSO</a:t>
            </a:r>
            <a:endParaRPr lang="es-ES_tradnl" sz="1100" b="1" spc="73">
              <a:latin typeface="Nunito" pitchFamily="2" charset="0"/>
            </a:endParaRPr>
          </a:p>
          <a:p>
            <a:pPr marL="35830" lvl="1" indent="-17915" defTabSz="914446">
              <a:lnSpc>
                <a:spcPts val="232"/>
              </a:lnSpc>
              <a:buFont typeface="Arial"/>
              <a:buChar char="•"/>
            </a:pPr>
            <a:endParaRPr lang="es-ES_tradnl" sz="1200" spc="85">
              <a:latin typeface="Nunito" pitchFamily="2" charset="0"/>
            </a:endParaRPr>
          </a:p>
        </p:txBody>
      </p:sp>
      <p:sp>
        <p:nvSpPr>
          <p:cNvPr id="3" name="Google Shape;159;p13">
            <a:extLst>
              <a:ext uri="{FF2B5EF4-FFF2-40B4-BE49-F238E27FC236}">
                <a16:creationId xmlns:a16="http://schemas.microsoft.com/office/drawing/2014/main" id="{AF58A69F-D93F-7B63-43B0-7E8AC828D8C4}"/>
              </a:ext>
            </a:extLst>
          </p:cNvPr>
          <p:cNvSpPr txBox="1"/>
          <p:nvPr/>
        </p:nvSpPr>
        <p:spPr>
          <a:xfrm>
            <a:off x="5039614" y="6599645"/>
            <a:ext cx="2455468" cy="3073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1400" b="1" i="0" u="none" strike="noStrike" cap="none">
                <a:solidFill>
                  <a:schemeClr val="lt1"/>
                </a:solidFill>
                <a:latin typeface="Calibri"/>
                <a:ea typeface="Calibri"/>
                <a:cs typeface="Calibri"/>
                <a:sym typeface="Calibri"/>
              </a:rPr>
              <a:t>www.supertransporte.gov.co</a:t>
            </a:r>
            <a:endParaRPr sz="1400" b="1">
              <a:solidFill>
                <a:schemeClr val="lt1"/>
              </a:solidFill>
              <a:latin typeface="Calibri"/>
              <a:ea typeface="Calibri"/>
              <a:cs typeface="Calibri"/>
              <a:sym typeface="Calibri"/>
            </a:endParaRPr>
          </a:p>
        </p:txBody>
      </p:sp>
      <p:pic>
        <p:nvPicPr>
          <p:cNvPr id="4" name="Imagen 3">
            <a:extLst>
              <a:ext uri="{FF2B5EF4-FFF2-40B4-BE49-F238E27FC236}">
                <a16:creationId xmlns:a16="http://schemas.microsoft.com/office/drawing/2014/main" id="{8C088241-514A-106E-393A-92CDEE1E1EE4}"/>
              </a:ext>
            </a:extLst>
          </p:cNvPr>
          <p:cNvPicPr>
            <a:picLocks noChangeAspect="1"/>
          </p:cNvPicPr>
          <p:nvPr/>
        </p:nvPicPr>
        <p:blipFill>
          <a:blip r:embed="rId8"/>
          <a:stretch>
            <a:fillRect/>
          </a:stretch>
        </p:blipFill>
        <p:spPr>
          <a:xfrm>
            <a:off x="254022" y="215116"/>
            <a:ext cx="1622279" cy="651280"/>
          </a:xfrm>
          <a:prstGeom prst="rect">
            <a:avLst/>
          </a:prstGeom>
        </p:spPr>
      </p:pic>
      <p:pic>
        <p:nvPicPr>
          <p:cNvPr id="5" name="Imagen 4">
            <a:extLst>
              <a:ext uri="{FF2B5EF4-FFF2-40B4-BE49-F238E27FC236}">
                <a16:creationId xmlns:a16="http://schemas.microsoft.com/office/drawing/2014/main" id="{719440A3-3844-33C4-8CDE-02BCAE3005E6}"/>
              </a:ext>
            </a:extLst>
          </p:cNvPr>
          <p:cNvPicPr>
            <a:picLocks noChangeAspect="1"/>
          </p:cNvPicPr>
          <p:nvPr/>
        </p:nvPicPr>
        <p:blipFill>
          <a:blip r:embed="rId9"/>
          <a:stretch>
            <a:fillRect/>
          </a:stretch>
        </p:blipFill>
        <p:spPr>
          <a:xfrm>
            <a:off x="10770919" y="232491"/>
            <a:ext cx="953303" cy="729689"/>
          </a:xfrm>
          <a:prstGeom prst="rect">
            <a:avLst/>
          </a:prstGeom>
        </p:spPr>
      </p:pic>
      <p:grpSp>
        <p:nvGrpSpPr>
          <p:cNvPr id="6" name="Group 3">
            <a:extLst>
              <a:ext uri="{FF2B5EF4-FFF2-40B4-BE49-F238E27FC236}">
                <a16:creationId xmlns:a16="http://schemas.microsoft.com/office/drawing/2014/main" id="{1A5A5689-DA3E-9C47-7D80-B70C6AAD0748}"/>
              </a:ext>
            </a:extLst>
          </p:cNvPr>
          <p:cNvGrpSpPr/>
          <p:nvPr/>
        </p:nvGrpSpPr>
        <p:grpSpPr>
          <a:xfrm>
            <a:off x="39561" y="6599645"/>
            <a:ext cx="12192001" cy="295071"/>
            <a:chOff x="0" y="0"/>
            <a:chExt cx="5103511" cy="116571"/>
          </a:xfrm>
        </p:grpSpPr>
        <p:sp>
          <p:nvSpPr>
            <p:cNvPr id="7" name="Freeform 4">
              <a:extLst>
                <a:ext uri="{FF2B5EF4-FFF2-40B4-BE49-F238E27FC236}">
                  <a16:creationId xmlns:a16="http://schemas.microsoft.com/office/drawing/2014/main" id="{93F801B3-B8D5-D996-F739-480F1E6C5517}"/>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Box 5">
              <a:extLst>
                <a:ext uri="{FF2B5EF4-FFF2-40B4-BE49-F238E27FC236}">
                  <a16:creationId xmlns:a16="http://schemas.microsoft.com/office/drawing/2014/main" id="{EB448955-FAF9-C017-FCB2-E3A9ADC7670D}"/>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2" name="TextBox 102">
            <a:extLst>
              <a:ext uri="{FF2B5EF4-FFF2-40B4-BE49-F238E27FC236}">
                <a16:creationId xmlns:a16="http://schemas.microsoft.com/office/drawing/2014/main" id="{B37BA136-3B69-CFC2-A252-0DDA2FB72012}"/>
              </a:ext>
            </a:extLst>
          </p:cNvPr>
          <p:cNvSpPr txBox="1"/>
          <p:nvPr/>
        </p:nvSpPr>
        <p:spPr>
          <a:xfrm>
            <a:off x="4991789" y="6590334"/>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2453405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DE2EB4-D4F6-2764-8EA2-FEDBCB067E0A}"/>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sp>
        <p:nvSpPr>
          <p:cNvPr id="6" name="Elipse 5">
            <a:extLst>
              <a:ext uri="{FF2B5EF4-FFF2-40B4-BE49-F238E27FC236}">
                <a16:creationId xmlns:a16="http://schemas.microsoft.com/office/drawing/2014/main" id="{F0741AD1-2003-F214-6352-919F507BB09B}"/>
              </a:ext>
            </a:extLst>
          </p:cNvPr>
          <p:cNvSpPr/>
          <p:nvPr/>
        </p:nvSpPr>
        <p:spPr>
          <a:xfrm>
            <a:off x="587596" y="730132"/>
            <a:ext cx="1544500" cy="1544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a16="http://schemas.microsoft.com/office/drawing/2014/main" id="{7B2E6BDA-6B77-EC12-2579-412A0FD846BD}"/>
              </a:ext>
            </a:extLst>
          </p:cNvPr>
          <p:cNvPicPr>
            <a:picLocks noChangeAspect="1"/>
          </p:cNvPicPr>
          <p:nvPr/>
        </p:nvPicPr>
        <p:blipFill>
          <a:blip r:embed="rId3"/>
          <a:stretch>
            <a:fillRect/>
          </a:stretch>
        </p:blipFill>
        <p:spPr>
          <a:xfrm>
            <a:off x="521046" y="803765"/>
            <a:ext cx="1677600" cy="1194451"/>
          </a:xfrm>
          <a:prstGeom prst="rect">
            <a:avLst/>
          </a:prstGeom>
        </p:spPr>
      </p:pic>
      <p:sp>
        <p:nvSpPr>
          <p:cNvPr id="8" name="CuadroTexto 7">
            <a:extLst>
              <a:ext uri="{FF2B5EF4-FFF2-40B4-BE49-F238E27FC236}">
                <a16:creationId xmlns:a16="http://schemas.microsoft.com/office/drawing/2014/main" id="{7447D507-5BE5-134E-02EA-5DFB95C0EBA4}"/>
              </a:ext>
            </a:extLst>
          </p:cNvPr>
          <p:cNvSpPr txBox="1"/>
          <p:nvPr/>
        </p:nvSpPr>
        <p:spPr>
          <a:xfrm>
            <a:off x="872067" y="2513072"/>
            <a:ext cx="7462770" cy="1446550"/>
          </a:xfrm>
          <a:prstGeom prst="rect">
            <a:avLst/>
          </a:prstGeom>
          <a:noFill/>
        </p:spPr>
        <p:txBody>
          <a:bodyPr wrap="square" rtlCol="0">
            <a:spAutoFit/>
          </a:bodyPr>
          <a:lstStyle/>
          <a:p>
            <a:pPr algn="ctr"/>
            <a:r>
              <a:rPr lang="es-CO" sz="4400" b="1">
                <a:solidFill>
                  <a:schemeClr val="bg1"/>
                </a:solidFill>
                <a:latin typeface="Nunito" pitchFamily="2" charset="0"/>
              </a:rPr>
              <a:t>Resultado Evasión</a:t>
            </a:r>
          </a:p>
          <a:p>
            <a:pPr algn="ctr"/>
            <a:r>
              <a:rPr lang="es-CO" sz="4400" b="1">
                <a:solidFill>
                  <a:schemeClr val="bg1"/>
                </a:solidFill>
                <a:latin typeface="Nunito" pitchFamily="2" charset="0"/>
              </a:rPr>
              <a:t> SOAT /RTM </a:t>
            </a:r>
          </a:p>
        </p:txBody>
      </p:sp>
      <p:cxnSp>
        <p:nvCxnSpPr>
          <p:cNvPr id="9" name="Conector recto 8">
            <a:extLst>
              <a:ext uri="{FF2B5EF4-FFF2-40B4-BE49-F238E27FC236}">
                <a16:creationId xmlns:a16="http://schemas.microsoft.com/office/drawing/2014/main" id="{94AB79D8-77AF-CFA1-FD39-835870CF19C6}"/>
              </a:ext>
            </a:extLst>
          </p:cNvPr>
          <p:cNvCxnSpPr>
            <a:cxnSpLocks/>
          </p:cNvCxnSpPr>
          <p:nvPr/>
        </p:nvCxnSpPr>
        <p:spPr>
          <a:xfrm>
            <a:off x="1005282" y="4289676"/>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157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66213"/>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49592" y="-192413"/>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812901" y="-75746"/>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9192033" y="-192413"/>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41" name="TextBox 41"/>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dirty="0" err="1">
                <a:solidFill>
                  <a:srgbClr val="F8F7F7"/>
                </a:solidFill>
                <a:latin typeface="Open Sans"/>
              </a:rPr>
              <a:t>www.supertransporte.gov.co</a:t>
            </a:r>
            <a:endParaRPr lang="en-US" sz="1400" dirty="0">
              <a:solidFill>
                <a:srgbClr val="F8F7F7"/>
              </a:solidFill>
              <a:latin typeface="Open Sans"/>
            </a:endParaRPr>
          </a:p>
        </p:txBody>
      </p:sp>
      <p:sp>
        <p:nvSpPr>
          <p:cNvPr id="43" name="TextBox 19">
            <a:extLst>
              <a:ext uri="{FF2B5EF4-FFF2-40B4-BE49-F238E27FC236}">
                <a16:creationId xmlns:a16="http://schemas.microsoft.com/office/drawing/2014/main" id="{F6A2318C-5767-8AD1-AEF9-E8385CD9682B}"/>
              </a:ext>
            </a:extLst>
          </p:cNvPr>
          <p:cNvSpPr txBox="1"/>
          <p:nvPr/>
        </p:nvSpPr>
        <p:spPr>
          <a:xfrm>
            <a:off x="2591972" y="46068"/>
            <a:ext cx="6600061" cy="480196"/>
          </a:xfrm>
          <a:prstGeom prst="rect">
            <a:avLst/>
          </a:prstGeom>
        </p:spPr>
        <p:txBody>
          <a:bodyPr lIns="0" tIns="0" rIns="0" bIns="0" rtlCol="0" anchor="t">
            <a:spAutoFit/>
          </a:bodyPr>
          <a:lstStyle/>
          <a:p>
            <a:pPr algn="ctr">
              <a:lnSpc>
                <a:spcPts val="4130"/>
              </a:lnSpc>
            </a:pPr>
            <a:r>
              <a:rPr lang="es-ES_tradnl" sz="2800" b="1" dirty="0">
                <a:solidFill>
                  <a:srgbClr val="000000"/>
                </a:solidFill>
                <a:latin typeface="Raleway Bold"/>
              </a:rPr>
              <a:t>Evasión SOAT / RTM</a:t>
            </a:r>
          </a:p>
        </p:txBody>
      </p:sp>
      <p:sp>
        <p:nvSpPr>
          <p:cNvPr id="11" name="Freeform 2">
            <a:extLst>
              <a:ext uri="{FF2B5EF4-FFF2-40B4-BE49-F238E27FC236}">
                <a16:creationId xmlns:a16="http://schemas.microsoft.com/office/drawing/2014/main" id="{60F7AC39-AFDB-83E8-8201-27E96A1C4C46}"/>
              </a:ext>
            </a:extLst>
          </p:cNvPr>
          <p:cNvSpPr/>
          <p:nvPr/>
        </p:nvSpPr>
        <p:spPr>
          <a:xfrm>
            <a:off x="100015" y="1041980"/>
            <a:ext cx="3934891" cy="5354617"/>
          </a:xfrm>
          <a:custGeom>
            <a:avLst/>
            <a:gdLst/>
            <a:ahLst/>
            <a:cxnLst/>
            <a:rect l="l" t="t" r="r" b="b"/>
            <a:pathLst>
              <a:path w="10258831" h="4680296">
                <a:moveTo>
                  <a:pt x="0" y="0"/>
                </a:moveTo>
                <a:lnTo>
                  <a:pt x="10258831" y="0"/>
                </a:lnTo>
                <a:lnTo>
                  <a:pt x="10258831" y="4680296"/>
                </a:lnTo>
                <a:lnTo>
                  <a:pt x="0" y="46802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_tradnl" dirty="0"/>
          </a:p>
        </p:txBody>
      </p:sp>
      <p:sp>
        <p:nvSpPr>
          <p:cNvPr id="14" name="TextBox 14">
            <a:extLst>
              <a:ext uri="{FF2B5EF4-FFF2-40B4-BE49-F238E27FC236}">
                <a16:creationId xmlns:a16="http://schemas.microsoft.com/office/drawing/2014/main" id="{0513B7C2-9B6D-3174-82FB-4CC23C466D07}"/>
              </a:ext>
            </a:extLst>
          </p:cNvPr>
          <p:cNvSpPr txBox="1"/>
          <p:nvPr/>
        </p:nvSpPr>
        <p:spPr>
          <a:xfrm>
            <a:off x="458905" y="1157527"/>
            <a:ext cx="3652692" cy="509573"/>
          </a:xfrm>
          <a:prstGeom prst="rect">
            <a:avLst/>
          </a:prstGeom>
        </p:spPr>
        <p:txBody>
          <a:bodyPr lIns="50801" tIns="50801" rIns="50801" bIns="50801" rtlCol="0" anchor="ctr"/>
          <a:lstStyle/>
          <a:p>
            <a:pPr algn="ctr">
              <a:lnSpc>
                <a:spcPts val="2660"/>
              </a:lnSpc>
            </a:pPr>
            <a:r>
              <a:rPr lang="en-US" sz="2400" spc="143" dirty="0">
                <a:solidFill>
                  <a:srgbClr val="FFFFFF"/>
                </a:solidFill>
                <a:latin typeface="Open Sans Bold"/>
              </a:rPr>
              <a:t>Evasion SOAT y RTM</a:t>
            </a:r>
          </a:p>
        </p:txBody>
      </p:sp>
      <p:sp>
        <p:nvSpPr>
          <p:cNvPr id="15" name="TextBox 3">
            <a:extLst>
              <a:ext uri="{FF2B5EF4-FFF2-40B4-BE49-F238E27FC236}">
                <a16:creationId xmlns:a16="http://schemas.microsoft.com/office/drawing/2014/main" id="{69171863-74DB-A984-E2D6-28E5CA2F0498}"/>
              </a:ext>
            </a:extLst>
          </p:cNvPr>
          <p:cNvSpPr txBox="1"/>
          <p:nvPr/>
        </p:nvSpPr>
        <p:spPr>
          <a:xfrm>
            <a:off x="248587" y="1384676"/>
            <a:ext cx="3669505" cy="4766690"/>
          </a:xfrm>
          <a:prstGeom prst="rect">
            <a:avLst/>
          </a:prstGeom>
        </p:spPr>
        <p:txBody>
          <a:bodyPr wrap="square" lIns="0" tIns="0" rIns="0" bIns="0" rtlCol="0" anchor="t">
            <a:spAutoFit/>
          </a:bodyPr>
          <a:lstStyle/>
          <a:p>
            <a:pPr algn="just">
              <a:lnSpc>
                <a:spcPts val="2231"/>
              </a:lnSpc>
            </a:pPr>
            <a:r>
              <a:rPr lang="es-ES_tradnl" sz="1100" b="1" dirty="0">
                <a:solidFill>
                  <a:srgbClr val="000000"/>
                </a:solidFill>
                <a:latin typeface="Raleway Bold"/>
              </a:rPr>
              <a:t>Total Parque Automotor: 19.169.112</a:t>
            </a:r>
          </a:p>
          <a:p>
            <a:pPr algn="just">
              <a:lnSpc>
                <a:spcPts val="2231"/>
              </a:lnSpc>
            </a:pPr>
            <a:r>
              <a:rPr lang="es-ES_tradnl" sz="1100" b="1" dirty="0">
                <a:solidFill>
                  <a:srgbClr val="000000"/>
                </a:solidFill>
                <a:latin typeface="Raleway Bold"/>
              </a:rPr>
              <a:t>SOAT / RTM Vigente. .       : 9.919.265 ( 52 % )</a:t>
            </a:r>
          </a:p>
          <a:p>
            <a:pPr algn="just">
              <a:lnSpc>
                <a:spcPts val="2231"/>
              </a:lnSpc>
            </a:pPr>
            <a:r>
              <a:rPr lang="es-ES_tradnl" sz="1100" b="1" dirty="0">
                <a:solidFill>
                  <a:srgbClr val="000000"/>
                </a:solidFill>
                <a:latin typeface="Raleway Bold"/>
              </a:rPr>
              <a:t>SOAT / RTM NO Vigente.  : 9.249.847 ( 48 % )</a:t>
            </a:r>
          </a:p>
          <a:p>
            <a:pPr algn="just">
              <a:lnSpc>
                <a:spcPts val="2231"/>
              </a:lnSpc>
            </a:pPr>
            <a:endParaRPr lang="es-ES_tradnl" sz="1100" b="1" dirty="0">
              <a:solidFill>
                <a:srgbClr val="000000"/>
              </a:solidFill>
              <a:latin typeface="Raleway Bold"/>
            </a:endParaRPr>
          </a:p>
          <a:p>
            <a:pPr algn="just">
              <a:lnSpc>
                <a:spcPts val="2231"/>
              </a:lnSpc>
            </a:pPr>
            <a:r>
              <a:rPr lang="es-ES_tradnl" sz="1100" b="1" dirty="0">
                <a:solidFill>
                  <a:srgbClr val="000000"/>
                </a:solidFill>
                <a:latin typeface="Raleway Bold"/>
              </a:rPr>
              <a:t>Acciones :</a:t>
            </a:r>
          </a:p>
          <a:p>
            <a:pPr marL="344084" lvl="1" indent="-172041">
              <a:lnSpc>
                <a:spcPts val="2231"/>
              </a:lnSpc>
              <a:buFont typeface="Arial"/>
              <a:buChar char="•"/>
            </a:pPr>
            <a:r>
              <a:rPr lang="es-ES_tradnl" sz="1100" b="1" dirty="0">
                <a:solidFill>
                  <a:srgbClr val="000000"/>
                </a:solidFill>
                <a:latin typeface="Raleway Bold"/>
              </a:rPr>
              <a:t>66.500</a:t>
            </a:r>
            <a:r>
              <a:rPr lang="es-ES_tradnl" sz="1100" dirty="0">
                <a:solidFill>
                  <a:srgbClr val="000000"/>
                </a:solidFill>
                <a:latin typeface="Raleway Bold"/>
              </a:rPr>
              <a:t> mensajes a entidades públicas </a:t>
            </a:r>
          </a:p>
          <a:p>
            <a:pPr marL="344084" lvl="1" indent="-172041">
              <a:lnSpc>
                <a:spcPts val="2231"/>
              </a:lnSpc>
              <a:buFont typeface="Arial"/>
              <a:buChar char="•"/>
            </a:pPr>
            <a:r>
              <a:rPr lang="es-ES_tradnl" sz="1100" b="1" dirty="0">
                <a:solidFill>
                  <a:srgbClr val="000000"/>
                </a:solidFill>
                <a:latin typeface="Raleway Bold"/>
              </a:rPr>
              <a:t>3.128</a:t>
            </a:r>
            <a:r>
              <a:rPr lang="es-ES_tradnl" sz="1100" dirty="0">
                <a:solidFill>
                  <a:srgbClr val="000000"/>
                </a:solidFill>
                <a:latin typeface="Raleway Bold"/>
              </a:rPr>
              <a:t> mensajes a misiones diplomáticas u organismos multilaterales </a:t>
            </a:r>
          </a:p>
          <a:p>
            <a:pPr marL="344084" lvl="1" indent="-172041">
              <a:lnSpc>
                <a:spcPts val="2231"/>
              </a:lnSpc>
              <a:buFont typeface="Arial"/>
              <a:buChar char="•"/>
            </a:pPr>
            <a:r>
              <a:rPr lang="es-ES_tradnl" sz="1100" b="1" dirty="0">
                <a:solidFill>
                  <a:srgbClr val="000000"/>
                </a:solidFill>
                <a:latin typeface="Raleway Bold"/>
              </a:rPr>
              <a:t>238.000</a:t>
            </a:r>
            <a:r>
              <a:rPr lang="es-ES_tradnl" sz="1100" dirty="0">
                <a:solidFill>
                  <a:srgbClr val="000000"/>
                </a:solidFill>
                <a:latin typeface="Raleway Bold"/>
              </a:rPr>
              <a:t> mensajes a empresas de transporte publico </a:t>
            </a:r>
          </a:p>
          <a:p>
            <a:pPr marL="344084" lvl="1" indent="-172041">
              <a:lnSpc>
                <a:spcPts val="2231"/>
              </a:lnSpc>
              <a:buFont typeface="Arial"/>
              <a:buChar char="•"/>
            </a:pPr>
            <a:r>
              <a:rPr lang="es-ES_tradnl" sz="1100" b="1" dirty="0">
                <a:solidFill>
                  <a:srgbClr val="000000"/>
                </a:solidFill>
                <a:latin typeface="Raleway Bold"/>
              </a:rPr>
              <a:t>9.607</a:t>
            </a:r>
            <a:r>
              <a:rPr lang="es-ES_tradnl" sz="1100" dirty="0">
                <a:solidFill>
                  <a:srgbClr val="000000"/>
                </a:solidFill>
                <a:latin typeface="Raleway Bold"/>
              </a:rPr>
              <a:t> mensajes a propietarios de vehículos </a:t>
            </a:r>
          </a:p>
          <a:p>
            <a:pPr marL="344084" lvl="1" indent="-172041">
              <a:lnSpc>
                <a:spcPts val="2231"/>
              </a:lnSpc>
              <a:buFont typeface="Arial"/>
              <a:buChar char="•"/>
            </a:pPr>
            <a:r>
              <a:rPr lang="es-ES_tradnl" sz="1100" dirty="0">
                <a:solidFill>
                  <a:srgbClr val="000000"/>
                </a:solidFill>
                <a:latin typeface="Raleway Bold"/>
              </a:rPr>
              <a:t>Envió de </a:t>
            </a:r>
            <a:r>
              <a:rPr lang="es-ES_tradnl" sz="1100" b="1" dirty="0">
                <a:solidFill>
                  <a:srgbClr val="000000"/>
                </a:solidFill>
                <a:latin typeface="Raleway Bold"/>
              </a:rPr>
              <a:t>947.000</a:t>
            </a:r>
            <a:r>
              <a:rPr lang="es-ES_tradnl" sz="1100" dirty="0">
                <a:solidFill>
                  <a:srgbClr val="000000"/>
                </a:solidFill>
                <a:latin typeface="Raleway Bold"/>
              </a:rPr>
              <a:t> de mensajes de texto a propietarios</a:t>
            </a:r>
          </a:p>
          <a:p>
            <a:pPr algn="just">
              <a:lnSpc>
                <a:spcPts val="2231"/>
              </a:lnSpc>
            </a:pPr>
            <a:r>
              <a:rPr lang="es-ES_tradnl" sz="1100" b="1" dirty="0">
                <a:solidFill>
                  <a:srgbClr val="000000"/>
                </a:solidFill>
                <a:latin typeface="Raleway Bold"/>
              </a:rPr>
              <a:t>Conclusión </a:t>
            </a:r>
          </a:p>
          <a:p>
            <a:pPr marL="171450" indent="-171450" algn="just">
              <a:lnSpc>
                <a:spcPts val="2231"/>
              </a:lnSpc>
              <a:buFont typeface="Arial" panose="020B0604020202020204" pitchFamily="34" charset="0"/>
              <a:buChar char="•"/>
            </a:pPr>
            <a:r>
              <a:rPr lang="es-ES_tradnl" sz="1100" dirty="0">
                <a:solidFill>
                  <a:srgbClr val="000000"/>
                </a:solidFill>
                <a:latin typeface="Raleway Bold"/>
              </a:rPr>
              <a:t>El 55% de vehículos llevan más de 6 años sin SOAT (</a:t>
            </a:r>
            <a:r>
              <a:rPr lang="es-ES_tradnl" sz="1100" b="1" dirty="0">
                <a:solidFill>
                  <a:srgbClr val="000000"/>
                </a:solidFill>
                <a:latin typeface="Nunito" pitchFamily="2" charset="77"/>
              </a:rPr>
              <a:t>5.057.188 Vehículos  )</a:t>
            </a:r>
          </a:p>
          <a:p>
            <a:pPr marL="171450" indent="-171450" algn="just">
              <a:lnSpc>
                <a:spcPts val="2231"/>
              </a:lnSpc>
              <a:buFont typeface="Arial" panose="020B0604020202020204" pitchFamily="34" charset="0"/>
              <a:buChar char="•"/>
            </a:pPr>
            <a:r>
              <a:rPr lang="es-ES_tradnl" sz="1100" b="1" dirty="0">
                <a:solidFill>
                  <a:srgbClr val="000000"/>
                </a:solidFill>
                <a:latin typeface="Nunito" pitchFamily="2" charset="77"/>
              </a:rPr>
              <a:t>Implementamos el aplicativo SISI/PECCIT</a:t>
            </a:r>
            <a:endParaRPr lang="es-ES_tradnl" sz="1100" dirty="0">
              <a:solidFill>
                <a:srgbClr val="000000"/>
              </a:solidFill>
              <a:latin typeface="Raleway Bold"/>
            </a:endParaRPr>
          </a:p>
        </p:txBody>
      </p:sp>
      <p:pic>
        <p:nvPicPr>
          <p:cNvPr id="35" name="Imagen 34">
            <a:extLst>
              <a:ext uri="{FF2B5EF4-FFF2-40B4-BE49-F238E27FC236}">
                <a16:creationId xmlns:a16="http://schemas.microsoft.com/office/drawing/2014/main" id="{579204CD-F34F-AAAE-82B0-328D6763341F}"/>
              </a:ext>
            </a:extLst>
          </p:cNvPr>
          <p:cNvPicPr>
            <a:picLocks noChangeAspect="1"/>
          </p:cNvPicPr>
          <p:nvPr/>
        </p:nvPicPr>
        <p:blipFill rotWithShape="1">
          <a:blip r:embed="rId7"/>
          <a:srcRect t="6369"/>
          <a:stretch/>
        </p:blipFill>
        <p:spPr>
          <a:xfrm>
            <a:off x="5644855" y="4163870"/>
            <a:ext cx="3484774" cy="2232727"/>
          </a:xfrm>
          <a:prstGeom prst="rect">
            <a:avLst/>
          </a:prstGeom>
        </p:spPr>
      </p:pic>
      <p:sp>
        <p:nvSpPr>
          <p:cNvPr id="36" name="Rectángulo 35">
            <a:extLst>
              <a:ext uri="{FF2B5EF4-FFF2-40B4-BE49-F238E27FC236}">
                <a16:creationId xmlns:a16="http://schemas.microsoft.com/office/drawing/2014/main" id="{5E209768-6041-E209-3B76-08346B93F42E}"/>
              </a:ext>
            </a:extLst>
          </p:cNvPr>
          <p:cNvSpPr/>
          <p:nvPr/>
        </p:nvSpPr>
        <p:spPr>
          <a:xfrm>
            <a:off x="7039646" y="2124256"/>
            <a:ext cx="919990" cy="392563"/>
          </a:xfrm>
          <a:prstGeom prst="rect">
            <a:avLst/>
          </a:prstGeom>
          <a:solidFill>
            <a:srgbClr val="5C2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dirty="0"/>
              <a:t>5.057.188</a:t>
            </a:r>
          </a:p>
          <a:p>
            <a:pPr algn="ctr"/>
            <a:r>
              <a:rPr lang="es-ES_tradnl" sz="800" dirty="0"/>
              <a:t>Mayor a 6 Años</a:t>
            </a:r>
          </a:p>
        </p:txBody>
      </p:sp>
      <p:pic>
        <p:nvPicPr>
          <p:cNvPr id="37" name="Imagen 36">
            <a:extLst>
              <a:ext uri="{FF2B5EF4-FFF2-40B4-BE49-F238E27FC236}">
                <a16:creationId xmlns:a16="http://schemas.microsoft.com/office/drawing/2014/main" id="{3129B5DD-D297-89CC-C6F8-1B446A568064}"/>
              </a:ext>
            </a:extLst>
          </p:cNvPr>
          <p:cNvPicPr>
            <a:picLocks noChangeAspect="1"/>
          </p:cNvPicPr>
          <p:nvPr/>
        </p:nvPicPr>
        <p:blipFill>
          <a:blip r:embed="rId8"/>
          <a:stretch>
            <a:fillRect/>
          </a:stretch>
        </p:blipFill>
        <p:spPr>
          <a:xfrm>
            <a:off x="4298453" y="990543"/>
            <a:ext cx="7608009" cy="2905927"/>
          </a:xfrm>
          <a:prstGeom prst="rect">
            <a:avLst/>
          </a:prstGeom>
        </p:spPr>
      </p:pic>
      <p:sp>
        <p:nvSpPr>
          <p:cNvPr id="38" name="TextBox 3">
            <a:extLst>
              <a:ext uri="{FF2B5EF4-FFF2-40B4-BE49-F238E27FC236}">
                <a16:creationId xmlns:a16="http://schemas.microsoft.com/office/drawing/2014/main" id="{395ED608-096E-D281-2257-0B5EE35E6324}"/>
              </a:ext>
            </a:extLst>
          </p:cNvPr>
          <p:cNvSpPr txBox="1"/>
          <p:nvPr/>
        </p:nvSpPr>
        <p:spPr>
          <a:xfrm>
            <a:off x="9292047" y="4789714"/>
            <a:ext cx="2767518" cy="818686"/>
          </a:xfrm>
          <a:prstGeom prst="rect">
            <a:avLst/>
          </a:prstGeom>
        </p:spPr>
        <p:txBody>
          <a:bodyPr wrap="square" lIns="0" tIns="0" rIns="0" bIns="0" rtlCol="0" anchor="t">
            <a:spAutoFit/>
          </a:bodyPr>
          <a:lstStyle/>
          <a:p>
            <a:pPr algn="ctr">
              <a:lnSpc>
                <a:spcPts val="2231"/>
              </a:lnSpc>
            </a:pPr>
            <a:r>
              <a:rPr lang="es-ES_tradnl" sz="1400" b="1" i="1" u="sng" dirty="0">
                <a:solidFill>
                  <a:srgbClr val="7030A0"/>
                </a:solidFill>
                <a:latin typeface="Raleway Bold"/>
              </a:rPr>
              <a:t>(5.057.188  llevan más de 6 años sin SOAT presuntamente se encuentran inmovilizados </a:t>
            </a:r>
          </a:p>
        </p:txBody>
      </p:sp>
      <p:cxnSp>
        <p:nvCxnSpPr>
          <p:cNvPr id="39" name="Conector recto 38">
            <a:extLst>
              <a:ext uri="{FF2B5EF4-FFF2-40B4-BE49-F238E27FC236}">
                <a16:creationId xmlns:a16="http://schemas.microsoft.com/office/drawing/2014/main" id="{82138255-C735-D692-4260-4A89D6042029}"/>
              </a:ext>
            </a:extLst>
          </p:cNvPr>
          <p:cNvCxnSpPr>
            <a:cxnSpLocks/>
          </p:cNvCxnSpPr>
          <p:nvPr/>
        </p:nvCxnSpPr>
        <p:spPr>
          <a:xfrm>
            <a:off x="4166679" y="688677"/>
            <a:ext cx="0" cy="584679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0" name="Rectángulo 39">
            <a:extLst>
              <a:ext uri="{FF2B5EF4-FFF2-40B4-BE49-F238E27FC236}">
                <a16:creationId xmlns:a16="http://schemas.microsoft.com/office/drawing/2014/main" id="{85089A4D-03A7-1289-1910-224F5E4641D2}"/>
              </a:ext>
            </a:extLst>
          </p:cNvPr>
          <p:cNvSpPr/>
          <p:nvPr/>
        </p:nvSpPr>
        <p:spPr>
          <a:xfrm>
            <a:off x="6614485" y="5108561"/>
            <a:ext cx="850322" cy="578217"/>
          </a:xfrm>
          <a:prstGeom prst="rect">
            <a:avLst/>
          </a:prstGeom>
          <a:solidFill>
            <a:srgbClr val="5C2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100" dirty="0"/>
              <a:t>5.057.188</a:t>
            </a:r>
          </a:p>
          <a:p>
            <a:pPr algn="ctr"/>
            <a:r>
              <a:rPr lang="es-ES_tradnl" sz="1100" dirty="0"/>
              <a:t>Mayor a 6 Años</a:t>
            </a:r>
          </a:p>
        </p:txBody>
      </p:sp>
      <p:pic>
        <p:nvPicPr>
          <p:cNvPr id="1029" name="Picture 5" descr="Participación por Clase">
            <a:extLst>
              <a:ext uri="{FF2B5EF4-FFF2-40B4-BE49-F238E27FC236}">
                <a16:creationId xmlns:a16="http://schemas.microsoft.com/office/drawing/2014/main" id="{9BB0A824-D426-67A1-0EF0-9EF17FA037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5372100" cy="433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8793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6EEDA0F55372E4891A89A2BE54F794D" ma:contentTypeVersion="14" ma:contentTypeDescription="Crear nuevo documento." ma:contentTypeScope="" ma:versionID="ba04d2501b9b02b3ca323c26b0e1fb3c">
  <xsd:schema xmlns:xsd="http://www.w3.org/2001/XMLSchema" xmlns:xs="http://www.w3.org/2001/XMLSchema" xmlns:p="http://schemas.microsoft.com/office/2006/metadata/properties" xmlns:ns2="1575ee04-a3eb-4b55-9013-79c8ea199ed3" xmlns:ns3="07430b0e-3795-4a85-8387-4dbe1ebc948f" targetNamespace="http://schemas.microsoft.com/office/2006/metadata/properties" ma:root="true" ma:fieldsID="12fd2e6318e00d006c4698f89388b21f" ns2:_="" ns3:_="">
    <xsd:import namespace="1575ee04-a3eb-4b55-9013-79c8ea199ed3"/>
    <xsd:import namespace="07430b0e-3795-4a85-8387-4dbe1ebc948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75ee04-a3eb-4b55-9013-79c8ea199e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Etiquetas de imagen" ma:readOnly="false" ma:fieldId="{5cf76f15-5ced-4ddc-b409-7134ff3c332f}" ma:taxonomyMulti="true" ma:sspId="dbcad680-5a29-4d0b-8086-9ecf1ca567a9"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430b0e-3795-4a85-8387-4dbe1ebc948f"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0" nillable="true" ma:displayName="Taxonomy Catch All Column" ma:hidden="true" ma:list="{3a35812d-a7a1-4f6c-ad1c-c9a28e6ec501}" ma:internalName="TaxCatchAll" ma:showField="CatchAllData" ma:web="07430b0e-3795-4a85-8387-4dbe1ebc94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575ee04-a3eb-4b55-9013-79c8ea199ed3">
      <Terms xmlns="http://schemas.microsoft.com/office/infopath/2007/PartnerControls"/>
    </lcf76f155ced4ddcb4097134ff3c332f>
    <TaxCatchAll xmlns="07430b0e-3795-4a85-8387-4dbe1ebc948f" xsi:nil="true"/>
  </documentManagement>
</p:properties>
</file>

<file path=customXml/itemProps1.xml><?xml version="1.0" encoding="utf-8"?>
<ds:datastoreItem xmlns:ds="http://schemas.openxmlformats.org/officeDocument/2006/customXml" ds:itemID="{C6C7AE54-5C20-457B-BC3D-E05DE5F3D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75ee04-a3eb-4b55-9013-79c8ea199ed3"/>
    <ds:schemaRef ds:uri="07430b0e-3795-4a85-8387-4dbe1ebc94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CE6F32-AFE8-475D-9920-B5B93D6F3FAD}">
  <ds:schemaRefs>
    <ds:schemaRef ds:uri="http://schemas.microsoft.com/sharepoint/v3/contenttype/forms"/>
  </ds:schemaRefs>
</ds:datastoreItem>
</file>

<file path=customXml/itemProps3.xml><?xml version="1.0" encoding="utf-8"?>
<ds:datastoreItem xmlns:ds="http://schemas.openxmlformats.org/officeDocument/2006/customXml" ds:itemID="{66740438-D230-4975-9AF6-230CFB4B76F2}">
  <ds:schemaRefs>
    <ds:schemaRef ds:uri="http://schemas.microsoft.com/office/2006/documentManagement/types"/>
    <ds:schemaRef ds:uri="07430b0e-3795-4a85-8387-4dbe1ebc948f"/>
    <ds:schemaRef ds:uri="http://www.w3.org/XML/1998/namespace"/>
    <ds:schemaRef ds:uri="http://purl.org/dc/terms/"/>
    <ds:schemaRef ds:uri="http://purl.org/dc/dcmitype/"/>
    <ds:schemaRef ds:uri="http://purl.org/dc/elements/1.1/"/>
    <ds:schemaRef ds:uri="1575ee04-a3eb-4b55-9013-79c8ea199ed3"/>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PI- PESV Ministro</Template>
  <TotalTime>640</TotalTime>
  <Words>2666</Words>
  <Application>Microsoft Office PowerPoint</Application>
  <PresentationFormat>Panorámica</PresentationFormat>
  <Paragraphs>366</Paragraphs>
  <Slides>29</Slides>
  <Notes>2</Notes>
  <HiddenSlides>0</HiddenSlides>
  <MMClips>0</MMClips>
  <ScaleCrop>false</ScaleCrop>
  <HeadingPairs>
    <vt:vector size="4" baseType="variant">
      <vt:variant>
        <vt:lpstr>Tema</vt:lpstr>
      </vt:variant>
      <vt:variant>
        <vt:i4>2</vt:i4>
      </vt:variant>
      <vt:variant>
        <vt:lpstr>Títulos de diapositiva</vt:lpstr>
      </vt:variant>
      <vt:variant>
        <vt:i4>29</vt:i4>
      </vt:variant>
    </vt:vector>
  </HeadingPairs>
  <TitlesOfParts>
    <vt:vector size="31" baseType="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Geraldinne Yizeth Mendoza Rodriguez</dc:creator>
  <cp:lastModifiedBy>Jelkin Zair Carrillo Franco</cp:lastModifiedBy>
  <cp:revision>8</cp:revision>
  <dcterms:created xsi:type="dcterms:W3CDTF">2024-03-07T01:29:01Z</dcterms:created>
  <dcterms:modified xsi:type="dcterms:W3CDTF">2024-05-10T16:32:30Z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0x01010006EEDA0F55372E4891A89A2BE54F794D</vt:lpwstr>
  </property>
</Properties>
</file>