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charts/chartEx4.xml" ContentType="application/vnd.ms-office.chartex+xml"/>
  <Override PartName="/ppt/charts/style4.xml" ContentType="application/vnd.ms-office.chartstyle+xml"/>
  <Override PartName="/ppt/charts/colors4.xml" ContentType="application/vnd.ms-office.chartcolorstyle+xml"/>
  <Override PartName="/ppt/charts/chartEx5.xml" ContentType="application/vnd.ms-office.chartex+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749" r:id="rId5"/>
  </p:sldMasterIdLst>
  <p:notesMasterIdLst>
    <p:notesMasterId r:id="rId45"/>
  </p:notesMasterIdLst>
  <p:sldIdLst>
    <p:sldId id="2145707759" r:id="rId6"/>
    <p:sldId id="2145707816" r:id="rId7"/>
    <p:sldId id="2145707787" r:id="rId8"/>
    <p:sldId id="2145707825" r:id="rId9"/>
    <p:sldId id="2145707775" r:id="rId10"/>
    <p:sldId id="2145707792" r:id="rId11"/>
    <p:sldId id="2145707791" r:id="rId12"/>
    <p:sldId id="2145707814" r:id="rId13"/>
    <p:sldId id="2145707800" r:id="rId14"/>
    <p:sldId id="2145707806" r:id="rId15"/>
    <p:sldId id="2145707794" r:id="rId16"/>
    <p:sldId id="285" r:id="rId17"/>
    <p:sldId id="286" r:id="rId18"/>
    <p:sldId id="2145707818" r:id="rId19"/>
    <p:sldId id="267" r:id="rId20"/>
    <p:sldId id="2145707798" r:id="rId21"/>
    <p:sldId id="2145707801" r:id="rId22"/>
    <p:sldId id="2145707810" r:id="rId23"/>
    <p:sldId id="2145707811" r:id="rId24"/>
    <p:sldId id="2145707802" r:id="rId25"/>
    <p:sldId id="2145707817" r:id="rId26"/>
    <p:sldId id="2145707808" r:id="rId27"/>
    <p:sldId id="2145707809" r:id="rId28"/>
    <p:sldId id="4708" r:id="rId29"/>
    <p:sldId id="4709" r:id="rId30"/>
    <p:sldId id="2145707784" r:id="rId31"/>
    <p:sldId id="4703" r:id="rId32"/>
    <p:sldId id="2145707812" r:id="rId33"/>
    <p:sldId id="2145707796" r:id="rId34"/>
    <p:sldId id="262" r:id="rId35"/>
    <p:sldId id="2145707821" r:id="rId36"/>
    <p:sldId id="2145707819" r:id="rId37"/>
    <p:sldId id="2145707822" r:id="rId38"/>
    <p:sldId id="4700" r:id="rId39"/>
    <p:sldId id="2145707823" r:id="rId40"/>
    <p:sldId id="2145707820" r:id="rId41"/>
    <p:sldId id="2145707824" r:id="rId42"/>
    <p:sldId id="4537" r:id="rId43"/>
    <p:sldId id="2145707762" r:id="rId4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AF29CCD-6670-AA4A-9E85-43266D91E2D2}">
          <p14:sldIdLst>
            <p14:sldId id="2145707759"/>
            <p14:sldId id="2145707816"/>
            <p14:sldId id="2145707787"/>
            <p14:sldId id="2145707825"/>
            <p14:sldId id="2145707775"/>
            <p14:sldId id="2145707792"/>
            <p14:sldId id="2145707791"/>
            <p14:sldId id="2145707814"/>
            <p14:sldId id="2145707800"/>
            <p14:sldId id="2145707806"/>
            <p14:sldId id="2145707794"/>
            <p14:sldId id="285"/>
            <p14:sldId id="286"/>
            <p14:sldId id="2145707818"/>
            <p14:sldId id="267"/>
            <p14:sldId id="2145707798"/>
            <p14:sldId id="2145707801"/>
            <p14:sldId id="2145707810"/>
            <p14:sldId id="2145707811"/>
            <p14:sldId id="2145707802"/>
            <p14:sldId id="2145707817"/>
            <p14:sldId id="2145707808"/>
            <p14:sldId id="2145707809"/>
            <p14:sldId id="4708"/>
            <p14:sldId id="4709"/>
            <p14:sldId id="2145707784"/>
            <p14:sldId id="4703"/>
            <p14:sldId id="2145707812"/>
            <p14:sldId id="2145707796"/>
            <p14:sldId id="262"/>
            <p14:sldId id="2145707821"/>
            <p14:sldId id="2145707819"/>
            <p14:sldId id="2145707822"/>
            <p14:sldId id="4700"/>
            <p14:sldId id="2145707823"/>
            <p14:sldId id="2145707820"/>
            <p14:sldId id="2145707824"/>
            <p14:sldId id="4537"/>
            <p14:sldId id="214570776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A82"/>
    <a:srgbClr val="D9723E"/>
    <a:srgbClr val="FF9900"/>
    <a:srgbClr val="FFCE00"/>
    <a:srgbClr val="FFFF99"/>
    <a:srgbClr val="66FFFF"/>
    <a:srgbClr val="FF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1" autoAdjust="0"/>
    <p:restoredTop sz="94673"/>
  </p:normalViewPr>
  <p:slideViewPr>
    <p:cSldViewPr snapToGrid="0">
      <p:cViewPr varScale="1">
        <p:scale>
          <a:sx n="115" d="100"/>
          <a:sy n="115" d="100"/>
        </p:scale>
        <p:origin x="56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d.docs.live.net/d6ea9a40e473cbe6/Documentos/polizas/informes/Informe%20Ing%20Jelkin%2010042024.xlsx" TargetMode="External"/></Relationships>
</file>

<file path=ppt/charts/_rels/chartEx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d.docs.live.net/d6ea9a40e473cbe6/Documentos/PECCIT/informes/Informe%203052024.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d.docs.live.net/d6ea9a40e473cbe6/Documentos/PECCIT/informes/Informe%203052024.xlsx" TargetMode="External"/></Relationships>
</file>

<file path=ppt/charts/_rels/chartEx5.xml.rels><?xml version="1.0" encoding="UTF-8" standalone="yes"?>
<Relationships xmlns="http://schemas.openxmlformats.org/package/2006/relationships"><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[INFORME PARA PRESENTACION EN EXCEL.xlsx]Hoja7!TablaDinámica5</c:name>
    <c:fmtId val="13"/>
  </c:pivotSource>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US"/>
              <a:t>Total Investigaciones</a:t>
            </a:r>
            <a:r>
              <a:rPr lang="en-US" baseline="0"/>
              <a:t> OT</a:t>
            </a:r>
            <a:endParaRPr lang="en-US"/>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circle"/>
          <c:size val="8"/>
          <c:spPr>
            <a:solidFill>
              <a:schemeClr val="accent1"/>
            </a:solidFill>
            <a:ln>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Hoja7!$C$3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Hoja7!$B$4:$B$7</c:f>
              <c:strCache>
                <c:ptCount val="3"/>
                <c:pt idx="0">
                  <c:v>ACTIVOS</c:v>
                </c:pt>
                <c:pt idx="1">
                  <c:v>TERMINADOS  </c:v>
                </c:pt>
                <c:pt idx="2">
                  <c:v>TOTAL</c:v>
                </c:pt>
              </c:strCache>
            </c:strRef>
          </c:cat>
          <c:val>
            <c:numRef>
              <c:f>Hoja7!$C$4:$C$7</c:f>
              <c:numCache>
                <c:formatCode>General</c:formatCode>
                <c:ptCount val="3"/>
                <c:pt idx="0">
                  <c:v>46</c:v>
                </c:pt>
                <c:pt idx="1">
                  <c:v>51</c:v>
                </c:pt>
                <c:pt idx="2">
                  <c:v>97</c:v>
                </c:pt>
              </c:numCache>
            </c:numRef>
          </c:val>
          <c:extLst>
            <c:ext xmlns:c16="http://schemas.microsoft.com/office/drawing/2014/chart" uri="{C3380CC4-5D6E-409C-BE32-E72D297353CC}">
              <c16:uniqueId val="{00000000-5724-4797-86B4-4B10366E480A}"/>
            </c:ext>
          </c:extLst>
        </c:ser>
        <c:dLbls>
          <c:dLblPos val="outEnd"/>
          <c:showLegendKey val="0"/>
          <c:showVal val="1"/>
          <c:showCatName val="0"/>
          <c:showSerName val="0"/>
          <c:showPercent val="0"/>
          <c:showBubbleSize val="0"/>
        </c:dLbls>
        <c:gapWidth val="199"/>
        <c:axId val="1240930991"/>
        <c:axId val="1240933903"/>
      </c:barChart>
      <c:catAx>
        <c:axId val="1240930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ES"/>
          </a:p>
        </c:txPr>
        <c:crossAx val="1240933903"/>
        <c:crosses val="autoZero"/>
        <c:auto val="1"/>
        <c:lblAlgn val="ctr"/>
        <c:lblOffset val="100"/>
        <c:noMultiLvlLbl val="0"/>
      </c:catAx>
      <c:valAx>
        <c:axId val="124093390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4093099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'[Informe Ing Jelkin 10042024.xlsx]Hoja1'!$A$2:$B$32</cx:f>
        <cx:nf>'[Informe Ing Jelkin 10042024.xlsx]Hoja1'!$A$1:$B$1</cx:nf>
        <cx:lvl ptCount="31" name="Departamento ">
          <cx:pt idx="0">TOLIMA</cx:pt>
          <cx:pt idx="1">NARIÑO</cx:pt>
          <cx:pt idx="2">CALDAS</cx:pt>
          <cx:pt idx="3">NORTE DE SANTANDER</cx:pt>
          <cx:pt idx="4">QUINDIO</cx:pt>
          <cx:pt idx="5">CAQUETA</cx:pt>
          <cx:pt idx="6">RISARALDA</cx:pt>
          <cx:pt idx="7">VALLE DEL CAUCA</cx:pt>
          <cx:pt idx="8">ANTIOQUIA</cx:pt>
          <cx:pt idx="9">CUNDINAMARCA</cx:pt>
          <cx:pt idx="10">HUILA</cx:pt>
          <cx:pt idx="11">BOGOTA,D.C.</cx:pt>
          <cx:pt idx="12">BOYACA</cx:pt>
          <cx:pt idx="13">CORDOBA</cx:pt>
          <cx:pt idx="14">CAUCA</cx:pt>
          <cx:pt idx="15">MAGDALENA</cx:pt>
          <cx:pt idx="16">META</cx:pt>
          <cx:pt idx="17">SANTANDER</cx:pt>
          <cx:pt idx="18">ARAUCA</cx:pt>
          <cx:pt idx="19">PUTUMAYO</cx:pt>
          <cx:pt idx="20">CASANARE</cx:pt>
          <cx:pt idx="21">ATLANTICO</cx:pt>
          <cx:pt idx="22">BOLIVAR</cx:pt>
          <cx:pt idx="23">SUCRE</cx:pt>
          <cx:pt idx="24">CESAR</cx:pt>
          <cx:pt idx="25">CHOCO</cx:pt>
          <cx:pt idx="26">LA GUAJIRA</cx:pt>
          <cx:pt idx="27">GUAVIARE</cx:pt>
          <cx:pt idx="28">EMPRESAS SIN UBICACIÓN </cx:pt>
          <cx:pt idx="29">SAN ANDRES Y PROVIDENCIA</cx:pt>
          <cx:pt idx="30">VAUPES</cx:pt>
        </cx:lvl>
        <cx:lvl ptCount="31" name="PAIS">
          <cx:pt idx="0">Colombia</cx:pt>
          <cx:pt idx="1">Colombia</cx:pt>
          <cx:pt idx="2">Colombia</cx:pt>
          <cx:pt idx="3">Colombia</cx:pt>
          <cx:pt idx="4">Colombia</cx:pt>
          <cx:pt idx="5">Colombia</cx:pt>
          <cx:pt idx="6">Colombia</cx:pt>
          <cx:pt idx="7">Colombia</cx:pt>
          <cx:pt idx="8">Colombia</cx:pt>
          <cx:pt idx="9">Colombia</cx:pt>
          <cx:pt idx="10">Colombia</cx:pt>
          <cx:pt idx="11">Colombia</cx:pt>
          <cx:pt idx="12">Colombia</cx:pt>
          <cx:pt idx="13">Colombia</cx:pt>
          <cx:pt idx="14">Colombia</cx:pt>
          <cx:pt idx="15">Colombia</cx:pt>
          <cx:pt idx="16">Colombia</cx:pt>
          <cx:pt idx="17">Colombia</cx:pt>
          <cx:pt idx="18">Colombia</cx:pt>
          <cx:pt idx="19">Colombia</cx:pt>
          <cx:pt idx="20">Colombia</cx:pt>
          <cx:pt idx="21">Colombia</cx:pt>
          <cx:pt idx="22">Colombia</cx:pt>
          <cx:pt idx="23">Colombia</cx:pt>
          <cx:pt idx="24">Colombia</cx:pt>
          <cx:pt idx="25">Colombia</cx:pt>
          <cx:pt idx="26">Colombia</cx:pt>
          <cx:pt idx="27">Colombia</cx:pt>
          <cx:pt idx="28">Colombia</cx:pt>
          <cx:pt idx="29">Colombia</cx:pt>
          <cx:pt idx="30">Colombia</cx:pt>
        </cx:lvl>
      </cx:strDim>
      <cx:numDim type="colorVal">
        <cx:f>'[Informe Ing Jelkin 10042024.xlsx]Hoja1'!$E$2:$E$32</cx:f>
        <cx:nf>'[Informe Ing Jelkin 10042024.xlsx]Hoja1'!$E$1</cx:nf>
        <cx:lvl ptCount="31" formatCode="0%" name="Porcentaje de entrega ">
          <cx:pt idx="0">0.82352941176470584</cx:pt>
          <cx:pt idx="1">0.74137931034482762</cx:pt>
          <cx:pt idx="2">0.70454545454545459</cx:pt>
          <cx:pt idx="3">0.69999999999999996</cx:pt>
          <cx:pt idx="4">0.67647058823529416</cx:pt>
          <cx:pt idx="5">0.66666666666666663</cx:pt>
          <cx:pt idx="6">0.66666666666666663</cx:pt>
          <cx:pt idx="7">0.66486486486486485</cx:pt>
          <cx:pt idx="8">0.63636363636363635</cx:pt>
          <cx:pt idx="9">0.63372093023255816</cx:pt>
          <cx:pt idx="10">0.62962962962962965</cx:pt>
          <cx:pt idx="11">0.62895927601809953</cx:pt>
          <cx:pt idx="12">0.62666666666666671</cx:pt>
          <cx:pt idx="13">0.61904761904761907</cx:pt>
          <cx:pt idx="14">0.60869565217391308</cx:pt>
          <cx:pt idx="15">0.58823529411764708</cx:pt>
          <cx:pt idx="16">0.5847457627118644</cx:pt>
          <cx:pt idx="17">0.57746478873239437</cx:pt>
          <cx:pt idx="18">0.5714285714285714</cx:pt>
          <cx:pt idx="19">0.5714285714285714</cx:pt>
          <cx:pt idx="20">0.50980392156862742</cx:pt>
          <cx:pt idx="21">0.49494949494949497</cx:pt>
          <cx:pt idx="22">0.47619047619047616</cx:pt>
          <cx:pt idx="23">0.45454545454545453</cx:pt>
          <cx:pt idx="24">0.40740740740740738</cx:pt>
          <cx:pt idx="25">0.33333333333333331</cx:pt>
          <cx:pt idx="26">0.33333333333333331</cx:pt>
          <cx:pt idx="27">0.25</cx:pt>
          <cx:pt idx="28">0.0050505050505050509</cx:pt>
          <cx:pt idx="29">0</cx:pt>
          <cx:pt idx="30">0</cx:pt>
        </cx:lvl>
      </cx:numDim>
    </cx:data>
  </cx:chartData>
  <cx:chart>
    <cx:plotArea>
      <cx:plotAreaRegion>
        <cx:series layoutId="regionMap" uniqueId="{6E3EFC96-A5DC-410B-8AC4-CCD9B86E3424}">
          <cx:tx>
            <cx:txData>
              <cx:f>'[Informe Ing Jelkin 10042024.xlsx]Hoja1'!$E$1</cx:f>
              <cx:v>Porcentaje de entrega </cx:v>
            </cx:txData>
          </cx:tx>
          <cx:dataPt idx="0">
            <cx:spPr>
              <a:solidFill>
                <a:sysClr val="window" lastClr="FFFFFF">
                  <a:lumMod val="85000"/>
                </a:sysClr>
              </a:solidFill>
            </cx:spPr>
          </cx:dataPt>
          <cx:dataPt idx="1">
            <cx:spPr>
              <a:solidFill>
                <a:srgbClr val="7030A0"/>
              </a:solidFill>
            </cx:spPr>
          </cx:dataPt>
          <cx:dataPt idx="2">
            <cx:spPr>
              <a:solidFill>
                <a:sysClr val="window" lastClr="FFFFFF">
                  <a:lumMod val="85000"/>
                </a:sysClr>
              </a:solidFill>
            </cx:spPr>
          </cx:dataPt>
          <cx:dataPt idx="3">
            <cx:spPr>
              <a:solidFill>
                <a:sysClr val="window" lastClr="FFFFFF">
                  <a:lumMod val="85000"/>
                </a:sysClr>
              </a:solidFill>
            </cx:spPr>
          </cx:dataPt>
          <cx:dataPt idx="4">
            <cx:spPr>
              <a:solidFill>
                <a:sysClr val="window" lastClr="FFFFFF">
                  <a:lumMod val="85000"/>
                </a:sysClr>
              </a:solidFill>
            </cx:spPr>
          </cx:dataPt>
          <cx:dataPt idx="5">
            <cx:spPr>
              <a:solidFill>
                <a:sysClr val="window" lastClr="FFFFFF">
                  <a:lumMod val="85000"/>
                </a:sysClr>
              </a:solidFill>
            </cx:spPr>
          </cx:dataPt>
          <cx:dataPt idx="6">
            <cx:spPr>
              <a:solidFill>
                <a:sysClr val="window" lastClr="FFFFFF">
                  <a:lumMod val="85000"/>
                </a:sysClr>
              </a:solidFill>
            </cx:spPr>
          </cx:dataPt>
          <cx:dataPt idx="7">
            <cx:spPr>
              <a:solidFill>
                <a:sysClr val="window" lastClr="FFFFFF">
                  <a:lumMod val="85000"/>
                </a:sysClr>
              </a:solidFill>
            </cx:spPr>
          </cx:dataPt>
          <cx:dataPt idx="8">
            <cx:spPr>
              <a:solidFill>
                <a:sysClr val="window" lastClr="FFFFFF">
                  <a:lumMod val="85000"/>
                </a:sysClr>
              </a:solidFill>
            </cx:spPr>
          </cx:dataPt>
          <cx:dataPt idx="9">
            <cx:spPr>
              <a:solidFill>
                <a:sysClr val="window" lastClr="FFFFFF">
                  <a:lumMod val="85000"/>
                </a:sysClr>
              </a:solidFill>
            </cx:spPr>
          </cx:dataPt>
          <cx:dataPt idx="10">
            <cx:spPr>
              <a:solidFill>
                <a:sysClr val="window" lastClr="FFFFFF">
                  <a:lumMod val="85000"/>
                </a:sysClr>
              </a:solidFill>
            </cx:spPr>
          </cx:dataPt>
          <cx:dataPt idx="11">
            <cx:spPr>
              <a:solidFill>
                <a:sysClr val="window" lastClr="FFFFFF">
                  <a:lumMod val="85000"/>
                </a:sysClr>
              </a:solidFill>
            </cx:spPr>
          </cx:dataPt>
          <cx:dataPt idx="12">
            <cx:spPr>
              <a:solidFill>
                <a:sysClr val="window" lastClr="FFFFFF">
                  <a:lumMod val="85000"/>
                </a:sysClr>
              </a:solidFill>
            </cx:spPr>
          </cx:dataPt>
          <cx:dataPt idx="14">
            <cx:spPr>
              <a:solidFill>
                <a:sysClr val="window" lastClr="FFFFFF">
                  <a:lumMod val="85000"/>
                </a:sysClr>
              </a:solidFill>
            </cx:spPr>
          </cx:dataPt>
          <cx:dataPt idx="15">
            <cx:spPr>
              <a:solidFill>
                <a:sysClr val="window" lastClr="FFFFFF">
                  <a:lumMod val="85000"/>
                </a:sysClr>
              </a:solidFill>
            </cx:spPr>
          </cx:dataPt>
          <cx:dataPt idx="16">
            <cx:spPr>
              <a:solidFill>
                <a:sysClr val="window" lastClr="FFFFFF">
                  <a:lumMod val="85000"/>
                </a:sysClr>
              </a:solidFill>
            </cx:spPr>
          </cx:dataPt>
          <cx:dataPt idx="17">
            <cx:spPr>
              <a:solidFill>
                <a:sysClr val="window" lastClr="FFFFFF">
                  <a:lumMod val="85000"/>
                </a:sysClr>
              </a:solidFill>
            </cx:spPr>
          </cx:dataPt>
          <cx:dataPt idx="18">
            <cx:spPr>
              <a:solidFill>
                <a:sysClr val="window" lastClr="FFFFFF">
                  <a:lumMod val="85000"/>
                </a:sysClr>
              </a:solidFill>
            </cx:spPr>
          </cx:dataPt>
          <cx:dataPt idx="19">
            <cx:spPr>
              <a:solidFill>
                <a:sysClr val="window" lastClr="FFFFFF">
                  <a:lumMod val="85000"/>
                </a:sysClr>
              </a:solidFill>
            </cx:spPr>
          </cx:dataPt>
          <cx:dataPt idx="20">
            <cx:spPr>
              <a:solidFill>
                <a:sysClr val="window" lastClr="FFFFFF">
                  <a:lumMod val="85000"/>
                </a:sysClr>
              </a:solidFill>
            </cx:spPr>
          </cx:dataPt>
          <cx:dataPt idx="21">
            <cx:spPr>
              <a:solidFill>
                <a:sysClr val="window" lastClr="FFFFFF">
                  <a:lumMod val="85000"/>
                </a:sysClr>
              </a:solidFill>
            </cx:spPr>
          </cx:dataPt>
          <cx:dataPt idx="22">
            <cx:spPr>
              <a:solidFill>
                <a:sysClr val="window" lastClr="FFFFFF">
                  <a:lumMod val="95000"/>
                </a:sysClr>
              </a:solidFill>
            </cx:spPr>
          </cx:dataPt>
          <cx:dataPt idx="23">
            <cx:spPr>
              <a:solidFill>
                <a:sysClr val="window" lastClr="FFFFFF">
                  <a:lumMod val="85000"/>
                </a:sysClr>
              </a:solidFill>
            </cx:spPr>
          </cx:dataPt>
          <cx:dataPt idx="24">
            <cx:spPr>
              <a:solidFill>
                <a:sysClr val="window" lastClr="FFFFFF">
                  <a:lumMod val="85000"/>
                </a:sysClr>
              </a:solidFill>
            </cx:spPr>
          </cx:dataPt>
          <cx:dataPt idx="25">
            <cx:spPr>
              <a:solidFill>
                <a:sysClr val="window" lastClr="FFFFFF">
                  <a:lumMod val="85000"/>
                </a:sysClr>
              </a:solidFill>
            </cx:spPr>
          </cx:dataPt>
          <cx:dataPt idx="26">
            <cx:spPr>
              <a:solidFill>
                <a:sysClr val="window" lastClr="FFFFFF">
                  <a:lumMod val="85000"/>
                </a:sysClr>
              </a:solidFill>
            </cx:spPr>
          </cx:dataPt>
          <cx:dataPt idx="27">
            <cx:spPr>
              <a:solidFill>
                <a:sysClr val="window" lastClr="FFFFFF">
                  <a:lumMod val="85000"/>
                </a:sysClr>
              </a:solidFill>
            </cx:spPr>
          </cx:dataPt>
          <cx:dataPt idx="30">
            <cx:spPr>
              <a:solidFill>
                <a:sysClr val="window" lastClr="FFFFFF">
                  <a:lumMod val="85000"/>
                </a:sysClr>
              </a:solidFill>
            </cx:spPr>
          </cx:dataPt>
          <cx:dataLabels>
            <cx:visibility seriesName="0" categoryName="0" value="1"/>
          </cx:dataLabels>
          <cx:dataId val="0"/>
          <cx:layoutPr>
            <cx:geography cultureLanguage="es-MX" cultureRegion="CO" attribution="Con tecnología de Bing">
              <cx:geoCache provider="{E9337A44-BEBE-4D9F-B70C-5C5E7DAFC167}">
                <cx:binary>3HzLct24luWvKDwuKgmAAMEbNytCIHkeelovvyYMWZJJkCAAkuDzLyr6C2pYgxp09Cfkj/WWJWfa
x07fSl93dbfOJNPkAQ+Ahb322gug/n47/e1W3d+0e1OtdPe32+nXF4Vz9m+//NLdFvf1Tbdfy9vW
dOaD27819S/mwwd5e//LXXszSp3/gn0U/HJb3LTufnrxr3+Hp+X35tjc3jhp9Hl/384X912vXPed
e9+8tXdreu0emufwpF9fxEaZ+r28ebF3c1dLncjOtfLWoV9fXJ0db08OXuzdayfdfDXb+19ffPGd
F3u/7P7EV93ZU9Bj199B22DfJ5SGPCT+4we92FNG50+3vZDuY58zRiISffwEn3779KaG9ldGyRr6
+ef9+dibm7u79r7rYDgf//tHuy/6/nF4L/58MmRn4seJis1D5+Ozj6P95Usg/vXvOxdg/DtXPsNq
d7L+0a0/793nU/AFnn8dEphpxCKyAwXej3zOEQn4I1Ts07Q/QvHHovnznnwbjD9aftHvz9fh/9tT
/8Uqgig5PbjY/vZvsDo+n4kvvvQXMUH7lAcYM07/JEzCfU45DUmEHr+wEyanN6387X+a73Xo29D8
3vCL3sMIPz3wmSB2eR1fpN+bnr9Ga9E+jkJCeMAfWSuCWNmhNRJhxrAfPH6Bf/rtx1i67G/b+0+X
vsWy30brqdkOVjC2/29J7YuhQGTFB8fJweX3ZuavAUX3fcZ45If4K4Ao3GHcjx4Din76zSeyu1F3
N92na/91hOKndl+M6+Owng1Em+vt8U9UCHg/CAmEEaFPoRR9jRRghNCn++EnVB6R2vRS/YBAeGq2
gxOM7dngdH69PU22PzFJBfuBjzlB/pM+8HcFBN0PfUw5If4jlDtJ6ryX+u63//yBLPVHyx28YIzP
Bq/Ts4urdC9J9y4PTq8OTpP04tNC/xb9/DUa5PtBgMII/56vdumQ7EOmwkEICuPjZydfnRqoSfbu
7vcub7S70Xf37ff69u3k9a1n7MB5egnE8kwUR3xwfp1e/USiRPvAgQ+a4wmiaJcog33kU8YxYY8Y
7hBlfNP09+63f//ryP3RcgcvGOOzwetie3lw8aA+vjc/fy3qgn2OGIuCEIhwRx2Gvg8sGT7JfYjG
x0riMaVdyO6mfRASny5/iwC+HWSfNd3BCsb3bLB6dXB8/ECVx3vxwXX8ExEj+yzigU/xUwh9FWNs
n1L/wadBjzEGKfBz5F7dKPXAk2ovvulvfwC/rx6wg+Krg/jZoAhpbnsGGfwn4hfuf1TzUCs/1dFf
S5SPIRcy/IgfcOjn+B2A7WWa/sEZ+/PS/tuR91nTHcxgnM8Gs/gaNOXpwcnBxc8MOwqZK2I0YkCL
Hz9ohzDBRowiytkn/bITdnGv76S+qW/aH4m5L1vvgAcDfjbgibP12dXBvyT78f731vdfTXKM4ogG
T5o/+soKAew4oSwI2SO2O8nu0Xx2BhjTSnejvtezb0fe10/YwfDrLzwTjXlwdfxAog8+9Z/T1V+D
E/n7DKqAAAdfx2AUIs5w+OSY7MTggVO//TvQ5+0P1Heft93BDob4jOLv7cHPpU1Ag0e/F21fqRW8
zx88ZU7xN0NPmPnm9kcKgt8b7oAlzt4+G7Dis4vkTPxDbfLfsfPzxSx/NEl/qugFBw72HoDDn/YW
/F1zgO0zMFAJD59U8Vde6Q9J3SeF/MXgHpzS62ezhE4O1snBcXr6DxfRlxuM39tPBXoGbct9gOJr
iQShzih50lA7afbkJr+7Uff65nup4tv59bOmO2DBAJ8PWD/VrCH7H+sM2LJ7qjPAUPvCAgDD7eHz
Z4XIyb37EaQ+ttoFKX0+5cf/AWv0H5aMZB8/YPlnSP0TjuhnTXcwg3E+m8ACV+2npivIRvAJKf3k
0eyGFvp+aB20P2bNfGq3AxUM79lAdXywt74+ONw+DOmnFRRoPyA0QCgA2fAFBT6cN/Exouhpj3xn
u+j4Zm/d35Sy/QEi/LztDl7Hzyhnvby+uj45ePsTyz+QFw9p6Q8Dzd/1rtn3o+tl7/r6Zv6BIvCP
ljuIwSifTYTFB0DtBz/zKArdRWzX8oSzRQ+Q/ln+im+6G33zI6dR/mi5AxgM8tkAJuBA5KuDi5/H
h9E+YcwPQv5kh/lohxZh18iHPTyfPh2ZhPufW9TCqN/+c7hpP139r+8N/dFyBy8Y47PBK05hG+97
c/PX7DBACz4B+gSWD5uqXySxJ6H/p9F1D1t53+vOt0uu+LHZDk4wtueD0+bsZ9qWFDbuMAl8/qQl
vrLCQDXCyZQ/om73cGthbn/7Xz8A1FO7XaQ2kJOfickMivDV9qemLLxPQ8RQAFvgj59dCsT7LMCM
gi31CZHHjXHQg4P8oVz1R8sdpNbXr54NUunJywugv8u9y+3p3rXYxgfx9rf/cbr3aRK/lSoe6PD/
hocJMmgPDjlBf/fe7r28OHu1TdLT+GfuBSOyT4II9vP9J0dsZ5VxtE/CgPnk02b/Tv1x0N4W0srf
/kPd5Obp7NPegb5rf/uP7l/2XrZmkHf3+lbe7M2Px6JgBwv2r2Af8nvz/W2+/2d+a2dB/zOPeiaM
9erg+uVDqvxpJSw4QBiWCd+tYP19TOCVCcgrjzy2Q1evbnoLi+V7Hfn2cvi94Q62MLD/drL6c3L4
3adOYN2nH18Y+uztlu/f/ThueLtpp+kXkH2xGj9N4vbu1xcUIvn3t5AenvCFQP7jbZNH/D+1uL/p
3K8vPMbgVQofTsphcMuDgBJ42Hj/8RYwAqcUzu1TRBjsdYaAt4aTj8WvLxDd5/B92Gx78DIwjcB0
6kz/cMsL9mHzBA7lMQ6nGBAsCPb7y1svjZpzo3+fi6d/7+m+fmmkdh08mTwYI/bxix/7SkMaBYjD
b2BCMDwTNKe9vbmAV8Qevv8vYTXITkWySkhTNGfOUqvNuadKzXUU22L25Um9MPsuNF5xZ+Zxma79
Ocuvm3JhUcrL1o3HUrZTJwjFZ46wE85dI0g4fNAUJZkpdffam1jRCq9yVRkXrFzuJk+u6nkU0US2
0sfJxIkguHrtM9m2G4OsGk8N8spbhWh26bfN5K9xn1t4Ml18nFI/k17c6cYS4XV5NaeaODdc6aLM
lwQrv5leWah6eCkIyxcUiYqpqY9ttXhnfs3GNvXQWGSCkKnUR2MH50VEZafQiCZs7Da3eb2s64Fj
JabJ91w6LbhYBNZDRt4HtZn1uhpGJmo6qfpwyauiFqPr2+tKhl4oBspnImo78nEV+jXRwm/rjqSR
P4ani0blSzKTNvVRaW7MEjYkIUpaF/OxQKmbPbdu/axIF0X0KDzjlkufW043QaCjD1mD+ZTmxq+s
cIZVzaoNw15vdbuEoSi484dkkGZAovejMTuGdxNUHVsSmHo7NthXAo8RHdNM5SaL+6kpYNRkriXe
UNn4Mh0WlU3rbNCDTE3mMn0182pGx35kUWZXPB/n3B6VQVcdhiMxWvRhVmkY3BJup7m2hbBAZGPc
VIGkueiYatI2bLw3iigvjMumz18v2Avd8ThRPA/CVCPncT0XuEtzO0grdC2ncdthhrgVwYykOhmH
YGJrD+sl1WNrTBKAt5THJms33M1SbgZVZiZWDk9RKsesmBLbdsv4llLZ6tQLQ34blFXei0qFuZjt
zIfU8sZDsSks6cXc+ZloXJQVUkwhWVY+rUu1rrJwZK/60W/eynz2SiRmRAuZBFlVjVujPekLWHER
jyPqwhAoo6v4S1T2J0NdNizuAs2617KeXg2gAbxbLCWd45bZViW5W0y5VqzOpGAetkvaj3bc6iBs
gmSC4KmPvKVwQzpNDlUJk9NAYcO8n8vDhhT+Grmqy47zNpdbbxknb9P0rsripYtwcVZ1fGrjrirc
amrJcB4UqFjPeHHDRtNJyjRoy3kRGV5i1uf6bV3OoydmTyKaMJhM121mnzTBxtmM6bicZflhboqo
PCNB0d3OjV3qWHYTR0kv66i4miRaZEpckdPj3ClTbBAuhjHxIp2HnUCqHDa+P7etEWTkKEsBjuFM
hTgPxOB7OUparzxZ/KbDW9zOgU4a1UqUhhWSoiU8NzHPMr8QfliX8lCzgsuXoeRzGA+VSv08Nyau
7NInNS1bbztj2WRpYxmMeKwCNcC6MjZIZxbR4nS0i3Ybr8B8SRyzvQjDob32HjB/k4c9QvctnXJ+
2YT83AZBoW69lsKqaNUkw0SFWd/fRV7Bi00x98u04bRppkB0JsvOIiWpGJqGQL87m/srySI3bFuH
QxzzsvaWTYMKbs87r+3eKJbzUCidjf4p4wYfebxvTGoX2eK1LU21XFUoAvohTHZZWqA+Jn2osQbu
U8SPG1nW4bopuacPkclmXTjhMeDkDeQG0x4HQVS5VWmrUAvXIHpRm1DSZJFduRzazJZ+rHHTBhs8
NFXzboz6/LiLTNMKYos8Om0J6Y6nqfLUISNBEIpMZgE5gpM9RSHqxWp7GAymDZOFyLyL9eCsPGwH
PSrgRzt3q6BmEtaw3y1zbFDfyFVR5f4pgTVgzmZSBGyzUF7ImBTZvAwCjgf4IUSsReGRQ9KvDl2P
O7khnAbbXM0DO2JlhaO0r3IZAcH4w5lUQxRccKPDmGkVNonqeDcetvCKiTnig1FJBxnusmW1WlZ0
igaShKQZG1HD28w0pllHTDzmkecSoOaBr+aw8/pE2ck1KaQvxXzBDavvrZPqLZaDbQoRcaXtKapK
5a0QzxVMjcotT1SLwguPe7kDOpjQJkcTIjEtLX3ddlzOMTLE1ltrLVx2LsdWAOb+lW/Y0CS+opAr
uGKsij1rvbdVEURalIPSSWeQlCc0DMZ+o2UXvqz8vAwHgQeWn3ct026lx9LdFCQv8/M2yHEKzKCD
2GocrsppbrpFuLHMusQGGfOSsbPmpSJtQAW8bYOHTW9V1SeyGBo/NUuj5MobAacb5kNuiKs6aG4r
VM3Tquj5aNaNbYfYHwaC19wDGjzMiCrufZcHbyxWNFtXeZflQvWZhy+iqGluyzYiaCW7poREkQ/R
8t5msPw2jizVfFHTIlL5JkQNwXXSWVW7GkIGN6dLEM1B0nmjH7dRyfiKSJSBhsDVsM3MgrSAAs3p
XNSD4cNmKaiLrgJvKNyRFy1FdRbkrR9eImKs3M5jnqtzasrGbbRTfZkW5SRLgeo8CGJPj46IYcAd
PL9Gw/vKDX4bFxHKt2pqaC8WCg9EVV5tlrC2VJRhPxyyytoq7qahtMnQzUsWZ3UwVHGPqxquz2Fr
r6Fd38TUeKbbFGZhLsl5sbzXNNCeqHgVTsJRx+p0Yd5YvkWQJ2hsl7F4F+VZqzYa6cU/mZD10bkZ
5oUp6EvnT0va8GAZz8xYcBMBrIF5W2dtm90NhNvhsIpmj0wJZfMUWTH3XlelKCuXWXReQVTsaCuv
TcT7d9wae8rasLvEYVjeVrq3k5CgkQqBXIlvq8H2XLioDq8Cjer6JOtA+R4tFslB9CgLgH6w8bKO
x9iOPRaS9WO/qgcftJmD4RSJjHRmVrTzvHs62oLHxmEjW9EvOb4rx+o9y8txXM0zt9VZFblmOunV
2AarOusDf9V2xvSHRdsH53YqSsGkIacWe0EjyjJj7daz5XxVNCXQgFVeU8Rwdq2sRAuPhb49iNs4
py07d4hXRcywzuwxBDp/L3mm2KGV0dJtp1wD/Cz0lutixA0RSxUGN34fze+qRc1NCpRn66MpiuZZ
VGXhD1uupyyLZd/g+hXyYKWtQhPkwVEk64JcF3WX19uZ1sWQYt/5k5g8AgvGW7IhipWH/fIyaFsg
g3HwpffKzsb5McDXkrMyp0W5IW04z1ve60w9pJEKZr0oe31k55ycS0UmeaYd9vpXGdBLmciGUg9+
pUTqmLVzSVeG9+X94k0RWftB45trr8aDPs2GyuYrxcsZraq2a9701dAfIkbdMVdt+V53S/M2yozF
MZEUgUxC4RylIXaBdzRRNSxJXgHwqT97eQesL0u9Llpe2YT13ehEHpVNGyOaR32iVVdfO3hF7IxD
WBJRNAv2k9rWmCchHz2cwvkxpQUaUNgltbTZFPtNy/vUUj/wCjFH1OLXk+kzCbmzfFhbVS/jlo5Z
StQcruaoeA2uH8h9stUsSHooIjImXwNh3fsz91Z0mE0sfctASpbrYA4vR0TCmOce3UJV946F8nQm
OjWuCE4HVXHR9vkUo9qB/GWYxYzo8NJG5nUw1xdBAzxK/aLdqIUbAWzSJZnGWTyyGiYDpuqsmXAm
itp024rDyhrUAjTF/PZ26cbsTMoinxKHG9GX/mHvz+s5KC+n0QzwJdnHGpn7rsi9OPTnu7lA7liZ
/nQ2mK10Fsh3wO0neGnNRhlD1kMDlRV17mamPV11aDbrsgCRWlBfJh5ip1HD3/dhzo50oVZIm1s+
6dddX2cnCNlhVajZiTrKhu1UTHWia5+vWjacgui9xCXZDHI5BGq99Ew0J3hWCMgBo7iBKuSCqNwT
OqqP8Tgca5r7SdfxQoAWjKAa8b3jIVdKFN68wsr6gvgjcCRf8jjKyCCiWUEdiZY31GPvvKYJYZup
SXDVvpxwEYig8t7mS3MkabnEnRt1rHN1VPQB1HG1/YCz7DWeg6uITsVr67tCeBSd4K4roIircvKK
FfB/dYbLdEBBDusOqbQZIx2bZrEn3aKjdZZlL3013/Qsuo+qMtvUNFSJLfsxnUbapaONtBRZUKbd
4n2AcTgtGj6APqU127bVklKoB8ex6Q+begyFV3b5RdBmaUSqC5QDbdJC302MP1SKfVIu3XGRL9Eq
Gpa3msNCV1QnxcQgdkFUnjX+qDdQswhInnEmc7sl43LXwN8CEDbz71UPJaA3qasAg6x1EcKv58B2
m2BgdTx56s0S+Te14XPsG/pQSBZx2aI3LLdKyHmoHkqoWjjuzwkIeJBMrm5iPMKY4I9D9MJWJozz
auxOl7xTCaTSKZ29ZhZ1T2OvY2uIM6hZIZLjDOHLRUOZWYRLfkjrsASAwz4xVfHWIU0FmnGXBH2t
hYRjGolrwjyu8+FDEMl840BFi6ENM4Elvmrr6Kjxg3NYjN3Gc+yc1j0slcJTm5YEtUCofk0JlI2V
H75l0VgkalZBYsgUxVOIQ1E51KwGyTqhCrmeavp6LsNlW0qv3/LRLWJu3EXnWRJ71DaHXliqFKqx
FSmHaxf5Wxv2TVrmpk6CjiSF8961Zj57mGLi6/djxV4PUeUd6q7HaeC5d+3cvKt7cAB8+Gs0SUCH
rVPs0nl9IejgOWFbdyMXtUCiHo6p668KUDXxqIZbhqGCzSooFhrQLlA2L1UaDnklGhtaUFKhTcoB
/BHa0vMZk3Ad2mjbjBS9ahfoHqmyRUCFvAg5GSIm0sYhsGjsBd2QLlB2ChOFDK4PW4YXHAc5ednK
4tBGaN1FMwimsMIiQ9WpyQB2JgZFeNw4ljnhO+nnRdK5eilE2VCwCvLaZAbkCpsmoMqZ3Q10NOWV
31uveRsMCB0XMpzf09lB0TeDq2TStskxF12uQydGbWuzDrkuxpcaascGaEEPNrFQpPtJVWsvP11q
40/HOJwDtuZ145UelFH+CqEKhtX31uh0ak3Bz/qiapct+AaojeupduzVqOm8giqgWJVNkgdSYDpC
wRO12FPgPYXjIXYdCMvKxctwR+cz0A8cCwrBpED69mF5rjDmRRzozn6YuqAJ1j2UY+9qKRFcrdpT
O/nkuEadBWrXcrzuxgU0kMc60AbKjaMYFslPuMXTJHLJ3LvZD+nrHJacXI2mzqt3vMt4+RrXQ/m+
GFrNV105m0YMZBoh6KapgRKXZXMpArCr6tif5koKW4KRIjKaTa9Y47VzAuXLjHMxyqU9HmSfvSvt
1LuXFsRECczfNcGhzbl374oFlhEqctRtCybJvDJzABU3USqLw3kc7FrWKsvj3mSdt0b5HLFV1oXu
bjHcXKnRuWqt+n4madGbiKTNoPwbFfrDbTFMLV8rj0JiGWtwhyB+syUSPCiZ2pAHF+WyW1rbg2iu
Fvuuydo6FDP2XBBrWQZtIklXvmqH2gARcI0vstBUU4K1Av/I5dpuAmTxsRnaLoDZdrS+osOsWOpq
R7INvLoM2n+ppKmOsAIP4bwmZNFVjJVGdzMNZwlUjzBOyNyNLDUkA1JVgc8MLMRKqZiwFkRDmC0e
OHVe5Oo0GhkJE98j0RizBVOSLEtZRImrlmCInYzG6AS1RLVHXm1GeUtppejJaPppOqm80b4FQyXr
4wzqnvE4QD0CXdjgJVq73I1HtGs6DtwUaOCdfCS3WM/0Q8Yy24llMX0HKnGqz3kxeHXc4aKL23Cs
p6T0QUwnk4vCXpDOcbumvtMDkCkdcDzZsOXbdiznQgQeBlb1F3/2E1Us17ilG+Mz8E8jczZktqi2
VT7wzj2omSBPBjPqLbVBlx31TW/e1LTu5JqE5eJDrnXuvdLjXK0zOw0fwKk86VwevqvrcFy2HtEt
FhoXsltFqGzBlQqqGia152a9DB0Zk06H7VufA10K6WmznGhch+Ta7ycEGtwbsvI4JKxAggI/+Zui
BTlUCetUgV+CNYeyY8gWGRC5Ck3Sc1flCctdCcUQ1ey0nfosOlncCGkFVgKUNAVI45XVZGrXvsS4
OEKQAatN40kvxYuZ0mwIrkKrzHldl5uSm6C4khZeRoiXzLQs7RfaLMfS6UPFwC0SeKoaMBUDjPjG
g2ph08ECIMlUTdHJgxEDZR3UEfMRyWpWpGjQpF4NoYcmMYRTtUDVDP5oq3AAgTl5lVqVbX5f9s1C
wUAk/T0bDJlFmaGrHKS8mBWhMclUG4+N4eeDZyCngY5ezGEDShCKlwp07wWuWfQ2L6IujwkfLAIn
DVY0WuCluWPs6+F6oqBHjg2RwXjZ5y4q111W8tt8ihSkzjkYg0u/7FD7pg4moAVLFoLPmXNeeKmL
vo9AKoEL2IEFKeOa1cEx7bswT3hUg/PJC1vc66qf3iAyj9e+y0j3uqRwCAkKZwIs2UNvoqRiS3Rh
Mha+oxI395QSB0qb1M0r2KmPYB2V1X3eUNWlCnKuUCR0YIMvbysdNW9tWfAgnqbFJV44KyuomatM
KDZ4ZcqsW6JNCe+XXDgf4ffgYegTyYlM5eCBr6jamtMYE+AowfuueAUuXfZa2SBMMA8Yi2uqaS2K
dqmJUF3WAWF2EwWvHaM8LzZctq6JWdPwSswh5SC5+xz3K2LnKZbZyC+hKuHl8RiUU5/gCPYSYqhS
0biF0lVayB1oug/rIcwgQxbTZbY8COIihLCIQ8YaJEo+gw+JmZ+V6TLSWsZe0aFcTGBEg/yR0XDW
2HKp3tiF6T6NwLKpU5MXzVUL1NEkLmyml+Fk2TlwpBziWU16gpkCT1JnlOWCuDryRDO0Xi+KEZ2C
8uvjPLCm2E5QpG5BGy6iakgXq7HsBuGXk6ljVnSNjCFwfXJoPRr5qRusKU8N0YdLVWkQW+BLL+O8
KqE2mzaN0cEMzvyQfeizAUSDjwAqXY2DTl3QQ0HnjyzK35ZNeEuJlSdeuZwWbZbd+LxpL8qil9sm
i4KXc1aeWZsDNUIt/CAto/dDxy24086oI9cM5VUm21CtxyyEdUlBB75sIgmdLQI5V1sVdLI6g35H
pwNrI50sQQOSEHYhquGQVnxxR5KjGfSoT7pKKLDDi5gOQJjgIjULihfSgMs/eX1ZxpIaC/so+Ep6
kzksPbIMK4xNeweuywiVatuO56obJ6gZgeXbV77OepVkEjJiMkxVWKxqy2d2SvkSDSJnoMCqxbdn
1BCobcHiAEfLK/W9tLW+8m3ogfqedTmv87LMO6D6Rd9CxbdA8euVVSRKNJRNSiV4FWt/1vO0lkvm
wD53pPcTPpd6XJeNN+BE85HY1C9rXF1MnYuoqGr0vo1Q1ohKkuBIDnqj/fkwWiIyx3IMQQ9Wtsyl
WMzoQwEm+6WI56qS9/nQFcFqRuAqxBZ1S3dYKT8MV00mVbmCbby5TQvIyENc91MIPVgYVBbzWHR9
4uYhsrEHrtslL8Z5jZYK3H3Y/SFNXGhgv9gqjQORRWUAVrbBSMYBrq0MJtH003ytgoWJcvGaCpR7
1oPSDOrmPnd9lU41+E9AwEM+V6LIrZ5SjlAppxhyI+FccK/zE6a8AI5N/L6p+419UvzVLil7+EtE
mFDEfQZ7tbCP+/kuqWbAy2M2ytWwMqd6XcZjPKYyivtTupFpP6T/m7QrWZIcx7FfJDOJ2q8SJbl7
7EtGZeRFllto33d9/TxGT3fK6RrnVPUhTmHmEEgQBIGHh+guOxKfOKlX3lkxzd5TDz7THbzucP1T
ABQ5r9fiS2xd1VXNYF0JOmAA2y8xx6QsS4R5MOejriOCl3vnugSg0zYSEDeh8kxQYGZsZdDU5iQg
z6CmsaSqtJua5WfUDROLfbLGwd1ZPnWjEhH3ukTlXCleJFE4kUup51KnR4Q23uqb/hSoN+NN72Dv
HSQ0XyI6CHQ8389Lger5Kq6RBP1HCMR5d1qEabX6NNQngVrsV/7U1v8lBfeuaais7YDYnNWgeDUh
R9OlnnWn/0QmJijc3ik/VnehubccTHpd3t4qbsWha29rGt2o5iRqFEIlJDdsHEenrfGUvC7kcy/O
lbIVy9YYcQkBgafBvmIDGBjSMktWyVDp5CI3+doFWdDQgYaO4csH/VEgjX0zJ41RVQInoWIZNYaS
2Eqz5sjIdaNFusVDguy1Dp3hA4+E7+oh9vPUNRzZdsKHaXR0F7aZ+N3N9Q+4NBR7K9/iDGWcuzBs
rF6lQ36S7G8ZQoRh7gUbdyHElEFbi1q2opmgnVA4DEZqGR1JrCT3xvYOmUAPxJy4oP+6rsnFSn4K
YWhwTQcOTeU0WdNysOoISAMtSA7ZKQvWU3rI/EawYBdGyInhzKPq0kHOlVqldnNA+QHvwS/X9bh0
FpwEziQkRCP5kkKRzlN85TbzkgwLFySBdGd9ne8t2ZEe+1lwli+cIieU/X9j9U00Vn0DlABF9Sn1
k16Z4RNJhRNm6VTR0hoY3Ws3zu4yMpcBsA/aOgnnEeNwDJuxSYALwSu0rer3EmUm0VHeEwLcDxyV
YgB1pnN7laoErx0bdtdT/WeGBPqj4kS4ypSnsqDrW+XbdJUEQvdsfSuT2z0bMIw6Tq3Mq4ZnVVJ9
Wb6PWsu7vnp7NmKoUAg3pUZMYH/PtwvXZmVMNUKGnk7edK9rh5DG1HRrB8mo19Yd44PofCnMm5+5
KlM+k8l5+6lN5lQt4syTA+PUDl5Os2DwpaAYvDYQaUh2jvOZNM5ASK8A/TQUKrW+Aaji9S/hCclh
oEi+DK1THot7w008yVt+5W/hT9XN3ORoPHS3zSu5LT3D7+/M4/U139lYQwPWzTJM4NlADne+5LFR
lQ1CMhx8RXKnIneaSnWX+e2fSNFw95hggdF4k+2TpB4GwKJoEqL+0d22BeoopoQO12unjzlcfis1
+Y8Uzkg1aw3JoMiZFwMfIC2/benWTt7j5mPIY3pd1P6y/RHFLVtLunhd9EylVZ/FXhEnPcAKBY7k
PC2/r4vaPRUIR0BuZOKmMXmsX0/6xqhDLN7k4lEVDEH8ULgpkp9O6LRu7drvlntdJJCKFwtpEZmY
4GVHKMmIBLZuE3jEpEadQaV6bZCHGh4nqKwpPQ5FpNxHZgV8RQrI1KS3qyjEYwvH7+FGtMm5gLxI
y9FG/oJOq/VS1NLzYLePta22zhIqwXU192WpJkgTNVtWVe4Cn6LeskI701DPyQBFslxtrREu94eu
agQrumcv8J//EcVWfHMR1eNQW1MLUUmDnEE3A0FRuuP4dF2hXSmqjC4WoNqBteGsstelkhhJiju2
XJCM/dK1qAQMhcD2d+4fw9pI4ZeNACazmJCSkv6llOr7wdRf/ztFuOVK62VStDxG2q5UUKSf7ckx
GwAZMrWeBTfbrhFstOFsHWZRA3kFbeL0tiYrMs5v/dy5uun9VypZnGHPQH9GyEurVF6OSPW70tCc
Yrz6r0vZ3xvEiuiM0VRLZhaysbOuy9uwzEuNaq0dOVoNcIYG/JZgzfbt7I8Uzs60DknDAZkkKhP7
0KnpW9GQX3E3Ch7NIjGcoVk2Cn7amgI8hP1P5i9wrm5eFAIvoLI798LlwKJBfitbQGdzYsIiLE1N
SgtEHVbQ0+J59Ym33hhu/TpWzvCmxg6SIFT32MMWl2PiZO7sNsfqVnEJjU+tWz0OjxXKbYIv2/X8
1ubLuGMwhUiJKaFqU/K0+isdX8IjSrV/qcHspYfqIQ9Mwbn7fLNcWwvuNFRxLit2j7VYThNS687U
OpPXH5OTQa0XjfZe/BxWznpHbmKBsmyVLyQDUa8gWYOLh3BxmKrV+goktE21+TDXdxX5hnIAzQtU
N1VZcBaVXcvaCGMmsTkmqLIgedWY7EptcmdMnPJVc+0bFkdbt9kxfFBWjxxE+0nYGb+mI/eY6+ty
jOvVsml+VCtHArrOKVp3uCsCzTGfzAXWpTRO6XY3/b15qigAl4JV3vUPG8XZ/zeKxyugCybKJFRG
LvpeM5Xxvq3KX9ed0P7qwnBNtDpoRGdbvRGy9paao4ZbeHIyUjvGkSllZ9ZFb5JPk7hczj9yuOOx
AkiGQguUmdyR1q/mV+I1wehYt9rPyDOo8VIcAdO8z2jpWl7yITosZH8x/8jnDou6KpI5rCF7m1sn
VP9sR3YrpMKiQ+aF733k6PfDV/kFgDiqu+GP/q7+bT4qkiMK1wTrbXBXyxKiAJnK+I5sPQ7mX5Hc
uK0otNg/Muh9QQ3BRJLxsyNls6mWrXaKEss2BUKamniVWQ5eKu7ojqjhuHHkNH6M5KlyvG5Lu9cz
aMfBKQ9DMvjgV0MWP0IvCPa4jZy6/mLIxxjwgGglgjttdzM3gjhjKgHfikwVgiLpL3VKnSR9v67J
vgAwlDJSGiR0OGtZojlPbUlCXqDWj4a2+p3697N8eMzaiNsxLUEDZIZ1o21PHhCKSoPSvk3tl/po
++vBdtUgeQyR4I5oKIhp97bGBikrHo82nuy8x66i3jD0okL4LJsBAoLesVBFA/bjOA2W4Gm3Z+K4
mmXNYMfNsrjF02v0L4wNZJlNQ6WmuI+rKZjy1ru+R5dpUraACrJ5KCsSIAK5i0EbUcC1kzD3wruZ
dk79UNzZrh4onvGXRFPBAiq7K4icnq6BMROdzpxWc7z2EgrzyAbkdKQrbU5NhoRHf1DvkmP5fboF
uqT/YlP5+bqae6aIXvh/y1U4hxEWqEUsg2LTUkK9dMmpVWiildy7z5H/hWJIjiLhzN3ncZhYDZlw
nzN/kf/KECU9LXeRhzaBIHu0n9iSapkrzqfvCkY2FhPDEAYT/pyFca5ZRY5AO9Rkd2g+OnQ7ZKRz
Sv2+MBXBFu6uJCPPJCpyfgB7nR+4FXyochLDLmVpchQgksz8eH2vFGYE/C1nb0RwRiIVJlBRIaJg
4ErcOCsBLs1LF30NP0KrOXbxcmjD4TVRJIBHwsdWNr4UcfMILPMhWZfcyW3zhHaHl6xVaDEOFJ2F
glfn9TVAn+v5GhhrZTdtijVQE8mgoV0AthbVrS9YBxYc/d/rYDJSlK1va0k8S+uAW059ME7zESV5
ah2T29UFjPRLGYguVYVt3TV5nCvomzaZ0hzRBQmQEO9O2kn21mP5kr6o97MbPjSjUz73bv8lvBcl
QUQrypZic9cCEV+OaDIEAjqzXbmv3clKBNfdbt7TtixDtdCZqsDAzmWU2doX8QIZGc6n9VF48yE8
pM/Dg9jPXTpvorCqJAie0bOkMIKUrTpLaxNAqofYa+eXwmgcraqAOxKckx0hyK9YKjpzZQt5Rm7N
cpIBmRKPOgURde10MoACapgh7swbWbR2Ills/zb7IxeZGSbZgHYNN5K8yTPcCr2LXkzRBmo4imut
fkYL2xdVkXeeZ4SgH9lmJJ6orfGJucEaxj6v7RBOdf1avhrurB0krz+xp6g6O9UDQDwOuZluRFfV
pVM9E8yn5aoFTQZrMem07aXSASr+0Oto2QknvEun5ai1+e/rx31nidF7rQPnir1kEc35EgM/ha4B
0oYU2EPs4ZMBQC5y1e51KZdnnJxJ4TZSNSctLNgLQtJ/muQ5128IcJbKaYpyB7gdkd0wl3HuUs7F
MaU3doO+8Aj9fxCnO3gB+rHbBeExv6mOhMo/RK/NnRN+Lo1FHxtpEQkTXSs+n0eyG92U/nhQnxS3
dchBer2+jjvmAZME7FlTNDTzEe6Ed6WdS2PN1nGFq0we6u5ViRpfzyMnymfBTXDpHaHXRhh35wJc
GZGmmUKaTAicVKcfS9FGMeu62KiNCO7OHRVA/4q8QvXp2OV41Q3PKS2CzI2OZgDwceaLNmvX3P8I
5Ctf0xQuQ1iOhZdawVT+qKxj1L9c3yPBsjFSg605rK1k5nOLzLoWA7kspS4Qjtcl7DyIz3bmM9O2
sbjZXJQSiPTCG2J39fsjurPRtOl3TgOEqJ/61qs1OKNrB+1h8WXg4B3pyfBrF5jW9+ufshM1nX8K
5z8WQItqGXgoHLXkPjoYQXskbzkFnM+Tv3ZUcdEK8dTiXSQ9igAdO2k7jDgjmsEeK3DUOie7j+u6
A9RLovAig6e55DeakAo3HJE2zApIRgdHiM4997rOezYEQghERgh9MYaN22DN6I1Z7YhEM/S6kOi4
KL/T8W8XuHHGMf7Glg0Un4F9ODeieB2UbqxLYCBRkVFzLwfO/boWClsd7uydiWBOdGNEmWWSOUb/
qkee8leUMgIcPRc9xgELTsSv2L079Uwet1thXqlKJWWJ1/v9rea2D8XsArdbBZJXH5Ac9ABdzr3s
ZbhRa4GuOzt2Jpq7ftIuB7TTBkymUp7W8GhlaI7RBTu2c8VtZTDWs+1yztGY6F0KOEImoRcjqxW3
z+znVa3f5sy6WQoNrbu6cBPZJv3fm4in7bnUWBtbrcohNb9N7pPDerAoiupPqtu64vhy5x29tUqV
fxpkXaSMQwFp3eJU38vb9qgcYqod7Wf5ZaCa33+Lb+rgn5xzC0wWMhtMiQkKGnfr9THAOSaB5SgP
8skKDDc7SfcS2gJcRGOeAZHa306DwJsgCWYBva7jicsdv1EniVrj6FOr/DX01XFSPkpbEkTSlxfF
uRDuAI6GJc1zNOgoHVpBhPLhUP91/YyLJHBHbsrtGfw2kCA3IFBAT+eieNclXJ6scx24k5WYIA0w
QixUExd0qmw/K2ynkSrBAd7JF53LYd+xcVZghxmVVh4kqjysfv7IEhzae/VT+9o+Scixi8SJFo4L
6dB3u6xJA1BypfndW3aIvFZ20IgUK0jE4m3/YUdufFoFlyn71fPDfK4kZ+eR3pggboHUDD29Tpwo
92M4VSA2GEuUMYnAOPbX1DYZ5xqg+gafFQMbhwXajjGk8080aA5B8i2k+UfaOT0uzu6H6GmzEyog
EYZXFdpWgNG1PlHEmz2MlzyvgCKWaE/TV+ICYP+QEH+5y30Zufrb3lu99E1xZUoO6niXWYJwdlff
rXxuUy2tSaUwwst1coGRhHzQEKBTM7sdvdJLfLsENes1mMzedm7lcduJLkm7noBdA+Qn0j2tRdNk
Hp+G2IioKdeCoGTPYrfCuGA9s0gFuBqU65uvXaQ6hgjqKdKGu9/a2V5Jg+5+WsirMyfvVv1q1F/T
VBDb7uthwdkzdIXyCezaGEmaTOPQFiqwzoCrasMtemgFbnfPZWkYBQn8GzG0CzRKW8yx1ox4YsvI
z9Js1rpTCe4W2umKKM29U4hEJzAmbkEb1FUwWfncbelZLMltqeMqPk4eECl50HjjLdIYAOj7mWu8
pD96xw5Kb9UQuyM+Fx46FgBwPgVHHAhGRVYN9SL9NE1yMS2rBceZTN4YgX1hse+0eKGGlaCX8kuK
5vH2Bh3PgothZx/P5HKHrUQnco3WeovOJnqXuxu1/fvgCGA/N5pxx6vq9A58BHgL95kfF6/1+i3S
g+sneCdGPpfBnSrg29DY1GD/yN3ijrcqVQ4pJZMTHqpjhe5tV/Q+3XNSZ1pxx0yJEzXVLWg1/5Td
leo3FarWoztRVP7aYDgIFLyMH6EgIh2UyVQFE4c5A5WLKO8w5abwvs5+eFKR5HI0AN6kUxuIVNu1
CFTLFLD9qSgXcPsFHh6501NYhIkwuB7f2uLtujI7HgoMo4jYgNjFo/Az0bxxHUsS97MllxZVZsAS
9bcwf++Lxxx8Idfl7CmylcNtUR6hybgeoAhR3oc1dTu9/e8kfLqVjSaMRa80bWiC7t8vthR917Q5
FcjYeT3DHSjYCAMOCukkTo1wsSZ0N+I6bsGX5esHu3NVtL7+kI+y37wi1EK+4MX+dX3tdk4USBMY
6BhNj2BU5Mvb+RK2kbWOkTf7ir+qtNYOrO1jgUjwVDBigS+SSOalx4dMln+ElYM5ksf2d8VaoVUI
d2PjLe7iKTSnQ+WqIAN8M1BbSB1oWh2ErpednXPXey6W2dFmFxv0c/V5p4H7xEm+q37moXu9d8xv
DNyk/gZz3l//YG2xoihHW4qlYjTuuUAk0ko7Bi8UoP9hAHKDp/EmCTrK8KvaIXkxBI+ky3MAQPNG
HPMtG/2ipJemEbye4CYwQvDDtQ2CgwwMgoLQZidwBD+1aWtQSUW8pHFOiiSYANwQPfLS43hs3JAW
phtOx9gHEcB4KpDVHUEJYTngLiy/ND9yeDDRJzBd+L3cfgK3l52x4n6VNbwDqHFiOV60Jmo0fAF+
3Zfeqx+Cndxb2q047rkzj82czooReevL4lpB7c+HDgQlg5+4YCP04xNSpsIsyWUimzGY6UAzIvA3
UWXl72yCjvKpNjOPlZJX2rnJKfTNgFD01AuCsMs95WRxt4G1dEmiRZDFWgXRuOqmoEjybH+6M9Gh
Yjr1j8EHrZBFUyej4BF0RMfzYonZB5jgnQT4CsVjNit1a71paSqlFOqZt4IRMgf8PxVVFy/uo08J
YE5nWBEAebhNXCMtTKPCRpeFNKMLB5wXcwaeDJAcmILcE1usM+uEEuhLxMHHVc566c51aZIKbPsW
APllE3vmkHyZw+IIjMWjnqtoRVZeBea5K89EccBE0KCYhAuLkqbRFSSdMk8L8HJsLFr/Mg/JaT7Y
XggSVg8lW8Wr/DxzbI3+7RYqKKthPqKCniPAb2VOeIjSdGl3WFZDTSonXtuZojReiE78pX2gB0BF
zG6B3Ba+lN+9rpikuMpztNatlWMC41MfyMMyOL030dKbQLbjiFCDFxcVVNvK5G0yBE+B0YJqYyBB
bIGI0Lphpn999/Y2zwTtsomGfhx2jUsZSq0d9wb4dj27HEGwYJa9G7X5HTqPVEdWutjNw/rbdZGX
JwFDViAROTwTVXC+TTHpV4JeeqylHcmHJS4d3XofQXwxFF+vC9rbtK0gbgHVJmulvBiwaVLkggDO
1SyBKntbhBjCgHvU8Xjk45dSHknS1ZAQ919X/aFr7vr45boSu6u1EcEpscZNV8B15IDIy3QtNAfn
wLF680k2RC6KnRXecWy14bywOo5aNyFK8UIlbb4medmdek19H+oe5YDKWEDP2j7r4GPzr6soWkXu
DI/If2SNDbkSuU1BjLAsf9XZr/9OBhffRsoILl8Jy6gq5XNJdFrFyRtYcwWOYtfk/uyWzh2nfkw6
GySD6FhWX0MJWNRW1IgoksCFdaHa9IWhYLHi7n3sHlM8Of7BSrFXABIVCKX4l0ABkoAS9I45ik2g
dtaPJinARid6cFyaNUJwxcasEVyF6PnmFmoC7FQvZCn3WuPnvHwN0dKEJgoaLn+3xRYGjS59FiwS
1i3MX4YGUUsAQNEjlmUVqEGBYk1C1bu+ZJ8dpucn51yKen7lpiM7N3A2XkocWfI04D5TdwX/CEX7
lOwBmIx+yjh/mb2Kxr7pDuGdhg7wRbR3lwkDTl1mPZsofAUYJx6LqABVH40OpR9SsBOCsfx2oQWN
PWEkfOkymOLIGBvEtgy0xZ7LM0BWGoE3t8C9CNK/18atviQ3Oar2oHugK6oxMTTGAzwRshJcvlg/
Vf0jmnOMbTWD9DeKAaHyZ6rQxMuQjQkfTa86Kh5xwPon6tpkPuJil4GJxqvDxEv5M2LeLG4rSbU5
r5CoFR9TH4ztu23/NrTKa/qYTkrrRGDDvW5Zl64R67sRyZlvVZfgKEiTwlMjGqngqzJix6pfrgu5
dCnnQjjrHaLEnABgLrykVScQjCSvWda8XZexr4gBsApK9OC95hQZWMEmUbLCG6UnkJ74tv5KlO/X
Zew8I5gif4RwijTVsqKhBUIGtwPzQX9sTikFGYcECMBEW3TQDBRcO056ioDYui5cpCB38iS8o7R8
yguPEf6F03c7rajZ2v/IHv5oyJ23IrZS0HFAwxnVVtARN8kXjBz4L4VwJ6uy86FUIqiikOkuCRNX
r8G2JfvXF4z9yuVp+qMKF21Y1VRgEgdUIYBbJlpHI1CvgjIHaSJB6eXzMrkmigswwBgRT8UCUewp
G92ohyyY/OIRIxz+/kP23AK5MGMB2U6L/sLCK96G7+2r/MGaY1jaRfa74+TbgeoWeETrrjijKjBA
PvSoJVUH7x+ayEqdgNHkt0VA3QSg1vVd+3zNXVlLnYs/wNzXTqsKDTsP9I/pUWvc+YjhDJ6NVMyC
UzcF0ak/JcHiZ+A6P1j3yFDcm3fo3HsvqH2sBBe8SG3OsRhJVhZaCrWVEfTjpi8xavNKwGixf68a
8Pp4YdqX7stKc7D4l2ASmtzknmXvwuPymKNYU/kJFbEj7PrjP8L4ZASGVdSpHqGTK6k7rabS3INu
eY7DQXR9Xz7+YK0bQdwR7KehWFtQ3XmgVKRtkt0WwPuos9sOh6ZfBeddpBV3CEuDJIM6Qli8roE8
3GEuhcAU9sMwJJMtGewSyPxz3nHWjMZGiQt4vuN8G7vmj8SzC6c4Va7kagCIqC4gAujeT2getC46
/jpXZI6XRT4Wlmy+gXOeamNmYzXjG6SD+TK8xb/GY4lRHS5muyj3+Vv7JgXkdr1DY0bpWM+iJdg3
1I14bksZVLlSTIjXgv5Y1C7gf7SjUmC/hT8kYTPSrgFtpHF72vXIdDUTpBlxfjDgbBqC3Fz3WMmg
p59/X3c9yr400CMgASNjmbk3wzwSjN3RcC7yWwJmAozmcYtD9dy5kRf+Ak+bhdLFibnWTnFFbVe7
tgV4DNIVClEuKYHyJpZCsPXgUIK9rXVmqrna78a173snO64Bgs4gvl/v9SB0Cirf5O7gzu/XF2DX
tvAoI5/2xXKV59E2yBBbvYW/Q8+07BLXcBuo3nzJXLiHA4hEaqc4glvqIB/IPRrDepHzv2xHxKpv
P4Db72yMwasr4wMIiiaedlpp7WdPkld8nb42tzKdHhI/9K5rvXt7b4Vydyo49eVVWyC0jQt/Bt81
kaW3NOxvZNWCuyIPHVJbTjjYt6DO1O+uS9+7XtA2yKgXNMSuBhdSEj2NoypucKsmlpOCZzlF+Dgf
rgu5rIOxdQUhBhgxWPGVTw7HpSrJsYRUH2iacj85NJ/sZ+RnAVZjyvyVyPPvvp4YjxGaUVAguiiP
ojwDOmmpw6J+9sCVNDq9RncjMHTvoDJ6F6H2dpw/+gkwigYIOsBY+U4GKdGKZV3Q4dfq5bOZrF4m
S/T6Iu6LMFU0yuKAGDLneCvQy9dqCBFV/2aEvgpi9usCdioi+mdTxL8lcMdvwhwlEObisZsek0OR
0yawaAucUplT+ByRTbBAigu0zqRxZ00bE6sYO+QUjIQ8j4v0Q+3RoS7bbCIZyLLr9KbBNALbwPOz
Tm+1RBNY/mUrlnWuLnfuzHKtpKlnqRPKuqvVW8adxJyt9QsdDR+a37qRTw7xb1EWY+dlsNWczw1V
a4qJOCXWOTdWb0olkL4PN5ii5kiJKGIQGA3/pJ9muY21AaIwwIaGX0a8GbPOxUAaqn2slHW7YRjc
jXJqK4oan4lkP2j3Ca4Y0QHZcwFnSnNxrKnnoCxVsdpd6xhBXH9C97VHwIKc8rsK7j4hBeKOazuT
yLm2spY0gzBzLoB3isHPZtp+azWCUyOSwnZgkzSpdWVK1xlSSK96OkYEomneHSxBgL53PZ8pwz5j
I6bJzUzNJCwfujVHkL279UNKR9Mxb1gk2AS2t56Mn+MHUIU345fhIfb0FANE/v7LmRGomQgTUCmy
+GrUSKJBxqAv1lDynAPCZTSjW8amQMqu0dpEB5iMoOH2E5i90RVjNGrZLiBlNRJHKvAnPV93dXsS
AFGzUDxEngtDoc9XU5NApVua2LRkMo75JAVxSa9L2AtUUWj9I4Kzd1Bk44HK7KL9jGWwR3e29xMt
7V7yIDpcInU4Sy9KFHyNnG0Lxke6BMRGbhaKiDF2/aWCLZFRBAWghS+ltVE9YXQai1Oo9BCebL9x
kZL0C3fwh9v0RkXLLPoTQYvxT6xOIWj1REoSVWaegCrpi7ovUzzJswYUypitmM4muD5bwZbtnWRF
RecqoP6M95a7kLBsjZ2P0E83VjrEv7GsThgJwd173n8rhrt2urTACyaFGOvOdL6xt3bkHC0KfMVj
7TXHPsB8E2F0f103tM2eG7xZSvkK3v3PrMap+I6m7VNIjdsKDUQYt+g9zoqbBL1HfLQea45Nl2A6
1DQTsw8x7fhb/4/2No/ameR8TUmGDxnRydUF/WHyYzCPiqKL3ROhmuiYssHQjJaic33teRjB8g8x
ZWJULwm28b4ZTBHxIrOIC2UwJQIoBAMmw5MCLBhxSbqlRnHZBNtzErn6gqXrQME/PU/lu6RkopiF
7dMViXwSrKzMOSxtSNSC6DDdFS56e46Gn59ECyhQjU+DYfoGWUdMNPOKqn9XRsOL0uWlGoejRMLb
KV+o1LUi5fYiQhTM/r2cPJ11V+jTmJV4i6TH9giMjJ8FKkgytMM/dCkbUZzHlAhGGpYyRA1owVpf
beXVCJ8EN8DemQOKC+ZnYt67xZMjN2mGAKTCE2T0Vd++SX373qDmt9Fj/Urlb5Mad6KLYO/Zg8sZ
7UN4ieCY8TgOpVUGrYsAd5jcEkF8g+5toPAwL4iizcHHpNKTCOi6e9FtRXJHrZYwCMEGit3Lj/Gv
IRhvBn8B0ykOBKoQoqtAqCD3RqnseMymFNIwly3AdOcMY/Nc6x3IaxBpD4hu6XSI/rq+k/sb+WdR
uYshmmI5mlHp9pQB1Pjj92V4n2tZcPvsRnjbdeTuBVXD8AaQ7SOQfAJ56y1Cuhv2GMnukNk7jTed
v7rDcXphSa7yznhOqMh49nzm5gN4HG4/KbYuFVBzId9sEI9kmAF1fSH3JQBghHyDjk5P7haKun4B
0gkq9savMvtIKxFKXiSAi+sUKxnyvMf432bsf2KIw2nsav+6DpdtgXg2gjQVrJsMQIDi8PnVEtWr
tKw1gi3GD5aDDv/VAh2itx7KGwxpYBR+IF3PghqDAa5L3jPDjWA+/kJ6QbNyVovuQ81V87tcx6xp
UYVnLzpBGQAT5dksekVjK7yJvTFMgFiYZQanNYO913qu55+VvFJMxRSt485eofEFJAwMuQBqZm6v
bCNr2z7FbNPpCblcHzZP58NaACaBRbRP+SnyF0HYv5ffO5PJBeUNOiv1BFOdvfhonPSb9MV4RPMB
q3Qw0sXlYIDkenJFuKPLmAeUdcBjI6kro/+MR2QXmlqvyGuCxyDKBuB2h6NcyZ6Rom081Q71PFOM
pf6rwfCMv2sw53K5vSzaRI+HBuRjmKWLCaEfiwwMukavCxEpx6x2YzBSQhYDw7gxcm9ubUxsWZ+r
ESS+DRA1WdXFzlBLD1D7UDeRaDfZJX0eDEE/oE3BqAXXBFDouWijlTEZcwQZVI98Rn8kYNleb/qD
HrDbx/ghgkfspDBw5oFJxLQD2bhsH9GNpakInqZUq3H0idsTDItE8X0NBoqRu6BGKh1hdvjy1J8L
5TYR5S0MiZwxR6n30VQ102EF/KYKQLhgO+hrir3+njjFg+haF4nlttVYqtKW0ceNnsEidE1txTic
ZXZWqxAVr9mNze/idlW5+KHKdB1Dkm1Ayk7RoY1Bltljdg0Q9mgUyx50EDPlh+VgueaLEHi+LxrI
BbwrMXXBZP/f2C7m8E6VVYKxrPMGTE6m7SNAgKxXcmkQN1mP/Qmc1MD7jjR+Et22O76Ibewf4VxU
UeYyKkuMVS9qXIyymNADS8sfmIj9JvtzkN3iLRZEQMMsggO7E7CdC+YuMKUHJhXzqAov/Kb4/eN6
0F4ZdcV0JE59J3oiMfO83N3/aMkTFIe5DpJ2cHlRU5l9HRQSoyIEL18+is4U4ikq2i6ZezMCcTAG
E8OPm919s5SB2XQPapX91DvrNDbAlo7qsUjrXBDT7O8j6idIJMmg+v2s6m2MaKxNFcB6FOjzY3M/
fdN/pJ+otAFLGo4oVtVueC+qwu6eTuSuQO7H5q/wsLTSSAFiVmC4CTlNAGxrzauefFx37DvlSCzr
Rgh3MJU1tXQpBpcXBlXlNt6bXWA/q3e57PyLNyO9aRM3+uReUETwyX0j3QjnjqYRtdGCUcwqHb+O
VPeTE1CHTv79/0n1sGOl6LRRMFzD/tcogXNHEFVqG07MyYKGCvNxPwz4gCIA41ftKR+q24EhRBTN
7WmoY8gLZhcojFuFb0gn8SK3Sw/mzs5rvmsAXABS6CsfvRt7oSvkudvRcCuNrzk0kmyqxb+kKb6K
0s56E9Los18qwrSciIp63y4FWoySFMlitL4pYNU6X9KsMDETzZgzj9RATJIFs5/jL9ct9DL0sPDY
1TFjgsDBEL6qmKQItsKlSpEvsE6MiGrwp1sxwfJOXexcDncQ4jwCe7Wqpl5MyLdClR1kko5hXeH2
t4Kx6l71ObuVLQvcOJgRWCyJqPS3oyhrEVfR5oaSFSY3n6+lXSxqhmPOFB3/N2mm/T9yPjuV6M9W
9P/I4QIqeZgsKdOVBHL644BhTki/uC2YvUTRxY5xQCHLAtQUs/iIyV1B2NEYAx+xomFyKlob5QRR
yfnSQzJV/iOBv3dGzdbCGQTGnoST7QAl9NYvxi3mwo2CV9ne3sDxw/oIxikBGnO+N4kc1rJa6ak3
hKSFn7T8Mg/xnrCLL51NvJINfkaj4qPVTALJO/Eo9NuI5iKIAV1l6Rxh/PgCamxnxlxEsJOuaKDG
zGI3CtGAWZroDNGlfsHk41gONIyvCmYbhGBTYhE6mGEkuA33lp3Ne0GmHk1YF31E5dKmWoLrycNQ
Us3N5VJ2p7E99ZYkKkeIJHGHMsdETNTKwRkVLabLBjisFXHy0bvuYi4jRCyxAliMDv8I9mMuY1Hb
KX4aM8G9Sn4FHYRbW72fKI/EfLFGEVf0ZcqVMR6DoQSjNgjkcbLKLJzRxQZLwuQI9S2dExRol7B3
x1Xv76yuBNNljVQDxpDpghh85zieSeae4usgkxCdypnXzQ+ZoTnRKPJgbDfOw8Bz3TgPhlmWkzmM
FjzYgqohOHNb9cZq75ZoCK5v2M5xBPuEaeEksiOpcWdC6820GbUmgwubb7vAOrL0eC9s79+xPsZN
rSpExR0H93F+6m2MGa0Hu0eXswoambagmXYrK7NgX3ZiS+tMDOdcMlJUijZgdFUKcEL4UdJecjEL
2gTZXfFef/uIJCEng0gzbgGR7IxVsOyDY6t8V4s7Qn73RIBK2EniWujDBy0JG14JMk7O0pO8M/TV
UNABOzj21/GxfIjR6zt6GEBhu6wFVhxu7allYLawAkYelH15jtNxjTB2HsPt/4e0L9uOHDmS/RWd
focG+3LP9Dxgy41JJplcivWCw2KxIwL7Ftj+6n7D/bFrQWlUmcgcQt2jB+mUWEVHAB4eHu7mZsGo
Q825vevUV91Zqvhf20cmSnQonRkqOpUzr4hQMzQVwKMDecvWud88ZU9kj/L7qnSJ1xwBWVuStLm2
r1ABAJ2FqgI1aM2+VhpJuamUkKIrVRT4y9XEicuBo1WWOMKuLs3GNBFGmrC4+YkdD6klmSPk4YiQ
rY1Gl44L7Z/LL4RuIIiDwUMLhCumDc+3VKU0DdylQSW/GlYOUYNYtg9ywg9fB4hrZiDTDTcAPRNS
05kZVW10I+0JqgzOtnbWGXuu/8JKMLHrAEmNIA7m6ll2wzEwaYKuMfLtUt3lqgUK6/aQRvrCHPSV
lZyamaf0RFcKI4+xkpgEY7WT8kOsLe1UEZfP4zZutb+WMscPcRmqx6OBpXDAoZoU9S3ymPSPNU+9
XE133PpuaTdFBCCFomwKnizAXi697tz87NhIo4o5cDhUoZT7SAZHeb8IFLy6QqGsiGiELTQvHthR
m+YK8HvoxnW+Bl1WiFtJYJOna4xPvErhn/Y+3PZ+WZstaBgMtUltEBQ15XOuRi46xFpL/K+NXH1r
QmcAUH6kwPMee6z2vTlyKMZHKKOVxo5kC5535VxCgicryPBw9kHYfJYw2LVkxKDnxzK2PNBQbPVy
uMZGuRc81fxRdSvqLjMyXlsX6r2gPwU+WTRfziNEMWjOxAi4rAqjc6UJtF/j+9dv7goC+XPUWWhB
IAUDZcu5CQiDjFzLwBIX7aMVEljF7RLPUFAMAFE06q3OhHpHt2f+FKPUS76xRcj5lUVijSZKSQDM
IumcHfnD2KBOAeFwINYGtHeOlj4s3BuuWQCAR/tkJgLD5MyC0iu5ngiPV0purrVs4FBPV6b116/y
yu0Es+8nZmZHk1VFsp7bMCOgCqXionp0a25kKE+iPL+zyCLe75pXwiLyCfRa4JbzuCtnqpqpgk1K
sGzIbxUmI7p15X8SZ3qopO6WMYbXbQpskopKjgMGhXOHiYy+sJQGk729p3zDQPH0KGEqQ/JMn/tA
NwMUBUWbUFs4xK5+wl9W58TOFliSIsupAOGJKa52IbeXxrAvEwt8PYBaRG0c86/z0jhPk9YyBpBp
5knneK1BJh9i428Fq+6rrF7kMBf7anbOnJmbOcsIRTZ7BDUwnMX5lqM8hTFXMdarQRq7+fOX1PO1
zb5ZkXLQtelgSGo04FjSxz7p1kVbLtxErhzPp0uaVyAshXZWZok3ON6azR2tfrR0SZ79mg0HSDwV
5CQAXs57qG3dWJnqIGeSCXChJUo1DcZEjKW2+rW9rCOTMRB6UBEGLvPcy3GfIjkD2emnzLLauErr
dkALi2nTsgR8n4Ay7uvwccX/ziyKHXBSVUeCJknMGgzfTBrQO743w30bv0gA/n1t59oGPjMkXvGJ
oSaPcz3qKsFbNX1TwuEnsMJQogqVBzFWhInaKkhXwxKr2pUrkHNmVqz/xCyKmqNmDanjm987X8bg
IHN78JAiWrr6+zQF/AgJVggT+QvLvRI5zuzOgj/HiIvMksnxtdTTR7exMGNDfeXBdMHzQgAsdsGu
/1cKflgu8MIAyoEV5eL6NYBPymgkLAgp86qYelhKuoev13Z1ab9szOsnVY4jnXGkB2n/QtvjGC2N
QF/9aNjTGhj3RF17jvcz9FZJYgkYvyZgkzcxX7VvqK9uBm8K2snVEYv7zV8Bq4m5rH+ZnYP+cLqk
VWqCEUzTazdrbVcpY9ea5IWAdS35ObMzS36cvkrB4A3aL7TpZE/3jHXRB9atvBl27Ml6Mlayn0EY
4alZJ/CcnfyDvXz9Ba+Es7MHmGXHfc41zDFjoXVyo0/pCsKzLiLoQv5zpZ4v3icONfgkxEDmY5R6
T/rKtLDODhu+fyBby8tuhqB7YEDIfb2iK6Dpc1uzfa6WumLUKmwJNj7ZU/z6jmwbAFweWtmd7osb
C0gXJfZbNYy8v3K5AexEsJxAYM8w55cbhw/JCNkXAryL6KIlgb0x0ez9bC2HzuPCWkXsmB3ignRQ
cNcB1oNs6DymTQRzZlPbCDwG/MYIylCkzXmPDAya0uAddA71NvGjoFjKNa+kD2eWRWg4iaaDgeLE
VET4omF2Wx+Ke3ujI6CZHULZEjL2ipOe2ZodGEMzmUVmORgT6khIcgkdbRbY1hIP4NLLnDnOUEGd
upEtEhRccmP7B1WeWrCOW+MjX5KcvBbXzpYknuXk9RHSDImEZkDgQNIiaUP9QwDDo5CD3RwaQDJ1
gYhfhNOI3XzhLiBHFc4i+p8zq4qhVo3E4S6Af3Vg5I4OOu5YZvHJyE3+ykggKksWEtpPHkfUks5X
2cXjpAwSOOP4ti3cWtxakwCKJaABHdEucdN1lQP6Hr0tbIsrqcyZ3Zlzln2tUTJhnbVvaB5E4+mr
8U0QukiB0bjGGMiqr3mymxyX2mxXPyxgiuixAZ0AsNQsrVbKyek7o4GEJvXkre4NDDyHQLaA+Rz/
p+Z198sh77ICjwK8ibEdNLbFx53tjzonY9l1Dv3syjYryAOtms2/QeYrPtfcfU7tzDaIyEch+wU7
BsSEo20HpsHKNW8EDtjwFAB3VkvF1mu54tnSZh7bGzRjLINJARPYihHp8mjGriMUWB6nW0xgheVq
cejqWvZ9Znb2Fbt+oNhCNgXiVIxFN9grJMjQBRDTRH/Va06+4Ox+JLGW9YC7UDAPtTTQUxeFEB/H
VZm55vvoo82WBvlqqTR23VlRLjUwg4PCwfz6nkRO3pYxzPbbzznFoMJ8A/1kxiRedsQ82xIGQ+y8
CxeC/CtoQDXAB+f0dmVv9obOICEno1CmVeGw5DGX2kXo3wBbBiQtZLguay0dbYuoVS36CTilnrKj
36rbPKQoDbvdTsDz9+BoA94tVF1VwrxpHeaD1z01HdKBvxCHTp9l5kaEq1qlOjnD7MhwM73HB+Mm
vSs8FZP90bHaWM8QbtlVC0fzteB3anTmS62ZS07U11A059VGUd5H52fNI19SlkqSC4bmPSWorWMS
M+rFJukD+tNOMWA67FoX1DTfsm8mWIGVfRKijPH1W72WDZysz5zlzInMgUGtZFCPDdxtbMdNS1Sa
uoV6zxXQ+ZkfzRVk+0g2wdDyGQLYiPlZYF3v6jX2pJCkzp/FpjQxLfBXWMjODc8OzQLTamSi2JTt
t/YGOHBBzmv706oLskPxE2XeuFqcVrse8H7tmvnkjGPG5RTZeKkD8YEahD48CHOtzE28AYTWnhzh
ErJ0Vl7Lt04/5OzYoiTHNLiKhWpV7OcpikPVrSZ1XsRL16aLQrZLfjM7vTIwTecU5KRgRADRBwqH
zYMG7BCUEu4cr/JBodu7WQXgqxl87bBXXy4Q96DFQYUUDcnZjpQS2jYW+lMISfHjsGHbev0uDk2w
4Htgt1iIOtculei1oUiFCwEK2vNqMzr0dVkJc2IKytZdtpOf1TfN2FQfZAXUSlBv8wa3gzZZDY0L
ehX1B12oJV0J87g8gxsR9w9Q6M4Tza6vBp5ybB5Scq8q9xqLFqLAtcwAlJLAhmOARhb6Mue55WhI
kqFUBk5LFLuJ6YOWDeez8cl+Pj2NL/pL6jlL6IArGdCZ0Vk6IuegN1LSSIS86jl+bXC8JPv4WdsO
z61X7uWluukVyKKgz0dbE21TXJwvXMcuHUJ1GKRgzsTn5KsBe1IrPTXE3O+qWHJVcSLNzudTe/OK
DgiZI4hq460aIAYfA7YbjnyvvfQrUWFPNkrqRu9ZCbxAuRoW0VVLxmeRfWpsUDM4MN5i3Jm/CSqY
RxJgrCF7mlZs46AaUlB3BF3K09KmuepO6GFg02CPgt9+BpBoCK9qHcDJIHqih8lPIAKL5ic0ddeC
6E+/Gb5Li6XBKwNojnlqdLbgojW7KbVgVL7vfAlVeOtH8sEf0pAkLtmXQRc0kHzf5SvnJ/3gQIsn
x8VyyTWXPn2GWQVInhKMKpOCoTRjbk2kndO6W+t3+W0e1N6yAO218szZmmfHG001GQo8NcNMe31j
byEwuSZP1g7jdw6I7UyfoIIQajjuRHlmsWxxdbXor9sg80KAmmMHQVDBGx4RFgzvyZugM00Vz9rT
N4DY3fjeJosJ77XgL6SM/2VxlgMqOkVlzILFUQ/poxwo7rCuY48wVzHE5TtMQm2JbvFq2AA6EtAR
BeUhKMSfB8eoyQC77GEUPbJQfFRAyFvQlQFSsKp+LN0jPnu086hhgIsHk2WfOLDZARcpDfidJ2xc
aS1YMuXASVDixj2t+S5Y/FI3vlUgDuSNm+xI1zXw1ktuLCx88QTzgm2c9ywbZcTJUVm3fPBJu00K
HOcggK7ciuzi6dvCoX7tiDtZ83xcu0evV+Yca+5CtBOCHMtdSZ7oYGRhckR3ENfx1f/S5myv8lbp
qyiCTXnLnxWfr8wDQwNU1Po8ELPtl5OJq6v8lAi1oDEAFdRzR+IWta1JwnuV6hakOTcjBi4XFnXl
GgFiaKFC+g8Ts4O8dXKC4RgEII2DA226IbVr/Oh2+Tr71IRnscvQ9M8X52QuQ74QP8UlUQYMBQ3s
eUt3shpguSATIRJClDNi3Hbf+Qoz8PiKQ6C0YCMaF3HYl/cKYRVwUxTDUR8y5oQuNqA7Ne9jsTVr
stJtsPb5uR+HHTYot9Y691jpqm7UusRf4v+/DEYz47ON2itFX7bt55IBvIGCS6kGti/knwzP4D5u
Fksb8yLrPrc4P1cjGdPqjYZwHw2mX3V3BHXNfFhINy8LGbACB1LQLsWYM4a8zt20yNretCxctFvH
5c96AClKgW8EDNB0a0zrlRjgXiplXK5MBeQaw6WQDYX6wJzgo2QtlGQ0TD5L3Rjd6ENbbuSeai6A
Ln+6sS1UaUQiCH4BgAM+l39SLR5tqc8SZNQBZ4KtuS92kiE9QwlnAfx1ZUkW3hPwS59EXfM2jUTZ
xEYb46uJscvND6B1XGKsv97vF9sdwwenNmbbvWBdm/ACUCkM6D7EMgBuRax/p0Bd95bz9LWti+g1
szVL1yGjZUtVDPHovvypZz8i6Dh/beDKhsJqwJuoWCijiU7MuePFZddArQQjhfZ+CjEFh2MPclNb
+x3yEAFazcHX9q5+oBNzs2SihTbulKYwN4AGSmOPlRW7LSLk11aufqITK7MoUdkKUO8mZrMaefCI
+Sj3a1q9p7TyvrZzmf/i++BSDFgyqq2gKZzlvylXy4nkmHfToVso35I39TvqVThLp5d6l+7iZ7bX
ViDeei42mldCiXVpD19zEMD1gFrXwN1xcb3iGeV9kmGUWtVF1NWiHcrbC5fGSxvgD4c+CQbScdKA
HOfcRYwS4zZxBSdM69LtjUPN379+jRdOiN8LCDSin4XhNkTBmVdEgPmbEwTdgIhC8vVWDKBGIKtk
ozOAoA3DRzqy4IfXTNo6AIFoc6Bvi1Hw80VVpGVFbNuRHyP/ECR+bvVkBfZR8ZpNi6LGosG556OH
BLpzSKIgc8dteE4vFPUKrYzYkvzpToNyoVMgt4xD63ZatX+kt4q4fqMstrRM8W1O00ph1UG0AqgO
COYL/4hqbZiaeiCgf+/8wW/cGGI2AUP3oXTrB/04+gRato6vLuF/5vnszPD8Hp5aMkknZyRB35JA
AXhDieo7ufzB+twD6/2uHPJjpG6+dqT5vv80ChYbXaheouAwuwNPmjH2HZtIkE7WSk5LPyqztTY8
xd3914aufUzAZDXhq5jpmAuCVJVaK0SXAa8Yb/Wx2EQDxn2yJvxfWXFmy+kz0qV5BCuW/sGSdJeN
jht1+cKZefWlIX45ovcmMKznOwF1v9GSMwVVYQdav+RDB2BV5b2LScyFk/PqWzuxJJ7kJAsYNG1U
QBkDZyw9y8x2JY2CtGIL4erigg74ISZgULUDQki3kHKcmynMbGrtHpCQsnBZ6tY3qqfcRCvQ6XnS
QwJ9aum+b9bC7/+N4rf45ecbDuUX+CHCGMS3lPmtyk5j5KjTgIFc05dTVxi1LCDf8BWnoH4Ai9Mq
e/naTebxGWIYKgxCqtLBrAhgzufrHQuzjjGJjLHZNFAiiLnw49cGLoMlLGDwQWSn+HwAOZ9bsOu0
a9ArSXBVBBev7smJm/qijmd8rzq3lMETtRgvxVXw7EUKm2i9m0hS0Vj8vLKfOEsxgVOcGOM/tPbI
mno1yME3kIdc0Z2O/1kIHRej6+ItntoTz3NibwLCM6H6hLmpwu2IH92r3vTYIB2SsFx03xKvtnxR
fjDJoqyZehGmkWij941cAsVgpBSznc6nMmp5LmG6KS69tircQtvkKgb3EgldMNz+uwrDivgRrZ6m
/HFkK1np3EkpH7OW7sDrGxD0lwsbFNfHLuYbk2me5dwyI3XHqXYdqPKqcpBSbSFCXXE9DMVgBAJY
PKTdc1LMKKFqpzMK5SW4RF3eTthvX/vehQUMyokpJYyGor17cX/vEx0FXTawsFVQ52+5j97rgomL
sGRjiN8GNBoxQ8MhPcs+8KOJJoMl+5r1DgZYj1LqFSBn+Xohl5vo0wxY1nQdlz3EpXMHo5GuFW3k
yEAC1hseCK7yYp++6PDocVM+2QvioxdhHdc0qIJCVkZ8HMSkc3OyZLBUHzJoudKCBslgJG5hFulN
zprWLdpFGZYLF0aNH/yruESo4M+GJ5/ba3JGpTyjgGOXFu5EFrDgfqbq9X2pKIBlawSULNXq63d6
4RywKWg3DaisKpBamn25Kmt5ZjYV9DelyRsVyJwa3cLNfMnE7CrBy8aitIQJTkon9XA1Lnyz4tES
J7A6PziApoJaFDJ55BS4X87bQZKWFLIGio5AvXfeq+fJr+5jn63qn8ZOQOL4t1fblW/ih7RGpZeF
Uuj4S+W5izLo/BnENz6JgVk12p0UVeIZuCu4ylSPQpedrZs9bfwsQCYS6Bzkn5PpksYH2czihebi
SvX5DCaqzWBUdTDsP3vhILSzE0rxDAYGLt0WSWvx0FFX3mbmp8hkglZnU/tF7oEDOhDtFBDI6hAT
WzgQLnAYsweZJ5NgEzHyJseDyBoq3P2a0cS3WOSZbWgw2TVN202l5z45Rh0I4/s0rHoWgLXe16vS
y/JhnTT1T1nZsb5ySZx7kTrsdYOvJvaHPf1pnPH8aWc3UaqlURPrUKnHa/NRP6YeED9bBskx1oHa
qvSkzVJl7AIUO7c52/JpGcV5Ld5QNYqQBjQept0tlB6rkIWLpb/5Tvy0JigqbQB9ULKYOadDsglD
SNgg2h19tEe3PVgvQG+uyQ2HUIs34W6zSGk6PxrAtYSbhBg3Ro0MY16zt2q0KcPdJQfGpl5DLdHr
ksQrePQn8+JPK1CKxfUMnWYIgJ5vu2nQ1KhTYMXodpPBPKnR3FFZHFu4eIEgGrKh1yCGM1FjnCP7
Mj70mVprLDRccksPVlitoP/pWvdqKBTAlqVQLt/eucHZuhpu5qM1ZihIizGBYc/Tws3rp6/PgM/7
yWmiiFI05qaxLsQKFLDMmV9EOdPY2H7qEPWBgznCW7A+f5fuiofsWXDCAve21x46D7ABkBCZro7G
s/yjJAiiSztCLOiLR5nP7xRl3FKzLEjYhfZWgaSWmAkFq+OfPPY+V4xsEYcFwAMXM+O1FrEcytAo
uSuZNYHVLUre20obh4WU5TIEilf7y5A+S1mgwAF0Bi4zYXwD+fdNtJo2AoKabZuPlkJ8F51A0++C
UciLxxASC2yXH+Rd7vVLs2WXrqRhwhs3DzBX4Vr3mVydnExaPYxkmOBKefWY0W2D/9YXduFFO8XA
mXNi4/NkOrHR6W2rIFkiYVnemysrjDHVw18t3HX+EPqyEKWvveUK3kVe+GkW0GKBJkQGOl9a3Gnq
xKI6DslbDJVoe6sJZLO9ITcjczMZ7dUl/7m468xNikhxslLNlqhB4iYO5Xu5BhRW95oVMXG7gDaA
6HeifZSKoR6ojxP/zw4izo2LT31iPB6klAFfg6jAabMeVByrPG4y/+uwcNFRmZmZD8XmGum1sahI
qO9TeC6UATCAhtGCl8p3IEikfViSqz98bXSec89tzvLRuuvVOG5LEkb9k06OwD50iDPREsjlMpDD
UX95zJxONkoKhbMK25LUmLrpZFebFuEk4lHPQ5mBfBTCySgr47Iyv62wEvfUiBZQFwqbykuF0MkU
dAUanBkI/IWA1jjdDpmvBNHLciC9sinOzc88tNG6jA7CvHNkyn58o0JjxW+DVnsU6j/L21CcErP1
gg5UNOBMjPlcYM5SA7c+izdZqLHmbYS+SW6u6rpYV87PqJ4W/OQC4Qa0F+a0IZ0EIlIojM+70rFm
sgKUuVJQ/VGChDQJslXsK6hNHf4BN8g2yh/5g/LWHOl3nbhL1G6XfgrznzgwsFcBvDE7MpvcKLS+
HqVAGdLQIdDmbbaqAfgZGZYwtqJycf5ekcvjvmsbmK5GA2FmSgc6SKcONCwFxpatBXTQWJkhXSYV
F7nYzBKSGiipYjoJDOrzMlilpxwUshELM6P9SSZlPTJ+28eZOw5DCJi439PMVdSdOch+JS2wXly+
UQe1UwFxs7AxoMCLhzsJamMCHdfK0EioGD8wl+c1/T3ueV5nEO/rEHN5EJ4bEg9yYkim0YhpTBhi
+VYpMj/KHg0rWTByuRnExC7SCzRIsA/nneG6ZZHaqBZiZ1579TCtTPDQNINxS9VvPVkabL0MZxiC
B40LFITRioTJ8yWNPJIqueA0rEvJqfaJpmcPVt5oS5RVV44EfCFM+6OUCTof9L7PDdk0owq1ETfF
1RZnntujy+4zr9iMNwLTk+6Nw9df64pbiMIeslNsdyA0ZglU3cpNjkkMGhrJTQTUAil3ufNiNXzh
svo/LO2XoVm8VMuIySqHIUHDl9zqwbDWES6VlQM1BBCeLZ7iixZnHm9E3UjbFhZNyys3EGBAoXSC
hmyyJxs5bL34fjFtEW/rfIeL7/drkTPf56gQMqmDSfXeXgEUBrA+Q66SHQjAQ8sztBcgNMBWYQ+N
T1BFWgIOde4vU2r0U5xMNEw3YoTG+EEhHf5JV3IoV0v8rJcHLoxh5gqzkApqnvYsd7Btrlijo+J9
jhiNn7YOJZ6q3DANGtr2exUvBeZr9nToNiL6Q2kPgvPniwO2p5AzAy8TnCj3MoZzbY+scYfflLsG
p7v6rUTnYiv7oEP87yLPf7wP/4d8FId/fLPmv/4Tf34vyrFmBADx8z/+156910VT/NH+p/hn//pr
s791V37kx7b++Gj3b+X8b579Q/z+f9r339q3sz8Eecva8Z5/1OPDR8PT9tMInlT8zX/3h3/7+Pwt
j2P58ftvbz8zlvuolNbsvf3tnz/a/Pz9N5RcBYfgSZQQNv75F27fMvzb27ea/b//W1z9Vx9vTfv7
b5Jl/l1caSFrKdI8RVx5+49//MT5O4hDEE7Q7IG34Ie//S0v6pb+/pv6dxOXYIhsQZ3KRmYhMt6m
4OJH8t8BMcffh28hk0OF0TR/++93cPa1fn29vwEJfoDYdNv8/tv5GWQYaPWAbAD/AecWiv9zzMhE
JEzsd0T1jQJd5HF0S+2elwttybkRVF4EJ4uGqjJaW0iWzv0TlIURqCdbzefpVnK+J4Su+dD6J2/+
nys7XcksioFLG+9KFx15EaFRvZ7tujE3UqkxsJQqmEIr7FfarsME0ODZbn9XHJcbhPPDThD/oTsp
1gSlSSzxfFlNp6UqgYC9LyGvc8aeom0CsPTXy8JvxK85DZVzM7Pd3QBoQeysb30GFoBXeeT9czkl
01Y2eumJK1OywZg72Rcp5b4ZVUB8AiYZRjkCgdQriYuWC1knhjPdRLZTBNEky/dNZNSPdVo4IRtq
tQ5AJZbu1ARFUAOjxyh7qhg1Nld87J+daNoaTQO2iNHk/UEv5Kp7d5wU9RCiqZ3LDGgMehPguDdT
xRrmtqA1hw6e1hX3SBXqb3qVKe+6ytH1Mw3NxQS1tctrMmzasotWTOL1qiyl5FE3+vSYQDbnOZHG
5tHCL16PqpH7kWHXlcdouavI8J1DFx5d2TzMhuwbr/IMjT3F7F4tYrQPYBqmb3xomg2jGvcSZmWH
UmXVwcqiEpBOqybHXLYrL0+lrAfBk8QgZSRrD1GiK3kwSTGuKUSrJ7czqvY+x4TgLZA48VMNTH7v
8qLctz3ugSUQESjsGRRCO0A950FlZvqhz6YEIT6q+2PEdWuVGk29je1EDfo6c/Z9UaKbokSd5KED
ARIrBoAD3JXaJiZhcItYY/7RuHWGFpIb1VjVt1FPiocpm1RPVXvLjZyykjCHCajQtrOi5DFKkzJU
nAnX37iWHsvMgVwuCPS8LlaAw+V6R1xSDGw/prV9G6V5/ERrvVpndh89KWnVoGSYEqtxO3lK3UqK
pxfV6pQHVc37zEsq03hsjEjuA94NuHOnlTFteqifHCJUqKg7jd0Eac7YuQProu2rBo+5n7O2O1o9
VTacOq3nxPLwYRZS/Eea0WQlcUhW22pZ73Acb8DQ+zEC2Jd18mpU5Uen69tbHieunabvFWZFX6oM
JJgugc3ClaIisrY1T4gN/q8OqPWxchhxQbnMXi1W7dp4hJsZXU42rNKrwgehV/tMc8dwPC0iYOSz
EO82qpZKLy0tYiDe7QjNVyNFm7bimCXpupKDGJdYNyUIPg997iB9vbGofJP2mNJK2+7FJsojafpN
WWjhBDXuQz/A3ad0nAKMOioukWsUe5p0qLeYqbDu8Hm6XU0a9qjEo/RkVoDa511+X7VkcBUzN9eV
MhjHNJ9iAwIILLbcHiityB0KjikwaajQpS4hO3PfJ43qxQZ3XkpabSVJgfdxxvO7LI/tla7U2fMw
pMMjwjFN3USKwwbb7CCV3XvExjCd2KHvnLsyAQcLbXXZrYeoO1SOvikmjX4MCdqPvllDAcbFtSgL
R21oPfQJdc9uHoeOxh4rxtZXaWuGvFYhI8otb0zJ7cQ5PWhx9S0GC3KQZSool0tOvUSqnjXb8FQ2
eLSu4wfK0MMATdfoAYTgV5mxxQ1Q2hCkgms1H40/IjMqUfxPUgrZTvAd1GZrf590gnGMNuvueFeR
g0Wn/DjGEG6Nx1VpgR9KkmjrR1NToKFThbwrAymbPIqCURt38N38QHrpR6K86qXildM20xIP7W43
y+4Lp0k9eN2+KaObRIWkTisNrlRahivVyq1V3/F8fBop5W6idoZLM/unbkFDeIQ8dQwOSfpQ2+2R
sLvBlkbPHOMdbLlN/jhZ1B/LozYxl8vVTQZCaq9ECzAr3rSigiBr1iEYDNq6JzUmqtqXiRLimkq1
B06buYb+DkJgDzeOGy5jWDf9UPnoT/xnYcE1pjY08+wn7bk3gTS1x6lHi4+I8Z2MjhU1q2OlY7q4
urdSTAK0EsKs5CZmk7ld/KOOyj+i0Qkbo71NIJWA/kyoCvaaARwdUu+XqMK7WeGgNFv4o71OYn4D
DRI/4ztOkswd0jEwEJx5AqV7MELmjrktsp+sS5+cxEq9ps3uElaRFSQ2t5nu7Kw2XyOcwnOAxpCb
ZGXq36XyJhlu87j39F470HhTldU6isuV3mg3dLiP8oMcWztaqPKus/O1U2paMDnRQx7XiZcWP0yZ
v6aVdSejw6ICUQDen9QzqGp6mRxrgSlXEBGx9YNcdx7VtLAenDcjd8BG7eDb0jTyWg4FKmfSxod+
iKU1TbKw4BhxNeoukDHLUFhgtyosHWwY4Gt6V2MVVF5RqT4UlgTtBdKBKKoGwoRqzQYfcXhqQW/k
9laGQdWUaQfEoK2Rtnu9U+mqnZzydbRalKGyCeLiVRy94px5GgvjpknJhwbEG8JB6Y19spYpsAVp
XNJtzyOvLxoG+FPVeBVRf3BGd7RBxjE1WX1Ixy7bK3p94zS4zGP/bSbBHlglOgv7ad+2Okb1m2gK
Y9MCe0AyND6Uhgh4KKYntQbFj2weIxZrDw3Y18A5CBFPdEo9WxqOkuXUADyhOUCkVcR6jznfHK13
tUwD12fKfTuuasx0lq9mHMuP6HG8UmUE7Ow+bdJ+Wzhxux6potwRpgAPmXQpdyN4rJ+qZuEnZHKY
Fzes8QbiHDlHtEYm8Zy1HQYvxjdHJw/4bNBtHKHAgvn8phnfDZ6oR8A75JAbjD3ZrHPcGCJBvgPu
jiTidFXltYqDT279TK/2Zm0e7Cntc9fEseja0XjXmdB1YGOcb7OkH3e6UpHHYiKm26n8viWY+E22
ij7YK23KbQ9iYr1XNs2TOVC/KH2FkeS5KrExW1vld+kE3rg01VyMSEM/3cHWq6IQ735vGnQ/1e1B
S+KjpaINYFJVepBj84ChLxkhH+NHtfPatHvkLvcx7VGxG7tynZjRu22/DHKnudqgTVs24mCTSYwg
yt2aDfcOvR/sG+xnDwf3EE4Mp7+W270LJ9nakvOaMt1NtOHQxuk3EDq5mhrbbq1I33sDh6XZp9uy
TldWLd+OrUq2BbQFbmxjQEEtIjkkMFK6iybNdicD+IjSBMMsncBVmnMZar8DghsITn3L6PQgc2pn
U2b24CtxsW9aYn13Ulv2pmLqUJfpm9KVi8pKXeKIbxAD5ulb3OqOtcU1pAZKXOMsNNRsw9BLdQeF
SczVuF2s1EzpsT4Dgyelg6t6Z/U+pQWGH6Hqvp5Uyfyjya36lca19jKAC/FGxpzZHlpJTQitZGmj
dKwOtCKOt4kmDfsyb3PEr6p4jYrS2k5RlR/lCMAgbSLx3mjtDtltqu5Bq2VD2AF5ljtqXbmqHPOH
YXfxZqqyZpM4rPBVi6eZ62TaAHB9nDlAD5SqBxn6BAeqGK2r9GZwU1vR16SLCY66sqteJLCfvaCp
OG60YahfEHYBzZSGOq23IHiP0QaD7trkZlOBQ0BrSutHnnbm61BLBTLqvIq/J7mhxx5v1HjdpRae
g0VSkGS59M2iYFd3LbWKjlEtWd9LIzdvGwKJzi0fdOPVASbttaFGf6tFvVO61Pr/7H1JcuQ4uuZV
ntWe0RwBcEv6LJfkmhXawBShCE4gQACcwNu8A/Qp3sX6Y+QcZV3V2euy3KSlUgqFuxP4/290blcG
Eq4bFtUF7oUBJB9xC3y90veKNzmFIVCEdjLHyfRpzgXQe2TrGJvZUmiZa6/ytiEqVrd8jB8J7s1r
DgN4Psii31DvadbRVdvWB4dunMdYSLcLiGbw7asg+a5RcP/xr5ekf+IYwGus8dEUzP66GP8Mzv2h
kFJebKGRazL8dvfE0m3gi13TeggtbPSmiaJ2M3f9uQujl8SgdMnT8t+F3f/bX2bdG/+E6/6sDlsg
4Pg76rAftqU/L4jxKg8LVh1aDA8ZtKp//fP+kGthiqtuPVGDOA9AjxUYaLtJo966rTHzY4L6f9Ru
/byh/vILQKu7hoMHoEH++gv8f6rufkay419UaSv8keLN/jl+7w/5lhiXyc/iWG/nIdpMLeZTEk37
0Iv+bVbozyv++mcijxe4DeS49J8E1X9VpTXUbcpY/aJK+w+A9g8kbYHb/NcIWqbc+9f/+e8/I2h/
fNtvEFrwCZlyiJKCqGY19q45dr9haPEnAjEPFM0IJEBs8iqN/BVDo59WvgM+mjV2AlwSAR70K4a2
flOy9sMgpM7HKgNv2d+A0IAf/wWhWX/UirtCOhtDQYt/fsK36qj1XLhg9y2DcHw1Xp+evcLzny1I
OIULwQGs4QrxDKblaNIryX2vrUPRJVqn7lzo+Lca0AEGLVd03t71t3NVgVnYOYwg2GdRylNnsh3i
bNYh1hZmaLkPrYQ5NahJ+T3ytb6KRL3YfU20vRo85O7kDoct2yShKdJzVVXisxtsg64UBFjlS5nQ
6ynoUw/D4WK/zSIp3vRCktdyWWi/6UXhkgy8AIHWprXdplyY/FKpqTxBO4x+mwUmicGLR7uNi6Ku
cu75YbmtRAfynyvnbhKcQNUxVGPRHrHIkXMZmUPFxLxVZEBsZgphf6ZVAcy6W0qkni6a8MPsx/Nz
2s/8pqm+KZc81QkGYt9HYycG7DxpZ/bepUMea4a6EoU+t/vQLPxRxQIYRqUAE/Vcl8jDFSzKOC/I
AQY1VCUuXrdJZQTTUxdINGB1agZGDhYZKRLJeM/KRF9XQNfPTpnxyFSi320y0m3amfHbhPzNR+Ep
c4Uf4F1EVOozqOdnVJRNfDMyX14lRBC47Hg055Huy9tybvpTO3XjMbFYLhVmgCe/Q2vwXBKO5Me2
sjtVB8cySrHvC6N5nXWE1sDNFm94JJUXvlMkmiIYBf96M6btgEKmvkMaAdC8OsfPWpPs4iX+GEfB
t1geKsy3rEu+03iMD0M0+xK4CVCMlymMh7PD9K02xeBN37X1zXsZydnPLHTwZJ5cNmKLPLO67AFk
QkfwwtPUyztRFDdo71N711bvlfOQ+1V58m3Gt2wXw+uNjuuvFW2CZzXT4MLnQpgD8TyLnJVBa0xs
qJ3PQhcJuiVDzHD/rHfuYCL/a9/o9tL78QizlDfR9yr22xvWN73LTRcP+5JY8m1Om8HmS4OPa6ax
fu9HbZuPZsBOl7W1EPcKz//D2I/kSgd1wrMKfeVlFuDZaFHWI925qgeGJuWynu/douNb9JrLfBh9
9USWQZ/cwkuTAVDod7C1Ohi5min6DIQUSTRyxn+VJRsfupIst3VYN6CMeF9/rruirzOtp+4sKqzi
IlmgZKcx/srxRGBcjno/DLIlBDLQclYc27n8UnQ98oSGBit0BnhnQF0omx8cJFk3ogYnO7bN8qAb
KxasrWHZZgAsa7wzrcHCT0Sx3AaxjDYITyPfxNRGWE7ansMXIN0e22pzLl1AEFYBbRzRC16U1t7M
vp/NyWzOxF+KJWOtwYpsoVhFbPmuq/0G5wpJvK0xQKm2LQRN+FIMICyfMIF/awakSWC3GUvwgn7v
4kyVK8xdm74/RBpYUNFq8cqrAslXfflSscG/VLF116620bUpzVhnPiT520V5xVUfh/UVdRNW64A4
+TUtxuK5HlnR4jwJ6q8Sh6jMozEd7FYV3g6IP5+RHR/5me88c4yYmfhe1a44e6iVfGO9avZ0dN6X
lI8R3H4eHC0Bo/6lQZcIy82kxgfReOWem5AA3aHJazi60e6SZOpsPogZuQxF26ptPXYKIyIwwEff
W4DfEdXHufaDCWddgyNkn9QDxYq5dCeRKHoqCuKjrJjW3SkaUopjxateUclsDkHcQQbVzJX3xZYD
lu6Rc3+rtIA7kdWszgaIopEjsIzujNQGZDHzlqsHvx26YNMPqC7LYsXCg0eX6YYNhJ/igODItaL0
SabA0czAxuLiAph7fkicA1hTTxJ5ztUc6MzUCgaTyBT0NWILVgqEJOKLNJxRVDc58SSxtascVuTJ
5SVPAQnppUHspgVhoDKGlL8BOBHJSs2kzn3RNIBm43nr2Y4hgoAG/j4sjFm288R6geAmLxH5BNVI
n1VGttjDh+Ka4xOy84MaiT1xqC9Dv4h2o4hQ5zIwyxfmye5p9BtAbR2t2nOM12wfJTw8+3W/PHfC
tzdU1pHMYksRppTUeHISWbwZx+ymDrX/wOMWx0xAJQylKzjBaauu6NTqbCqXfhuGprxUEKNt0aEF
0Hpc0JrEuh9dlsX0WETRorFWmh6f794L8yZps7odmrMpoVfOIrziL9FYkQN8N+5+wQ3/EmKblFi1
vfFSE+Rn1mHpIVkDPR7nUJjovueGvVhgnsiFLH16CnDYfbSOJLfeXDfIhmqm9BQDd75DM93gZ9wb
kXGMFfKhgiSyy/G4T2cA+m02yUU8tFVQnCcll2uvQUpDZgfgfE6llw7dmFczPkMldH0LPeFIW66b
eh7UlhBgY73zyA3itmWTSYYVvpRNtI3biABzI/2b0tP4AKKgHvJ0SLsvdSnprunn9kbRwDx2wBUP
4wxSph3jcT9JxsGIsPRY+2nzNUja1V+eFLzcRNQieAnPKP4cSpcLa+bwO+znI81KM3zHNQTveSP6
Q+gtG4b6pduYjc1zPZjx2QYmTTOk76Q0N6mFHLunJf/uuQ7YuIPV1DTOPBiSyK9NE6ut1DzdKUFm
mo+Gz2eNyk5k9weSZRresq/DTNyYlVXFb2cHLate6UxeJSl45MU2YOeS+R6PdPtCeVxREA4hpPxN
EIvrIlpovPuxj/5npv9HhAAwzNj/67d5+Z8o8Uclqvb9z/P8r9/y2zAff4qxqLIfQkQcFuvE/tsw
Tz5hYVh9W4iMw1dWVfuvw3zyCbzuOuLDhYmBHubW34f58BNOdGgtEC7/4/9hf2eW/0Vw/ccyvc7y
SOwE0YFGBWyNJPhJ6C4cWCsNtg1wcjXvTFMgMC51Yj92Ey6LqlD9sbS1d0uXETb6CGQVvGx+D9SG
GZNejSiz3nl1Gh1LVJxlkeIABrtodFtP+MvV6NVi3ysGAgI9jN1N7fXi1vVpcxuhVCt0E9FZV77L
RQ3PIVgC/6Qqlp7CuaxviRrmw1AO7jjp0PtaJHT8Mo9tsVsrRwd0r5fQdDoIH695Hd1QqGsO3Hn9
JcXs0iXgXY+mHG+onufPtguHzyq6NHzClBjJIHkzaYOZY9Kyeygs1W/JCFy9Yh4wMD3ElxBM5BlH
7g2M795WdiTdNDVJbzDrGXGikJ7fF9HMwYipF9TBd5n1eIhs3FlSl9eFJPcwRbA5b7U1x1UY/lq1
Db+1fFxAxg68Qu6LZVZlQ4zos61NZAOxdOq1+y5E3VSWyrB7GDqfPM6oYrkScW0pRotkfvTKdLgk
/SOz/XwdOsQsxbosXjXRBaIylXTzhkxsTK9mpD+3mVdX401B0/EBV5Z89PXSY22avOkBaQvduXXY
M7p+OPllyG41t/ZQhQcCkjNExgXFX6bVaN3EMrHObCCeySntRfkAy2e4nXnJi5zHLJw3qZ3ckwkD
tSsgZHyVYXAboyWaEltnqqjRvdvS/kWXSfjcBGCXEsnKB2Vom9fUyZ0XxZ+hKwn2Q1zEVxgHzdXQ
V6h6SRpQXUrUYFc780Y7gegyNLd+hXcClvISSOuTa1rxtZ0dcqUtJ0sW1oP3UNKYXEIgp6cklc1m
Kfv0NerL8ai8cKHb2uJOzybepNuqpP3Br1Av05GuvqE1WlojSS1SpI1/LkbgwBsvmty7RUP1R8lr
ca10oo+1TUB/VqFOrtgMlrccIgX62fl1DkElLGaOyb0ZddlgPFnHdPQu90e/XPzj2juyMWk4ZCHV
wXc9Y4+E3rpzH7HEqOl3eFPQGchRdR13Fu+n88k+HUz3TWCYeipc5dqsasbkegaDQRJsRLXRIa6A
GfgXaBE7bqbZQ07hWIKoGqYBY0Ja1eeyaOZHtE2TNx4Idd/5rrz4gWW3MBA1aV40EfiPoBRmN7oo
uI6ruDn3eGrCXaxaKA4RufOqRWhBwSDatg/GJsik5/nArc3YXUUYKFeusymqI41677YMNIdIyyPB
l6RSuTBj/EBZldw1lRsfFDY8rBi0LW/BZSx3w7Cu+74qAnTSs3GEyzSW4naqhXe2g452DuKNeqsH
Tz+Q0R8vHPbK4xo089IubSOPEBZAcRBPlVx2y5B6KOwOCljbfGQfb/tRKIDyiLPcABuc6tzEtf8U
ej5/kcsg0Sx+0clQmg1xtDwVrqmehzYtDqT9EbUBihZy4+LK73h0rNOKv/is9gFalNDp9rZr94HA
puNH8rHionqeAogHxmZIgG+XK1mOEA1MdbTqIVkz6MYBl+I/kjaZM1kCHI94rIctRtH+AIYHbKaG
i/xjqhZ6bKRERNao1Q5FMf2R8EldCgKiyA+GcTvF577gEQ7SPq75oW276UuIXSPjtrdVTqpqr/hi
dtziOQboEd7jk9E8dPPSnRcJigJBMfjuojXyYR6GFTVt0uZNrmy3j7X7sV7ezBQFWU0MCCJS7kqc
5HMy8NOgY1CWHY23GJu7O6xl9b7FhNtlPc6rXV2X/MxkvXxmU+8dhk40n2tS8TuQXfFjOrtnZRsS
5JGaXQZrEPtoAJNUWShs8UK7EVVxWElQPGY6gv4R3mZ+P7qTVDI5QxHU72eBFGlg3NT/RYX0n4Hm
H6sE7l/NM/m7+Hi3f55nfvmOP8YZEkL9tWLvEYaadV74bZxJPiEqi8BwyFBHhliuP/R9ySes8EAf
kbz2Q2TIgJj/jk0yXFsQ4sFKgJkGM8jfmWdWKPPP6rF1nkF6CoOSkCGMHxzsT8JXRLnDud16/qZI
KyB0bNqzMBhzVuj2EfJDcvCS8etqmt95FSgz1HJDyANQ8I6ux9BACn5Ai9sHwJDwOLBY7zBEx9sQ
SNwGOYfHviWIhrPdtFWeYVt4IfJ0EfPRG9sUYQudAbsUT9DVcLiQQQ/lQNz7HETFNga3lY+kD04q
aH8w8ksWNeygSgRuai2+i6aCNTlazN5OuoD2xG9yxP9tCkqfzRzwXaXrh0mwJWdxsXwOyARFlmU3
Zkp3/dK9Nl7IsFShQK9a5OvcjMvGROlnYudzKflVoIY3KoJrXIRXjoKhTbB/A9dE6l1/YCK816Fp
QSUXeVljvFr8FEdz0p7DErQtK/etQwr1j4pvCA2Apc5Qk7mHVBucb9BBbQt4XvIZ1R0u7UrYMaDl
rvxtXLKXeCkAkC3tDhs2QIbF9TiiUdfN3FieS8jvEO7w3vi4TAVDHmiPK3zR2KfnTm+Sztzh3bow
WwVZ57Hd7MpzPMoPDs8pih9xqCRiS3rQcJhgrhuMTTCe2UOKlL8MO/+3umfimIqivQRgizbIdwvB
N2pIocoizodAGezJ4VECItl0NRoQHTduU61wrVpvx0KIZzAlz7rSO4QjvAczWBFSgwPXE4AlCF1R
hd6xXafGm3my8jglExhKc9eWSXJgVJ4aRAtsvab4CIY0QK43AoX8iZ+Nz26tDxwtiRs09c3qloBt
B9mM817MwGl0G+0aEr1CVbL+T8tlFsDuKn/sD7Rt0fcQMvEROGk2geSPoIfV3prpmk7RqUYe37YZ
NWCXYIi3ZcrTLBBTsKUM6hnOGDQOeIOgqlg9Eix4KpR57VQJlmniyCRMPJU1JkXpgtRyn2AEeh9k
iZouBtSXNAv9TDs7XSlI++744BCCOVi4qgoflOg4Yw2YUgIJslPnZOTiCDZD5uPYvBIXtAfZtcFO
+gW8X4CGjoaNC5BuSTYeZc27DsBvQUQ0blxrbW4VWZ41GTD9aL4F4ALU2aKAeq4QycSX+aas5ZtV
8XspyFtDizJTelGbhQ5IIGjHAUtzeacBS11JdHLnrVL3rsC73/bpGx7Guwl9n5hFF3yQIob7dZ0O
4GokWeVphKIj3xUvEIE7lAcqrzu7wC7vlzl3kGjMiX9jguaqYcgUGPFI0rFBaFRk5KmaW8Cstn0r
MKoWywKBZQ0R3I4A+VJFI/MCiucMmejxBro+BKVQKDh85lm8uoLks1fj+u6SYB8UlcFYa9FSJQDT
sXEVRXFkpycNYBtAUUlOl2g6gZNGRZ0enhJVlfkIqBLmuumAg2LEO1kevN5cYbCCE6BoTu0whZkH
/Cbzg+JLtarn2sJ/ICZ+dLLekaa+RufoVsoOutAIKjBdYleCTv1mrtGvOq2amgqKTHVnq/R+qvHp
4kl9iZs2yIMK6UUt8oWyuOV6V84Lg+JU0rvGzu8DTY6F7boNSSjYHc7bq7EJD+3gNNBJ5DeiH+ep
CmcMqiRw1+Wytlf7nbyEDYxP0Yh6vEW+9bQacKCHfBN3PmbeVIkD2H346AkH/I4/KINR864oBF4F
Ud/1UNbmbd9czx4+134df0CxkrfGe0Yi1dYA6yOB3bIVR6zIpBBB0O9lXe4a7m5SCIqyIrQvPPLR
oiOi74LqK9BeL1Exf8W6fZIg3GkIiYTpySXSzGzC1EPJjrAO4HUD/mv4cdzri9PFyTPlBp+Nz6nx
8zkJcZ5DftGRJ0Wi22kx0Q6qCJAJSZ0HJQ6dItlBlYIcTQqdXT9ZQI49dopl4wZwV5M5tfUEUZnf
bYTT9DDCnLop5qLIgXOOJ9bjF1EUiGERe1mCMTyjnXrA9hCi3hL22ZGbK+dDi0OKcdkrGSNBUY3j
xnQIVZMKW4XXiJ3S+hWqSYgcCebdphqgUFTiSPwGqksdb2OKnCoI+9LWazLEcZ0har5IEg7bhnLo
Aqt7L0okFvKJZCIUL4qVH+Bbkowa/hrgZ+16OSHKMzB6X89NdwyYRBNtPPUnsZ4GRSmfSwKxEM50
bxP6yIkaoJ/Kp3Em4BDFjbJ62WqgvxmH1mubeN0LcMR5r8PoG2Iecql6doHyxeSxLfheSCXw0WHe
fsTrulv68XHpkls4rNosqYI703b+nocK8MDEoG9OGrurw8QiCAso+iiFn/OuqzDrjz0EmcMKeQcC
kuX4KTExO0wML/sSkHozOy4OoWgOgT+Yk+/BxItUILMe61BUjX4Lw18HNFkPLBvh2hx0bfEWgYSo
fB8nqMGjsu48x74o5yyKJD+7KAJ3EqKkqvIjPKtSveKNRWmN6V5nUF1YG5LHorrCGVFCOC6sAS64
vBVTPWDEL/BRRdoWCL5Dp6ctK1wJhWS7bW219+rwcbLVqXGQGJMId84QfS2JgXRzhgaJUfQO+SzM
wlQhW8UNI1gVbOMUp+66xuosBrWZW0fvZaHDI6fLC7ompwte34soSprV9fytcyFi7HVaZHMon/Hw
v4NAQuBTrUBaDu1hSqNHlDnLHfRy+DCByAXkqs7OVZc6pV89MyjkRoU4hk3gb8cKu1dgMVpEtYW4
CSdOjjqmvZgDKHuFaLbLhPdNAYrJ0M97nDAnZf3Udl/IHB+g7KixlA8TBkANpdgCbZD1aol+HHm/
yOUJGPMFZNDeTShZKourtmjQfQaUe8LidXBUHaC92kad9TdlF5m9F3WXyMyXtJ/GTCS4ef0BXV/T
UJaZJQDgDYVSChG6O1XNw46qGexJiqVRlBPCsqvqMKZoWp5CficwXrEp2PW8f5EILNZdesP9CruY
29PFHEVMHyfpNtxikk1gyvNNAtHgghblvkb4d9eH923dzmtgLcuBFNhNkajbuMXD7qV0l1KLxHUK
gEGr8LpLEu+Uwl9QjVJveBVBlydzmBmmTAx4kWbgGxtbubceVNjZGEAafhGYbKjcJeqm87hUILY9
xk4cK/yhCdBZAn10laWCD1Ah4fagRr8uLMr1lL7RqmJZEvAbqZtDZKY4I5B6OQ5oDOxhnzHX74nD
PeXZzxXVZ4f7uKHg2yoMSHxpgz0jASIF+ffeF0/g6L6XBlPVmNDd2K7r/Zh8K9jQYMoJrjtcIrnE
p3HTdeXVEFt1i3ebZsmc8i111Y1sC2RBgIxAz9Vyn3C0lkEV8H0KoFdevH5bi1lmBomseP133Eem
OSKtP6rG7AXt35O4nPDJRvYxTfj30WDkEBRBqpCo5RwP8cERvHVBCsuEElteBw8x7Fnci/dV0dL9
oLAXl7hj6IxHvV7uRXJnLDjyoHP3MhCQNsngMJXrtIB93JZyO5vuEkD4BNGnREuCfEvZjDyfzgMQ
y8Hjeh1a+gLrQR4L1m5DSrDR3UiiTeFX4CC89Ek4eZ9YkL1BeaYjnlcona0PEI8EsBpD5a2ZeBMN
qnYC8wDd9rWy7WMHii8LfAZiCtxSq0FMkSK6lXPvgecr8c3h/L2Dwm6rF77VhqW5Ut1VErkl88L6
+yyKIE+n6F3VCDccowKJQtW9E6yEFQFaQphFfJAh1GzKqYQSgcz4xCusI8Hc34bIA0OivK331KuG
bWDYV/COaSaDlG8GM+DzT3tUlc8gZ2JfaAwoeBw8MEl5PVfLy+I8mtkev+V/iI/erW7AX1RJa5DI
/537uBsq+fE///svfsA/vu83xABcBsx9yLcJU8JW8OEPvADxZ8gtgIgOaMKPL/1Kf8Sf8J8jhBkk
UEAh4tbHr/E7XuBTxJau4bcITsNP/Vt4ARiTf8ILgBjEiC3EPyHwi5+0fGNflSVy0pdNu9gbbr2P
EYHfW4u54wjwwGRe2q41KDijgnnRmZRgLm2onmNYR/PWrnN6C942hAssq6L5eaEuyZegdxuIWp8g
t0aMYdF0uUhZ+72f0CwC7ncLwd91zC++qjHxU/w/XRG8z8A25yCuM1zRdBNNvs4iKE6gFfKglZpU
kztVHycPRiDiYfAtpWwzZV21XbAJ4hHBkqU0+uqkW89LHISaruYxrqsckRs3/kDqXLX+u5diOQ5W
TBR7CjZ8z7u4ymBpl8BNCR0eSCdE7pv+czkIt9FzsF0CLC1iUQ9xqx8LILw4P6dTy+jNPAO2WJyY
NhW1ADAwUuTDUrwAk5THzuGkReuI/hI2UHljj4ZHTB8T2nlbmvjgLmxwsizELCgg8FlG7FtIcwhu
gxnLg0ToH0TD+Pkph9HJMf/ix9NmwhQCJXAV7kvFMYqQCis9YI0dGCjAMUPBYYlAY87sK8Q34RWQ
w3DudQXIXffDTaeq5H4q7EOH+NuNCPgXOdMWxyp7cSn/jv0ROaQO7uLOVWIje/UBEQv0ABW/Nqwg
pxEYwwWT/WVGAv1u0mW6ZR7OmEQomgMT8AAjw41WePFby4IPpAf222Rpr5fIg+5LxXQzxRxCfFXu
lGEfUQShu5pcvUmkd+33euP6GZg57A8dJAK4W/jXaCZHEVjMhkmBoiwHoFmpnm76urwMFu4ZwEK3
zRIjf2d6oBZ4V0jEqZrqi1cwz+TR3IGSTqnJ0IqwrbHgbCHm6a87oS+p6zYMq28dLO9wOSCK03GW
YSg7u2CtDQFVn7UV2STNsuRY1MD0AEsBsOsS6H+aZLpqtVJ3Jur0rjP+e23IuV6gHABctZsrsGeN
NxSZSDE0pBBpQR+Y7GUYnlFKzA/4W0XYGWLkR2N16fHTUB66m7H0ZEGkvugWGS4DcAmGZFiFuwLp
dPa+KqavxNpbYtdPp2yxDRPvG0TdV/CTecee8HycjIDH114FK/cxJthuCpgdNDdIeNLdNhEVNIvi
3Xl4LYZwuWFd2NzOSXRdkfCgQn0/EIE0oT793iYKiUJtiFTm5iqqqhsgSpjZYnIOrHoqxv4pqBo/
15qpLG3Cz31cfCNMw0lYnOBM+oi68raGODGHCOebG4t33PenyMeFVDdkx6PxBMn/gUburmf+czyM
j9Mc3pOyfLWx/1WGqLjXxRMuSiBVxD6NM44EE2+Xat+W6hiE3SEQ0Q4i+OcgbUN82C3bFzGMithj
cFQ1NsfC6HZ68q9xzrUQwMFm54L53KEZJ4u94lkNEVjTedy3jRO5JOSwjC7OkYN9ipz9DJMg5tcG
YiNscGPuF0n32k0zZrpWv8ywdu7iVl4XdQ+QxbSo99Gc7VmDrEALc4q0/lu/lG/QHUJAlNQp0jji
cad7fBrlCr8RFZ184PybRtLpRD1ISCMavlTIMwUK2T5AEwnDSTF8i82vKWH/gfl/mPkROfavbu8b
eO+//dfHt/96eJf9u/z4Zv6M+q9A/Y8f8Ns1HkJf7K8KZ4YFJUQ46x8XefSJINsiBMQP7XiAb/xd
x5B+QhgLgPg1BhdhyPji7xc5cgKQNpCkuN6B2Ic4eP4O8I+8iZ8ucmRPJJAkww+BchdC45+Af+mP
I0tJ5zapQ2tO1q2CTNDNPcbw1LTmEIMYuJSreNPV5dfIJPVmWoWddderN21Eu9Vx8w57rNoDiChu
QlIB6e9k+EJ/6ESHVTKKS89lTKNRGGJGVMSu0tIlYSWwJxgsp89wpg/Jqln0KZZlCeAHaisUtxVT
O3xmIgW07QM7hpC5QhsWMGjSoHum1EMI2wx0PwQy6jwqBtC7tIrxAIQ9BMU1usYfIXSrkIkJahVP
EPHH2w6qybukLX15y5SkedB10yWZRrDGIDqbEXrfQeeTsRiCEZbRvIXEDq+l69ldY+ogV33YndgI
LGSJAnvCGDTtqjEwL4vfA2ADhls+wqUrtqnm4DXguvEe8ddAlKqJ9F018e4zeDuyq1YNScadinND
Yg6uZEDKK/xP2JRFlUuTkGxuaLyPfD58NmQAfDgE4j02AxaTKLVnfAGS6hBCcAPAJOsBf+6MXhi2
cUe3s6vIWXRzr7dBOLlT52YlAKQorNalApBSMeg62zSizwAC56atM2YJ9tWh/ZhGRZ7CagSNmaVM
yO4maMAm7xzsTOijNnO8JcIbNqOqwt0QFH0eNLj95hDQs1+B1+EBvGNN1I7bIm0sJK5jc6cALxyK
YA6iPIHS5MXgBna5wD72MibtmNV2otUWjij/kbFGf+77AqyEnSK0+Q0KZbiymyGn7Uy8o71YNv1S
BVuGKIUtm0Scjzp0l2rBra7jwNPQvBt+bi0vTyYq0Jy9pOTVQ4LAZ2R+pyC0EbS/sSNs7wD7Z0D+
vqyFzgGwTsMBicn0Ulj88RQYA/h9xBgE7XRAq9SEEU57N1pberC6nZ492MTNduLjfJO4sYmypYAa
CPmvyXkKlbiIXiUI52mD5XWwUQpJBaQoGfQN/bPH+m8ONqVLwP8Pe+exJLtxpeFXmRcAAybhtlUo
1967DaLNbXggYRIJ4OnnQ5OUyInRxGivCG0U1KWa7CrgnN98x+dUXqiXeJNqm0z9kntWsLEtDK7N
4nn0dR1DUs0O1FPSe9uA8vLJNubiYgSJ0G16GuxRN9oG2oIVI2t3DOOAblTUMsbem+1cvY4VOHIG
vj5+9JesgUo0+u+8nuoLRLaUBn3jv4yJO51cUzTREEp1oT2fSxEQcR/Jc9tPdOrM7ezypdnUcYNO
mkBFEFj94BfM50wG1Tk0hvSzmELnl9HK/g2SRE9euHhN3QCqTF5oLkiJZnnW0m57dPiJay0zmuE6
4cEmqy35WCnf/ra9RLB5tu1cbGTmN3jWecILfOh1SQgiTs6N5luUMjwWQcuFYs4BFvgMjvfa0u3b
WUk/IOlV9oBYa8fewTM9/S7NzoryegiCrSfK8kannvOdC1GHbNplfuEPrv9hM/E+wXeIX9recwjX
NNV5MRFR3/dS3bv8tg8jdsh9pULvbUljCog98YwL1XnGS9oN43vJk53On90eC5++P3sFgmSUOuj0
hllJHImpDTYBOle6Y0dgAdKFKrmVmZXtZ+gb4lzilZyvt81e2titkQ57S57FYRCn24x851tZeeHJ
jJ0aTTBZhjtH5rQ+8obsVWind3XKv4lIho3n8tnmmRZNNmpDn2eI0Y5Z5Qtil/pV9UE145xORtTk
2XDkWNXYbyYnCY+ItUpE6RBTNA67EtmRIXJEIx2dXZd45a0ojPjSa9IcNrMZGsdGk9ISzIqHkPH2
0iqkejUHq8KwGoLHsGlokKRpwaDTB7+M2lqOUzI4+7wJiqji9XM91guBf2IXbVHcaNEOW9eq/S8n
DVD2giEpbyTj3OWSpiRLrN7/os8BItqeiusqGyrARaCsj9qL63Qjy7F8Ja3sZtzOACri4eWiyq7F
AuunZPAfMeN3McMmJ8C88K+VjDvIiN2afPjrCPTHn/pzAELH8AlyMuVY9l9UDO83BhsudsDFYez4
OVPzjxCn68GeIIsgYKJwRZYf4R8qhuetuD+6OKQi1ojpnwHT/w/T6Odmy99DnHzvCbTxH1Kj/DDM
Rn9pYIZyZQvnnAHI4b8s0DJukKK9syUwABeb087Pu69m3WbnkPhOMtpsZyJlKRPxc96hKRZswR1s
1chtEYjdrOI0nusdsrQJt2FIlydpjySludzuowwUk8XLxsUQGOqYN59LvjnZ5WQtmjpMdsOqszHx
0R9YtTd8uIohPyTztypzetXozGpGrVt1u2ZV8OxVy7MR9VikFeFndD5nVfxspD+FhrCNVzUwW3XB
nHxkJCxWQs/DQl5W/dBFSNSroBhCaY6RGIF0WFis+XdICmKTWPV5q51wy1dtV9a2s/ORKsNVs0R1
NTY+MiaNlQHfG2WTGXPbrlonmTzmnfHSd2m1IIZmff42IY5661tlVUuXuT/3kE+RWS885FR3LO8W
239MSDJtmlVxnb3Y2xWrCpuWAa9SyrebPMO7qVa1Nl512xoBNxZMSzaSbtl2NwO/DkMGkDDQfDN/
OTarCuz25l2/6sJucbcgExuqjQjk8ses5JSvSrItvYM2KLQjMXdIzTaS87Jqz7bTo0Jn4IGmcvns
8pZxx/C/s1WzDmVMswgZ2/MlQRnvS/WIXNyV37cI3gxANQIYScipr9nd9HfYMPTEyOSeCrmJ/qOc
I6GXjYNXqANvg4nRXFukLkHXAPVZtfeJSH+6qvHKtn/pVZ/XCPXZqthLpPseCd/u+TCalXnOfmod
8lXmL9H7GU3I68ES0e2rjx/Qt/3BWA0CrxEYPQBaxGoeNLgIHm5CsNoKxDreIfRvQSi90FGnVrRa
EByth2az2hLGalCgl4WU4lFgxOpe4GL0reAN2xW8pS1zuBjwOsIFob5Y7Q97NUJyHBHaKsfM7Gl6
Gc1Ls5omzmqfwM9pNm6gbpPYR9Mht6Ot9rpcTRezHVDMFwn6Ros7tVoztE+4P8P/fMM8fqKPNe1H
nJzJCB8CnJ06WA4GTk9WGle8znb4dM8uEzr8p+2EM6RXi2ipWy4brLYRtwuLjRGMR7laStVqLvW4
TKYh+ICsxlMQYEYBNRI7GRAG8NsFmpG8SVbDymaBiQo8LI/j66ILFdmn5atcbS4eD+csO1GA/8Xf
+WbGDyscedetBtmsKpIqq2kmpkVH5mqktaVzlNKSHzwqJQMClJ28oFniB/3GC1uOOscefUDcuTUY
sCXQvOzs1brTq4m3ENEAd4exl/RYfAVeH7Wkmxnvz1pNwN6A072sxiAz2YOTl8dgtQybki6LPy3v
M25iNUIOaleDkRzqL8m2RcJkuFmWRd/QLnrurBQnFX+SmYm85WpZ1hKwCOtEF2Wroems1qaKiQjV
YTrtNL5nOUGm8HBCKZRQQJn5Rw7ys6SwH2jAHmC07kDWY2HgpuIfH4PVXm2gBaSr4Rov1ptcLVjj
x40lTpQnJbuS9r0LfuqHfDLzg+vl08YXcBgc13+rvOZIOGXlRNQcc2urA79ltbHG0uViPP2yqs24
ipP59V0N1CzytW1iYlbxrgCJtwnMEYCKGTB5a/GUyErtE54oh6mmiOg5LlcvfP8hNIvqPplolfe+
vyLS6pth7NztNIr6lsNFj6GkeeKWAKxaBv4bZtx52PWWZb+VtWnuXNSf63Fw5M7Jq4geYcB5gRzn
vfUf/Xb8xqjXmxhMWNKPD4Ug5MuhgA9r6EXEwPqekudhI2ujiahBFX/Og//mTuV3Nusj9zavCY0R
VzCIO6RT9WMDqsPAdh+Rtq8vSKsXh6KV4sKo2+42WYgVFDB6rmxROmAcrL79EEMLDgN2XEQ/1nhi
7VdXdcFCL5Mgw97zm21ns5Jw8IqMNLNBE7J3xmN/bmtrxtfUxpY6zXpRKcE3d4KHRY/MZq33tJ58
vkAghxVTZa9Wn94aeJWccHHx0rL2NC8QrZF5XzU2OHZ7EKV58Gsx+gEPIOS8t1v96qhJbe3a24Oy
fF5897H0/LNQSAjKZqJ2FX0eEoXx92LUu75Y9Ca1mxm5zedwkmpOI00Nq+O/EJdBw68CKga2xKGg
Gxl1S5PvqE5mUZ/0d13jXabKfJYs1qCoamdD7uVoxfGJQEO6Nee7kes6yrVWdAKnFBRFrd4b5001
xQ8IEZ+aLX3TVO2JdXbZWCuuY+n61VVgd1TzqyGCr0F6iOx5+9LE3JkZ2uaGClS1Sej1RaG26r2J
yR/xoGfDUiXJOO+rMs23PLM/cm3dTZ2QWwYpY2tP/psY4/7UO85ZVtbFsRnIt7HPPrcLbY/CaY82
YBiev/YLp4ufmpHQYdtMENm1F1UGXxnpclagZ4v01c3QF0c2hKsG5hebKbGw/CxlUCDrHvlgAOsp
ueky1rFCpDcyFNexnHblQAZC59fS9c/4kPLaGA95y8/f23yXqhvy4BjDGZ6M1Q2nMnY3XNLEWMYG
bY29zOIzs+mvhE0zzRFP6dhdNl11UQ/zWeMjw6b1iWRgRCDwzHPygyqXQ+Di9nfq3oFjXcaU7FpV
3lgo+AykSPlo+jna/ojGP6xiP+WYGyItPpkfhGhvtQSK1Rzo0oAcY/JV2tDUZq4lTquRELTMSzgL
iXbyyF7NhhrXIUnHdD/iQzirITFqTiAIPAp7NSsULWsjFm+ZwH4YV0NDrNYGzuvyzLofEnHD+PjP
7vE3IxXh81+vH5e/hr9tHn+YqPyZP5cP6zfTR9OkWPS7woqy+6eNKn5b6bskq4UDDoaPxD/UV/6K
DQQfM/GP9eSfLTLrN27iMRvwR+kP4bSG/9YG8gMb/dsGYgFlQXpdUa3AX0lx/20DmQbuIvhJWEdm
SgB2a4hCkCKIebOPeVGjmfZghLa+kt1zIEMt+YYz3NGJML/TJvAutFPK8WKMAymHfZx0w7nXO8nN
RFDmGSh6/oW/F3+aIpnv0ins5GZKpuyhSmY/qmMn5v3N+EkcTQWUv2HER7AZ51PDN6riwZbm906F
XptNwjwqIBnw5ow23Fd11T3Luqx+AZMQR246mUe3SZtXo/ama/TU4hTkeMO4fYTGpdmfBWbs3Quv
K68MikRRZibdte2X4T6VtnEK3IbK8Oz0JczHzgKOmNAbgiLYXZRjKF4K29WbZpBrjlcE7a5Is8ux
mgam+jI7oTzKg0W+7T0369M0YFUBfds3KIdPoSVF5Ma+9zi5igAEv128PAYH9kxxmRFyU/Tbb/J8
FLCvkJP9VvvnVay9d52WJXPfPLQnb7abfUeT57VgIVh2KNn+Rdll2V0+hs1xMGbyYEUuumuidQ6h
a8++Goxc3Adoxbwgzak9993ZPXerNj5loGk7jtPT8ELj8HB3WlneoZFMkfQMnhhNMLvvBJZzYIc2
HhI4r+zA/F5+eqEqnjoTL13FgKMyNY8HaJ57uKwqRxUs198QVagVcJhFIUSNA/QNLsV3UtyrcLav
4qCrn4pKclABQuZnIAtxnla9d132FmpeHldHt0VqwQNvmr219GAIZmemXTK7KqCtG0ywPnJiXRtV
5CQj6zp7VlN4oPC7xpWq0HxLM/TPQXEOvrPqF1o9HQQeqo4ZocV7qdc6gNWiPJWNdjeS5G5UNul0
sxCh5C+bPMiTugm++9kFJTClS3ZrIkJFE+/4Hsk5957C1JOvTBby2x266bkNGbPoK/i7OZjTo2gL
55QwmT2NYJNvXLqEdqQJKVz6QZPf0rmZb+dmMBWgzqklqRgiFjKO2sl2AaSFrGRSSxpR8JgIVKiv
3clPrvxZ1ufjlFTHEME3MkYlPJYvj2tgcR1/yynw2+1k2fNzG4yr7Eeq6FimrvMWTC0LdoXeTikq
rH75jt1sJaFsbNkQastW+yRqN2bvdJdYEvV9nRBEXlIKEvxLGs0ra5IeWDlV3M6VD3uh8V0HCzhL
vharFXtHpylJ3nS4QvAMvliPLXKApn++KiwOESlcfb7Hw5dIcsfZdK4ENlmUYYe1PzTG7PbXCayM
VJ65tX+q3B5cZ+cBBOx6JGHTdYlxDrpDVZ14QiwlOJG9NjkJMnSItIgQ7o02CDAZUDSe+nas1S5r
eDzwsay8B8nIGaLJO465bdQIlZJgfg4ogk7KBjCPTXo0zcMrvZB8jxZ0jWbjmblx1xCijA9eJmNq
jotdX4UtLqkIleoPXpWNj2nZqxWQ4NybrEDO3sB+Iyg4ZdNbamSeubWsJNjVptNfUOS6sDWuwcZW
mXW0UoA4ZE0Vio5IVXBp5hDhaA6Y58ih/g10j1RGSQoqIaoqIb/LxRbnk00VkAi2s7eMxHvFoanZ
qa3YXTYS1sHNCG/kxXYBH27HZYp3xM+MN7+j9FIbnnNpgq1kE3LqaGpHAqsUmIvz2FqabS8JsUw3
ZSHMWzKB/lYsWUT8xLsci7AhbzZUMH9hyky572ybWYxvdh+o4eQvVINOy8ymU3fQLLZdlljZ0QGX
8kuaAwQGyai8zaZQ+9dUyFp2tca5BCvoQF31e/to6RGYS2kFwjp0+TJ2m9YHRL4F80+DLCT8W0ct
h7M/6M/7MB+KFKxxyTXEW7HM9XkvJx40SoX93SiW8XGWWQI4NA8f63pitG6nDB/DEMvAbu0bPJX5
OJErTMv6Qbc9q6inBx5aiVN1V0Ib+yp2x3dG99HcwfZahogy8lp2TszuZk6z5mGail2cWOQmB64o
kaDh1noXe1CJp31ZkMEjiuuQJr2qZ8IHoCss8gV4Lg3T6oTtR4Qz996UYcgLNc79Vg8gSDhrwE+Z
VsNTnmvzjLZycKNCupE7LAvv1nQKmrpuG1941YhR3yXdOatsxb8fJzvNHRM1tRODUmtdrg6DiwM/
Svs8s33nRAM0c7dG3jd7xcnWI7UeSq26pqXD194jrTmYxDa94GiPwt02RKF56A3FNcjZ8eC5sA7b
kFvllEp5pMcuw30RjrCOw/JiLgdWzQwkaoKRC7d69kh95jyihcgFEZ9h3djAHV+ZsdHchi00Ri1n
dDunaz/txUuPTuL2+5oQ2kWt59o46LY2bzti4Hy13GI+6GRu0V0CgLTbZalGMh0ZV2t902DzXsoB
F+1naxFIQS8UMptjrVHDYNfMdFuGSWXo9w4+WFxX5iVmMt8La3Ra2outf1qUDpMoWGLYsqhvkzzK
Rlno9i3A2XEu4HXWeWJ+t0T7CR1lmbqNqQL/8hyqGG7lkpfBuQwqNjLDv4jLvrmaSqWw7IjWDpx/
m/R+jUmaZB+N8dkyC/gjaVy6ACSqcIDvW3l8oPUCox0mCiFwjmA3n7JyKuLp0CUjP8zCNioxYtlq
Kv0SNkI9BqYar4cRzUKNxmwSmCXquUE3sqgOZUgVweyJYQscnBYKFakTLp0FKVsUrMV1FzroXqkB
8RKiB+ISw2vxzDMF0XWQBQ94qjp+vVcQv6utnjrYoEV45OFbXxr0k8dtEWeo1q2hETxZYYhpkbp5
UdokOELBDtOs8OvkoDIu8WBsdk2E9W3czWEfkASWzH/UGrzhIbTH4GANvKv/UwSlp/PPgOd6gfxf
7yXbd4Sy4X/D1a1/7p+7Ce8CGpxQ5ywMkPX8x5+7ifcbEY/1SgcXEda/hgPyhzlis7VAMmIBgSLH
XrPep/zDHDHM33zCJ264HtTxHQql4b+1nVCe+Fs2BFnLhmzhuxi+lskZTnPNjvzFH6nsoPCtxkyj
sUwG9VyoeQ63aRHaR1SB4gUkrHHIHS1vfDnDmFWO9sqTmydQlMcCDlxnLyeZZj1FmaY2lz2oUuS0
KQudIZoxR6801mJ8XExnsD5AHhCJmnTBCyMbuuWSD+cHf8fVU8mH9ruxEgi4iVE+dti9t7zMMnc/
m0yp/jSgcrqsCsB5YhUjyKkkbRgVxQDMLE4ZetDGbblL5pq5UcfWaTKy9GyYAhamgtiYW+uce5jc
U71fvMmAxStHeiRxuqP9RR6iEv3tKJ30a06EurWmQCCCdUZ7Rue8enUneM1dgQc/USO+SSZouBtT
WsFhKIp8u4iWu1DO2EZYpf2zm03lGW0upLN5DuS7Ycl62ggxYxZ0/JTPDSyEu1oH6aVgyLzo+6J5
DnNt39ceOovRKBKZgZNBs2D2ifo8d501jxYczRouQ1Wn3TFoJtakbq5PjuC/mkMuuIqFl3zuseZ8
aK2soxfQ7hzK0WesUKwu5HnpKhUGtwjCGQw4DO81H2InH33ppXcgQ7xbOyUk6XQZlIuyM14nghIn
eqDWjS4rHvRj0Isd0qo4X+pmhuGTx7C+q3qfZEG/k/jJJ96+5RvaLc4XD1nsq4l3soiX4cK1WV/n
RIEr0aNxvsSD86jqXj4s7Cz3i+00O214xqWeBnmaJSejBuyXu26yzcOQ/+yu4lWE7sLFSCXOuVEe
fq1VqWqcyq3iXXIYIFw/hSVcYmOKK1BVc/Cr4uPxmHO8bQNXWcIMljryOKPxLrGu77pOeTvT7NQN
j9LifRpcnD022PAGpJf+JBd9DfT2QeSO2ve90Cd3Cpx70YIHr+N2uOdl5n122m8f3UXHz4WW2cdk
6/RB8xrb55RMWP/GRR6Uk3GEIZgd/27EbztZ2crudmOnOg20loB9uXF5b/sxyVWh4n0SJ+66s/DW
z/Hv+l1aIsxxeooSG/5lddkVAYosMNYCuyq3oDxlUx/aUZ6m+hkNOjmI2XbuHGpMZ35aug+hIr2Z
2oPPCKDdXdP7NhEbN9hUltmeN4M1H9j94htSyctXESbuXceLPvLIa58nMsl3gzCqK1v7y7vVLHzw
VGUcc6nGS6s25IOfCszBGqbPXTKRguh7q7xxZqTyIonjbdj25fkyaQJdA+nl2hcL2nXtcR3ABUFd
Y2fusDXnu2kMUuJPVnA9evN8qcB4HUcSPNdhRpZEWoxho+POWxdc8qU5Ld2l4Wugg20679l+aCPG
JYRqo7IZK2EXG/s8iNHTbeUA7AvIHVAJ3HlgHFilO+6YO4NvA9Vp4D167mPhO80N0LarvjbPCtN6
zDCJ5UZxb35LdLy+1naa3yWp4lEGAETSKfXMV5N5K+r6zuC8QuuIK49VZ1vgTT9VXvY5s1g9ePz8
tzV3Wj46DqMR/RSK+Lk7ZViawhubvTOPzxxreB6EFXMDUlvmYyHGkR+i7bLnoVprVY41XFiaITBe
FaIiaNCKfmQjIwva5/BHTMJjIPbR/YhMXew7/A1sobf2zxQwFQ53ttbRIJZkfDczeIJkM6zDQwEn
Lxp/JopyHS7kz5yBKqPvslrM1yG7M6SbJXwhBabYkyzsjfJnUGmKfnaiydPjsZr9/tKuCwab4fch
52fgSaXF8INNXzz3PyOR9zMeNT+jUvkzNpUiYISyMt6nm65y8kc+ZME+X6ctmmIMXur3IexnIOuV
6o79ks6XE3b5I7Dt8aVaZ7iKfynWLiymmvlu7D7HxWDmE0NPBBgIOdZc8zMXlrVgRnRdZ50X3V4/
eyHfA9pmjt6jSDBbDlMNvdxYR05rHT7B6TCHhkFb0LMEAwNqaR1XvTmABt6sQ6z+mWfjpqsPYP7Z
euqfemaeBKO8J9m8uNSMZpcBOZ6XLpp6NV12s7NcGbAE+U70enxiBu3fzdljW/EoKkMopxCHs7CX
iY1VXtS58SIz9tb1gxe7UVDZWeSXLtVKI7Xcm3UjxPjsB0JAed/l+CAsu/OG0H92ba25Badx1bYp
F5nwlOQNCvVoAV5J5Ky9ahyCZ9x8GN0PwLK6OIddqrBPS9hElLNkckXCzXV2Y23RPphEiznB2ZLh
oy3r2Nx6NZgG8vq9S2/A9dQ2r0ZJC6Jfk4qd4vPFCZZyFfm7odraRKq8XSnm7JFKItGGwmVxivlI
bpaljg+9Dw2VWzTFwUbFQl30mvu8TAXQVQYVep5SPnYc4nhx3HEGBms1zovkvvGW+kWz64bCOvh6
SLamR6EL48Yx6y3ft/IopvTZKkr7IktdudJqk2dwivJ1cTVtNoojF4qOfDS2+HC9wnNWg+eeCkVo
SeuZ+0E8YUiXD3N7kpknrurAS9+rRv0KnTh81rrMd7iR05YCcshDNSvF0fSzcRcPXfeQJE59sVTz
SeZfAFF9XM1a34cpdMKG5zdPd7a887IfjRdtVtmpQmfi2c5bcNrmqAUQi/owhEv/U29rFyVi8lMN
cofsa+vJKDwdbxkfzRegAM0ZEnjTkJjyaZWqFKapPRnxTjhD8yy6sbpunaZ4HlQYbLV01GvOL/qQ
lURehenqD27E9PdLGrodX5usvMlFCiKSdCt0nhRc2KWlLHHHuaSeArKVjuejJdy98GuFVWQaG14E
Rrs1krbn45Nl7hnfcZhFKF/HCSd4N6rJfDYX4WMnlXmfnM35jGbYJ1rA2xh08JkXJGvtwqVtwe2t
9jIUffXUA/8Et4bCyRG/HCtsjzZnBAAfKnsFKCZtglHvAoZUfTffJYTbzuBOcA45Gcwr4avhG7e0
P7a9O34Dkx8v/KwhfcNf6aO0WLKzqW3ye6t320+/IB0D9otQjTPkzTdRu/Y8UX57OfYVpW4/45p0
57m7kjkE993hvm4w3hmi/56U5b5WILyoRpjWlYxL/xIwrTxkqPAvfa+tk9Eb4Ts8SW/vFvZAPsDm
0MfSzDSSrJGg6LaBQecgiOfjmynC9nbqLeOlIB9723Ing2pVZ5j7ksMQX37dAKOcWu+qdqryyw2Q
RhspiW64ZV6+t4YRrBcI9UE4dnc/ydQ9tmlHNICQ0/DJq3ECX+p3DnGMMeEajpUY8XnNb4mzGiJD
+0X6XK7tOuedWXtL/ZDbwrirZFjfhVQuP5x85qxOlnjObaqDrN+58xLci8Qtb3vubAQEBFywoxPc
+G3cMmxGAbrz61wlgs64pfU5oNHagOUEf6K3FSWMwPCQgLCq+QbAl4SNoFvBFayqKdLranaChITh
2N/yY+e3acUDJeI+G7uCyisan97cJ7S3UpvKNIFZdck3eHoPSWQedObDOUsQ1pCKQmxaU9ldi47U
lmcJHmV+lmvmsu1/3Lzft2ZOnYv/M0n49F6Wa6ui/K/tu/r8m6v3x5/9c20GikTl0PFt4Xh/L1QE
uHOWRyqQKkPg2OZfLiW6v/HlxLfz6WeYLLr+Py8lOr8xJgOOCzH9CBbSrvh3LL3/cUF0BSmtfCfi
jtbvfQoqmH/dmYHEwfsGFBSNL2yQx+Vo7MSmfP//XpK31x38bw4iT2jwgS4QqBWJudKj/vr/JzzY
A7aeloh6+qmxOeqCLMWVF1PS6euNnWZT5MFXnnpj+TSK/raGdLZJHWpjqcFDK9DqOfHcs8RsH2kL
nFXQziNm0b3ELyLCBc0SLPJHVWQvhUWt2CnTEZwZGGSDFhJvWeRV08QpG4rpXJjL8xLE96rwMBsy
hGYdE9wicmFm1V1a0AypM7ocIrvqKILS9fCuuXjy3aiC73hgI6MuF1yQgQoCFnArDP1VzNOj1rB/
XWcEyJ7ew16B9W3hEo0z0RY9ukT/F7izBJQr1X6TX7yeq/CBY9eXjmsmwKOSBzmQdilJG23kZJBZ
ngPIBh6X9MhbuVV8bcs839Zj8OHX2afTLKe5TPst4OdXNatT3tXPg1OwE/vpy7Ry6BnTNsj9H54M
nmNBd0UiP9fG8L4g65JW1hgZ7VkfDs9xKq67QRREnbpml0qgRKpE4bcycE5Oel3M5nsTIgvmebkG
87p9lzbPBq/lzeBjG4VegcAKVrIu69NsuteBYnWNTXfXZyZiC/AFL+AuCxhdrJ4ZTVEwzm9Exv2e
xX5TvgG6eBYBSZvuYxiBimgaZJWZXbd8Xbj6Uz1yMu2O7gHndarktjHShIZPcItiuI9J/O2y0b1X
Zn3kQz9saIF+16p1jwuhwtqvf9H8+XTb8CKJAZq3GuCkyw9S5KSlsvR1DhvQAMMJhCQ6Y9keXIJw
J2WtsEe3rW9hG6vz2vWTu8mhjir7ZjwaNIdbafwaLPvCcyAVL6tFDYfJ53XmPIqKwvva6iuClHuk
ucuVL4KLnm6PSxfeGWVzm7gLBDFBxM6YiF1MYbqPOzPB7M6ciyrRwckA1XdIyyy9Gp3pfCj0NULU
PktcwDlWukMm1VEeWM+cBvp2y/49qZcnrl2i9II9LsbsAUT0tLVL/UtljP6SO5M1q//Wkdmr1L3D
wbCwusLxKA7NCICAY+HFqbI48bhU09dkLGuinoMJQ+2hcAcOEWNYiNvA1vtuUExTfjdTcIJzzn2f
YAef4NyS9osxLVxxok8W5U33rpoQYdh/KQCKbpoALVxboj8Npvm5GMMbggknDqgb9wYwkqq1k4hm
wGvPIEevOfCjeW7qLbY9wZ8BSFLpGF9ZxruOxBGn6VcUYj7PKAtCnhSBt8howl9l7xaARXHWA5Xt
sZsk/RRDc/AMFqFo+GeoKrXskxyIVab4J5ecdth0vt8dWpFYm4bAofBsLlS7yd42BqgleHBkWJHo
VE1kIPXfi3oSG9lZj6rg8hrGhg9KqPn0GvoEI4BLamG+f6JW/gtr480fO3AuA6JAP7QbYPznmdsX
kdFaHwT68PcGkPYWBUtA+OY1POsBkcfr1M5fUpMwGqOqE9M5KuY4BRGzgibR3VsCRCt+0qeBwe/K
SM3THM7ZU7+CKkHTbNxBVwciRZypZHmF77OiLQNLu+eLO9oXPMzcgZvwdF+HtbeZOLJ40sFKKBdx
c5nOHr2kgsPuxzEtnfeyD/R3jBR8SRV/fMKC8SdW2tjrH8koYoXw5Xuwk1xyL6nqLkSgBXdR4/rd
VYN66JoMR1vF/Vk9lXIbU3oHurQWfHu/Su7lWgDu89Wc5KeIkG3KJ1p2zc7kITzu5TDnV4Y/6LOO
X/w6TC8C73MtQHNxsgUF7OSEeWMyyXGu3BM/AVc/zb7Mzp01VBbHKfBSsqw4FEHzUUifbrMcvE9I
I+4JPmV51AL4u4+rsTViNrsa8zfy12BcVdc6clinT9YaoaNsSyySWZ5iYaQgE0UdEPS7AU9GbVRa
xW/2+ryEq87dojXtJ21voBHvjk/rdyqhbWdIIO+FhbVdrBnEGbH1urOoBRONtoxDyJFBjd+ZcA/W
6qbkc8ps8cJBguzBriB/EvWfJ5CEqjUv+zC31+utg3vVxXRKqIuHbHdLV+t269lGchlC5qo2TpDO
9U7N6+kA/RTHPLcqL6BZPXIpMZBd8QD900fv5AbHyZnJpnZBnfwa9aQuXLcgATsY8BA8ST3fE6Gx
qQc+tBFRSdhy6XaFUPXwE/h6cR88DYY3jpR6d7S/jF3TlMkLoZDmUmVmHW+TIF1ey2L2Phpbs7OR
/InqvH7NFLcRUw8/y2Bu+gpq5X2gMIVnaP98a1KVXpYQBHe+waZc/jd7Z7IcOXJm61e51nuUYYbj
mvXiRiDmgUEG5w2MSSYxz3BMT38/sKSuzJQ6Zdpro0WpWDEBDvfzn/Md7FKUQQX6DPodV72a+EAK
pi0LSgbRQD655qji6y8hNSnGfUugzis7lDxNELKsVExxbPMxffTTSpHttFapmqFBEaRtJRDpoli1
CGdmuH2MuIWYomD8KUrL9So9Bluq5uouVe3I66WK87Vwmg11ijZPJVmcxER5oD5ClKrUOZnuwCGK
2No3Cz1I1pakWtHl0cVE2TXWRY+yXrTGtQ+ESWUE7P9IqNOqsEG1YSNfBrmItm6MCcc3gpVeJWeD
Xq5lMrpoPUBVcGQhnMMIxCFdZc7OxB/ywoPTwlChODunNIJtUAtl38QVnY4hNMvcAI5lj2qwYkKB
lRox/SMwW5rxdDXzEr9ItlHaF6uuG4uN3yVMQn1XrvM5V6BOev9AbRtfrJreuonJ9RgOxSHIou9V
mnSrdGoG0H+65vFGyoVwMGBwaCMUYs0pU2oo1Direcdc4MsGMNk9QwtjlSo9JE1OS3fRRG134aQG
BZJRvjKsQnmE3FAtyGrGEPohNK0qY0y+0+eCSyPh9qVYjoHEbRprKklOJadbFwIXY5WjmCrqA90t
aAN+csUiqz9Ub2VYXqpCemOvnehO5CBObemSdwoXQI3u2rZgqj80H+CU1w2QLSRKHXitjRuV2W1J
w56gtq4U4DlsYBLjTo9TYh0vhnptdbzd9cUys2Ua31eMzBue7/lnSAUGm5PJmdunzxVYhCzk6i1K
2MPUDBTGMp+s3ZQkW2c6FerTlNE0k+u3bDXuQ5+Kn1A769lwjgON3oS5Se9tcp6nGCa52A414+Qo
35SGsQ30bBu0OmuHTC6B5mI+j6F3pS5QO2zNdnHojCc1nVaUQL1N0lpk5sEp973OglH5NPbiBgPp
xXW9LMlDJMK+4yGelH6wyE36tYcXsMo0wtL/EbE5a9v+I21cjZuqvhrCeFB051a6pecU06fSFKsm
cLnSZUulnvaguNo87tLvYPfsx1plCleuKQleS3PmrRjuZkp1+jPCnZScjHF8LZwkuR98YtN1XnyO
ib2a2xoWZRadVeo4FzxIjqqSn8mCmOw7yBPUAs+2pT1MTg5eb5ouXT3HQePmsVHaczgY3zGl1aDs
8S51crwNzUpFFY5v1arcO6QCKGUyk10Mo+oAs7OnKka574qQ3UVgvtWNdc9D6Wqp/nVMzZtU2tTi
mspeFfRsGNbdoMPK00Yet7lzgPR8M4jkcXSzB54tb/EIBWnIk7v5YJBrjU+fg76N0FzYJhJtFFyv
8Auhx+sw+JY0WJMYUry8xCTuNqG/sLDJAKUDL2cGxVIq9jc9D3dgtQ4auqU9hdewKW6blnZvwz4Z
VXonTPeMJzhYB25xMWRNQcXUo/w4nzgBI4+I+hMzhVuNzEPoRLtG5gcnFw+OX726eb2RpXrS3Ogm
i5V7Pwnea2melFIHihfbPueu4ahphKVoYnaSgnZOsIKLplH2LIeRN+nsI3Llnft9Z47jarRRNsBv
f5Zy9Any+/uuFnjcBnVL9fhz5gykcWRZLgpr2raULdazabmY2CQq4YtTlBc/QLodjNDTcFnNro3V
EETfmxIKtxrtixB4Z0q9CqkExGu08g2L2arKuUUKeYmb6gYT684Ka7JFY0VF0JC9OcGkQblsD7k6
vEjDXk00NVlR4uUMuQa3OvWOTvan/XTBFKyNoP8kWkXv7Ixy10Lr3IbKsMJvePLV2vCiwn+goFLw
UMi+KUXiH3mNAken8YhSPS1hkh1FZ641jPPLQDZ84Hp6jetsT0x5ZTXWURUlfZb++E61JhcfcR9m
FMnRjsNdajSvGdGapW/JS63i94jEzu39E47Dh7bwny3HjL22bW9AGb7FvkMXq5mcfQRwatDOJgVD
VeKUnu7rGi07Nlu4grgCcY+F2mHK8kPsUsq+1XxIHWO11tIA23u30fxyZwj/UFJaTXRmnRjqLQr+
SUpN80qmokuXLwqwvbHL+3yvUMmMGLdh5rwvYQGBGbQpe5Oll6kcVYP8bE1km4xIaBu8KUQfJjvF
X0wrJ13kO7Ul2DtL1ZJBTOJkOaTELL4vhWQj4wPyJb2GJl758uRO4qggJdehexyy6Spltxs75V3k
9XMneSRKKL4Ams4xdH1kwngVR/Eq94PbPBz2vY1+wKJ4a9XFDhfj3ST0fa7PIauAqBejj4e8S66d
4xxcJiKj3fJlu+vKTx9ipXvwc/vSOPVr0FbbsRKvflQdLUUeQC2sO5ntB27vJBTjsnXTm6AUZxNT
EWDm4EIoDlamuR3L+Ehq48LhOvNa2kIWM9++jtSNWeYnrVdBy5k4FbXbvLUpVwYC+SVkdMK/z+wO
WlQQsxwU2rmX8eBB/0lWoxlduo6eOVWfJ4CWV3TwXaTPvxjw/CItedVH8xT6w5Ml0nArfJKMVTBD
QIuZom9qtzqP1wW8CWqVKrRr1pzHwIgeOkWWmwY/89mfCp4vdp7sR708NV351MRNsiY58TriBFwQ
kcZei/q44sDCMYZmNRYXceEb5CdRYmYUUUCNUeg8aAHKuR8AV9ChgqoYVC1RkxVLzXRtBbbtybHP
tnXpt9z38cswsoBpFYtUmqXPsSm618IuHlTdXU0V4+myp7eimpMvJQP9hV2H30vNfswi5UgdD0QJ
pRIn8qEop0HJZjJvPkUi3UWvmHcFpdTL0eGaqN0w3+cj9mb6B2mO783VmAEydGPliIEOw3NjuXsk
oTtY6bWXRaG2HAF1FIP27DI08jOeaoS9G7tX6H+uqLNo2UXg6qKOfIjVZaNUH1XrdCBja2NcuoHC
839s9vBP/CUSSTKXGRursKBrcaLWDIQ5aIvc3RtFEW/KGtaOrxnyyex77abu7ZObYCAm4hztOp8V
uBUjUOMme45b4zE1upOb4akX+nOLj3xB95JnBO02Dkf6SFzbXKImAJx1N1VdFSuHNrcBuurCrUcM
4E1MN656wROWXShgt65t4qKIVP5zK1D30zzlTEBmVFMeSyN5VAt3zRK/LmiXIl4IdaqsCHBWdIlr
ZpIcFEvt7uMk6TdIXLMzMvkE9ln0BNymAv9DSrGwT8Muc9Xnui7tbUdqZVNPuYvMp4bD0QFO8RmJ
tmWJaqhc0aGgTCGZSsOKxyvDOHsLStzaFW6BiwQ/qarD/1Uzok1K7X7nPHRphQkfM29ixnvNJizB
mC/KDuZaa0FLHQxzEYTWadKRHEaa/0BS4IRR7TFeWp0jMTpCoDLw3DUj4U0KSABA2E+2nquHIczu
2YnsuhZXrCzsW9+ci8aFDLfMPa8wBB5MzX1nkWEKNuXUEk9zF19Thcs0cvlToouArz8a1b/TBE4B
0ljPiJpnGhoLT5gh7tuOyGz9aExJ501uDReaZAAnwEd/UO6oM37pTH1Ph/NN54af0mqes6l/1pP2
UEjngaIqEMK2+axqysdQymgvzSJaKypeAsOkKzlg7+M5ufUIseBJUapLKIbmmBcVk3I4aECYw/rg
mKzCSs/DP+HqXoaS3bMSG7e1a4anuRVu7TQEnyeVm1j0MHR0fD5sW7DMjk0rb/Ieil7HW+Sw2lE6
AZuKSrUj/cqCALb9UaqEYAWTFCg6eFZxom2C3rqq5qSyFQ+GlTrZzwZlSgslyDXP0qDYxqw7NC55
Y0kp3OTbh54N2NYtxr3AnbJPC8K/pi/WQWOYm2BU3lpF9B4wBk48HFND3wGAVdWPMIEvess3IVC1
Kp3fo5m3i2ZRneNYW+kdYktUicfJNNZV7b8YTXIflIlNPM1J1zzptlS4XxtNPGDYuLeSgg5yPkQo
CXLSBbRysRQdeBylGB7jdD0F+Y1jDozwO3GUfcYjTblocrgYzTAtnRoNry+qj0myAxwj7az1mC78
ON7SOhTuXR2oq63d+7lyThkHTl1+LlBFwfU04PZUXJalTsmmNM/g4vylPdHKaqmPYz08W1nsFZq+
GzHw5DVlbUOnfP7gKfwbz+D/5DK7EEBtm//+L/1nex7+P+x+8ABUzTIYetj23IT8gz2vjSKG71Nq
eFm4LLEvIEHs0+HdxZfEmIyTs32MNI903vvEOPYh5eIPltLcuCHfxz0FAoaysG+H8vX378uYRxx/
jSR+fV8YzH9+XzWx9Gm0EnbdAxZ1OZ5LK9zbXUADC3xqm8ZVGT9QaLqBF13k35C3ehJEeOV2Zdfe
59DcmRjfFo6yCPzkmxntBmMdsT2BF7ccZgOrf2+zC2U8TeV4PjcQLkUrVoHpLke0yt9/ml8GLMJE
AcHYo8Ph1A3wXb8OWMCKiE7xq3Rl3Hg0OCw7T196+qZfRdvmFDYeYKeVs4JK1a3Yhy0DTM8b4sJ/
jgbfh/8bfC/+yY89z65++lJ/fRu/zJUUIylUI6gBFNxWb171CCXgFlb/pv6wDtmmXcjnFyzs++Ui
uSAcQZJaK2vXize//zbmod0/vg1GsBZXHTKH+OVtMN3CvpHzbVgs+znDoZ7rq8ZdkVEDwRrzxFQg
8soxZr+ywm4ID6kOVolz8DFYqzERo2qvR1RxmBSP03O2tDFtpccJK4ebfKKbd+5TU50wGNGhuh6c
WaDPvcl87soj4fLFQCQG1Z9nY2lDi2D9ZSOSFiu2v8LCrOm5wPec1e8/tTGDQH68or++/B8+9S8x
PXbELLvMflfWTacvWm/wijv1+1rdU4DprKctEyUPsX2Fnp6/Gav2+3L0Ms/0PedfXI3aP70Mfngn
85rwwz2flj57h/n7r8ZVvZMb/+IuS8cbVtU6Wof/4tf+ulN/97nJSP74aqGR+lhiy6/PzQaYhvpo
sV4T19iDVPM4uzCyWSo7x/v99z3j7f7x+3Z0ZrmqA/Dl13vODbIpNxMuduMmvBdMQi7OU7DqtsFR
ekCCpmYR75vt14v+B2r4X9qMHySx+sOP8A99jP8vJ8RTyeinyftff/j34bvxB5Ntx6DE3FZn+PAP
nnXnD03nH5imrZqE+Wdi8N8864I/mofrBgqVI1weWv/jWbf+MDVhQziG6kOw1nb/LZrhz4vTVymj
4c4BIk3DAs9E+OfL1cXykfRzjj/edbtm026xKa3xWv95pfyvazHHjF+uTwMLgT5XKDs2jEa89j+/
UGtlNOCUUvfybpqwmYZm/aRGvuMsh0Eqh5QFI/UohZSnkercBdLLlXhbf5apaR166M1X3O/RKq+D
AdpQX+4jCX8NdD0MVG2uM2njDnm3bOzxQanxh3spWMV4YQQF/aUNgF8meNSrQBw0lr0eOd+CNmIG
b2WteIzgkp+sPkrOlP4WOzX2c0/QhnqmvSm4THWSspMpjGNBbnBDI0lGp46J11M11PIB5WT6Vs4N
vN1XGa9vhzXn8G646ni012oanZiGU99rWi1NR/Kr1nfs54pfWbewSUisqZup09xxaxv+sJL9IJ4q
IpLmum1HXJdNVJYDHibriJFKW5dVIjfFlPl0VsdCPhhMEwWVUGPLmZnai7NNNJTGYoOJrhr1TzkB
ZryMqg/eSGpBwvyp6OLOE34amEebKR5Gc0l0cB9n2B6xPQQFYGqlGS7mGPM4UkTKMzqxu+yl6Nr8
KfRlcOtHfn+0oxk1XNtzVycSUa7O3mCEtyWV5pjbU611d8PQNgQfi31S3GCNY6bo5M/oF0Qe60qe
dbsz97Khd2EZsKXAJxB5UdJ+CGfi1yoG+6yplkZIIgiSAkpiYH9yPVePRtYAyK+hr9NtmKQntwrN
W0jfZIvsro547uVKfN+VUXPuHTu7NQYJNrIU7hUDpOqZU3zonDC5izJjPNiZac2tl2V6q1hGL6h1
kd11ovPKz2P3owwVcZCxgwNAoXYwbK3xtqdG+X6MVe1u7Cb/4ugQVlaJz+ZzMWCURkQoTP8bVVDF
Tcy29LMe0vStYUQE29iX2oeoXXDJuJpP4PuGnV3MijY4lYhDXVDHK2YCM2Kf8ERP/1URXAwkzHwZ
A3deD/kMoqx1q9zYgTPhQE0dKh75tmuydZgUIYFTAdPZvnsvweLfjLAqCHLCHl3HlsPDoEBaQiMg
OxvtylrlEztF54+7uG8K68RVFd/poYELcErjap0GcXO0i6mbVtFoVEdjSNLUczDyQZnCxD7QfQ74
k5aXHAtHWmn33O2oQRDEP52iHu7i2iGab+Zh9N7Wrs/8TdjvhtJ2JxjoiScKylKws6Ol+gmALmFT
S8VwG0uu6tcP6eSzsw3VQdlN5aBeUSaRE/gbYDIZZfeYVcc1zZf+q+twoCXs4+40w3eo+SJ0O1Di
bZQPYVJUe5//Ps/iRinjTdqbzZ0ZqfZM3MLNglG21dJV3Cmk+bjwF2paKHdNjZ1ctPmwHfTOXgi/
jNY0VNlbou4vLi0FvIbr7DEnZlt/Zrvgj/TvKZ3hcc9obW9OosM7IWgXwHR+BPxCzwjF4csqI4Ls
B+KlLOhAKN3K3MVCoW4oB05aIV27IgwRiRRckpVU17gPqV2g2W6h+ArFNLFbW6vIkBbPegw+BERd
Ppqp5Sa1JWlf4RvADLGYSs26o6f8I1fQapYmp/59Sup2n+NJ9caiGT6bGWuZakbz6ErqbWhSCSj0
AQHb9aj7ntQQO1H183OJY1BCblXaaK2NmB1M2jqipdk3jBXTKTHY4BALoUOpH7dWkDpPsWWTlPQJ
pZdpKR4gKwTPY2DHTyLv0mktWQbGVTwqEixJ3GliP6m6V2WcGB1Kc4wqK0krCkCo0BLRJzQJmwb8
C5o9Gjbavv4cd84DJ8ZvStphl6fgZZCh0q5lkmb+sgpxWo1ADXnYQ06CHUwrlU9LxGDgVAUzH08S
xYt1UyFqAW1ksp7wW69bIcVLrwuI2EGgFo9BmnLkxnFQfkdQdbyinYZHfeiipRIW3/LC2Rp1k0N5
QCtHKu5CUuvFNamwlw/0/tK3FJjYm3IBt6HdKlGrZx6jOvfUVFp0QuYOzwoD9w08vexbbGjlwbcZ
PxrwqJcEacOr6w+EvoN4wFseGOo6sAOLFjkjy9jDt4pXo7l6lmWXp0jL7gc3zXrEwUIcUspQNwaY
rd2QBMqnrWnxvmc0vwB9dyxEUW1Dquzf81xz1jjmogMwsI+hjV/yipmjWeXtqtTwPUx6bJwYtZuf
YT6qGyrG8JRADN0OjLnXwm5hBVWTeTCUvNmhI+B4AZC57A2n2whLsz/7vpg0SLc9Y22EQDCTHXPn
TB18r3Jleqynul721Kpri0LWIwehErb6FNzGXMccEQGQhTMxsI3YLOhVue6CKjoKxYk2HVfymlLp
kiMV44Yxiu6jNnosqs7x9MKwsXe1z0qt3MRJ2+IsplSWIZDYpwDkQKSyJUkCMkk49VgSrEVbdP2C
Z4fgx8XM0IT4jRxFuXOB1PJ/lvqOi5xkVNGSj7Cp31H6+wJnS99GLzm1t4tY1KT97GkJj0LFYNeM
51BQ5VamGKArqpljwrWh0N9j6SeYlGIq0uT4NpQgTEtm1wu8DI+wxO6ljYGWXoRtnJU+ejJtdMhD
dB+K5qYuisLLguqOdAy8Q6xFPCvGtyyNWgYM2vswFnddEOhHxlc0qrnWgbXq3hJjvFMF44qqjHv+
19cp7esrdKTR7e8wKfaMVQGeLfO8vhU5LjI7BGwyDcmwFBirC9wXj9Zs98MjpK2sigSfyLTvsQ1O
utD9bhlXzJGLsL/aUTwt3dZ5tjRHWbqmbXkJ8fUjITrmWcSll1YVtXf0t6RbgxowkgDJQ9D7GGUS
+1VE4Xur1d+Fo35TGQYd1IqjM9u/vau113podU8frOlWY3S31/nGXEjzrfXU+WpCu4vj5g9+0TZL
0560Z3VsCWFMc3FAXU7dhkoZxvdlXn7kYvQPA/WxZ3fEPaRaSrMLAU1s4MsyJzL6xJk7JtqnIApg
X5H5OFlGUn0EouBS0gb4+jRKLbLYOeA64roe9T72UugrWCo7WVp4rATPjTK0h2opAkesq1BLiKGw
ED1JBm4EmydwBdqVLci7LjOYd5RSw2LGGdmjpAJMus0n7daK+ad+5B7VoMFe5YRXDRwB/RG5cQqs
LvFm79gM7NJQC8aHKOUQaCA8Y74x/WUjaTL20zLyhGvIfUmp0C7o7fpQDwa1ZU2W7ZKWmAsD2Xwd
tvDljISFMquNV2JJVDEQdoXGGVCohxxNdzq9HmKUPIwcRvYQ6Np1IozqoqmAoBK7GpeqQSdC4HT6
G0z+gTGrwuMdXVL5ro6x2IGOYqEwjPGd+mkYm1bXT8oVz4Fztks26zIQ+taQY4Bx00mvWV+EpxHa
w9kv4xmMrLElpJqRVdHEcX9iG98tI8uPN9SjUojIxTIsbQ1hT8mt/hJU+IzIWvb5NxWA3zqpbJT/
kUnucmxAJCg97jDVjFNPw2rD2KtnXXZSVex8kYh3JUUpsUiMfBBm0wGmdfJFll1x8RUx3OtKpa6T
GPBFhMPtvSn66SZoE8IrsdVc5mq146AmOhbFwrWO2DPzD1Ov2s8Y76RGZVxEbr3rJb3NUfORp5O1
CYdguihuXixBUzebRtjTXtMciNrstDEI+NAEaGjZVBVmDjaT44NF1uoM0IIZgOzkgfY5icsjwSRV
4ZJ8Y3zgn/G1ZLs+N8UrPSwkexVJX7M9EbHoA6y4Xc1+nkc8MmEb4NbRohwN3gHxsXSZcG59vcZa
ENhF/JzhyCqXPGbcXarYzN4mmBQX2kUVgXCFD4f8GacfGv1c+k1n/Kjck2yWG8duYxYy1h6CqUJd
K6pBxMN3zXSX9FlyhZZg3FaR6mxyX6ZeAsGg08vqrgz66iqnqH5XrEpcavbo6k5VC+e1iXU2oV1f
WB/BWPcHmwaxfYfm/B3LncVxizuCQnRXhyQy0ehlsIa0/V1i9gL/aT+e+9C0Kk4cRf4egYo6B5zl
2RmMKjsMDNTxkjh19w0EZMRWxp+aXSmS+ZQj2pMA5XHKKzaGK+YCBeTKJKDeuiZb1g6ctinPCJO1
Q9iHpJKrqxcftughN0zxqZMKYXdfaDTYpnpP0NkPfAX8SqZdoVd2bPdgn3ipHKkrHeYaRdiS7Unv
S/UpH7jdWaVD9bZq1CBfVDhSD/rIgYaOx7bmy9VT9Ai814W5HnTpvIzi1GimvTXHnjmI5HN9H+My
emoSOdz/IIJc/pS6ftTYf1YUkLIFeQDbduFCWe6cu//5oE+ux3ZB9M+KgtgbePnluj/q238lq/6S
Gvh6HaGSjBO2DSUZj+fPryO5b+MBwPnKxgW49mHKbTqiz8vAp/A3d5RgSYIPl0odMr32K7EZXKbQ
fSR0Tzpc5L//1Kg4P8lvfGqwhLqOjDrrG2CWf5L98sTHstpZvJvMqufA6RP4G4sJCVOGbrLaE7fJ
iIGqjg+/f+Ffdb+vF9ZcvnaAIwZf+M8vPElV9/0aon8z3GQkMkd27L9/hX8QUL9eghCIBb5NN7+Q
1D9Kmj1IEDJYYbICurLHBcx9uZFrZZPJVb0RfwrH/9EU/6YpzkDv32AwZP4R5W/ZW/1zoOdPWXH+
279kRdVSERZV3TYoR/9RVjT/QDEEx8f9x4TL/QGFYf0hDMs14YQ7DreNNgucf0NhGBShuRaZa52E
LkZi998ChZvGrHP/pYPPwqLLpE239TnGBJ38lxtiMHvNiEAlQPGXt+WUlZeJ9O89wO6KpV7Tn8KM
5OnskKPguiThm3qtVTKALyyypDXPjv2kVM4rVKj+vW/GIVirRDgwTZZ5YnKgS81dMFEFw+GDU/s0
xMq6oAD7GOhSuYtDhrKaUdk3VKtVVw360SqNHLzasWMTFrCVlrGpVg5Qw7RqctYGSRaW4zR7FphD
TyIIwI3HWPuPDuQgMy6zh9yo8b90EXBQJ8LDCq95lzs+T87IbdcYprW5RjRRt0Kk0T6CN9wUNTCj
2k7uZJrNDQIBzd3amG7wDya3xpQ7Jwh9TP47Fb+B1QccUbReWdDAhF/GTTnsNRZuu9n/GCHEIMQh
IzaK0jH5i2gor6CwohZqC6FwWrIzOg/GYZqfO033LcM3fqKNTad/xc4/CmUIVzL3w6uSjwUNCrob
XExa2LfGZKDF+iA/pqGSl8wpsfVUgQSDzu4N0iwNp50Sejz041d6O9MjQOaBds+qr9cdmcT7Kc9z
Kuoc86nEGra0CqIjxI5d/0OF6roSZtsfR6UcnggVRXMlNTlQnAxWcTf5EmRGN9HnTSNbfMyb0Lpm
oqAYHQM35B8NO32LcfoEoq7E7dmG+Esi445dR2Nw+IUwJcJq8DrDsW8zQjdsjTRLXJIYKhUCVfsY
zKSqvteNUzvTq/yurI4CpsYrvRB5uB6/QFdugD1jzmUAwHISfTiPsJcT4FglKaVipmXRGDE700hP
kuwI1xBRV9NM16pmzpYxhBgotC/8Vsq2HcL0TOWyYCWYmHvOY0ql5yKABeBiKBzy+6JUZ5tLl3Vc
ObkcoEkj+2PuH2YE2EwDq6ZJeXP8DF+XOoDX/cKGFTNRL5lZYljIoTCVX4ixkkHFN/EFHoMwDS5q
zAcg9NUXnCz5ApWpX9CymBODvi1nlpmDocSgfaxb2BkGn5ssB/eCBUrIzVSN015YSof1xhnU2abq
Hls04+fQmBzGA5qZnqQLLwU5zMR0a0Z19uSP1nDXjBOFfUpkud/HykKPB9eygODiz5hHdHh8AMF7
kKGELKporD2kiOFYxASslkXlu+DIqCZqbCt/pxO6vk6ADYJVMM20iJDOUyszJjTtznWWsBN9Fwpn
3T1aokseXW7Fm8xXPTdJ262ZhnIf1fKzVhG3mJMO+mfhOBOYbzSshePDD1HZYoWeboFh9BLVTd4R
49wdZ2GfvbDZbcgakMCxSS8FbVnfAz7M5gZXZ+1jJ/6Wu+RilmXVIxOHTftq2oX92ka+vsLhyEy1
lvBD5KjYZ84bFK3Q8FusUq2cThnL1h4fLxJ1mhKl6kuXy3USS0eMFQV9uTueyCwHR3D2HHwSju8V
nbHHGPIV2xuCuFdWgHSTRiMQRgL+xS2JCHcfoNWHK8Jl1g0kiO6jClVnnxhWbSI4UzkIfsaAO6H7
hC5CsoCJ3ZBubqr+ovvA/BZdqSoIdul4Z3aRvcXsnD0hfiA4wgNMjqk1F7MDQZdd3WrcUDYNfUOL
eWqoWkwrQ0elQaSl5Apl3Kx0IwgvkChb6DsIdopDkCCRec8Q2omvutEyAU/0Sr12tQGiEo/sK1Bj
iZCMlb9rByJOVao2Z9LR2aMzz0XwQGBjENjcR0pnG+VKDV4BotC1sb5H8pmybVpXoIP3B0xSzgsH
Dp3UFzaxZcoV+CiRuYNFaBvNzs9mZ/Dg0ylbmadAr+SxG1pr74qI698d+orMWGSCqrasFLjEQMkQ
zcanICBbs0iYbD8IWdOxpxeTvTHMskF8g/K/gBBY4brjCqxda/gohxJJQLKh/6xcBPqy4FrTwknd
KbnR7lAFG2TJrqKwsIRevYkpniXC0ePsw11OjlwSs+Bnsg4KmgGQV3pwdsQG05NaluqHb8B8ZUs/
dVjBaxUroNOslFHDeGyX8ZkmBN8LQ6fFg++LVdRwMkEVnmi6qjNL7kZIt894qUlLai2tzCO18tIK
lWscVvaEC5pTB1zQ5D0I3PQhk+boLuAD04gIkxyjdlm/ytyNdnpQtZh8o3rtJ119aM3APIhQ0Ta+
Yb5EzgjLaFQypGdBFLWAcUpQXn9MpkIymoqDjeGUzOng20+TcRPggnvOeQIw5HDHh8y3jQESaYiN
Eiu4vmJsFl4D4r17kaM6kFDlFOA5VeiMQBsp16Kal9vZK/2m2TZJLW5S0ez1XFTL0g3LI7z1/qqK
qmk2atvn92UYEsCLrOqO6oN+OQa1frEbu/CUPNfvRNM5N13AvmIxoDk9MbcIj18bvP9seP++4cUZ
8r9veLcySv/JAF3nj/6+0zUZeJNRd3Wg1GwoLTr//oK+sb9kTP6VQVdh3fzPAJ2pO8Yjdrok2AEk
uRb707/tdLU/LObdtvvXLvjfSa8L/eejHztdgGVk67GVmSr78V8PvCzFKaL5zGeL6C0N2MluI6zB
r/Oksm71K2utvexC/aWPzJc2tUjbUG91AfEkwS7MPn/Xjp/7RDFp7E36bxVR3A04yXQ75iGqKosf
MPcxp72uyT9FoyubiVt3WTNUfixj+sZspaISi0FDcstDweVaBdmzkpka4IzWzMdikvm3VvTWOpcJ
DCy7JI9tl5OL64g4pW/Y8d7povAQFonxEZd2xNjdt76VtT15caJPDw0T17M/Vp1HlZXPDlfF0azF
ilgz0vY9LS6JiOR6hJ04zIwXBz8hCdwg36shzuVOpeDUnCE5+ozLaetZsUay3pRTaNy3FD9sWe1U
WnMIMXCbzvXlTHiAPOr6C9ZLk/4XetU4TXMItRPkFT2PtB1paPNGpE7kBWbADKTpW5oIfO2NIE66
auFtnipb4QRCJ8t6MMqUJaikp8HQ833xxf4p9EIuc9Fek3Y606n8/v/ZO48lu5V0O7+KQmPlCdgE
ECFpsL2tXd5wgiiSRXiTMAnzTnoKvZg+sPv07b5SK9RDRdzoSR+6InfB5P+vtb6FIP8Y12n+RAGx
OGrXjr8UlZIHcwJcPCfd2YZ5s6khZPAZi/EwSEesycg4V7et5Y2Y8Xe4TfOdkJzWk7Yw0LC8/EIf
wfRuJLGH2VEL1OVxEm9ODB5pxaGEU9BCDW6KAHqUIwt2/hnNkSszHpJh7c29+WbA5trmYyEfekG7
ampN3hE5HK9rM/gUIdb8IAQtPrcu7HYi8eytYZcN1wBdiVVQdDuLQ/iTq+z2ZjnttC9q2ydUmvbH
fASDRTDE33YWgdSCUX/VIBvdfNZKYA+U6b9rnogH+AJYxwCZ2mooINKMDrJy/pmYLOnqdGpvrWPQ
i+bnDZVNMV+jJ9WxtYLK2PmqrzZ05BH7qprmSFdhRzpdhhsHe4a7Dp26vlYZ60L89v4qnUW7g56Q
HAar6M69cugFAkF3Gwlrb31M2A9kmuGFV/w6Ts/NZWxJCkXACxdIACvdiv+HyFpv0jBMH4Jpwb6b
toYM0FzY9Ild5pCpAbCnL7abHHKrfQiXJ3uqKN1sWiYhUXTWCc4r4CuLDSkHl18VTv9UjPowceQC
XEtMDtJrek1qMmR2E98NadNc5PIWKQTNj25CPYdaXi/G6KaEfMx315bPWV0+FNlAotaKw50H0hwU
GKIRe9NV4FbGVqJvpCL91Ko7tXF2Zyvl7mozvnpA6egFddcypB3Rb1+FquSRkDGZNmTYeSJESJhh
bYBXPtu2PKBGEXoZyXhKky/AJcXh8SM2oJ1nGIGJa4ICoDjVwOsfpefCmvdjZEgSfCHNSUW46tCk
WHqi7BuFS3tnh7RjE7TadHL6yETy0MXPTbcop5MFpToTJyHGk5PySKi9+LEBbrTuWug0TNcEoUrh
0f+VBXsp2lulq3PfaRQZoye8CRt5VXR9vLYiAl3cC/C4axSu2X4fSV6d9VAG67y1TkGYvfu6vMp+
+IEH6Acxo03oUwDuM3kUsBFyKSEqujnQJRfYepQj5xKnqdpjnkl77wcgFNMx/RFkVHQ5D7LUey/v
avDyFFWEiXMOuaHffbqDaFuE7hzOUAomskEAm9TVSMDTm2VCJqxzj31BS1eQE1fKxjebP5HDXbJu
KnUbQCYUEaB+Az+F0TAlsXoZV8XcKIq/KCa36/PgTMS74/RW6tFa+6F6ACnCkX6mE1RmJDzJhAZA
75qe06rtbtpavac1XTEiryGwpVBFqVSiYESOPU1JdBPE7vgu3OkbOvQNKUUAIADuM0r6kGbb+O7r
1iaytDAI8Q9hgqbmKyLMh9cgwQFLjTSb3WzDrJgBVA4O+IS/UH++xpm5K64c/p1G9RbbY7jrQhtH
VZs0hzkx3uDUfTgYbldxkyHzqcHfiiG5ix0KLjHjTHe8xI5mhlXH6Ixwb45sUXI752awaIjWUm+q
WgabSQfhFmPP3TwmS27a9+DN58+NNH6KBNFSF9C+AAxhlKj3QTHYCI3Bz9Gan9wxezXJKjnUYRlR
fh5MRNye6lgY2qra0MYdrkWVnFsYw5M7U4E+Q7oiUfFsm3ideB+3dUY5EugnFgvdNszaM6P0lfMH
fqIFFyrCmawGqq70c+dhSB5QYE4wr+AaaHxk7ZBtG4EdpAuM70Y0nutGuExOxp4NV7uL3QTtly8t
d9JEY86OgRyPhYMIGt7sdnwyec3slOvcTJ7i/P4PZWhzwyEGjql9Nxb5nQtcnUZx18K8qz5TO1+a
K9u1MBRG4lZ4e6MftrVXbiK/fqc6+wJf4Fx5dNcqd7qHfoxin/j7cs5oP9DZedIFIUyff3XrAfIq
pflVuTwahbVz2+AmnJDRxUsegrlPV15Ky1cu4bEoMl5c7uC9vaofD00veEWm69w28uNAcoENtEUa
l8jNnkXJexDzhoxa8lSR6Rk3mHuPw6jV0QsIDRMS1xs3oVCgnhmsLEFyWjcp16hhckRoKf8Lpm9q
Rvefu+DTbl3rNM5YD7yB2FDkvHouFjn2X9nIviuvf1PdYHoEJlEIjkiVkY+MMPH3yJKUrgUZoWpf
xxcOKuYHj8p8D3du5j7MfljOzFORrO4qLrqFuAc4XyTkP3iZvEczD9BakNKbojfhckipDAsRVlnO
ikrX4GzzWt4N5dBuwslotww+zzQSJCtT82epOFQE+iua83pg541tqr0ZJ+2+xi7KQBrEZyQheCaL
+BzGYt47uXiIQdftCd3uPZ9iYIaR6tri3iFxixcvmD1kIS5SEhQuPrvaMbFjRXS3W0jtDX4bFbfz
yrUs/nHVsTbw56lycAij9+a2yswfuogXRyLBOtrq75uoDdhGaFxzWfFrcOlK6fTDcmTE3WPeTUmn
1uSR3HXhsEON4GGuCtFf7RKYiQEKfAv9gUxhWXdsazKa1g33bbFb4u3w3NXY4zMsirk4aR9bWIRp
i9PAgt/jK/4M9Qx4V7PUnd2YuI3RbDRkGHs7mnMP2WG0aV4hpbhtJpUeptSJjknePMGyoemttIG7
N0mIWT7Pd2rJvWThFO6AYSbrPBfmroraR13IfFuauj14YNPOwsgUIcBaXsEoouoF2n4ehpbm5A6j
JKvkj9LlNagjjx0F0L4N0qhLAn2AZBE34ILqcMIsVkf7nOFjly8r4iE2xoM0IHckTvMZhYn9BqKP
l3vN6zGcBbl7RFVZDmS7J6AD5pBe6jTiCxCBJmke/8j7RHGSnWcwa2Vl4mEwoEnlw8Usek6pHS16
QTh8S+l23DROWWwCaREYSqi4y2U7HSqLFbiLhWwrWGkdKmVesGcB0nFt62ryilwNdY7VojQHNjFU
tJArWffVwCUHUaQr4JA4VvTUWzW94oJ3VTXw9mnS5pcFVBIGbk2HIXsEto8fJcZdqLd9VaqdM2se
fdTS3jtc7bRkjHxHID2xZcNlx4qedFHyHpYLyiaYs21Egj+TxbUOZX4HlXFYQJYYTegT/2J7yFZs
RtUH2p6eE2Vl7KVUy0bTnB8qPD9wLdwEeykZXzufx+1MG9y1ZkEFuCjPj02duw+9qdRyFwSv0Qxh
Ifcaxc+KceN2dOYmGG3vu9Z8b5TnrCmOsc+9j2HBCyoFsUB9gjeJ1+T7yid4Q9dS9p9lrG4AS8st
/JgI9xj5r8Bs6qd5qB8t0XL2QfS2tlahszU5Zf8jmLW3M/x2WdmYtGr4qJP1chMVaWVcvHhGhg4K
qPURb+agaWCdUdv7pDmqn2y4tIB8A/8Ypf5jG6kHzP0BM0PZvzupzI6RNzm8GeAM02oZbpqIZmrV
2D9zk8aRganwKzLH2Vp57Mi3EnLk84hTtsrDep/GgpKScI6IlGXuzkyL9ATQ931walCOTsirSWTF
crCE8scjeSOERbq00zr48Ob6F2VFGfxp2VANEbXsb83R/6o7195lmmBqD4ZyF45VfJoHg+dMZabf
swAKWSOL+ZCKSSN4TLw5mGGNkS2hT4vYbggqtkMkm4SMgq2dG68Wb92HTMdAhsmcf3YUp3ORBP+x
efkH4r6FB/+fb172/WdS/s//8X9avvD7/rp8kfIPiPoYrC10bYfXAT/15/LF+IMuHIvdC9Kzx1oG
LfGv6QXnD7RJDADEFgLbsREB/275YkrPoCiMpjAkyn+Vt+/8u+WLRGlH6rT5+9nomq737+RvYq38
rbHhQ8mc6KPFA+bGyUbVXfeLPm4q9nwD9EhVioTpahi3vue4l1F04L8CtyN9YIzwt491YyePpR/0
azPtKcpKlVwHlj+xdMY+alPgIYk/AzB7tTW2XqDDpjUd8wjxjXhsAFJgllN818gaHTPqCFTsc1lw
mpHcPzOO/no4lo6nnE0GoPy9b8Ps1s04BjaCuK7e4pE3s03t50jqMU4vsu+AH3KBM4yYazw+GWFA
PsJkZH2z4rJr1sTKcG6PSXjUFZ4xDtOlszasgckN+tC9700G1Fe/cC9uV9vd2nH1/GE52v3MWn/k
96e9Wi3h0U3KCumeBCdp66rFQNtrSx8VQ9y5dNq8IzwGMXyVsbn6JPAabStH9sTJupmE9rSolSIx
XRTCPO3aw2TYyjl0PNuxqk9J+msa3STZUbYW3Btw016wvbQ/JoUiTDE7tUsbm8fWQ+IqEsejDHWw
nQi+5qS4P0WdcCDxwMNfClHr8ygQnuh6lc59RU3lT6OqZ9AqWUlOHa8rZx44Wzt3KjTQOajXeGyt
sHuKKhbPexN/8SFqE3zddAjrC1Nrne2NsEv8TcR6Ao/pEDZw1eg//5EB00o2EkwAIEom4WPGIfib
aXvTNW37DudcpC4du/5qN49msZEoKHzPnLF/pXa1+c70ad9EFZrntuPOwUcYwt0QCIMYjX31xAmZ
ec8VzfMw0l3qoJazaZmzmCV1kWn2J4lJVyLdT5yM8cnejcTbN6opwQmZWHh+ASfK35x+HrZz7fRg
erOmXrOlNi5Nl0fFxmzL4mqaQfZVOkWyGcl7AzqI+B/CHw3KZeDMV+1N7uH3V4J04T7FJMP5bobA
nmxwWjst2hIQ8shxDlQVZUCFq0kyN2wsoSWoO0dN4oMWKbLCSoWQxIAU8E3ljt3zjaeK1oC3tA5n
y/yMA28BCoiivgWWVz86NTR9zlfYOeFdpBgoHTTwrfRLbyf6oUUkqfkHc1EuavLgT3vptagilU34
IKR+YjN6vgtAEXfXqrAag2Gw7XMw7FVzcJpQvADID58HznMbe8B0w8cetSD2iMxD2iUKsso0qKTG
WMiIU6yAXLQZexlzNg9u4SEHyTHfWaipOMZ7xhwCD0B64zFkyUASRS88rPglaG2TtYkLJqbGqo5z
MymjhfhuwgBK4bkEdkqUA9aLPAZhDcGommD7IUeGu9goY0J5QW5zc0HlMNawO9WlHXs2lmmFSaCu
goO2fPFmpXGIxy0Np1MPPInMaK8xh0v1Y3bgP3EMSAFUql4aqLC5u7Oo/T0xq/XUFKjmZ69dd9sE
URKu0zA2vmjDy/EIsK464DwTzwARi7OlQwxt9HWBnKrgtKXIdq/Kn6yHQdpUnJd2xLWHYAe9Jg6u
E+yqTTplLpsoFWRro+74UHvtdSOA9z4/SKcqT4ANbXtjWY2c1jZgtfe4n9P30KALjGHP9w5k+TNy
5JFh7aumDwgFyzzeBFalHxji0lPX1S5tB7V9HxMmoSMaaeoQ08mzRf9NfzqLqZ1Pz+xfnF4HyZa3
AE4oobGC5w44FiDXB6l0++UQ46d/Oc2ptA7xvN65XTAeRJS47xFPGTLyfn9gqjT2yujGk+8l89mK
vYXkFXjtMcEGeml9WlCgysb7UfjZV0zXCZt47hwOdtFVTsK/wpcIk41LA+UVR/a8p4Srf8LZJ08E
mdSOWhP3uZ00i4sgWMCPIVaJVSg89z01U/zUegSAz76BB/dKMdkpxHPDvsfWDoOGEcO2sUCEr0Ts
r0qRDQDwvWFgH/ZkOAIyFgVEiwO9nrwJoaNgpxjgdIONw2AQlJJ1ih9Ar1Z5zv6x6OweFKML6jM3
+vGN8ky108NYLUTw8AdPmJBaE6N5R//oznNTT7eCsa5gFBplec16734wwfLHLonuStpvfa2CmJVu
5ZBRT53HCMLbD7KN5KqjfnHDm6gAEhBAlFomuQ6abAh2BNHBKS3/PuWRtMlMagQFzTLHIBNiZ0kz
2WcWz1ziz2W77rOg285cY9uRy5GatbS3Xuamoy4OY/sd92F4bSKfys16xv9vzYd5dNL9BDGHboku
eB2oicvWZR9CPpVKnTGPp3dtEJFPhnsPBQtNpo1skhxpP908LAyHXGHjXlkyVDespsFT2VhwYpuE
GoC4HY4QY9WbGtLho858Orvp8qvuVevHx9rpiteIvoityCqLGyJsV20v86ugJeujpWzkODo8q2cQ
UFgoPlrVwYUzOGC3rgwPxBucVU8rJR+F/9W3pXXTCB7URpf9Iam8irFMTHvYTi7H6NT5wposGZFY
LaEoA6Ygx8C5JJ1T+zia5nAnapexPeBgcTJB3Qfr1PLifdiX4wetgFQCJNk+KU+yf63S6ltQ4z0P
A9qGHzLPWow+JKQ2Is+2XPpmgYxjdt78EgziY/JArXnabg7AnHysLDBTYQ06BuwEK01CBn7xPaRv
cgbkYncz3g8NyJ4n/HPRQP5TmR+8tJr2dtJyzNQTZi1SKcFrm1bwGXWmAWnI9D4KR9ykmrrh2kCp
6CoXgVYOzS81Q4ntwrBjRzkHEALZNADlr+4bbr2VMUb6oWgig8afMvZXEwapwhuuk037i2p3xBV3
LfCQlREXD6zxdtAL1iZdDpMRHN2J6mrGExrRqE2t8/lzIM2/8UbuFWrxLD6iGd2glB9k4Ry2PF9F
9yjZyeZJ09HJFn6qtg52peyyM4FEh3WPBIwjuubkSitYURc6bI2Q6EHeicV2bD6niom+j+N2T+/P
sJ7Zz4NWnG0btNzZa/eZ14RH0Ev+DZdLvMXbxW1M81NBk4yV73lesMgKQ+tGfdyL1Q3o8x3cObDO
FCqQWVV6gmZH5qka3fi1sTUA3TEj2xLQpHb0ZP0V+HOzJuikcChEZErbcO9aKAUzBSCGrAaW0wFH
QoHvBXTzNKJhDFxRG536EVSqdtzPLdslPE71O2Sh9q7okEKitKzfpt6lodCfcOSy6Sfq5hE2yRYg
XzWCes64fCxbyI+2nKu3Ecgj3CEf1ItDB/eaqZaXfs37deVFWAfQIUmNWtVImkMNw7sTl7Wga8Or
QMbIkV2FR/B/IiloRqd6qahdgSOtXywiiqC9RJrdCaucMRwN3rVJLZ/tBZcg9bEBew0MSLwRdHRr
VagB42bW29yF7R5dpt1x2g3pCRS9OHazGVM9YJcvMgBvUBT2g+eJ6jDYifkUcWse5VhG7y7lfeEV
7Ev24GSqE2vhef4PJ1367bLcwy+nk+KWh1oVa9pkhQlnuEYopQRJ7g2kwkunDdGuAr5r3jGMyCqu
R8+ed3aWJafItpcXMs9UlraDkwJTcH37DKtDsAYMo0dAIvXT73nxP5wLfzoXGCb/+fy8qqKKwrr/
8p9wInZN0lVg+FnhfOYMz5ABur+rvrP4g/50M9h/BLxSyfEaPuz53zn5PwdqjA6sFW1+zLOxGSxW
7r8N1GAADBOFiHa7wLQWi/a/+Xb5czA6OD75Phc0wL/iZsAi8c98u7R5L15vvtLfm71T14FKb4Ny
kr2FOtoCyWgot7VolHCEA8cJrbIr2p+EdBqYg6QMVIVQyBFxGq1N406flEVvZjE+xZNJPZd2um2W
ldaqF9Zj300fy2aMiPK6oqVbOiA5eGwGwXBORvccLIfIyjIP4LjopMj1tvFC3q7dyltKPSvSMJuw
9l+7CYqb7YsLqRc6gZb+z8KZXfi2Y77y/EFvWPPbKz2xp226rt/QUGHQ8tKrTYOX/ZJWxUNMUGwp
zTwXJD0Oru+dySkGcE0x0IOcDX/RWKkg/eHHrCLa6DAakUr0oToNWffVFOX97BQ/2XR2B8tR/i62
ncX5SgM1H9bBsOZuIY3xnjNm8mDNaW68aJdY6jJMjb0a3ZFPLozpU/H7Lwh+BO3cqSEhNgAiqCDi
cCxdNwEiQd8AbMUr1eE93vmT2GM2aa+4Hcx12hfxvhtIdS25QYI1jiRUh0/WpSHvOhnoMkNjRov6
tBbDBM1I2+lWaaDG5AdB0464pixRPybZ/F7B719imXsncM6qgvsrc49kjTyaU49Kl26afr6hjmwG
AQIYwZwfcANSVm2xTpsWMJYSjx1WGRxwRKOW8itfBW+jNbGNXVbmblQ+2jJMLnFldntlNu2G8LRY
p1X95OMHwyXpXAvZ9TvS8M5aAEfAFW3E7AptNrJDn/Fp+Yys4CxnnRjrwXBYUnS/miAID0W/RFuU
I3Z14Bpb9p0sY7Pmg+XhvVXU9bnjwIY3NXqnea/ZexV9oFECCFbxB3M8Rr3UUySurG+uHQrBDn5f
hrPaK0ms0kFQMEdBpWeQJcz5za9YPvtCbKOYhT0554esKSlt14jpBjRdwiICoIB7q4vx6okQQ4pD
QkVGFVzO5Bj2eDdng2u/I3655iy+hwf47jXyjMdw2A9ut2Edjzre8IHbOZ0FQOnmdeFCPx6r+dFz
kxqxrFokT9u8Ga5s16Dz9nOCHoTmtjHRw3cGrd/bZkBkrcKJi4SBPC/Gmv0+hoGx8qE2BPKEk8q7
csECSF3c49LqD81kXTGCv6fG/NPAHl5OGfVBrvktdtr3aervorrBJ+qdY4cdCQrOJZvakZsZbzrM
T+Lpi18dJuK10MOjocVnE+TnondzKL38wkT1e9Ki29YNP6yIacnGX5At5ne2NzdLxV+WCYya+gsz
SrNN69Joru19npabXhv7tiwftM7w9+C0H+TZDqaTUMEutrxXEs+Xmb4lNuzwtCh4Jz8/HGmqRbac
p2913n0vi+61KwweSov9Prf9mz8Mb5GPBGTT+Ar/s2OjQGKPhdkH3Lfn1unzVVjmZ5P88dYx00e7
FpwYR4/NAlaoKnb5xQNZfchy38wm2gRjRS88GQw2Kkye2uI46FGLRHeyu44wUead+zg1xd5iHTMn
1k+cldvGEIDc6+DaNzkIsJbaA4vZIPAfB51c0sT/IFtwGKWIwXgNW9dLTti076iMuCUegI2OYgZR
PrXSQ2pyQLXlIiL81qU4yzw4e6aX7+u6gTCm6NXOKQ/RrDjBz9ILWd3T/NBtknh6Sof0lXu5XPKj
j7hAL26oT42g4wehwhmiC0uI4kWz9VjKDy6lV7cnYhy/csi7k4Z5wDp1R1z5ip50nqfgFnlIZyAp
yMGO7heZhJNhorQWoxWewvEW5DAuKL781cl+q13FR40vdulIXls7sWkZ1DJN4NQrMEEU1MPXU9LS
H1L313KmTsBQQOJd1W8YPdU+NTE0DG71DVQtT36hEALb5GeGN3udAC5fj2n9QLC02BsyhDFOL8W2
ZoRY8+G7PHJhzgJJwT+kSeD37p3OmoETmnWHWHrvTbPYjEP0Ng4apq4Mn5in3riWgJlFcoAv6iLM
ea2/jm35CKQtvyj71fW6FwKhH7WI370lrtL7jWmtLDM7FVPX7RylO64TGh+czjuzmERUpA4WeXwg
Gh2aNDPVPu0pun5wOFrg9cieYC03d+2ickudTm/Y4qJ92Qz9JeJz3oyp7C5ALcJ13pP2N5HBF9Jw
r7Tc+q4NPHagNC1vultkT9FLVPFkpy99lSbDHgfhOacL5Kc0ycAIP96opHlAHfqkInGFG4D0M1PW
zN2Cf8d+UVLmP3mg7H5bX+hBRRq4l1E5rkM/4GEkZmpWopzVIJ0b6YVk9RNerw8xtQAA4JxZnQv1
tfE3dcI6iXwuSeN82lo4s/71A+ut/iqfuubrq7t+1v91Oev+qGqKc6K4++//+J/tX/4b2NyCfvqH
/9j+PuA99F9UnX2xWOS3/gWFtPzK/9ef/Osx8Xmqv/7bf/78WSTlX06SP7q/P0FyCONs938Pjf37
+qe//Z4/D53uH57juWByfC+ARrXAmf48dHp/oGMsdUgSH63HMvpvh077D9sCQoVSY5oW27nFXfvX
QyfSD0FHvK4GVLvAtUx0mT8/gr9GRPn0/ikdCsPu/3bqtJezL14z2IeG6S0yz98x2mCz2GEXmfiS
DC96kwkdDQRERMBZxI+e/JDumj5vykOnh2XlMfsvyhfONwQD6uYJ9MOr9wlLRQUuyKHcSC8xT4Ek
lQwVWDa/Oj+I9hXL2Ls2l+o8dCFpMqvlVpC8/zU7+mNq09IC3MZnJ9Fo+oOq5GIs7YWlkdUfKcbU
N0XDI56538l7mR0wJlB/aP6uQtQDnhA0aXPf23G97RbZ2V3aE1POCf3a9mb/XTZW/TJA7594miyd
i0FRP4VcmygJnX3XAiPiBUVLI5wZTJADSCb8bLQ4AvhICAFhPsIGudQ8IhdEH16o+4dg0U/HOuic
NQZJvZOJ0w4rNY7+99ZIrQvGef9L1Tyr6Lkcym0lKn9m/G6bc2y3pPP8qYQjnKcy/TYhEpdVV9ME
0HtRscsKHRDKE9kEDnw59xIXcq5Oo60vUVbGU0D87zoHmG6Ae7VvEXPoA/goEve4xajeEEVmbrC+
QKagdr09mSWZdLbeNpoGYxBsw2Js9xQc59816WjqfkXw2rN1wJE7uA/SReNZEPc++BxJMQtpPP89
YNHQbzgYjQ9tPImXCXsB4g9bmmycDjrM529Ra2Zb0jaM8KAlAm+vG55PIctlTBnTPYlz2gn8klDH
2mozGEdw0tlJ8ezJv9uKgAY5KCPHs0TvIEKgdWmxjJ7qvDfwYi8GjymES5aPcn4PvSB7YLGg8nWj
ffsZCJRIYZB1/H2goTjNCjw99Y6ONg1KK+q6/BIk8W/Tb2fL8Nvl4jmNUs9ONcJH4qhgMvwbryEZ
CipQkvBB13n2YQymOARlOn9g4gwv5Gu8Xd91PK+zBI9FkWX1Q9DH7lYrxztPLiD7Lmru4iFKdglz
GngoFsLxp2FY8TOlf9k+rXNgUk64uBmBeFAP1Sr+ognULhBGwsfXgyMEb11s4bHIhYIUL+Iy3OS4
rmkHDCjYBLp9mc28Jr1Df1XCymnNycPbO2na30M9MS8JxgUc0CK/0EKZgZs1/TVuFpSdHDsl1R32
jlBqfmE+kSzw3BiwDNKIbBjZWIf2Wzq5uvXM5YcXl04XgYZ6SvA048Px3Ls54OjZsPxJNG5r87vZ
zeo1SwK9ySu6CRoCsiy5KC8rlhqzEK/txdD9cDcNnOTpIKOsw7DKLYFYvfPjFDClhy24jTKKXge6
tToOWSfuX7VtmR2/zKWzrewtB9SLkV5hQmBZxcW8lU7HwZuSrE1eKCp/sLNsW+7sa2+a5jYeF6Rs
M6ptl9npWcwN9KbIoCJH9n79szctcPB1a1M63XNoXzmqim6NBUEMW6heylSpQmOF0+7NoXYXoFFO
/oqjkkLFXXjERun5DJuGSPByADKejASkcd5b3yZ8b+wuvdxiqoCOXGY0VFiVmqqtmfsp4A5n9L6z
0at2iAMclvoRZFEZQiweg0QATCgm4m4dPkH4IXTlEXJsNfdBp0L/YUan2RkoFpyaAXlsLZGrS5xa
NZNTYK+tyZ8lw3LFxyxYvTWFl786dfF9WmjYxcLFdhZCtpi1uKsWajZ97kD7A5hD/sLUFgtdWw+m
z3Guh7mtGujbbWC/k2bCbZwG4zFYGN3Db1x3lij/RpEATW/OUjOcOm12o/7dXNm/WXOKZTRrVrgS
x7bEsc1LJLpU1G7il+yxKoYsOjWTWGbBj270XU2uAyXGu2ddQ/vKjE7VzAw2zjju7YoGg5ACr50d
2v2dbrqD4cRvsm6/poYi7e6XHFBYShjfW9shsxt3MSII3CYjQBJNio78A1x32WTMtb13orx4XUji
WbFOkSL53kuWp3sW8RtfvEhDgOPn4It2mUanRrIHn0iCua2zNyIFCxZ4FHZ23pJOWdJDknFehhYN
5YX31TRvqhaUHISUm54lm3KylFDtKfIkleisWMXC468tPGxDTYeXBzW8Js/n4YGoPN3eub1MeBEb
56Wgr8LysWJHsp7tq5GSJtHayjacZ306kyEvNP0AkTZxd5V5nuAItZIsXMXboxBo3J4z3wBzfWut
+0GFB57UVAYKcV8C4o4YuaHy/erCnhGrah+FG60lkTc2uu0L9OtVVCcXp0jv65AOhqIbrxgAlhuS
Fl9xAibE48IlmWiGzWtSSHM/OmDVRSFesau9xoo1VjG+OTP+No/w467q55GCc/FehcE3onf3JYPb
Oo/rvVuHXNNzvp6LlC/LgR0SGh46g5+xUEgYrxp3/hjC6tmhW90uokMaTUjFnMapPC6WysRm66TN
d5Xw3Q9L8mNJ5R51ywebJqyyU0H+IkxEd53KhjB0i8AuaUF26LLxIiGPFtLFJioDFiyR4bX89Xku
bBxdRscxcs1+LRN1zmFdfaC/JmyPZ029KzIF8pcH/gIk3bQMt4BwSnCAWSLffFn+6Ggs8vXQMTNa
z1RM7Ccc4TznwIGw+7dqWOoTRJEC3MNexjr7FabG+NXFQQdTozaPRdLpJ5Oy3X4z9zSG2Uka3CYI
iJfAngCt6Lkm9hmN8KH0yAqMtSUmhdbu3GfTKilBMz1tPrJ6n996Y+YGyyMgRgb7+EVtSsOXqHHU
oRhk8jLmjX83dGVy1QrnH9kFEztCtEy1/aBewBWGzwZ0cpoHFra9F2bPLOUXCHmw7N2KCb7YVMzW
Oqza6rGeVHPHzG5yN6SBexeYujzU1Nbxd6hiqHPF5Luw+UMAy3z+QLKXQM61JA+4zdy2ORVsgvZD
6gxPusDiuqphRt6zlse/IStwa1WUM+fgBuFvOpTXEi/QgKAVpi+pKty7wVXdQ01SesYXkRY7mqrM
cutBFX2MLXpvKKXmD4mClAAUvnyxqk1r2HpyAL42SamPWWv27JaElOJkDtp7bAiuA9q3Q/GYWKg7
JWPnIWaLSCphUXsiXeA0GauRs3KoyEiydVD8+sg8cTXjrDdCwClS+OqXnqlwXxdxiLY2WbPBPz4g
sON61GZABDLXY6O6BIp4ZBztyBmP8OfMo7bplilkwQnVFsPtX5/VrsmPhu/Nr+4fB7Pfk8W/TW3/
/010y7z0v9g7k+y4kTTr7qXGhTgwAIZmUBMHvKfT2XcTHJKi0Pc99lSr+Df2XzAjMyVmpHRyXrM4
UohOdwcMZt977z7OWb/SFtL/97/9a/3zQfDPf/b3Qx3EDsOyHEx0HIL+djz7+6HO/AP6uwFT2DA5
wrGZ/sehTqh/2Kpq2lBBrCVLuSBF/jzUmX/gytOFuhwGdRA2qvhPznQ2r/ETAIQ5hqoLic5hW1LD
PPjzkU7ve44iXQt2W4/Oo2FjWOnfKbTe4TkjoTjrVxMDTNo3DoRodqL3N1L1+oXHMVC9KkdmuYPu
qmnDNoi6dVwymjTXcTu42HIO0FFXMTtYhXmlY7EfZIMxm8CEidYTUxbtqYgoSQjCTVJcaRNPzjZf
2eVD5CNO6PQx1d1GresT99OZ1lW0yP66NqHPYkBlSpz4ndtPR03Z9fMl6Ajm9ReDBD4y78MQbbRx
dqoM9h3eKFSZFRk5NpWPk3OBVy3R0rUF1ETlSLiUM8BlwMNMBwqsDv9+LoEBSJPxrLyV+nmieyat
3uv6W9+c4VuiY6Yoj7+BBH2BJUm5fBkOoVdO7CoXhPNF1bG7vi2ElWVrY9vuQXfFG9trPLodH/y3
yPsdMWhJ6/7w3S9sJgP/lUVFNBKXNMQCh/nhOB/3BPymke8ed4t10cw7/5WjMOWe99jIrKP0j/F3
oORim33whM6lB4lQcSH3/nDT/Dln+BFF9de/h7mAsgkAMzD+8rYn4LJZMhKoSUCZCYTVjMvJTD/g
HDKbJtm2l9VBJ3TWR89+QcAlP2b19QB0VNE3A33PLJbIAwjC7d+Wt3878hA/G1eXjwhDraZqKqQc
m6zyF3xVZWo6ZGElXTPv9uqw2vcQEC2fiTMNt6esvMjIL5lno3OrfjM21CgUT/Brltikh9tBHzvv
1x+W/q9fGr+RjvQoTcvGMvtlBoO2qRm6nqRr2zb3NrjedtK4EW4DGV1YnXUuRqow0ZD8Gi9a+tKI
Iy2mK44sKwi6ECibfT8B7msD9bUS38Mw+E7vMNvsvdQ9E2cMwNlVLLBW4D5vCbepVX7RVr8jjWt4
i79cez+9DePLdx73y6pT88FizlDZSK6XZokZn4Lni626JpfsWW6Y3o7rwqMXBjbGCd8GuRL315/n
l3vuz2/4n5+nsfyiP9wEs8SdQcQqW1eDF+zyje+17GRX1cVSdBCu7d+9Hk+Qf33jjH81wvLIwPby
/f7wenUx2qkZhNmaJXQDi3Cd7GIPMPW62BPDXXHG/121wmIo/+VLfvmsTbMb2K/xFpv1sB7vQF9s
C3cfHVMv2zrUHcxr8xjyOUOKiWgC+fUHrP3lGzaR0fF4s/bzvPrpDXca8cOUvPm6AFLMiSi5NUFs
IhHnCLcNC1x0bWZe77yaRMe1g440MHiVYriCyhqloak0PSzmixn/W7U24/uQqUO5RSH9zS+6sO3/
ycL625UAFU4XwAo0VPwvy6GDpXNGEmX1bSIUZbKV9PT4NolhpTiajfpUG9zcKuWGAw30Y380tYaD
dU1bTpKtHbpqrMgkF1Pf0sQIaxHXHkFDc4J9WXaHSj1CtoK/PJ4HwzmGeXL169+fae9fvQG6Bhb7
gW7h4P/5k66YacaIt0QyNW3bSoh+4jUogsfESG8CnAEMXg8xAM5J+gdyGrSKjoAC5tVcXROjuRsz
Za8NRK5adIduOqLYMcWw98I+GSDrxvyCMi92zHsKyGimf44wcDtdshdRz98wuWmQ0CnjU1mJnf62
qW/9Ltz3iJHsVDsqhNBZ3JrFscETU9SUBmTDQe1eWyPCDPampW9Kfj0k6BZ5tm1NIJg0HCNkH5k1
Odgo5/CyDZ5DDH/peI0kyMMZ2xiopsFmBjL2Wz2ZPex8jJ/N677oN0vmyu5vfJ2kIuaosiGymcFC
SAOkWnWPdXJjMGPJSV8V88ecrXsKhLXyzBH/EvfOx6y0KOttdlD4LjUzJzMAOoFn6THueY8cq3e9
Da89Sw+JjO4tyElwcB9UUNgUN0UjIaNgL2GqJJHuUrPyrdJMWkLDwSWNsXWcaRdQGtOOqafkOPe6
bsWx2Z2YBGaV2AekowrmPL4idhXgLj7M361Fv7tgvjxLiOUxvFHaZWGg7C/aVdvMbVfaewbc1+PG
+23Zz7/0nyyPLVODhWdoFFqgJPx8iRLxKmClN9ma9KA3e6RgD3fBiaeN+1xsCC/95mm5OG6+3tOw
9wwHO4OKT+Zrn8WMlN22E7J+x22oOBx3V7gXGFF81M1FnR4ocWOUgjnF/N0r/8UDDj6fvhSAsKaY
9pfnCvH2Om9nHnCseewZKnUFG8nMjtG8HuWaKgL5knOox3b7m2UAbspfvGlBJQkbAWAsuvllxdX9
JIb3lRvIBucJT48oZbAdY42Sh8++B4W6gIJE49BRBGE1TAB3eR2+taqWPOS9yTjIB4IHfTglA9I6
8tlwesAVM62KsVoF6661hm9WoWs3hqz1NeMaKvHSTK0PTqXMH5OVphUVWap1N2SW0R/hmtCG12mE
891AMjqziuUPGqNa7os2ZGkSYw7kOK2XP6aum2ZVEb1FPjXubjbP+aOGDELADTXpKAbNp8Yx4jaC
rESStSrFi5YG/bmgR4DpEmHvdAXnc7wUfnWT8FS6UuEcuJqfjcibpjNegfCN3npCa2Ci8nl+YX2z
VfqchsfWIvkAIHBSjC36iHy2cSQcHAmwlofWWN8rYqLpM1OV9llkY/fd7An1Oz4V31aYbiW9gt8Z
pUdHjY9lxwuyi4lov8Su4USXdto093EyWNejldpPOoE+CM4ieo7MPH/ocyW5nijz83yNBIUWmaVX
x4AgNsyXgnWl4h7gyJUxWxrn6VKJipZeuhknJKccRq3MtKIN1XT5TB9lNGYbBo42WpYA7qfPfvPE
c6FhU1OgQRvJrDdrS4agKUAkHMhwstgpSDFrv3aW6nrIYCvdrK1viTHpLjeRcVOP0NtmK5ZXgWnH
3yy9UbZ2m5QXGnYgpprYemmNjRhL65g1l2B/fkpl86E7OTVYtSiINg9pOD7xMRSUZladGi+jL+Vc
yIKbM++mddZUylth6zlAkKZ8wMUJbEuffPu5NRKTXKtpyPs+dLpmM0yCfLWf6nRkwWap9r5fDWel
EsOIt8nW8WYE7H37fgi0w1QO5JmRafxTFMRY9gMjLx7NqkPZNgy9WZElz4ig0a8Dv7HGBcXh0tGT
Bje8TGATMoGR13YxDBsLSIkbCLvTOQcE2W3SVPm3efJx3BZ9+ppBkr0Tc4+Jzpnk9xl8C5ufYQF8
tD5TocoEeB9pw45CTg4TWB2EWm5UxbzFCXeKS/nKq4Ch7Pd+1NwhlGyQ7pcntX1Zt801Ca8OZmXX
E6khJRBECARLabSdcQyOIQXOhmDQVmL3HdNdKB3+A6gfpqxI9Td2MCZerLQzqI28g6DtbzvKYkl3
5aua/uXuXVhvZHnvBqdPvQgu0QZc2TX8APheTOCbLDbcMJu/Be04HjR7eGys7E23YLpNYe/2MYEM
houw+cwRZGX52tGicYVGjOdGEKeaM8PN8uG5aufvmMm5SHSxLs38IwesUDfBHQ0BFfHY6JrA6y3c
pMKr6+WJSGZ50rRry1FI5QNUl2h/MHVaf6BoFN5dUXA+pcqwdK4savi83q4oGUZL2NozJsNGNhvi
OE6blXs63CouKlHEvRsmwaaJmQHCslirqv/sZGTvLPyJHUpWGTpHK7ABG+F0mvMjjrUnp2GTl4es
Egpo3dHOvIq9TQewEC0l3PYGj+3UsLyScMiolUgA2kIhIbHey4cmv+r8xqWsJpalq3GdGRpLyjtE
hu3ALUPDJwSf4QEKG3gfjTE3fgumdgJHu0EnQ/c6kqvADeNvmvR7xBFt4bgPLo5Md2h66SH5YmFT
12MSrbXE2lQN7kyj4vpj1IghaWrfUqzv+h10jaNjpkeLhJpiftjTlea8twsOFQp1LdWNqQX3uBHX
YpHnw+hY0R+DnHUdhhqJjxMf3C5IlH0CFhwp5qZq29OQZO+4btaon4SjHkPmu7O56SAshOIKRB3q
3/dBOc2sEPGAp9K8qvwZZLbq6o22pq13Y9bXVDithn7ezObRar/7vX1ZMZyntucxcQDFDFzT3RvP
C4a45k06Hsb4w6gvCsPaRwMJsuSy6cdNWNoXdTifYt7IbOde6KwsSI4tZSyTne1NrV1nI0U+GABU
cPxUISXoCBXjKisub9qEGI+2o5aJZxKCWUJbNBuHdiJM0G8SuyawWjzMzp06AtvMV6J4z2Df5C2i
LqVYUKj8qvJyg+GXc9sAyRssbkbxolSTZ/iS2Fx6OXfTtijmFSuGy9lCpQh7JC+/6iD+kQUxg2PQ
hykQ2/ECfOWJVbJYNcn9YvCzZ+eYdw6iQHkb0GLF6eoFhEKfKuuk+S4zzZsciDFaugKPtbVyEiq1
pFDUB3TQwCQ3I/anZHLwKqY0nPLXgFegD86XZVyhZGrvjiggeBnfU8iosH+x9IPRUCAdoonQvbWX
WXEI/Qg4PSMFkGCi3BVdeGEqcc4Qx3kFr0ErKrbF7gwMIoQxEl9EWXmI5QMxsE26FFoGJ8K4bh3c
4BG9rhTAmYy7IH5LK+bIZ1+0eXVGquRnVF6XswPPqpiYq01tvbZPKcjQAcVYSX+ac7SRkdaFsrmx
k4YClij7Xo1YZnObkUJ+piJpnWCmEg5T/wHwgQFZg5nrfU6XlrHVxFWshZcG+3s1il7l3GNU7C9Q
UhNnSU6RRbNiHVda+S2m8Ubc9+mmqSzEQX+nCOrYgQ2kfLNNlLlWpnoJHci20l70FHu4+Pi2U37h
+JeJTgtMlZwmgAKp8RBMb46dnRoMc6AzFpwJ8JT8vLiwkMgifhaojjCUK324N3njBhApWrw8JzOP
Ihpxc9jbICbaGVc4AKU8xzMiak1FZGxlZzUL8WlKmq8AbDTpPV6EO1ATCCV3paGszYFOAUJp3O9r
AkMcdUHqJ46CVKc/Id4wfRMrpwpWS0WMHav0WUYbZECXEPc6nxsCJv1FYtZb8lirpDEf00I7WAFV
tRQYb+2UwBUblsxqj2rJQxfLgd/aOxHuZy3ZkHAYye4QpmSiZq7aZZDL3eNfwQlN4lNcHKrkbHNP
t9Nw1VUjB7bZww+ymcL5oDa9N8BqK2j68fHNRbB5V9Zc7bRS2wHOvoHbf871G0TeF4LfzQq+WAX3
4b1IYlaZW2zdq9gkrxGwR4jKKyPbaRp0LfvWwObH3+ztALd7rT6LKYRDgts4S06auCtq677FTODm
ej+6Yx5+BCVOOkNC/mgEgGJLnqYOWNCgbxqgD3I2H4GjbX0wXqke44c9Y+epWRNk+aARJIHltEJr
u3QKhTar+q3MmZdrgo1I2nkFEHy1c/YqFk1Fn1x7jG7NMbwMnepSDR329LG6c0b94MSvcx3d6zk+
caXVXrFvXoCsjjdhEz+lFGenDQHK3rmX4pIBoMK0EtfjXBuUizPvqY2riBFm2RqHxmBn44tToVgu
Wa99OE6bMKWguCaDrE2ept/o8iLU7qHBrZrseaZHqpLm26w9mf7BGPNrJZweS7pUhsx4aXGUB92b
3ZjLdfPaxNh1qSURuKFoaQp5fiNkFwnkUPTm0R/vSOOCxSO9imn4A4vu+zygm8WqD6I4BRde3rLR
eR7VBwEdutHfHd/GVcuc0xy3MksfzEHbV8JyRW3tYYw8NEPE094LxptIgInVBU1lyZoS5ST6JoqH
eLR5EhRrBAWfILODVxR0ipcZF4ABCUGprHNAl9nW5JBXlYS7SEs3ArML9JyLJmkvqgDGR1mve/JI
sZ2cRPbR1QVb5vApwW3iYHgZO23dJBC8mu4OPDjDCftc4UMnxurStuUyfaVcOrsuRH1Tm+JMSRTX
RGgdygqnQJq2F/FgPE6jekPQSiFiTT2VQdhygw9aSy6HIuLR6tQVgFVVzap3c0T7d8OyZYmRVhiD
f06zkx2TOeohpamHQWG3laRU5azaLqs9a56SfaoV05us4+abgOwpcVMwpkhmk2U9kpkKQJz9mu3M
4q3pNIQXWOGPhMwVl/om4zrSHe1KcaKcqIHUr2D8pcd0SZPOk+joXg/ktLX8mpw8LoY3DnvJQeAJ
6wAm0IUQNDnufT8MusMoSfOzDgICdhoSA5w/sKs3tX7GqLhKLZ6+vYBPoocpOwk7UXMenIk5s34q
UfqicSfeNSgoHxlZ+yvKwSt3npucBz+2XdMNHcW5ZlvV7frWGDdKljW3JK6Da0I+C8gyBO0shmZ+
ieycqXrtKGRDK0W966xCvCZJPX8EslzHRpHJFQBbrLp5gbFCmtWb9KOCCqm585GjYZMpmd5s2KG2
b7rmF29F1yCEW+yLaThJyw81j+ZzEtBHBlbnRh9EKBYqnxMTWWjAvdRm7lmN7ydbf2gN5GZDrd66
0MpdWHGUVtWQStVsCo4sBOaJxmjlpKgKw6+uUfKdQ9eLs6rVoNu0TZ+7s/CxE4kcsX8OFDZmypgh
rxiRtg1kRsAAeEv7YCRB+CyF8TYR1t9USphi1ZuzyzpIjRs6GQlfpuNjmifNN534gDsRAlDAQ/nz
DSUs4G18MV5oQW2Ta56T56SOoy0PZ2dvTpp8Mcq8fq8y4h/jDJUH+NR4Qd8klvwJwX3CXDOl+2lm
MytqFJ/xswexXSoRu6UcEd5jcBg/GxPVpTxR++xRlH/rVJTQhobPpkV98GkX8PsBj1bQn5KljtEP
DFzrLTajD4eEp7F0NjZ6FFHf+Fnl2JkIhGagZZcNiuJCfpMMI41wX392QPaRnrwqsoa0Fek8nT/L
IssC5w+DxhFORNiv+2KcY6gjhX81xqq4CQYrugtayicxVU68NoWURUg1ZSja5r1u7ycKKweF5kqf
ghybYYNIr82oM5ddAC2XVdrbN8vRzvH15MNYCjED4CHXs9o0ly01p3fwDtnMap8tmjUa6dEumWz0
EwQqdgBSVCuVSNiDs7Btq7pSk72Cq7HZy1jP95SHlddxVmswH5c6T1/JjEOkq90lX0W3bpbeT61I
fjNr/CvBx5JIaDq5dp1a9y/zMB6WysTBkG4XisbT3m0uX1g4jfW8A5UPN8mt9prnkgil/fDowkD6
zS8g/0U4czQGgZaB6IKAhtr48+gR4Kk6GxPTcUt4Od0JsVwXgavGL378lk8PQHJjIvAqY2J3ItIw
Y+UfrTNHVouoiRaP617ZsCbq1SlraNVSHpikJ5q61gMqsvWbWXLCjSOMFwN3VI0+QaJ1eCzotmBT
jCW3Lch8ai3P0f00PiT62uzmrcaCrycPFFG30dWsiFNsylXsP8Tx++dY8P9SoP/lIKZ9atf/3qhx
eg2+vaYf+evPTo0//90/nRpo4JjrcdozuXV0puF/d2oYQJQM/tI2yYNi9Mcl8WfmU4g/oP4RGQb8
iNuev/uHU8P+g6QOP8iw+ceI+f+Z+Z6f88Mke/EGQE/SJLFTKcgIOF/EnW4u/bZjQLh24hJjZ7Eq
9H2HEwFQJ3G6o1SO9A27Efvou5ANXQF48ZrtgbukyoRRHsv0pja2MyQkRUuPDtkuZZXabrBn+pYG
HGyxn0FQ0Nt83cTnFF7Iiyw3MHnWST2ubPHuPOvzQR6YBYJDHY5AZjgMwpSjpKRvOTv3D2q+h2uY
6Ps2fdc5GP16sG39hb4ldLBUGuN0U4OE/EWMt9OpKUxMHB41bJCAGrpK177F/qGgV7BesIDORU9j
9bHp5p7jML9qoZOp6TsW431h2vM1I1PiiaHjiBM1cs4+tGUqPTBI/lq1hH1E3jNfohnrDX4WzpNV
5Je7NKmcp2LKFPZCIZVseTgV321f1V79MZ5h/YIK2RKdFGeslcZ9ygJMy+JIaGYnNGxieGNgjdwq
DDsdbHvMlTsL1axOtoOudx29CLpyHLJCIeYUJKa2GjBf861JqD6XhtmXL30MbWOrVFBakrZ/yNoq
ZmYXMrXn1Dum93VNA18hzf5RVWRyU41+8GAH/rCdhcJOkmNkAl6XqAET34h5MchbYkiIV6RBQSDg
/A+ACxbl+C3Po35PkLPccQYiRwBidmqurAjntqZvh+I7jbBen2FPYeBrdtlWp70LZ3NyOVLxcFAW
pLJoM3hXjbYB7sQ+Hl/pPWudvfSgKOpT4JQqwL0+FWcNVO4VrBjAf3oU4h7PE47D+Pzky1T3H0pR
lUehTeOdaDAogC3NvwGswVlazf2jCO14G1Y66y73dOLlg2m/wnisvU6N7Ht1NJNzkbRw8Xplpsk3
Uot8pxsphbIWascMzy5xsQm3KJbh4uwlnTjchbQQ7xhj+Lex3kLrpLPlthpN7SEfR39rRzwdYgen
kV2R96+V0H/oDYAGq0brl2dv/971pkqiMAyPUSeZhBNKXrwzSnuj+5OyyWxuNKZDELHIGaxsuufc
NI9zMALOgAwjv0NO2JHvSGCGKnJrdxU1skruKQ72KFs0Gt7dBFlSrxy6UcgFRvHQE/2zSL8FY+zm
g3ZuLXbSQoeBWdN+6/Ui6jZ5KeyrYKANZaAwlJSI8qKF8s6cre4ckBzcxrPchAO2qYGh+YaEbuGW
g34CClW7o00EulSzY62pqENDW++yCrQqgZTboeKJNUJHBo/Aadf+xn32Mg/aS9Pftt2FmPWtKRPK
Rjlqzo9oYtV65Pjr+M8KAEnw+E8EPjaCY7yt3OTKQGI8cvX2RikciraxYU0fvnar5u0eOKZYdex0
OMfuKsqHSgc+DnyIlYKbuSzDx2S+86fxcXBIcc7aIWdPE8DCtg6iXYCQcp1VWKfRF5Ruo9n1ZQzE
i5POUdIar5LrhStTgUSzzAh3uEA8YxIC85KRKOrRwRyu6uql9OVmlvPKnNt94YcbsPlYyCF3E46g
kGqlB8E20xYKMv0ASbIt7P6M8fs0Tahf1uwSjtqAj/Do1F08voDZgGky7HYzll8nbK+SSn1uqx3h
CJcanHsIrkgSHOuicTM4l7nabcr6MWVexBBip5pXZksE12TCEF32gQH31H6w625XoH5TCMt857Lw
UZNH8LWXQfxqaNaZvrutz37T1zOyfoxAUsZNyjO7FCePjmNLTr6P1pJiYXhW7aah4Jho7XZSXjpq
d2RxabQxb6Qi1WtvO7Vbz0a5dmh8KXGZK1T3RIXYWjVAnvpeNMFOGacLiGrrpr6DfgLfkk4DrGS0
SeDxjndmSV9NfZXF+2Zc4pHaJq1gL6WA4tXvpv6R5h3d5CNXpgI1eLiNEvZWibbNDTg3+rzWBgbb
llgb2V1pF+8E767roDr58j2mVBW14mYhti/Cgs1BXtNHF8LcKo3ty8C0eG7Kfa48BIA3067e+9pN
R43xpAC/n7E05myUi25fG4fA+Bg4hKXVt5EEtN8q2NbD+iKdxiOBJzdefNxjvOtwsDGlzuDqxvq4
hsN5M4/hJjZe+TpoQFZPhj6AeHoNuA3oaN9Zoj9ExJhnEXkCIj/dMLuO6p+02Jb1rQ0ToTfbjZhm
V7dvmQZtTN2nCZmkFFopHNbhOp6s22DUVobs7iH6cOARb7WluqwlW1uQxAqVoxMdrIaapmxaG0ZD
wXx5GU3tyhwPcyW9mpx+Vd5jk677bDcSADdmRgPJXl/aMjhXzPUtGP0Nnq1LlVRR2uLkaRmo1y8T
nQ9W/5ZI5bmfOHTmWCM14Q26wUbY3lpVvRkSou26DVNJv7QG0GeixrxOilTYF6NFhdccUGum6NsG
Pg7gU5fz9roR/SlmEi/h0Y8iWLhKXrXwv3rrgYEVbfD5jdVad7ofeJW+tuCu1bIk0p8S8zDXCK4H
Nm07ewrJhbCZR6Dp6mwfEcdQVBRDX25Hm/qnliF1Qmgsn7cthuwqtrezXoFEVDGpRszF+VmFfOb5
R3bigeWQZTUZNjp7n9JE4m5gtStXXNecyJ7IJK/a8sIs3jWoP4Ufo5VUl439TkcFp6I1HIHrimG1
HCB0jG33lvXRlut7Uw3NebAlzLw8IBjvr8XAGUWZXcmoLoUHq/ftuej0m0BgyFPMOxDRwyFv2dA5
SUMazM6BTkWvNqy9kbF/jGJR1fO9RLpM4voVKwlt4XIzCrTOQGeSTu8cubKzMuTfcrEzlniChtKi
JFiDpobhi8wA3WmtAAptkroy9UsnjFZd7R91JRFnUPXhQV9g/W1MShvdyyLmo9eMolX5NOfNCcN5
S0o8s1nthiDZ+HPO56aiVdg0iN1SUi02mPsbzptosqgxpr+3xxKHQTI5t1VV+ndNKIK1Q9zUDcbp
YwQat6OhYxk8t4rwgsk+d0Eoz9CIuCMdUnFKWZbcFEPT3JKYLVFaE6rF47jey2AsmTnabtEqSKWK
+lpj5eXBkfk9ckY9laQHihGwnTMiNzjEKaTXWSmA+ABB+jpUutZf6RkOAEq2Z8JsQVwBUK4ixnhB
GMhtazQqhBXQnHTETssUbsxb8eTote5Rpxatq7HJ0S67/qpUkK+uur7qYVfKJiBWGE7cHNJiuuws
Ona1KNpwBxG3+0+hu/sUvSenlvch+FGbqfFgP5efAjlZ0fIhX1RzEoLKW7Mo6azTzr5c1PWqcxAx
kk/RnYzW8MSeBCle+5Tlw7D68NMMpR5GAs/T3M9dmsOdS00N2ePhUS8uaONCn8TH8G1a1P9q8QE0
iyMgXrwBdWlZ37RPw4CzeAcIiafUwC+GAmfxFuStlHvMWRgOgsV7gI6LDUFbHAkDxg5gAmCc78dP
ywLTT+wLw6eVYV5cDXx1bFgZsLWblD3QpbH4H8pPK0SZGLgiPg0SVMqVAAlxTUwSxaGeq/SaRvj8
YS7y6FlbfBaOIN0bLd4L1Teae7n4MURJD90qXVwaYvFrYE+Kj3Duku/14uaIKul4EoMHGdjuO+iN
7tn/tH80ul/fY3VaTCFTGB9+fdL5C9eSrmtYoaHcYvGXn3///krrW9D8z3+J/86XfvGhtBI8otZq
9uhAOdBBstU8Mk/7X7/WX5ivf36tL3MZLpwoMgJea3BVV3NzL/aoqd0Y6+FkqRTCrcq3boMYbXtc
QXAa8L395mC3EJN+ONpymsbuxtgaL7VtARb9agoDnN/TbUAcuN9gQ4OPi0DmsTFz5Qt2hlJ1k82f
/bX/3tj91Z71+ZqWIElhY9izteW4/cNHXMzYkxlNk3Zd0Za0C12gsvaebeM2PCK0/8ce3K+v98X4
NoM5TkIeqWTDV14feP41Xoi7xgXW55b+eoVc5zIkNzb1Fg5JuP2/6c+P6C79lzmd29e8fc2/fdQ/
jn/+1tW7/MO/z3+0PwzLtLCqWOALDBzAP85/yMaYQoBaALb1j+GP/Ydgkqip/L/8/7ptMpT5M6YD
y0FlVsHESFgkky3u4S+ohV+hF3T58z3C+IdfDQnDZOrBFBUZ5ufrtSOJOIdGNnsh6cSDMdUC65os
rENMSSZdPp2FCOz4xtZcXG4c6EfDnZUZfUituuwu6stFIEyzgnh9nBYrcFQVpE5VH5pNqlnySak1
k1hwFm1Jwfe3CVso8j1RLq6a1k5RAitDuIQwgnenLZLtTDvYC2Sh4IJzFCYiAnY094Qq+EaTUPJK
oRrLcdUuS2+6GF1qr49Z/B71i7gcRlHwIGWcv5vTEOFLNrT4OOEvONqNDNdVWPNsnTJNP0VSm07Q
a9SrLnz0K1JUjMir9AmoMbgl5umUJ01YcVMnImEUOH1IkULW4x80ak18jEZHiiYHvUQRu6H7Mzxg
qawdK8GFXFvDnWkN11ZWp+jaczCTPbFqXKHZdK7Mar41fIeWd2wO1OMmpN/zaWtY9AmvKIRROdAq
jLFFoZhXIUZGT6bBfFaTDEtEjdjkRfbcvud1EXGGrAOKhWEjz7fJ0oY4mVZ4CatuutXVrN8ZZdx4
o1Cj52HKGB8Lw7rW8x4LDmHJSaP4DLAFAqYcTHxrtoG3JJMz3IlQyHYzmbIE9TO2fGYIjIcmYmYX
G05Zr1orUZEe7P7W4mU3pI4IGLfJoD8HYzYVpFT40ykdlwlQoWNFpuH4fsDo5I5Ays7ZHDu+R1PC
zulorVvb4TTtSUbtVGVyXEWIk2MufpJqNNqQ2jdTkuZn8n4sscXeZuaQ3oBjqDnYEyw7KrrTYK0P
7ifi3iyBumR7oOLjw5LZmB89JNyt05JIcqNQyS5bVbFeO9Xo4YimIruanBmfKNpI+gxPJIdryaFy
l0e0lLhCG5OzY1dspaiPf6TNLtjRMBacnDZIr+aURPjKFLn1rUj5cWYl46tOxcMOFfc66Ofvg55G
x6AQM5UYjf0RUGAHMaunwU8L7PtE6bKNlpQ8/OGfn4YsD7blkPjnisK4vVWEMXOkqlROfZNm15Uv
9HW2MIFphHtyRHNwOMtAz57ojrZaudTpJL3hTXrg7CZciSAu44gu3FqnQxqiMGGduPsw1CzGC2sJ
gwoyKFZkcoo88SqHK5gJWVzqtEjFN7peFhdcPx2w1Dxvb4Sv5ylHK9PZV4pivygO7bmuZrBmcN7B
CxxavfmEuxUtcoiItIFdV5+dLpA8/iaoKADZRsrd2HrBRwl8jR8b1aWXWnM64dKluGYDqEN5skNp
XKihLwY4vY75UrEQQlLtCow55IrT60RyzwTjYJ/NkmmXag0hzL2if0riJdQ9lnmzIdzIBgPzu73K
2BB5YYewlkVze+6T1toXSTHeAeaHxmpsO6Z9jYUnxcXPGsENGMrQVcw23EfWKK/qXIct5mhAIUa4
wUcWNh2Vph5C3Y37Jr6Bjqcfh6bkCPtpRJ4+Tcn9p0GZ29m6i/QiqXDo4GAux7o+jJ+2ZilxOIP5
1258Ra3veYi/DYlNVlBLUv3/s3dmSZIbWbJdEVIAGMbP9tk9POY5fyARkZmYJwPMMOyo1/E29g68
WFUku6tF+E+REv4UMxmDA3btqupRUuouNYOgwpIpnjdeq933IrblF12yxpENEuDEIhn6A2ziMTgQ
taYzgKICALO+Z1g2O+a+es08XZIzKSgMEuS7iSR6yXjXxSSNyaxbwjgWenDkqZ0GnqAg05E4R2pM
F/xNuiS8Q/qO1nMcsQxwzRQPc8jnluS5vmtDWVAwG0GbsT1jCNay1eq5mstIAKMP+33g++aOtsQz
uOualivlIPh7o1M6O4qXglcqIbN93AZVi/evK7kF0nMclCkvD6j+oEjiKMRxFbUZCxAwLCAp+soo
sEhF3VNKq1qxtoMZQCAoXu+tzWrdUtk7olDiDS7WfZjwW+pHmrUW7P1dDe8FPB3nCEiKrDOKldll
xsmvo+HGrQMcPlYBLQRbf0PrVhnVj46pKMhMZj2dewp/mVFzyHpVWywgsqSwKGpQLEICPRqfSVri
5chdUx56pJE3W2GT+3vQ+v2g5TDh/Gedbf2z+/hfhqzlD/17yAoCxF9mqX8paf8W2YCZEony3CWW
av2OcWWZ35itPIsUteN4LheWf81Z/jf+D7EEpX+bwOy/NGcttKzf3UWWOQugKhLgkr5lgguXOex3
94KghsdfFJ7YCFkHnzNAu7MOFKvowWicX607FHea/h+8IsmIPGB6wwd5BG/pNFBwQYZYUUQXdd22
6gr/vawMGHVEF9yzWzThwcdSmUbxleqG4r4vwXyyPfDrft+3Lfsg4cUOS1kpxa/RSNrnoYs5njvY
pr6UFq6zhjAdGwh7fs3Ygw7r1A2yLVvQ9wiL4DaWi+ltDMVPfODJFx7Y8mq0XfM1a+z44MfgC6Ka
VWMyl5RiGh0eJ9ezXqKuWuwpFJfQmK7OHg2gmyF2x2Pbed6bSRXIazBH1VmCvvsQlqyvKAeJnpds
h4Xolpfvkl3zI5E0tfElC3z+wvEkqgYzl3SgQ2UBkIiVMKb8bM6iOSYddD+70S+82zC+k0+8siMf
nqCAJxugDMjZRdeqUDYTejaOc4ixKA77n0Ob9C8klnDzRkYQbvooNd9KCOPER+GAkErwgOfYMXv0
idczKz9CID7ndbeVbTm84NJBkiuTW6qdBpYzE1ZQ1QkgksyDsadtciV+lm7rzjMVL8guv/JqTgR2
imysAX7F92aZMoaYAzOW1AXiEhT8/sMdpYkM6jX6HOORwYMpGjiRTmxvJx2NuLRL+webZH/nKENA
RbW8bO2UifxZDH2Jq15ry1ol9RA8x23yvbet2l/7RtW8yIS9WQUjn5qMBvhjXCT7ulAN1qC2PLXz
TLddHNYTMSMyfCuq5x7jIY1gapXBPulN8QuyjXBAho3VocavB1Q0dt9yhX1/5Sqh2MsXRzUU7k08
SH83DR4sIgHu9jkmhHxSmZhvRTyz23c6f7yrCAvkqbLfqyKxv8YuTbpt2aThj4KC75ukTk2ykwyj
AwxWZ8c87+0NKW9rDMGNzvGZYZmYVnSoOBtv9BymDnbFDzZLuw/EOmMz+0WTrZWYqcPrx/CNv2rb
qLY+JyrAcJ6avbmTbvw0dqZNT8KcK7xNWVs/Z42VPlvaAZkRKAtOxhCk6am1TPL/CerfPHvsEOsG
sWV28uKrrYzsS9ou0VIYaONOJpno1jIvnyh8lWcvZCu/bX0/wwpC6exmlqD4g15WwG6Siv38oilW
F31xXqTGyLZ80OLIj74ngw8sA/mGZCPqJJWy9AyFhX51F/FSLzJmknElGstyfCLQ3ly1c/ezWmRP
aGwcXLIEoCV8AEPoAUikA0m62+Sim9Icbb75FzVVTH73zFJl/pKltUuMMDzGcYn8ClniVC+SLB9z
cgzAS82WgUke8ZpvHOfn1Nkomdlq7u6cAMt8RTGytUi+vuGqIxXPP6Y4K4dNskjDAGFRiYtFMIYz
SiZorKbUhqeLpFyJGnUZ3++wb6cRyblW+UO1yNAGqs82XKTp0QYTCzZ/UaytRbyOULG5zqJni0Xa
xnqLyq0vind5Ub/1RQm3w9640hd9fEyR0exFNIdLWu4jdHRpavWYYPxDXOcmkfogVfxlU7QI8MEi
xTv/UOUXgd5fpPpyEe2zEgtfPHQR/+Yi6jeLvF8uQr+neOmv0Bzd7/NiBAgXS0B8cQfEZOCO8WIZ
aH2rp5diMRKoi6cAdgaxmMVoAHRZ77JIySs+98F5iOmDhGUGWFMuNgVpiYo5fCZQNl+yZd0lZ9bG
wyuvBrJneZjP39UlkeYCN/1MLjG1S2ItqMAqZ5cYG3m2YQm2wYFh1V1d8m7WEn1j6219tzFwEUgB
R7o2l5Bcw8vhinU/yTmFgewVOWCU4GXTT3ik3JErraZTcpme6XM56nHkEWmcWT7h7vN/xW2I+bzy
X2wjsmhKYCzPUlytxTKqS5p5VjAimd8HjgBm+WHmH8CFrmepo5vBdo2NQb3ubS5T8hMDVwLiT3Nw
zMaE4K0v6vKq6TzxHmVl9Gb1bfry9yj2+1HMZnT5z6PYf8k/40b/sfBa/tRvs5gXfsONx/i0VLMR
xl12Sv+cxexvRFYtHzgkXLs/oGn8b6RabXijBOTJyYvFR/cvNI1J6tSh0JKdboArSvyVWezCO/3j
LMYmjnUc/BvMT45j/mkW02DvzWkArqbphkLJ8QNoZWCSnU8LTnbFdcdx0uE4KQOUNDbepfW2GuJd
REbiXdRcmlurGYEw9635HXeX98uozfjQt5b70Diww0rEu40dY78N+RcPrADxssSedZUNvfhFy437
w1LSffSCZtrM0XJto6l3Q61xXOPYZYsVz23ywk0FEHJRYcZQ2JS/c29h7Jhr4kddP2EeHKgiLscR
Nqkfjmc3CcsHMvwCywA5mgAu3e3AFfzcUW0pYe1U2RNtYvrMpaZ/KCJsWDiY1Y8WzMlNUaT9dVPE
3loK0Z0beyCz3lmttR9CtG7eO8WuCEBVgplx9+wu031suYcCRDZ9nGNl7wKRlbAXfPduorHkJphF
fzb6ccErpNe+mL6CokaJl+iPTxzBI+1XQUobUE0oC/be0LDWi+wffHSeZKyJHc0pKaYhrPYRBR6o
9nb+UQ9JdKg86YAUDsr8ODHYcRtXw2JPMG1x2wzu+MnIN8ECggR5R5rMvCFfCJd9MlsyPVEt+XLD
6Vcd+P2rXXUjfDQRVDD7I9f5pbsqbVcD18yt3ebOj7lp2mQLhom4S9YDzMqaqIMXmBr2jR5bxPVU
D/YHLnr1FFJQS0C4c3k5I6xmPlDG+TiVabcLVREt7+LM3OAjVc9eN/TXdp1odhp5f5pxKd1OC1+1
5R69SOWjZW/atNomsnduwUJOV1U5isdBRvlDKMKmfAiNCuBaWDFWEyD2mmGncZCIbcB7m4GErjOP
sriRyGqeyNbdlxnP68q0ivbGKJOrcp6Ku2aeMJmHSfk4tXl/pVT5QU7ogOYlr6e4K6jRmn6w1C44
kfkQ5GC3VYwqHgfZxtSOu8aMpahvaMXObG2AiSzHAMu7zkuimkccYcNZzv1MmDLtv9gXYjieyMmG
Y+j+TCfXpvkWcXIXtIm4i+w+2JtmUWFZmBUekVJs47jQe+kGJI4BSm+josIy1Mt6T7UvHh9lNpB7
477ZsP+Yr+M4wMDEHQHhzwrnfWrFw46x2YtWPA9st1SNiO5PbQ95vavOsbCYFew0hbvfEFaj1Wa6
94OQnrTUN6wt1xDrE9ZsewOsA9p5VOUYCARU/jTW44F5hQZhsyQcBm/taAsfH9eosl0VsgjkR2Gr
Td866DLeQGCSp3piKo0I0/kDjvIVADgJEXL07qtgNO/SfPSplW3lJh1n7yQtXDsDzjEoFS596xV2
AVyRtTy3RK9oM6avizSV67Om0dDpte0bjLEtojTnoH6uqJhg3HWGKyOM601NlOkZpZjFRDkU3XNM
z83eBqDxqdO+uC+Bf29qshD3gtf5Iw05fIa72ca7bBqqXpvVNK+E3Z9Tp1+Imb59LnyiNxKv33sr
LO9HIQAZZb6WEnfLIPllWAiLpQ1jxTFy6rZi87sfTIICAHuE21HGgXVoKis+uLr1PniVYjio1Hgq
Wg9eLLu4fOUUHjRRFoe/0sE3xr+1qz/WzvyfK5WX9Cv5+PEH4/JvB/m/lyqe/43DESXKd4XDob0s
Nf55kFvfTJ+GolBwjXb+ccb/5lz2FnC453CO+6hTVmAhhf12kNvffIy28OoC31nM8qb/Vw5yWON/
WqpQCwGNxnRwLXsmX8afxCuqLPFBxHm6WbAUmyzLimKNdaLCC9KAMiyI7yWwt8BQ63FDWw3W5FBh
eZqsyjtkGCWOnus6t21f9yv6hp21bggPGjbBLoyJLveyCPVfjtZ1R/T6ELMRMdZdx+dZW1gVuWJ3
V44unjFN4GtNsjc/HuMNAdd16FnXUQnUYMawhEostspNlbNJqti5Yw3BGr/l51SufIGJcjWjbrAN
gPP8YCx1gPbYIbMk1YglGxMwF4gicp6apUQwCkr/NMeh3DeIPGROmnnvLY2D4ZLJ3PhLD6FXmjG+
wM59DJsi3TMXWK/NlLxbAemZpCAk2fBzXSWXWsOQgsOWEkRy+lEjdtJcChCXKsS0noujactkY9fS
vBNZ/ekstYkEdbttV6fQIC6Fiiyl53tCwOUx8SGVZ6F1MyoPAMXSwWjWZkMZnEAQv1Q0FktbY41D
zVi5TjU/cRb9jNmDb/lM3fpLvyPr5ixDhDMe88oUqIR0QDpYQ/dcyk4MY5p3FC2RBLYpiTdF9iPk
qkEol568Q2gu3ZLxUjOZVWXyplThT+uqXHooPTlWp2gpp+w1WXeCGP2IzZ0w9JpWI1Y9lEB4G9jo
4bW5FF0StmLR5CjgInSe2/f5UonZpU1y7V96MtEk1DUnTnklBmo0RSFpwIPOjFjktTCbIyOe6UCw
DHfrLT2caTqqU+S5C6KQls5GeearvdRTZFzSza4WD+alznP2G/lFVlNvSSfXZ98v55N1qQCd65b2
mqUXlC6bYt95s8bERmuomUDtpN1iKRONL8WiQQ7cqKc5lK360jxKg5B3BFLRZVuC0lSTqqWlFE23
jDf10l0aMVEuqCVhXTVLtyk1snobXwpPh0v5qaPoQbVZN2CV9WhH7c2RVu6lMdUAS3s/Li2qopxy
zGVLt6qfyUmtYsjhNG46tK9SXEgRq146WcnK8vOS9LS2wyB5RIPsSAcNtH1lTPSAh0TFmF1K71wW
7bipltpXBAxMyM5SBkvJZRgAdwyKfawHQpaeUP5OOFTI2pc2WZkJmmWH3iDSG1Fovhp11T6US/8s
WOyYp3OmldbEDL1OCSFGqxpENlsyWVIzMEY3dq4AwvZLtS3k2fg7DjaGJp2qq2LpwK0vdbgmK901
y07+uLP05aaJP28daxyvtZLzUwzW9zFFyt8kpVdtq6r9rC+tuzKM4EqU+J4ZS6nl9W2ZbjAC5D9d
rP3XLRQp8ty+Ns/20uprEjoMNi7mKvLXqnjl4jL8SmvP7FBhNa3ATPQ3tLsOTKLLf62+FAiH1JRC
nB8Rs1ZxF1VbBljJ11QSmMYv+zjoipCZWnqJO5GDsKTxyrqqrEHcaneWny7psBevQcxcTSMNx0bc
gZdPXcECoqWD13brXaFGeeVmNVJnTRGgY8zeDQsT+oCQa+hP7oyoRAYcOqoACzaaawPHFZwZr00O
Y4FTfZ/48XAWRh1313Vlu59MblDkQImzCXMfpSsgpQtdlN7eL8J24YxZ07s0sms/y+znqQaUi/vT
iR5UPWcfSWjyDkP+H+60UNWepU+Kgs56euWDwuFj2Zdo/cn8YcUxfkgrnCxaPP3he+UlQXoXUSVN
6hTkCrMVnA9QiA2r1Hs/TAn3miPWPgEiDklen/qucyzC9A0r2cG9BxmZaCqyEnsvkjD9rjs33RVl
Y+34/qdnu4WK/ZCwcefHCdw51ySU8URKQHSWYzX38MSzu0yDulglrqh+1FQdXgWazePaYJQFWtYo
6PRaPhNuiV6cUi4lWcow1CbqbbHNuqL4DAYjya4q4bPGCtLIfdRpQhytbAUZBL7D+bH1g3tnsKBJ
8gFyZtLxvbf4Fcoh31hcn+4rHy0Qcy1lnTgCtq4Zp5SyFtRz7JphGMuTpjG7XtGEg5eoqqroNbe4
3e1YP9FgkZlJcFTMdXpdeonXHsn2ApSJIhp+UuxQVNbSiM4m/8hWu76KQXdzxE4ox/yCEmrmHJ1t
s9Fs6GfISmM+tEQxmvvOkB321yo7Bb3JB9J1ggZGTTGFmOmnUdzJjk2nx773qtSQjleNonqdGT5J
H1Q3koPJWYfVQPTkXG8DWi3wfk35RmibmFNSWiyLIzsBEMvRhMFaW0/KLoAGtlEn39oAXNWGCb1S
a5tnd2V0BX3zjoXUsp6imK2qoyTW3Y787nVqd/0jRULdVT2Y4tPGJWhdzRUv2012GWEbhln3MtZ6
Qc6IqywRE+Bwvccxal571TSvA2vUaJUPkvg9UMHugLDUt3zQ+UWtJtSvp0SF5aMdGd6ba2BVhLXu
gtHD6u+DhXAIWsEZ8j57C+4DXp5IZpDeG1Ix88z1fsgbboaiD+RPWO7yqXWjYnGphsFxLnO4zzFP
z3e7dqavpOCOODW9fYDlT6GcyMx6NTfw0tf4TcsRRXzosveW32OyNfO01sesbS06VdkbbAsdOdeN
HaX4d4sW5t/kkCPBwh2H2zT6YfSmTJqT61a1292SmZLwxN0msL/sgcQzZdIFGDyvp2ersdSI08Gy
n9jLF9dxOMuTaXT+YfAxIVNeA0DH4gvsiIfTmmoU7zHW1zPl2t1t43c1IHAOeGh7uXtudG+ueUf4
m0r2OevzSn3ELP3BCKvg2WaoaRptkNQJY97cqrqa8oSapi7010G/IPYnuvEETCJoZqVNeLvJC+P6
7w3j7zeMy43gP28Y7xSIgI+p/p+muuXP/VPvFd8C7FV4O3kEHOyssOj+eTVhk4iqi+Ib0lEkfu+r
s75x7cALGqLs+g43Ey4Uv11NDPMbdjprubYEVoBBJPhLsUq+lj/cTTziYctfQpwQuy5ZTf9Pd5Os
M1XRMHyABlv4ayeoLSxUMIIJ5yFvAqrjCivqv2hmAhJdO2me7ej/ZMXVUAq78qDw3tWiLH7kY+vd
GGNKKXI3pj8YbQABxAXSSDm1ibPiW2rvO8dU3xubpd02ESze1wTXzXSNvzvZsC9hlaDD3tvFvRF+
BEltHVPOzresXhZWiu/jpjII8biVVTz2OSRBgfV/lXpUJON6Gw+uSYvk0JWldeabkNe9a7e4WbP6
V2snsQk0YY62dO7IL0uaGTGaOT1hNlPdpsp4yfHD0ue2boZfBMG7A5nF/peKe/OGTipvbVSUlEfY
bB5cusRho4VwLjcNbkF42xVdPmg+3qnPetYlJTPZEpvh1GCq7MoXXmHtteoktqM8B4eW9kPw1ceD
E1OTBDBwlRPs3wOMsJuDNTsUmPhGZr5OCXQv+kmKgxtYxnlI8+qNwnX7PYrcWVBLaRqreBrUiXIS
RnUyFMG28P1oYwI7o7uCRZgboqaucyfBrNKUaXHHAOrhd8v97pGc7fCZUUJIWFQl+7ER6l0pxP2p
97NXlyTMLYa1+tWkMCjaDioR70WuqhcOYWhMWVAzIYnmUTSSwXxOgkNceEO0bmkuecElCSesLbEd
ruYwGFFLCp9NoCvlYwOwVOn4LjFc4yfBJhuylsJcH2rvGs7DD5/LyH2KoJKvmi7Ey8Ndaz7CRh8e
ccf7hz4k6wET7zTJ6FP1qbqx/FRznITiUGdmOO0xgJGzH4psi40pfI20/FkHXvLBLdW5sfupPSqu
rofY0gStNFWQG720bclL75bVZzdq6eJyjVb+4tYIAQx3n3kyYlq78qW/q/d0QGWQx9qv1cNXSk3L
MzCLaa+X/i/YLMzcMFUe5dIONgH9oBizU/Grt1QQYEWipHCpJXC0Yx4pUQKbYznsYOXSX2A1mb22
Lq0GWRXT2FhdGg+GS/vB5HXyV0ONHhAy34DVblIgtpaX6gQHj8QzMOf2sYwaK8ZX6BL75d58yJbm
BVJTxkN3qWOwB+0/zF3tGqeu8zlpzLlzD5h9E7ltl0aHXtBrtkqWnge/Idky+DJ+NKKW+a4wRXOX
J0N5l2of/vzYdcemzpMPL3ZZ11udfle8Uzo6avK3Zh4rNuTwROLxu9dXV6rPJaQv2602VT/Kg4kE
8ZTRjPISo0o/IlrkTwRN5L5rdLSnD532HPLqV22FLwZfk1rXpTC/yriXb+zy6vvGR1oDhD7KdCWS
ycSnKtmQhCqzmZ/myN4PQVTpL6/IxJ2uVDdx05xP3CJfePnyO6TnnG4S3A6F8eI4Ec7HUdr8GIo6
3OUkPZ/C2TTvwyCsmR1M4s7pGB+iwSJ1WSHlm9wt4Qa1JeFEtBHFiv0pwOsBF4ubsub6ABrEwcqi
qxOT6ERkblSfOIfnxyaOvf3UJ2jCPhoDj0RP8SWbgQ2ii6LPg4F3Rctj81JWkwYW4ZTNhzFpnis9
JdOvwOmDmzEfw2vhkU1Zp44b/LSGZMaNXJhQEY2ebyG3wq8sDyWdiEFUP3S2uzxWiAKaD75hjYRY
udQydhoUGqUWfoWhy0+RjP0rKVyytdocO3zHxqi5Y8Tp7VzZaCIy/pkp3kWrmoH+EdNk+YpDrSZL
S1NWFllPLN+ZAwvMgSIqeBzaOiCVmJS3pLbJ3vKxJMOf5J5e8Tzqtwor7dFL0vnUjsu1I43N8lMp
Vjcr+GDxwzCX012cm9OxYDnCqCbbnSZqeQgqD5hlEnbx2plb/yYhvLZPmjFn38E7L8dzp9msNeZD
BdrpZHt9drbNSj+nRdS7+wln0RPCBYVkvZEASswU9eVUvDefGsP1Oea2+RWgu58ZVNmYFZ0XHZBv
sp3mgD5UHXX38QhniOe2oZaNEjlnV8Nos+n3c5CerdwM+tXojcF97ufU9BZ+B4EwD9/LOb5vqgpA
nM2vZk0tD+Eo5SiNDzx33/0k9oNV1yDNgdvOqPHCt1jyll9k6mhqeaqqhNf1qqc46MmLORm9kvtr
SeXL2VWdH29ys8CvaBLtkiv4iQaNXlZQ3NudJCNmtDFRP9uvMP/U/hjfqklwx7D9LkDHYF1HJ3N1
D+WHeIjF4nJtoGKTPZ7DhyI0coKgjqOhWFUgU4jaZfa+bidx53HSX5feLHc9H/r70bWyUwkyO8Ah
3dS0CqI7vE+dJXd/T6N/mEb/7z35h2r+3393/8sw+rs9efjNwlYo8B6ykHb/JHijaoeCERCbIec3
I+xve3L7GxPi8j9hL6QPlub/Hkatb7bte95FCmcitb2/NIxS3/DnYZTHPlzQ85e/NnDxOf7efehh
NXE0n1zCqK5+19hpv7fE+KL1aFGC5ZsJhxKuKPHLrkcS7cqZoweuvNaVL0f3fmwb62TXg3WaXN/Z
4hUkMd7K8cARQczC8OzqubBSos9uOpE0GszkisEk36Oo+avKT3gsTa9FHirCfdumD3jg+xVt8OYu
mbN0U6G9sxgpziKN1bqareM866PObBoJ8+Ra53AM03akrWj09HNTJGBRu8ps8N4z6mpHKkBzy/xs
LiS2oNLr2h3dPdoxiGyE9nWOcIjrm/KzMilAsjr4ClGNBYeG7EZQnZVtvwYuziZYPhkTKHilHOhp
ZsSn1osPwKMeSXzdZmFKr0T7ouNMb+3KzHZFpsfTGHKSe8xVK5BYKzW1t4PDwmkm3rGSNjg2z/Yh
wcEcGPNA7236tsj+UBqpwKBivi5p4GQJUoTdD0hD7Pzghqwsj9KYfO6Nu3ECTxALUtEFBC8OMsK7
mj6XTZpN4xqTD5Q20r6bbhTydsw94qYzvYlOkGo2R0vLbhU4dMzVMcA4ViBxtuCReVMVX7adg0Yz
3ORcpfSjtf6297DLzy0mwnYrq10XOQRzewLnlJL7xU1WfkRe8uXWFbNQu1VeWT+aSy+zIuCPV6Er
I8bDsDxPQ5SxtlNsCQyOAvj3wNm1yBHXw+E9KWZrVfaQByw9I+47UdEfsIs2ggyMwcq4U8mnrzJ0
mcIjoUAhI8HwxMpJJ4Ac9je4RePrKslwx9vUN4wv+Dys4HFgIWSvsbvOFicrZd3PQxywGW/V/MC3
Pe8q04kP6LwtPgSjA0U2DfeimODSuaF89aylyRldxcFUGA/suNw4vBdhr+jKjMyPEEbOL0pSISg0
ssHi1vptc2y8oT8OordeEDjbt4n0JisypfelBgG36gpot7BDHbz9re/9rHqdX2G8rHF02dHZzaJo
ZM3XtQ8hi+9zjT3PZEFCoXIu2NFLriQPaYsDK69993kU2oJ6UnQWlZM5632HHA2lRVm4K5NUZbR3
+uUmn6f+KWjCZb7r/NupNdq3Cs7MjnRi9eGhKN8nmHCuJBT7DAQownaVxN41w2m/r6aQ49vou/pQ
mLJ86DMVPDlREDxPc8iGOSq5TZR0gGOTJM5LsgD/aN3Pjwg33n1ipiHBhsnnZ+oA2dXhGG0bVC4O
O8PinM+okIad7e6HEt6bFRkRvDfuN2vPDThIkZoxsJjDACh24MenZ39ZWLIzvUpYAGp4f0N+rufZ
vYvyPM3XIvXxWs6hECMJBw/iRGzaDEJmlFOdpjDj9Va0KRsMNENrA9Vo7VS+hLXXbYkjZyO1ezFv
woBm3nXeWNXT5EVqn8e+Ig5iR9no8wjgDdxNTRs9eQ5ZpFYEK8qwH6NJbgITB4pdRKDxHDPhNjDW
uFpk7gfo2Z6Whxn2z6NrR5+GnxbPoGL9dWZ+lNrf+hIvBci5Qe5QZ1RyFzWktsWcP8btnVXl67A4
AnDfg3nM94aqxvfc9hNuT2wx1gHN46cY43i56tN4vNGRFEdVa5PySEgH1AKgOHLdraIR7ItBFZMs
2adXEggc5ld6bSdJ2Wfn+j8jXXm33sQXPI16uM7Z5qsi2WHgve0T+9UUcX+EWkrcuaffIO/XVHid
ybiCqXD8dcEK5BhY9WEcqMydbWJoNTTHfv6EzAyEJg3xDwSNsZYRv1SyyfnJ88tox6R+3dNtsVEB
wouuTYlO2HXPqWrNFz1zvDABm7uOt9fe1CXDe8983IwRNuKpmnbd6LIuFvijvdlV5PDarWWN96Nf
v9pcmRsdCiydUbtPDfaMtnTlYexdvFx2p9EM+/qtNOtzC4kzSKvxYHUOTL3q1JQSdXdJXQFC2A6x
I1imJGAKa/gPnY5OIsjk08yNCd6SU9PhF/jgmHNoWQbNumXiQyFwNWeh6FwcDU6NrpIH+LnL4j4s
QmvHjcnaRJNn3KYSgiIhsfKQtg1Oh0Q3a6uoyG/pYd6XDjUKlDG3a5Mx+YZibypwVRrDWyU+LtsZ
W1ZCRWxRzBrECoy9KBTFzrUmIECKdT2qDkeFSIZun/DiBydNwUljDtt6TN0Xrzame08C/JjWft2F
p2G0oDC7FLaaYsw23WB319hnJBRme1xcHfg9QueHX941xFw3ilfgSmaRA7F5CSzahlqEm46MVeWu
FXuxvcHyiuoS60l0RJ9DJwWRkMoT96n8VZi1/wtvtLkxa9eEMOZkZc/TbkLEa3J8MPuGqGi8toTT
gDuS9visO8KJtH12c78W2vlpifQQeV76JNBA4+ZjqpDKaikb5m6gxOeaiR2+iZlp0J+WNx1di4tt
Qn6UGweF1uYAi8+1e/8tTF0KPi3SfzUMXKm9DQ2Y9NhAu04JVac9duumMADcKuFxscOomhOsgO+r
gxOYS/cGc+60M1IfpsbA5cisr4We1qrxKzYSc7UhzUROjw86ucsnXVY7ZpdN6qoX3pne91mBSksL
cnSD6tudl0XBgYpXcZMro79qWlZHtFlUu9mfjV1fB8Ej76DsmqPoxjDJ9644rbxPt82ah65wGOZm
ZYp1F9ndPYjt7ioQSb11mxnkP6bmc1zn8l5rCVenSsf7PMv6LyK4PFlu9lq3HeYfiFpEU8E78hOa
k/SuBJ/+HZWk3MStQ9iwlopNUIT1q/M2I0LZA3775qgNz7iebEEceBbQpZN8IPTp4x7IvX3TB/FD
NXTFgxsO3RrYCJEHB6jSmRBvslMmxmCH4z5m/yiL7zXl4DjPU67POT8wFSXyfswSft41WEXegle8
nOdty733pp1CZ0u+2bqzEm8BeUrjXejy+1R2/W70lXePsTt5sLWNZqibIvrC12mgOxnyNNsV/dBW
l0m88Jl/55IlvqvJ+R5cXFifCQLaTifRd4Rzp1xlfO4PiNvV0exku41Gtz3AWKXg0IiDg8wy1imY
pLTY8L5H1QPotZkMgriFqNW97PL6tS4dB/O4EXLJpwL5BEMXwms2hhWSyhQ0H3kgoEM56VicbAwc
RA8rnspOBMG+HltE48HFZinisYYpUtQHU3jlew0Dg0exB7Hj6Uzfq0YkP3TpdPdMfuWPTEZU1UIH
3TCgGCR/hXh0CJmwZa0L+6Ebg/7K0jKhwSlob4PcY+0LiPqEogafDkG3xYY+N1dOVg/APcmPnI3U
68ka9hV8bYnDw0szwH9jXDy5IU/iyMV9N4vm/7N3JtmxY1eWnUv24QsPNZppAKygFTTWRQeL/J/E
Q12Xs4kx5BBiYrnBkORSRCrXUl9dd1FOWoF337nn7MPDvYpAPKT98ALmongHiKz17PHi9kwctb/X
3UI+rheGR3JTJIHplrqtooYQzNTn9tXCt/7qlIVzRgNJdqEyhSepzvGxalJxNmuRfoYMwNJDkR7Q
JTWs8Gbz5OoJ9kwMACTa50q1d5hpxwOmSeY6YiqY8azIMg+iIupZuDgCIYfHo5/XUbObTSoQiDOy
Za9x7Od70L2cJnUBN13Vy6HdlCQ+Lb+wx1t71N/RDipI0aWxw2zX3GnkMU4tDqIjqFh8PThUbjTy
C4+q6A0gTmkunxQlTx5LPaHgt3e7oO5cDmtcINzmCQapnBm8bqByMSPHoXwfbE07OxgRzrNhZ5zR
if3q1OiEdG7A9u50Zzku5WwwP4y8SwlKr7opdDE/aA4AsUmrxg81ndqDtNF+CE2xB9uoSSteYpvj
fzOCHQM0V5bOvdJTK4Z2nly0RBm30qoQ3cI67BDG4QSzMZByxp3Uhd0ev0V3gqwvOawjsFPTlJlH
2SzcacYirSx/nHozUIq+fM3UgQLuhon7WSMdjHsxGcqeoJfuvCHsqU8pLoaLmtjL7Th2xjUtjJiv
dNHQIpgbEQJsbw4bCGfN1U0nJqPa1PYhT1ryXZCOH0Q8F0QDhKqcqI3ujzB11Tsrn+JtFM3yRiOV
5QZFEpX3bFgV+Ha6Ut+WVat+165d3zW6Pdwn3ZgfDLOe0PTnOXroGof+hLDAA6yhW+6KlTDstYQu
3hqS29tlkcP9YqfRSwvnmRltSu+dalyZl3NuMwDiknI8us75NPXWXO9EEld3ZgwLsYxHPj+tRRFC
OmNtiVNTvmdVKa/mRNVzHQleLXM0RXngV5/3Q1rnB7WSXCvWgE4ghtjcz9k4vP5b7vl7uWeVWf75
8tH7aD+Kj+brf+o968/9GXAgaUoSwWI1BjnJ+bvlo44vUlBKiMsRvg4gmL/pPfgiMeCoWBUtBHBM
2mwE/7J8NP7QHGDjGCZpFMPoxjLxX4F6/IRJ/2wcNMnBsslk+UgrO2tQShr+Ue6Je8dqq8VsfLMT
v+pRya+u0TRXU7Dd2hAq4Fq9GuXerDk2trMWJyc2R8aRr2X9rUTEqH1nUPEssJ6y6djp6H5PiNWT
3l5RaxHNJHJcUMtFH4t9bgDCI1bZnexMdidWhU4gIhekcTrF0/siGnPaLAU+FdSeQX/IDL71Zh4P
T1GrD+1uki2qitIZxWVW6AEG1tmFu1kd8ELCSiiZCeN2plKicy9pM+gIwnlP7Y/IXAmWsh9CYN+T
AVV+4mLEg3mxHkF+l9kW13bJUEyWHQw5MbGO1N33JDX+G3a5XGy6X7Zqbk1VUCmdVbKsHKYm6FXT
3Ca5Zb8CASjZsk70FujTVcbWU8YvtInDFGBdQe59LZnQkxobSmmendX0MAwD5Y2tPlbDYRaaJYEd
KH3y1hU2Soj6452YDYGPIrbc6mwhAez5Q7KrBon/l6Fnw7ueybD0MxOKbDwMlDckbdo+LlHbfpUm
1wYm8dXHESdYOtJIoyLN7LIeUmhqWZ8iN8kP9Jgx2nuuBPZrhzfpAfnaeBwbFwNJ0zR9vdFXX0ma
L138VCoxm0TT1KoXathfFloLH4jdy3v+wPq3gTDFMLhatDOdoGSx2rYTbXVwOz9ubnZzy7tcLd4h
Is6NXG3fk8ibc/rjBZ/qmsY/HYO4whD7RgqWozOftVOyGsntdjiJ1Vqe/pfLXB+cLbEyxk9jtaFX
qyE9z3g1Fk1md/pqVyfHDclxtbBrRsvNq7IxtsO4KfxhNbsvEXHmeTXAyx8v/KItCnVRIbg4gLw2
xQQjIIxmtdAvS1ifJhggFj4eLPaRUY3HdrXdx0DFA5OoJ6z8PSfxjXC5R8V6ZQPdxKpPN5d1Z672
fcKqOPnd1dRPRpHuIHu1+g/KYLw0sBaGaWRgM7ug/IkEtFmZbPU1J8BaMDp0a3aAJbp1TtY8QZqP
9VZZMwZ93o9cFrS6vuhOLj7TnziCtSYTMA3Nd85PXCFJhaQliAxDzQX2hPTU3Vc/EYe4oz9A/gQf
oNyN26XVWDqsuQj5E5EAPj+f04jcxLAmKOTcEaaY11yFu1739MjOA/Z3+dZgjttZaxIj1rleijWd
0VcEgN01seFKshvJT4zDWRMdcs12jDV4Rsxm7S9uaUvgDjpvMR9Bt9eetTUdIn6CIhyrVCyv6ZEU
1oWn2HTVxiZqCJv11dLnWTnILpS531xfMg+uIpECVQd4gXUkt9ujtaZW0AbrT20usmujsnFt7OpS
/MRcSJTgGp7QmWljAfpnEcRaYzFNb2PFTjswdVsTjJHhse6H8xP+RGroZU3vyzVnIxNtPsZr9qYh
hNP+xHFWxEURxG1kngG8TAgbgxlxz8V9FLGwCf1oNJ+ZVKrTwgxylY5SH4eszh4rze6/GnMVfEqz
/oglDWwSb/3JUeLmXEXZyIOOmilGKUgapSgQEAqdy/WsVGyaXB5qbhhZe7Rjmz0aFkafHSwtnhXQ
YUycefgY9Xp5r9cOhLXSRazMJ+dDsMzGuWwhu061V8zmUxJ/OR3+1m5spudoINe1h4KCh6QqaUp3
TURDGiioSKpt0vaiWb3YmHC1QSrZAUB2Fx96u5gv0AYbykdMVUjyulWMTNbrPWgCqs6yvg6zNXEu
bwR76U8uYFBe4E4NHh/oydx0If8ckJ5lvmKDjt6jDvvzJDr61xSnt89a7gJd7afE5hE3PlaJY9zj
xwj5rYjdu75StO4OoTXaDE4HaF9DUGwBay6wWRJLfue2SnuLDWdvl5GE0biwwe/pYtUgmLzQ0+HR
AdbpyvPU3cpaK5RdjN+M4hglDr86/L930I8mxltpwYbNV2Yow+lxyaLuq44jdMy8SSnvm7GHoDw5
BkW2rdN3h2I2hnfBMedlMIauuejy/aJq5dYhyHY0BhJeLUVtonmSqXOtlfQ6xrVzAxkZS751sSMI
zfbrIvjLZgEhYKwHHpY26F9vVKPP0DVZx87VG/FJBN8mGQPaCpV3zLZhkKlpRElePez+PQz+1zAI
1gNv1v/XiPa/u+w//6Po4l//YEX72w/+1Ylm/IHplgwKAVWhCb6O/+tvTjTzD0Ywc3WTaZaLu4y1
3J94f4EYDZeEVmXqaleUyV+GQaAkmmmqEAthj/yreH8Wjf+w+lv5/kLXNROtTGB+Y9P0j7OgUkBi
KzQ3CTTufNCcnN5hYW+wZuZGzamtt9H9XOjVTdxNV5x2QHorlWXUtKCJuvgr28G8mjwUeRQR0Rpp
bFmWUrtgAYFDGnPxV7wEdy5dZrV8xPnZ7JoejtHkLG9GW9B64mqPKlVCu5y+6B0H3JuKxn/MLfqz
wjFPX3NQ4DCKh/7QEXPhoqbAOiBf8yhNZBFd0NBtgS07YD+l7CnVmq20TcADNZgzU7AsSPMqgHKq
BRX6zXWSbsPAoLs34Q9vVWrrUWO4y1PvuuohXnms1FlSpjYOFVArIA/qU/tDbC2YIvPoZEvHYkrx
IM9/GOkw72P7o2At1irH2QyKJvTBsG8NZQ7gIV1pS/GQ5b1MXZxN6JjigJVqORmsWy81WLbAtMbv
eUSY1cSNTX3BmKleAf+ehQXPZ9AUdUTdD6pDllSTb+pUXadSudY1LhVthqjLFoYRKzYgI9PCFc/R
Lp3UJZAyOUldhcyKt8Qt1+6rkFGWJuq0KBCeiNVmNXImyYlrNua30WCc4zrfDzn2Oq7o26qwDkr5
1tIUihmdjm2u+R2Ukjrzplzd0w3md91rA76SOl9Etfmgy+soSk/S893HO6xUoGWeFnGx1dMc3ZXz
0xAX59U5a4fHBE9TqOBjooYaJHKsByEeYi610ZooCp8IUKPdAP0okeH2TTYfkj75VVT6G1TjabnD
9bRhxNnm5p47vNTID+yHmHB/0dPIGee/9JK+FHXuDrELLUBqnbWpVt3BxNk8wS5sjSCf1Uf+ZxeH
LrTCfCsHbOjwi/XsKMfyTY8GHwGOBeVt3EkYMvYOOOpeQ7uTsCX0XkVqx1lB2cFxMXGBj7QFLdZp
rO7E8BTWexoRGf1uiakdsIYUNYlLrTtU1W9Dkd+uBn9aYYcWvzTVFec6wTIKwiPQIxysQ+S1HU54
FuRr75mQ4YEKNqKUnHo9pJP3qFA3FNR9gqTbZoN7YKQJFjPdTz0Ngf1QUQ/0MvHNoic05CdKhTbR
5jFjCa1TxxpZX30vt11HIDj3WqRoPRG7mgK9PO5vHLAL3XhOim/VfrKLo5ntRxxURn1WTNLQi7JJ
nZ0gLVHeJr3+iLi6bRVOfL71PVXEBKi/ZHHT1vpdWRE0L8pvfoYtdtP/LkZY5IV0HttIY4p0skOS
ZhSvDlrhN8Z8jqh4xoBVblwlWYJW8AXsrTGoFcvdikU7OVQoVEZBTjpO77N0IkI/9jXu74JEfYqv
ji5IsbGN8H0he+XpVVeRb1MOfVYgJi4xQpZFoEsbBs8Kw4Z2c+KrNaVYm0zGv6uKsOA01YdIpeO9
anXOeQM7OlX0eazfSTv5dOuGttkIR/xGtu7kxQMEc56xNAuRTNiG2NkOul0mGw2s5FNC4oXgMLVP
SUkrHFfz10VRoAIJgCeu8pttVdgRebXu5hlAo7GW//K41rx25P1lkPBbwldlBVqjYvExo3BiR+sO
mQq+OHPGDGZzEj/nimaxhwfvp9DI9yJ/iobLtXN4qkbqh+PR1PObpMn+ff7/Q0bWQLn552LQQ//r
/6UErT/05+EPNQx+GMf8eor/fULW/MNWderhVdDDNila9KO/Hv4qfFcGw9WPo2JEV//Ejjl/4PtR
DdDB/CSucY7rf0EJcn4SsH+vBAG6YPhYO20Qqwxh/TcccT3Z+FAtxuZ8pP62qOfcswjP72HiL16e
VyVPioEFY0NMkrvvjDU1arGRjrfForuHtK7jXYN1g2sbdWG6rnBPC+l1V0MsmkomvkFd0lmWWyEw
DYskkuumBxXZ9BCOJYsKOJkPBZK8b6zlbjSUMwQnurdIlhGMLjxXpuUFTLfwSoV2oES9ohN4RUVF
YWq5OQdonnmzRTVhVtufwLdsP4xicUBZIaQBjyJIRtPdR8vUfYRAhISJaRWRpt8wYL2T49zR57cH
gA2IwFL4j1CrWSvFScELUhtUJKup4jcWrtrSdLl5m0uxr93FOULIFBvVGHH7NpehAKQvpLHibROd
s6+MDxKr7yaPipI8LKWo3MfGbRmzcV+yqfhdA6SMunY8GNJ+NDPb3GYoOBs1LEp2Sa1Gx2hDnj+0
Wj8y3ZemGG9hzBYeTE/b73U6BpMK5ESP9sRFovEtxbbv2F9cl85KD7SiRxdsGYpfV0p0bw/R9KCt
7X4qkR9PVuIDiQb/POvSb8zm7TEhJrbVcmF6VLPdA4CsPa1j9eN0+szSi+7ADA/bRnVhNVJfV3lp
CUrRsCPKqMt2oOiT5Jss9dm3ga8aY/mRliAyODy/826hCWUxGA3TKQg1Pj5Vyh6G/o077vdQIxyQ
78YIuSe8Vzulv2lL9yXOeCOyovzM8yzeukuGrbfp8gCJsfQrEAF+1OX1rkYl2oRTDLyN+CaTknah
qSkoMl0JVBMbztClCnVATXPMOufbiPVfEGtpho2nT0xsJXykdvEycoYbExlxl2ZVdzCHSPFsk4Uh
x0TPZ9GAi0G+bxMuoO8wly57oj6Fn0dxFSijzP0EiJCCp4WenHreJzhWjkqlsMxgwOTPxjGnjTe6
G73QiTj7apuSZG1hp+GEIi3gIFek9GAdh0Y9s/RIDrKObmuh7MEyTYG1FgFHDSNzrJq7Yi2ZjGPV
3c6q23pa0hhU10Um/8EWsAyz2dZp9HGvSOxkgD1C7CwrlAzCrzf1S7txsobGniJ6bhwJd6Gub/Bw
rYv39k4OiSQJqKZMLfhBOpV1Zp+3p9gS77Dd1MAmRuwT1jjgTEQSzATHXX0ftcl3M+rVCf7njTYq
UEnChoX92qipi9qf5u6o9Q7W72YhCoIx2epSaoaynFWrsS57AeHYHV7wOZ8/eI5QhqMr2ArwHUKi
pVfMMhMfMNir1cZvfKIHDBQd7a1u/R42bnNU2vwxtA0ZjDndQAukvM+iyym7N6Z514ZYJZqe2mYt
ZRM7pQ/YY2+GZbz0WffqKi0mJ+x38YLxL6LQE7Yrlc26Wp2aHkpMpMZ3JQZhD2EnWV1Pxh0WScVb
XKN/YePqBrzb7WOfUzMFp3AkC5PStsF6lLc/pPghtpTFp7F93xkNTmngQfbac1qXzXc2d++s1fid
Owv2sVWIYbfugjwrATbaZql766xFqXyQGx/rcKDbccVDp+gftMrB+tMTPc+jx2hWrsa82Fh2TFbv
bYrmGE/Gk1rGby5fmgRLykVVSa9jO7yphzwkFJcJT7Qt8pqqBtXKRB1F9WTNub7N8QsHHT0SntrK
6JA3klkJSRt9PKX3ALcVG2LEej6OG74g9hp5VVihJqHvFgU2QYRfnz3ffMHf8Z1xxdm0E4n3Cy5K
wqB9GyNbwNLb0FATOO1yR7tx6fXgHmUY3jiEcgQuhHeaCIr9zMRWRa85mEWPxrkJAz0Yt0wrhl2f
2VhJu+ds5hvQi3fqPoxjUUc8g5xaD8rCeEeAgmocNve56z5OSHDYFZinXdZ3opLJXs3KjuxM7hWK
+ylz5RJzPSlCVpgVaiv2mIGxePAxUfFiafYNsIBha6rjt80z9JijTuK8p6sLgrIdhlsiAWteFFY6
zm6eGDtnJMBshtYpDLVrr9yoyYfjvtvDbZ/e4shki0vNONcYKzKeJgw4TRPiUi/8pWo0X2rVB/Zz
AJbGVtSDwnTP98Fl2MbtuFyyGmtDDEAhzF+WrjuFSX3UWoeF9DDTbHVKo1jzNCyBm2y4i0NYOoRV
Yh+nh+InZZucY5dVc1qHgDGK6FUILiQ9G376O8abRKvyQKohzEKFfnqXlfZGdHRy7Cc12onITvaG
dCDt9cPFabZN5B6gvz+nWUZx0xLxPcuW5aUximinzV+JOAPHtHn1I9WvUuXeNB+zRqi7hVtuNGw4
K3geqkFaD1twwvS200ZjZ4/soCHzeBV3aWLG03UkM5zo50hJ0xPCOpfixZC3VqNDsY7vDfNr/HlR
QQr6OnykhrejorXIaQYISB32wGEzZQ9ZzWdArR6NFWHT9jcK33IGIPpm2U5D4CA8wJgSfhIQWQHD
S72RTR4dTcfaixkhXzgkSYfVFmkXq+bQ+Txr7CBlB7Fj2ezg+MqHA3gn6Y+sDUxzfq6J69HnnBwr
wYmvF6DFGyu+wAfdYV5NPNYeX1oRQaJw8erYs3Vkd/dg59hd3XF4H4s89crWaH3bEAvXeCB5NjBH
TRl0uu3624mKoIVN00azEuxqFpEmSXFGAxSAvH+L0ZSyvLgRFx7X352bzLs5Kq1d2Cbblu3fWa85
Lp3wE79MUKSANjjfvLylmkJLzCiAnHCVQzcFUGcbkIrTfaiNv1ghvjnR6E9WwzVvPKCPkvkpnSBS
l3Oogwph7e6PSf+mV/W9Xhp3MkwfKsluy2Y1JRssIKHs84NDnd9BdebbPs+3pXoRLUVKpv5MqxCX
SRY3qX5uaZ9vxYI/xnitDXyKxJdORts6fpSkZ7sslg2s66BdmluzwTWspdd6DLNt3g7XmW8C8er6
LDk82cOEV3Tap75maWjHxbBxBxCw0D+jt6jU9BPX41ORj1t1aK5NDKgjtaUSwGTd1TqGkaiFtzsl
dRa4+EY9phA6C7rep/lXD9x6JNNlKZOXuHrsu6D76XulR2bG4O+ZqY5RuyFb3vSZ7od2SE7dxCLT
z/0zDlb2+TKNtzQo826VM1FrAXNR07jQhovtFXH5Ylgjra9rrA04g+l3ioYuEzKLEXxk4Nbwstik
Ph+Nbr9UtJO1QzMgfaQFj5PI9MGjJAfhVt0zC7WT0eCpzPPa8vl/sPeaq9HM0AOsiGFIbYsZv11a
0A025jhIoBMUQefasHGztSahc+5kT02V23Wf4ah8pg2ne9RrJd5WdMPSokUtcYnkhF0dZHHMOZup
xiHubOupTcOnONElDMYVG9pHAdN0tLOl/su2I90j+YQ5fE3FV6WiQ7hiQVHn/HZZKdIjSMxuo2lK
to3cEc+8214Vh6g+1NBlG1VZ4yttfKsqI+uxxaYALNP0oxPONK/13C0qTg+GopHQmeFc2Y/FXkH+
/aBUNM6VCdcYVaHSbJGi2DkW6l7fxzptYpyC5AGRfSztQlRA3rEr6S6ZUeHxjUr5kTU2c2Kl0PJe
VwG7iPbN5kV40VLFejNTSalNYmws2gmullkX35OVCZgeI6s8HM/Je8dV7aCOzEJVPw5eXaX6xS4H
gxF71mDMtQ6bUqarm6bX72wedRvLEF9icAnEDQSWSNqGD9VUMKeS2ds3wjxrOluj7up5JlvQA3iH
C9nZ22jBXKeYwxacD99F3fk9WTxpBY9ajXGaa8mmih2i8VOpoUkNAXGD8shffHA61zowcjEp5fkV
KtRJbwlWqYV6v7gjwdt6XLmqoFnHmcGz6ZIbVpPapjVI6SdG/mQb5FH/vYL4ez/Kyhz/5xKEJ8tf
//l//qcbZf2pv2oQ1h9kiLD44foGcfgjNPwZhYfQxe7Q4Tpjw7v8cwHhrHxzTCiuZWjUCOtrYc1f
FhD6H/xDk7SQbZusLdhe/CsaBIoGv9vf8TYdAN3qun3AUakC8XT+e8WwiUVxcM2KE9stKpzCHcea
Ktle51oFuk4mqnlQcEHsee6tJcQut8FYy/R7q0rbB0J4pGrsJm3uOdps88ZxYgDhbm+EvjYYqy/D
3MGr5ERj0fspHbm8odkVBP+avjzzm0avTIxKYLBEvc/rul/nxpD521YIWaL8+k43hMomVwaNDpd4
3OBPHgM7tvtT0erkMdUp32XDkB0yC2ZN4ND78qgBbvHyuY2+NVXRUCvK6dlICDIHZtxR82aNkKJU
LvaEfLux7jdDCctmY1WGeXEiU6OXEKM7TXk9nSe9aXed71Iw++hShPZq1pH8lYsoR4sZWaZuppr9
KNQUw96ahZyqA91i80VmRvK7SCFSg6Hs+l9jNEHj1DtDvdETm9IJoFho4kw9ZRqhg0IfZVOCM5y1
dmh1p1mfxBXiZWWiKDcmNCS9vst76ls2mbFMIMp081Ka47zSPJ1t2XTjvRouuY5MpCVABYaY5DlN
Y8y4i1uJL3ua8JFjrD4a9Vhdw3giweHqlXp2It1+HywE+UNk1c5VkTmJCqHmJ1QrhSWKW93PFQNp
Yi2VN+pp/s3OIn1QXCM7RMivINU5KLdVNecwA7K42g1JmQRYG/pd4+jNwSFYs8N61QRzZQ1bVyjO
bsDGVQOvzLprzgUez/EA56SYa+p7osKOXzlfrZgWuGzaL/2YUUcq4gLiOjEFAtoijDZY9MdTYtlZ
UE+6cSBDHZPtRNKeCsN5r3WwZ6RIlEvTtdXHVKQKyc0m74OuH3p4r5TGdUTMLkov5qcKa3UwzEOy
M2In8yM+LQ9mlBj8AdZyMyVGu4tQiDzRiPlaZgsWhmhuf9Ps2nPJK4ttGlE1Tmjcar+NhgmxnBbz
NKvsxDZJU1UnqOPtVXZp/yUWqaIvxNm2GWzczyPNmRge1a02jNPjUA3ldRnc/i2zdY0kOKp8lDs4
NZ3U+aXo6HfJKOKzmQEIBDGR8MtOo3FY2rh8TEZlYXdT6uhudTruemfEl8Mue0VkmuO1NtvpF/8G
LWnMXWR0kyhYJyYcAI0VnUEGYjfBCZetRzI9A6R/1UuuhdE51Ioc7hOI7yGilKOWTBtituQ+kfoo
nkyc6LQgAET7lWpue2ij1lljfcrXpGTcCO0JSNSk6uJXEmOe93kVTQLC+E55hxflVOWJHigkCVMs
/syka2DOW9mkOFTemmIATJOIgdJcPWatiHw0/pJG9UU4eH6pTRIDpP2LALFSS58GXmlOV5UqQaw+
Ih33oIDkBQvaRYv0nC8Qstp0tnNGmnsxmuk3glz76Uq1/i2HsDz3XQKrc9EbOgKLpewvGYuNK2wg
NmS1pPVEcs+/BXBbc/zDQxhK7EEtDUQpyWeDb53VLgdz0bjWJG2VIfaJznzhu98RQagNuZdcumv8
1XjvmvZGrIrnmBX0kC7xoRbQ5zvjTYK9651KBDQS71TxlGSndkDQrWsDlCCvTlWQlItZ0lhwMxii
W27/9g1JiY5re+5s1LHxEy4TBVgot2WCU2S8a+vohbjpActjtSuBn41YbPKOqnAj86rlSPLgtu+N
Pb6wQ2NQ9IUSVocXd45OQ0WrBA6IuEi3fP8uEE1GGiYmPE6aj+HoIYyrAwGQXWLTtIzAsYvRaqdU
8+IyiqhxmvxwAT3R07Cc6lYwu4zTinuvxseRSyB/yojLenjByOdTO+DjpX5YtJCEVBYxxlwNUb4Q
2vMV9Rnp8YENrJsHtB68SOUUjV82xZUi+12P4pP3vN2RFQ8DnNLyYbKWlnaw/r7KQQ2y1Zv5nSoc
0clinPB7e/087FzCh2I84ki52ks0f5m9/HJs9TBWwE7bhwhWyqxcbCFfFsnmKaOONJKw2z6atPS7
VAZAm7Bp7Qk83QtZHHn1PT5RHmy+gMF6Y7G04sUNNM1gjc7dkXF6Q8oJTutyr5tBRQWm0UG4zAov
TFh018s9CuGmpfPCSVCGRh+YB+wvYoWWtlepJ4id5him03PZQky0xl03iIM6zP7cI4bzBUjc7lp3
4cVR9EMi7Z0aYcd0Q6QCzS8nYIPTYdQQcgYnQG570022wg03YQTavF/OrcgPdans6Zg/ioQ8V6j5
pCn81Pqs1MFiEU79kRvepCZdT/ARdurYnltm5lC8mi6j8EgAuBg1pIIcRLL09f5lkm95mwUKOiN9
pzj+e48U1U2VulxW8pvedJh/EQK0V5ugXzda12pyYQRuCfN4OfQxUZJ/LD8z5O4M5osWY4ZKXX5l
4dmJ7VcOqhuSQ/0hQEMtpr1lxvJ6YDLc5zBAVS/lZL3AqPuKFdQX/PwXc5jBRcHIpDlK3fYOJe6I
o6QvdmFjPYaG/C1t3OWENQ+8j9jwMtKSIZoA0iJ6d1SwLMxD24EnQ5SMXS9wglD5TgrN7wDrZgaB
JIaDceMuHdEl1sGY59kki+O0aGehRa/W1N1EOrIt5oudCaRfb7RzSUqVRKCzdSyVcsjmY9DtZ7hc
fqFllZeMv8JCI2RmUUWMcT7jM23vUrSDfdnqnm3VFgqiQerLcLUbFTTEKbfU5tfSjuFtHzv521hX
vFWuGvLamrr9ZkW2tas7kibuMom3pjGaj2wwja0qktuptYytNMxyN6YkU+vlulhGBj/Edlev3ZHe
Pzb3A48glU4Fz1QH5xZR5MQNtkWRw7vWNuqrSiQ1UNSc1JHmrLS+0R8y66mxhosp44el+YaK+SY7
/WlQb7VyESxhCVEYjm9ZlKY7re9U6c6suvluMKa1Ki8nSJ4eZ4UIN3QiilHue+h6VxIw0zbNedpa
pdjMNGw9AL+UnqtSmyeMmdQYtpvz3OoiqG21+haiWtuh9bp9xq/p3BGMqbez6eDtJe6Ay9CYrHtc
RMONaGEtbZaxHPymtbLnTgpUABH1W13VbjC3nvVqBG/NLRZ6Yn+uM/NU6DEyUH7VaMwzU6f+HZtV
7Nfui2ydKYBOoZ7htzRs+mafDGvtZ1FP2JBJCPIt3x9yDfNWw2S2G4kvN0t07ZqIXVJTnlHHnp1C
+52Z+g7uzC1vImJMfGuiJEzGOZ34TwoC9WHUH6N6Dppe7EyRfbcLfYFJy/zA8OfzHau8ueyPikAB
d1txpzgGCSznlcP7NSXvRExuq/b1Ze5rf4hBT4/a0axaxB75orDrae3k0Uyx5sVEwH3yNATNQrzA
43sF3k+yaSAenGyqMXvMkG1YngGONfqL7iIepK76Qtb1M0pH7CCURU54VsCBMORmbeeFNADMdXx0
J+1uNqN90obntoVIZ8vBz3vAjbpK04xaHqYwulqkktS0rrbzQAbDXGBnq/BjrTCiPl6+kYV6sVjT
iVlrgR7MvozkY0J/PNtFX6rDl+O0O64YnA1cvvN0u3Zkw46NdnlsnXDZYrzSPzGqX6Oiup1zw09D
k5p5aQViMQ+wJ+8Ma6K9veHcgFryDFCErvvuUS3Ki8C3QcgsWACNzGW6TVX7TSHAq6CEoFFy3+qz
4TVzx5sshAehF7cRjhqe7dbvPLHfG4dDZ1r3LfUWx8Ruys0Xlh/Nhi3XNTSWd8OSv3VjOi0TkULa
Dvw4+ywpl1vtx21e3nXsImv+VR/SmDBTEDe60w19cbWX9vFB04dtVtTQXCpoU+qhsjF3AMr93cwA
ifjSgBLcqLGDEgQDUUfRxJcimnGnIe2N0/BoGU9p271a4XTO0vHEtmxDozHcrUk85rO1nXHjMbDa
N8SDcCz9X/bOY1tyI73Wr9Krxxe88EZL0iC9O5nHuwnWcQUEbMAFzGvpEfRi+sAm1VVFXq6ruYZk
VVY6JOI3e3+b+5zrniNWNHnHuBcQ6d5EKTPb9q2Ojss3mPWxj9LLG4sIYomvoGd1t+hJ8e4MtRKN
OOP7XlqmdtC64Fo5d/wswBRxq23ZzbYIUAcN5qSb7EFHfsg6P0Ru8Sqls3GC4izsEilztbf64kVC
L1x381lvFvDFvF4kK8ZOPncfmW50u9sOFkuqeGg/2nzcuenDkPsvnfKvlAnzGXplvhrS7tMkUcvI
pi2pspe6fyXBlT1p8FAj/Zn811FPHFzS5TqDDOkWiEb7wrktjEoiacWJgc9z3+TcXpQ1ksvXvwpW
HI7UZo1ds3AaFH+eqI6db8ycSGk685bB3VRldqVZH0lrbUvH34RmcITv2C6ssd556bjW+MrzRsON
+WKhgxIBCQ34PMIOV2znXA3Fk1tOtybz9SEcl9BClo0dLZyB99dtQAKs6xwnorudjDugTIuqy5aN
czS9YM3BsrYhHfNeUPtHe4NlDY4KZd5b0303PDnYtCYUf1JwEOGxIG4hyd6cNMFTvjOnCyfKVeMk
Ee21cSDikyVuuNahGpnFLlbOplHsD30md0wdZfDY0v5V/YwVQwAXHdPeY2aaswB8GAjDLMyDneE3
Dldx/e6W/jktCWLyrRUMpG2P2C6DJz4SC4vHcdnOfFoVXqXdwDL5PZE33KAjur8keYxtEKEhzgo8
oBxwLJ4WWnhL8MNOJtZ1P8FC0r4Ypy1InkQIVvggobFHj9Yn8dKUtGR4FmdNFDuH0QLpSF2g3dak
1ofINgvn2LpPg5FdbMBzevRQ+St2qR1TXkeEqPEgVJE5W5KDNoUIKizgaAXj/U89UG8lg3AWs3BN
rcFhk1JHTcUQWX1KJsBUDWhITewUH1ZVVQ9tLt09NIBxiUzg1dHxj3jVc4PcdRFFAbI7Na0KAxVW
U+2hyC3qVp40Ry5tJi3CgTzT3XSGsXfsduuEBmCtQxStlMFaihQgWE1nn18w1fOXgfWv9V4r1mWT
C3MAZ2nkWGRZUV9NCBeQK2oErGVZfNNX45fBiGbJbNYoyq0xibXQPzoKoCTXXx2n+UBwuasy/YAP
Z1viLAwt9ikAi5n0TvSGTXyVD8zBqcB8MyXuSMPHf4E60dRUvHbnPBmqeFBacV+5FXLB8apU/aZt
KvB4xgPnutxmk4971QXeEGL5xKU7HlHinPhVMfdx5K4CSM7IhW2a0+5hDvMkMl1pdlMBC6dJZllQ
nuTA76lq5k89TDeTHd3mtrOa7OzQ2IzIiCPF1y9w/hDPxe6OuW7RdUdPyzcs0+nWenstNdpmAfY3
7r4Z1ritBv19DLwrkVYPjPn3dT5sS1P7JEXjnVN6pzS/XxGhgSDXibD5iunB9ZzmWNEYrYw8B8Ke
rkAN7vF16wzpKYF6/UoiskBucCVGwBka55q0PuxKX1gt6e78mWO2QNhRFZpnYb4lKH4EZ4dmbkog
unWZ7VzasiGzV1n8XIV4gLyvXAy0sRjN/BZ8T7ktyO90MnqrLM8PoHsJUgOJXL954W0cvoWiXOkx
2aIIPcIEAC6/Wj8Qe+ZRW3uCRuTQ9oG0BNe2yFjrMruBzENxXWTr0bGgkNA0uZLoKv9VOM5a6U6z
BDvHTmHMZXUq9di9KPJ7F0kIEE6fzFcxlC/GFBwS1rGFYSVk6Tg+XejACszpGZVje8BRYJXYQp18
1hQae3bld6MGmiZrnFdcPneGHt5bNgIBYhlvq1i76XqoGs1g3tWluxv8+B0/Bkx3JnwsUylqU0yn
9Nr8L9W+ZkRupGNor+3IuJOJBgnZNPhJf7itw5TANcYlgtnDvK2GrASix/lw1KwqDcCqNM6i0vJ1
jRBsY7uMoHDreAP+vS4+OUO+UGGx66t4w2z5YKf6BlrLEyEefM/cvrkNK4l3BxFlmY5LOUJVGeP1
MPRgIXiG9l2S5BobciMjgUYxW4IWP9FF47m6j83RewJipG+TOKpPGZ8IegyqXTIrXXercN4ymmnc
jS666MD3rG9QkLAbH3J+9v7kGw9krau90LuRGFjmJDnCmLrc+340bQM31R0ADw1CrzG2vuUOWz9k
KV3MctwE/LRuZGiWt1B82bvhn8u3vvCo+0EoiFdD6fFj49+3trygvOQ07hsXsKFDi1E9GAloON26
I/n2kRy39uh02dnoMnpM6lMoHY+S4CIL+AQhyHJvu/onRX9/0FnNJl5u4gqejkWDx6r2B9Rmwi+W
PZkBcCKyR07YGxp27I0q+dDdbo2B6BYmISruQN/aenvLFb7ueQc4jdIDl89nHRZPOLDB4wz9uA3C
bqcK5CQAcpAzJF95YRPbJm+hYb2aSmzcOrUX9GHU4QZ9SyKDGlU012fJ2mxsc+TI1kxLbdL0YRww
AajBJEHThimBe74cn93afgqxSCJpjPbaaDPcHZtCzjPqB1fCHbWo3oJEbuJOnAK9YYUUOguM/y/c
tM9IoK66unkuRasdaJ2XiESOqEdWqXVdhRUBQcZ1lBDEnPAOIUMQ63gxMkpoS3J79ZkqsDU4hyig
yEu8sQNSErgFLmKre3B6F6mtvIEIush7uUldZHxGduqkXBVhTmSypVBVgMRt9PTSxN5NwTw7nspP
zPe84vtJfTrjBXvsrPWVycoBRb/1hPPmexffqI51idufwpu5npvcuQF1cDDtPTa/unUzehhaiw78
F8h7hmTeVVS7AFPzi+QbC+t+VTMFs932zsq+eB8PlIwgGQ902svRY6IEKNYsx3OescgQxtKHUN53
NRgUe9m64MX0FSAlmv2rOfV1ko9jfUJjSQwgUpTupXEGxNoNCg0XvhksKRhHsTQXwo82JnneZcnl
g8UiGzg0c3fNxrWS6ib00gN1GMHcAAvC/Ag8e5FP9v3UyHu3LrYcU6jVxz3GdnyNcrwFTruCi43x
H8l81DAGklvC5XcGd4tm4pZnFAsJQh3m7aW2npWjr0Y9f0C3cJh0EP+Tfhh9UGJde2oKFE343yOu
NJhpby583XTQWsY3zC7YLZohk0b3XrEiDiE6wndcjrgCva5nOy7x8RXvw4hjOclRkzCmJKCDNPJ7
S39XIYEMtv7MTXQlA+Md2zWWgJjBFQapMn6Z4h1BFOsSfr8D0MVsTjmxsaW4R3y2xMVMWT2tZtlh
YfASKLPDht4sxSLN3XHhmmqP8X+RZnxYvr9BqMp7BybO7a7pH2PUSTqz0akQX04q1iMcfxEQllld
Z+W9DprDyF6q3D1UrPDFC5OQrQ3sooYD1rI1WgxO8Gy3xlLFjkCCNlsG+E4De6FP9RFDHwnshHJR
0wfds8oD98AP8Vvgxfu4eAIxeqdH+gZjzjLzw43NgkV29oWWmpoSH/azO15827lxrOvMdulss6VP
Ipz7GTkYYk5+xyiA0AOcn5eEaZ/V2FyGwMqorqL7VN3p2kNn6B91Hx46PoI6z6713lhwDVHpjJep
/VYxnNLS6Y1U8cfqV0Bt726GSN77lrHV7QBzo/lqhq8Fx33DDJplT7OfyvZo1fE+rWGm4o+/Metk
VXNmEahBX+Us7RStIveEoBpIvALEg6oq5fqop0dSpK45exeqzb9NDFKZmz9i7j1kvcWdtR66o9v6
/RnN5aMuGGi29nIiHr2TEd2ZsQ/N8yie3ZJOpFTmE+HNi1Hla1A1kMWX2kBV2Oy80HOWeSkuKmeO
yesaUP1V0mcCxU0uV6uwChCFUCrbdbycfLUpOow0XXZVpfFWcFsYuYDlvUKrpqlxrwVqWCAtWBYK
RweqSmnfiabYGoiV4fIQ3BrhW/GfgqHbNQ5i195dkuDHPgIkN/N5HfFw5TwWsrvvnAxIXPEweAmK
IxrmbkbNis82JGlBhnW6NPXhkFu9viBWY+FLiZWdhb6o6TNddavkQ4Q7aR012oFOyfRNuiFvPxbq
2LtP8HjefME+y8/jBZie8+yewPII67Co7gbPfIzb9gEd2oOnuQCHxxshCc4owY2ULQyABMiLDdqC
/cT41o48tuSGZhrplTPWVyAeESm4p8hLn32PoSv7IICACwbLRC5V97MIpRnsrWbs+ymFmQKCusQb
Euhv1hwMUmb62uiLjbBvcobARhq9R6H7Am+bOiE9JaLesqqsYBQ0zjLOZ1+OCXiOAAufCQiihtFH
ZIT8R2goH5PxG29o4Y/JzlPeeBjKHI4rjlGzvAZquR5FUaDNg/CbIJLLtWgjiYIcPmO3xb0Z7qL5
pw2DEcQJEQkIIDUGdHEFAGlSr7adY3UfCvKk4KX1GhDEro7CtRP1u5nZsshKrT0XTs4mUrW3Jaqp
lQi7R2a9wXISwdOA0Tocog/hme+jXd1JRnYsibgvkGiPAtICDay0GgqjndxrRjytUUJVy7i3jGNN
KM/GI8iHil6rt3mlvYeVDXuqwmkuTVR/WVJMOwLxmAATe23HtEDkMGXrGC8Kg270e/NCOWslwTgl
Zx4sW9R9/UJI6mGl3OOorrz2OY0kCLGIyBa3Hvcd5MnjaBrTQeTVMSd0YykZ5QgTdIEXUvdELu1n
rg1nX2pcTM5yyn02ynr8XNQ5hTsV7OSVN3bug8EL111cUUQAU8mxGC5EF7wnbvTSxQRoEsVwLPxy
A1FnY9jhKVLYaojwaHa2a6EjDXS+5IQRHiDSa7fVty0gKsY+/KwcYv36sLi2QE4vKRSwmTGvTMZ4
upDQKPZawVxykIilPSJzV7nGWHxq9L1C+Kcz/lZdv+mVumVjerRcJVdOpPPtWCgwcUsMc9B4b74L
LECjVZ/jsf9K8CQNg0k6Rg7wknokKDfDmJ8IqjQXxhgO2wz31FWSCrHXc997tnrnEDvxOfAT0m1I
OTkkLLEPZaehRnBP3tgchZcDFwz81USQpL3CrkbyUoTROAqG+ugV5kxJnOvYXgT93jQDbWeiVzj5
3NrWQZZy8BPyAigUiXt5nkpZPxKuwtakrCl4YdCUgO79YtgMeWNdZeyEt3EBnrDmYqK9qicOS5By
/QKVOApZ1bY0ohk7tXKXEuG9iJCHcb+HbaQRwwEkRC1TTv63UUbddkz0AleTi+q4NnyA0vGu8vrV
aFVsU7PJWnL98vOnQPDjvjrKjJORQesW3zScazzXF2IgrkEg9EciQnCIshbCeSDgWtB/EomDFFtk
X0ZsjZQo/Hsj4uHanthfSY+Fv5i9r7afW7d0rvG6tGJrnU+6cxSdJJaqCLhWAjfm9tE7sN/HYsbR
sQXoH9DrMfkDDfGtaCi5RERQbBKW6a7IRtUwkDLta7AqiOz7wWZooUK8P6vChjCr5b7AVdrYdyap
1EfDbuuTBkZ4MwpQSkljx5vKUxUcz1TbpyGQfmNk8cGad5ZI45W//05UhFIAuWfxt6IDWyaKtvm3
vyP2+UmhYxoIVnRMDzAdXAev0vd84Mgj063QO2jtQ7UYxItPCSif8/Tmr5/G+KMS6MfnmQP9Pt5u
8d/wooz/QyFB5+sTW/c8bCAp7rT1wl5QMxzqbfIP69rH8C/RV/knb8nElfXje/I9w7IdnTfm67y3
n95TmTLpGUj7WY+HaFfTMa9buQbv6m2LdXpBK3m1ynbjDjzTzap8/+s3+mMwIYonnttx4P/g39Zd
eEA/vk/AKziM7SpdJ/vh1Gz9fbp3N+3v7/H//vAmm18NYB+lHGsRxe1P//nvV+KjLpvyW/uv88P+
+6/9+KB/v8ivAlrV11d79SZ//ps/PJB//7fnX721bz/8xxozPHsvYBXj7VeDfeJ3a9r8N/9///Bv
X7/+K/ej/Pq3v7995qJgiN7W4qP9XuUWgC9yAy6fv5DG/ed/1J/l+9ufPux3bRzmfBzXtk6Kuok3
fzbh/a6Nc39xDGRWTqBTm/mB/k8yN/nVNuI4XH0u8zjEcDzqN22c94vleKZBFCYuPdaa8J1+/xB+
uyb/8f38+TU6X4I/uPMgB3CJeh7XCJRGc/buf/dz6L2BW2jOVmBmxe65IxwmbxF/67Tldx/Mn/wW
2Gn82TOh5EMn6LDd1X+6IPkEiNctZMikP21voyCvWT1Hii6mtfvqgCu/egA7NhscegYsCxKpgj3u
xenBrsvw1cDtgV3cyK/tWJbXskfjg29Z+Nu47/HrWSyByIBBUJe0dfPgxo1BBCY2jCTxZIDRFnlO
UEbhFldwurK1Vl2x0/Q+hrzWnkmwFx9Wo/BXaYk13Aqp+AwaJgBtVhn33sgLRD7IVJh2FOmA1ULB
XCREHmQrEDQ44nWjnxg+MWBt+iqtNt0U1Bvhd8kt0q/KubKyUCOxo9Z7n9rXxL1nyoEAp4ADgIHZ
1KJHZJa0r1TajUxCGoqPPu+Gk0Y9AGKqKr8QgGlvfqLr2cqyNYzvygCNV2dLxWtearPSdsY9xYve
R4SkzQpdx0IVjNpEA6FJdPh6LNkToMcvDpCZm2vYBVq4s/Ebq3XsEXC/8zqLxoB20Zolxf4sLk5U
VWIWxvfVr3qjDU0C0kL/M6rQMjt+FbElSQO8kq0aAZSigy4S039WmT9BTIRvxN4q2zDVKe5ZGwS4
pI2c03byI3hAMZsysnXoKJ2sbo6Edvc3MiKdBtyMI3YO9KwdSZraS8ujzu0sHM/skCpZnwXmDIrD
pwS11X1v7OoWhyR+GjxUCxqKihxwP4ZKItEdj0PLdsV2punerm3rIw7ZpMbgi/nzWVc/evmpN1jr
Zq1j3YFHDhHFotMXU9dQrzdsCqMicHfTLPO3O5PrgJ2nt2+TqXyLB5/qrvIGdrhx5lBthvmLhnsh
ICnsK8bjgNC7TV/JH0fnAk1ruqrHJn0mt7656weP8YI5zfkn2YQ1IjCtvTX7NID84EhhGHjtab4D
U2Cs3EdYlN7ang0htpR71lnt9YQpCxD0PbC+lzGBq2jmfPtkZC8DWF4vOFXOQ+k/TUa+Te1+rbdy
0egu8+uTH1DNudp+tPSHigIMsODeQYkxBjAJ7ATlS+FiCpnsZ7Zve7NP04WjaiQ9lr2LlPkWdxfH
O2thvwqE+kzchLlXvGv7cONXJXBoZ8OIhjTI9ho5PfLRBINLdKzm4A7Vr9yuygByWssWTekqwrrU
9MAOXKajvleuRrYU2sSnn/TWtkUcpHShdshO1EJvmSDHpjbtGQTH26hjWh4qs1y5oW4fdMV3Tttm
fbbmNIvh63Pi+6Ta2HuzKEBgNKS8k3u+g3+16r14bXjuTmX9VV19pP14CkK6URNNQdaxSi+o2Ny2
Krj+6agsTfQM8YSpTrKeV2u68tictciGeJ0ZczsslD5UaSYHQ/bNHbtzKsNLojnfchHe+aq9ghkr
T5Ln/Mhc66kO/ehusNz0eiAJJHP9S2CjMIViHYLNjlZTmmzNqCC+yX5SukTvxABT2hAE9KZb1QCz
SF+804bkVLXF3iZ8F0p7hXow0JYEqCS48Zp75s5I4rGyWZp70m0Ydrg5wZfqzwnjMpXNJulgtnp1
Zbgxzf4tdsWmtNAWMK2lwYigy7X9xpijjR1lcF0IhCSognhcV3rdCmwqtGWmxEHkzU4Hhgoq0aPd
MInilecA6IAd1/APRcwdbdkGdTGuvUJlGKCrIn1qYEs9l5n0H3I7pBcVjrshtNx7AiY97vi09Wuq
UKtb0UHAGLKGIBdLRux7xZSHyTxZ5yjxQjM/hxIU82BZwtxAfjWvh7FqHgk7GHXkSCG9TmdNmbMc
pQHQvrB4n6OYUBVBlr8VJaCytQhqZ13peUBU7WyI9aZC3xCVVmMdtyj8MZrH8Y5pBZP7dlLA5GVy
IcOMCzqz0HGHRILtUvKCIFzo/qItoQ5fYePJ1pPVupfW8KeVJXQXp+SvB+z/FmJ/N3QKWFCW3xUc
c7X3WxV3fsup4k5vf9t2b0xUfqjF/vnI34sxg5gUvAC6D4eIUJOZjfl7MWb94uIQcKlDXJZNvg2n
4HdYgvkLFRIFXGDYMxbJ56X8VoxBSqI6489s2zQs3/XM/0kxNkMxvy/GSF4mYRyQA9LGwEEU9GMx
Vo4tsTxyiujhDtaTH80m4mz/3efyJ4UY5eMfngVrH1jQQOddGbQlPz5L6jv+6GQhSXJOhFoSMECl
iIddRqXQBdWZF50zeuZPw0tEs06qnjxMgu2OaW5XH4jB0ffpg0jua0C8F1xn3kmvNfDVlcQFOSMq
gtXQudVycoh6Hq0Md44PF3vr2wPqUoKukkMIYfJLbyP7uVbFFgKljroNrratSji0eHn6bVDW7sWI
SfdliUXLvQiCqvqYz32EuNwwCYBOVm2XprgVG2CRpDtZkb2xgViuhZsEzYEdW1XvyFyXL7i2zeiU
OwiiCfga+7r6ZuM+btYwACJtg3g5b9lfJ2Z1nuwAt2+j9VQIvc082FOif0uriSPMNmHlxVikuvua
gYRdQRceUDm6HF+LIlIkHXfVMcmZjYzeTFbyGStRe6WEleyDRnsKMncXpcT2mveNN+L4E0iXmYe6
CuWg1cyztwesw8NyKFH06V7y2FoZ0+9otNesf5xzCr/PQFwUWN1y4MwG4T3txDQikBLXmVt4G7iS
28mUHEMjh7EpsInOAmwZIZTkoSInnDxjNy0th2lP07NHJ32FumR4yhJzo5WBhWwQHmGhGycSYL+Z
JdEUWjfkSzJrvkTAxg2dOqgdLHDLRlh7jTjHtSz1YE1XymLbgFRZBM2wQrjS7mqzeO5yg4ltnpiv
HmXOc5uxXUqR8G5C7qk7MijtrVW9OOY4LntgGos88O4ALCcLSGiHyIk3E0IjRPw5+70UOMZwHKoI
trTeUt1jXJVML4/QusmhSks2QHKYmLJSEeRDtbWhoUpqZmH1excd8aLLM5ZRytoLs69JpGvDb0Wo
oB+HZ1W995azzaBUBKFcAcdfKT5YrTnbAKkBgN86gcV4bMCwre1AOrF2KD0Y/CH7IWBXrRm9kSxf
LswGCWs5xuyXagJoVvQAPVNw8B1xgHPB0rVnn3OkG2Z3jKhZOvHL8Nq1FTYnji93GWrlAUfzOXQp
T6auOCB1RVRAunrRI+2T9nPuZijfSqTVOdHdI5wTRjxLPR5J6b6bBFquURlseU1yMWODqz4ApDFe
OYokRa/xCL+hcitmTYTBZi7KpiOWbRRLQ1Yfa09tvaqrHpCwnQK/ouAi7dhcVGbyyrRspKrT2Qi6
SMsCvagxohBxo5XGq18jGYljloEom4bUQwgKVNxVhDVXoBqzoSb4lx//UqvkVreGx5716EhJWHVN
A2Ws2kyDu8zSekNC/dq0hpcoHW+pwKu1bjVs2RrrBNgdijmIF3XkKtgH5PYkYbZ1emRHzZyKiKez
da/aKNnWfHiGV7WvSUO9PITOa6/7FGcSDyJ7o5wcYSrE8RUXuUtuZukuGH2eswZ1tDGI9jx6obNh
rMi1b7x2EJcs3k1CEK9ECsGypbkigHsFewcr1+gtKgohlFCgmGoZrXtqxz7uHyNXQv0IN6JkbJ8h
8h+y7gV5c7AQ3hivHO1TFdR7Q+Wv3bBZCRbbhiX3uUVJmEfuyvE7e6PqjmSa3O4mOoE4XSWYMlf4
ObMdc+et48hqS0edvaque8s8NgBBV5GXSKeCU22pbNyqSnAnNbfgTZ6nFEaEX+xInVtEw7xHqu7y
+tIb+mNXsf1FCNEqyRy98QV6dBtLDISMZVcNL3ZNoa/pA/rY4QlX58rokjXxR8TAypusrx+sqb6t
PXFTpTpuWg8uGuFZBiUsZ4vxhsATIaff7iHjbyzTJSXbZK892dOpq9u3QKqLRHGXlSkKuzlasINq
Bl2EbASwc8FD5pEYE3jrjH2PhA5i1uNzbHiPiTWxQ+mnT07NXV0n/hUkIncdxOX0QDraOzzao0gU
sVVAkEOtZnmisUu1mnXMItdFUyh7TOY6jomm4reockjr8jAN9Zc5sMksk2NSOefOlsd8YFZecUUL
rjTw/Y21p7B9lyQ4pwE9lRunJwsnbRuWJ33Ur1Lx0guSHnIvP0ZmtJuUc6xEeO1DMPXjdleVww0L
1iez+gy9TdbN8JE03zGOwHfR7YEPLoqRiIbiOii1c4kFoGJqtGYZv++H4SAC5COs/0snv820YdvY
S98ALzG5Z5ZPS+qhOw58wsQgngHp2gv4b2NNU5KfanCCyulp/eDP4Nw7hnGqA1OxaaiJJAvjbL5t
nBu93BTqPWMVTk+GvmZe/0ZGf5FGuzP7/Aw87CrPSY8ELldENxrYu0lajyUQE6MpLu3YbvIhuVKC
zFbLWrPDWvaTvs4hEUG3XySWONlwWW1pLYdWZe9ZHF+XrgU7pqi3yp4WJp5wxPcNVFrUAIXioo8X
HTd1TfChpyG9CyABFW979nBtYO9kWz30/syj87dR2RHYye6jRYVTe9+sPIk2ynUyAEcQlowQ44HG
TWB0zXup/JONr+oKYcaJDIAHPbM2oprm6PZzMIFgG0N931rTuSCxwDCtLVfCjVTyKemCjzIXD5Kb
WUOzurDKbz1L7647OA0fABK4OZOpTXbZaJ1Vp57Brh0DQIgOPbWdGR8Fqz1y7Q+tYVxcrR7W9JXb
rniz+IFaSbaJW9Av8EHYYZr0Le1lkNEbyTvLXMn+1m/1ZRRtbX/T+CkNDVzh6MWPC/xdOY0cICDg
WzWb52oM7/QYyX7NQI28Zc5ubzPU7Am5EDxP7kzNHFG+RPCn2ZgFKVto/zI4dKyhM5ColRbMbPi7
oUckStW69UqvOpYKCNzIk15pUr1amb0dvHHHzi/cR/10gR/57FQkTCl1ITN1OyT+sUdXtnJtqZAD
thES3uxJWdw6eRK/RPjrtEa38tyEKZxZ9Y855slZCKDKfSxM0Dcj/WfpONgy6hNOwIfK4o1PKVBB
jbOOmJ/qCAq8WSFSaN81ZJz7xCMJeDFOaNVtdxcOOU52uzRZM6VTc5fRTRda329jC1Easp9Ho0L6
yp002oQCHoKe2t6as/CgZzD2PN3ZwaexNnXXPgJdbjhHu72WjHwyvnYq2+GpkEQ7pcFAkFJdwWbp
B2MnsvJUM9l9nERs7JEWVZFrgSJFE+1VTBmYBYLZdDOXyJUy6167InavAZ2y2XMtm3sMpgzEc62X
57dNT2QcXw/HpcLb+0DYW8raMbk3O+JNR6jIzcAUSZTxuLTJeFgXzYfKqACTcFyL8Wsq1HTLHTZg
jzbe4hVhcDS19RoLxbJmuoBOPvCxFQY2aq7JEVt0fx8ImqBl2x172ghtrRAExTrS7XeDl9q7pLao
a8nAPVSCKU8Mz/Smjw2bei84k4THGiR9b2JQioR8f6udsr3Pw2ZYV2kr3jT32XQfW6jjp2YySccu
uBrgH0Udincm1ChcEH0iNjSU5bCyVkcZj7dW1PXrVHAgcJLwsXVGsvFLf+cmzdbEW8lPFhENxY/a
JYMJ4tjodzICFunVdryssnxeq+Pt4rrEpgZidVNrU3vbauRDLeIOD2Pm29GRNbOOaFZ9tKZC72zb
/LaUpQePXhW6W4s9Iap1NmSTqMKtHFzzsaD2vRNWa6x4XcEdITUWBIyxv5/icQJyPgzoZQlf5Kzz
veRKa9AHVgO5UEv+OlAELOL1ienrfeF6VrO0tHzYKJ9QF/QnWvKh2VP2oRWSCW88TThaIOoshQHW
XaHAOKSZmwXLuOpQ0gppiAcdzOyDLp2OwC8kHMRiauJei/VW32TcA6nDo/IkhnZtjEnwzD2u3BfE
lqPrSFsNV4RbvjVIZm4FoBVuAROmEDs1Wf5nujG8F6NOJE99+etu9Q9LA2jBPugakGf07IHxEzp4
SmDWWd4YrQ0X41AD7PsCOjABNvLXz2PQ3X/XetPtGzr5qFRqpD27POlP24nM06mAcX+s+5YnQ3yP
Hveiy/c0pRTyl7SoC3rz9WiuLJQQrOpH47otTn/9Kn58t398EfOL/G4ZUwbRhAJxiNaDcWraFUpa
N1rBW/rrZ/lx5fPHZ/kpmmNeN+kcL7xVe7EYV9GSYKSVtvnrJ5m/mH+OMuYnYUOFyYUpi+7PEOkf
30qiahuKTwDMi7UI5/4sr/a6S3bVHH59ov+de/0295pHVP/vDSRDLyX+NCxmftxvUy83+GXmfFIU
smPTPdznP029TIMbCBaRgO/tv6de5i/sGhgTMZphHc9YjH/wt6mX/ovLFGeGh3r+PPpinvQ/GXux
mP7hanF4ao/fOfF7BlMv39Z/uvBVU+d+Q2tE7mtR3VLQ7Wg+wWusehx+TKYi5rqAokYAwG5QvmZA
AK4jbU6GE12YnuySWFTEpU+JdEiQ03FiflRzrFwSs5SKTFXf1HPoHEdfsAnmIDppSGhBczidShHf
t78m1pGkK2+TJMb4q3U0PiqL06tujrrTWfdtglxS75AhsqRGb4/TUFnnCgQhPGQC80Dls5aaQ/QG
VXqvmcjSOwxoYqfxryyC2NOPrgXLAhuJj9YRQQmEHwcTM9DLas71i1visoLEYL+Wgg8oa6CmSTJc
EWAMk3/KK0QKRGXYVvniziGCoUGc4NCAAgOqoRXtRpaVcYoyn+zBsCQNxa9L+56oBhgaUQBPsk0h
8DVzfiF0k/FBt2YZSdYqb7YMGkDTPagCAIBtEypTU4/oaKM5HHGabGIS58DESNT1gV+7WHo0T55n
3DNPAQwFAGHbzZGLgpb4EpuZWkdzIKMKc+egJDkSgd6JNQRK6Osp2vNURf/F3pktq64kafpV8gGa
NiSBBJcVEQoNCDGzgBuMtdYGMWpAQoKnr08ns9oqs8w6re/7bDt7YIEIhSLcPdz9//9ybLQSj00f
BwPl8AOERtX1783jvhvCbAXYkV4VcbsTtn7u1pMOcdJK8Gy94TUxmL1hKzRpWsC2IIJ7bdPEeoFU
ofEU7q6h2rcilcNWrvLT9O+Qf3ZywDiIWcIn8vEQERn66FhlMqdjSr9a+UuAnEx/K4kJmN5Q/SHJ
sHsrmFlQPhP3VkTT2KdorxUfPF6CxOa+07l65yGym1ZxghypleJ8lQ1yJWV539mnYaLRKaK36oSA
ZwX7BnGRY3/TAfXEsTaXhYm+LVibweu3blVB0TR7+kmrFDpsrDOGMwfl99wDV+01tEfB9ukiNPLW
iFDcZdkqkRovNEkHn2rgPQbolIJzafykyrvrc9N/rqpWz7TklCkrsF2q6BoIt5V7bbT6p3mrhDro
Uee/tuqot1Yn1UnM7wbh1DcCqnWrpDpEUjW7ogKUwO8qIfr42nPm/QO/3ua6T8vAfkFiUlfJdd5v
pVur59ue3IG4/oGHE1rKVuL1AiXUPG9lX3soRxQCzELj3+3iAj6hMa4B5B/2bEDK9c+ZLq+WZPvj
5eciO5qPV+VX+aM3qh5vc5I8+3/MjpEHtGZbYoDApL/vwqJxzYyh3z9vOxASoAxwQnj4dTU5c9yN
bQkgfvwunSeV+tqkG74N33vlfZ2X13NAW+5janQKqB7y2nht84+Zf51BLlClp3/0gqQRGbjPcGFQ
k5zcc8jfhJ33AfRll/ekPFlDXVxRv3sXCZG4yUEjR9YOseFPPkpBBfi9EvpT+b6Ww3Xe7Tr63fQu
3gPZZf+GeMj6lcPQ8L5f0cCD1Ab6i8Rcva3T86Es+9G4L4rqbvf6fMpBNwc0D5bm7GWPXkef0voS
EMGny/7DHEyhakv8+jY8zZCMoaBHpfopjZcxlKChAT6lEGImz0v+Q2dsb14/kx74lpzG7gdH7K8r
zEgpynI2S5yGOkjeek82Kse1hqbSkHLW/qeum3R87UFjgzZ18zXss7L3rbC2KG43YKjXPR+EEYz+
Ywjoy0ak9W0QOiToIyThKZTZ8Fg05eVkPlu70DmNmhJGYJoJCr98Yqk4JVw78vkkM9mnxWNMdJ9x
qOScUViQ4tbZABqEV9KTRYlumNMH4Agtux18jIfto/RT6mtmIjlqfPIGtP4HmldS/D6ZaEryl8dd
v94Fxq/XMR4qhz19vM+dz58PXZvSzj4Psnf9y6CQyLqg+GJmVxpGKyR1rsgIAFPo+HZBZnlPQSEZ
rNJhC7cs+uUBLqKrZ9CBpfJXe/h2rv0ILtV+mCOiSNZreHtO6s+rJbft3LZXQIBe08uysWWh19M4
NPU9h13HP70HRdj2Cowr2NCWuVE1bm2X0JmRe+n5FtIwqLxkA/OH1kUOl7D1WBw16CT9RQmqgyHs
USsHIeKMrrZhaJoknF/eTs66JsXcNfKe7pefzk8GmxoZPwdoaJZV11n/RBGyc311484dGlWRnt7A
kdPHY/GsymLcO5cvxJqHfKtkRz5gOm4pJBCluv+5192rP2zyG8nnpG/t+hfL9IvB6/YWtWG+v27n
qwP6vWMNj8bdvi6c27Vvo3INvNHZ927+iybd0Y0YNDbRcJ3UHPngUfqc7967AGcvuhAOnmQyRCDy
bNk5HRRpSd/c9Xp9zyj/nmckFjpj3HxuEiIM7GmPEa7rjmMGgBUTn8qf4xbDd+naZdF8pYadHveJ
TSGIKsr6Df3hUxkIvCrDfJxn5btP1fkEs9UxrbsdhKjS12vRXMx6WvY7V5gdUooSlZEDCq7rc3Ax
Pr3FEIKeANnhws2NxyY5I4lgOAOk4gZVd/foog0FdmnoXQaddVUiIyuQ1iBhwQBgIUItenCkHR3U
a6vDdRV2cU61TUt/jpTC/k7+qj6rM7CQyTVxrBFkx9efp4OaEkxk9zWCAmY8LOja3/dgU4X+9ebB
bnwGoFyWcljdSD+d3nV5kel9CBIK3hc0F3r+s/vOpDOsruvhCfzsA1JpepNvqJza5xS+1ce1f8jt
DhWNfZrSa5xnt/kwMftwJaE1Cg5x4BQuWPJ98Kqz/ujZbfIRhKwZDcqWZS0gZbTiqrGt6ZV2u0nV
eb8TMms4kWtxPs+H+cCBh+ZkIrqQ3tPt+VKn2qLBCimEhmNWlZ3twyCvnVYCzZS0DIDzvfQ+04SI
oW/3emOIiRqy5w1kF334ZozkZa/2Rga32HtorZ1upQEoPsB5Arc63feH236QedQHzkF9BznTJU35
dkykIByT0v7FJGN1RYNqw4m2iJJT/T4MOmYXuO8bCTgxOCVv/5SZHfD6IELzoZFDVNCBVOZi3mIo
RezFowuvkdM3qp+uRaIlz+prUEAEMrHTJN0OjCGYYJOsCO2B9z/UWoov4wIHTDn8SzPcrLs+Olkg
I+rkskjTFBRhr7q8gzOSopQgb8/ocqlp/3YaG0EZuoIccAnD85KGLfwr1qOZn8rh/mdf78+/dUpC
/lw9T9MOPOajT44Uc6mhY3vQrQLBRPS8O6l/wZmcvy691yv8kO5fPXuAn8Slc/ky36+vume/Up31
oTuXz0+vIgamyW13r4zPt/20PrPGODVLgtyfS9d21n1UEeH3tXoxu67zhlb0XajqbXe39XUP+rwD
wYdu9Y7n9Ps+JhX9XxKBC8Z+genp2jdC8nGTi2OlU6gDV/00fQWfd21O4ItLwbNB8UFm9A09g2NR
JjUrawv7DAxBF6uj93fTBoWEpqukIdqg4pEnb12cB8b003yK8bCCtrWy+mBFW9/QfHqQgZ2NZrLP
so//wQWPje5pOKlf9Indy/57nlbZ263s9DG7m/fJPdkjl3G5nrpekeI9XnfDhHHneRsRrXzm5dO4
TevnM3NTkoDzjpFim81HJ1tes+o1Nqs7Le7p5wFZgPM5NEn+iJPsdHHPSKeO8hoDNLCf/XmROu9f
B+Lo6QM+bIozQ4gPPvADITJoqVdOTHQ2SweW2nMxt+kvW5qvC/Djt2nNq9I6eRR86q+keQ5NpsXA
EVsGTEEUswYGyOEB1Ltd55Gc5OlmFu4ZyrOn+6Ef9QWZ50ekTYdZcPbJ1OrvbwtwWyf0r/cW+ycl
5wVG5LMPKGU689JChVwk3C9iZengLk65kyDcWSfLViX3u/ehF+/Ro2T4qAz7JyceGmV2C6p/IuBD
IRQAz+CS1T8Pmsynbbw7JPjOrodPt6imfayGe0tO1bx/r8sDpfRafV5Z5r9qovLbPrFWwBGGf/aE
vi4dte3MJHdgQa8n0UNyG/6y63qjbk5OCiqo5s//zzGU7+CXhve/99b8X7uc/6P4Sc7ILxxO6d/S
498WBxr4//Yfj9/iT/2//jYt0tf598/j58/fDo/ff/xQHsrkT3F+MM1/b7X+56/6R1piYPxvq5WH
7bYCYY4BQej/SUvwIxISsIVCDWsODJOf/FcvjkXDTY8uGcsgBYGwPIm6/+rFoU1n0DU5f/aH6I30
Dfv/JSlhMgf/lMHqD/DXDmOjD5yQ1vqX1KOZ7c9djqSJvgQnX19jgMx+T5UuiCcBQtm9uCelftW/
BQ38s1oa6Mf2ewembdl0KpnMwD9nzvp7GjfKku8Fr0EV2L2ojiRRJ6a1nr/8U9DVpbzM/t3Xtumh
/3m7/+1r/yUFU9l2F6AdX5u741oOPPQDpA6aETUEBWWIhK1SVf8mE0kO6n/Osjmwehw5wV7SdeX8
y9e+qz2MkCk6UbBZbjaPqFDDhekp02sq8cnVpuCvhTqtL8FLwQihG32Ox0AV9wV1GQmCVF16krx3
eY3eyRgCZSqV0Kq4u0sZTExYopZ0G99+VQagVxp6Z2g77IV7b+CNx6a0wyygVCR64VDooajdu8jX
dlgEkBUJQzXR+yN1XkXj69yUO/7pmjKdf1SXP1+m2A08YwPPRMgw+ALc5Y5mqjjZop6+1pftIDz7
eUyChOSGOn1ELrruR6UE9uK9PvuPX1N+lDbUaXTyT6O9B6Xai7HU7nP9WH5UFjwCR3R6brVGYmtA
oc8Nbvrp9Vb9vTCi3trRHfGMdWeTzvs6AboWcRLffGDEl73jcAgwSj6m9vF5IH9gQ2JEUVLnMD4C
gzyMO5S96KA/6HJZMAmMaVIG6ZyoUwBWiU5xqUabLBpuNMB1S5/mO4RlFLc3+ajdyYeH7yE0ZBtu
5T1U7dGZ0o/q2NGJfGw1fb7CMhWDA7x3mWaBoYc/4w/118DZGLoXDgaI0IUPGiuOu9uy/9OV7fNt
59fQnQk8gChWmBJCJm1FhkpPoufq2nuKyXc+C+CaFeN0NgEAbWl9dSGk0Hf3oXouOGm+V0zQuXH3
3rh9GmnMi3FfF8tsacrLlBFASf1ZnEdAJEUToBShi+lzTvFLm4fqCZhafHiVc7iypS0/ASLrwXXU
j7R+j2EM9vfrAU/vfBKnzHvHw9EnmCQ/ullmU1bMGHVmn/qi7AhFd5HF73vvUns6PwkreoohXwsT
ULYtf6+jJmgCK4Kua8mjmGS/OdoKT6GgreeDhnrOgRmPduaJMvmYI8Qzbhefud6Vv93DzmHAjj77
Wg91HVuRvc6mt+nld7xrV92AJV3DtXjzv005FDvC+bUz6YY9r5aZWpvj3gwiobBd6E9huu10DTev
aO8l02vcmShj0w1RF2I5jrvSEY6opKQsUoVw1mgWe/cABvugQdaIobjH+nlAIGLWXr036yzUwPto
0HzhrnYbNb5NP4o/WDgMpiehJWFP5vFl2vmx+YTtJp4aWWJPJZ12E9nX74/LYowtzbIdhK/IPNK+
o2p2An16lMl0D7qP+SSRGVPQ14aGfUzSV8XOpDNF3UWp3i4rx98HZvDjuImCyh2+zXEnnnoex2/x
0LY8jay7PPkd7vsuRr/qt2TcGpK1qFEdMQGHphS8Y6yhq9B37xwCj4YAQdgKnLy0xZfnTr8y94ez
syS9GbIT9EM9FChp0Q4nD7sNdmV092nnUA5D7YjvnjSiZtk+ojQugp25vjI6hiGu7k1lPMseM+Rg
i84+uAlBu5C4qKcEVahNBtsoU6o8zvTyGyUdXiYGFmODT46zTGgGnQUOo0hlgIKTurpMpjuxkbgQ
uXfT34Bw2cTiW39rBuU/1DKXT2+5/JhqbB9bm9pJDjvC6TNgTUdB68vjN2m6ougvyB1DqODZbwZ4
Oqj+z352C6hRRnw1rTzVTj8lGIdpGoJpCXruc15MWfC7pwhIGOvunzTMZ/1RQCSpmvC2uIevxQWL
MRy12yKRmBZLlYt05vhBPYYhaZbPPsHdH2r93FWzG/NUeRe1PIcaMQF5Hk2e0vGxA9kCEzFmIiDN
1t99DSsFN+8IjG1XWhHca24zuulMt3se2602GJyomk2+ay948qiKCbaMAfP2nnzyNBLJFvfZli9s
UF9/52HttbOs0T+M6KWnaKyr+LE1VE82qisvyxKjwcwm094a+5MLfEEac0+THWXkoBsWSx7gEFPK
nGOuPjzWRM9p9lUF9gPeb2xmIo1RcFHZwtHLdnuPdDV0e6vJa/I9mRTsoo/m83rJNM9YTlefTDVj
46a6a2uk561l5IMT/c1C4Cmz3nZV3D51rszcdoTmwRvt3Qkekn9ReCXZvsKTe/JmNjvWES8IV8VD
/WVyk81zlUz0fDJW65uE1EA8vPb3hf8WPs1WbMvP8u6yN1Yd2ZCfEq/RIDh5T/3Wb7UqxOrgNSJA
RoXoyZLkEb4XYST6YP/ln0bMz2Nb/fx5+N5NFG4pvEpH0cst3Zv4yIbQpxSiyCQ1B3evPqN90I97
yqOhRZbiFBojy9e9P9kEFpFZ988yY2ZZUPTguOsbzuvJMjh7f07c366OMyxGh/1ymZ5GbRzQlZU7
rggCUlG55/VoRCbGJVEY524WbTZrbNJFKuUEwJBcTpjsytq1PVjrxFX8+olnerbHSVVUrDTfmjS6
ls2EU7bsKygwVta2N16Pup6yeD/pAVfBTCVpJ5GVXMMBGN2k6k/pswhA776Wk3ZsDkPXXDc8C4Pn
yoivIdMZTaeTyQZqVUww2VbmX7XQLpWpyrVYzePx+nddYmXbxUDLpedM1gyCu7lqP12cwG9wb+NC
rUf7MQg2BgRDI8aG3dNaLJ6/gw2dpGKzeRMYoSbLpmNNtNHOR7ED2V3kmjCbrIp6vLyom8pZRsFH
BKlcjh2x7k/usYHJST1N2w9mLVFLO3jqW3wP2uf59ecjruMf4UjPa8JpgB2gcRvS7rP3ktGUpxR0
3LOUPyTjRK7qlqdXWHB0ZIpUZD5zRhDjeRfdLtnJSP3OZqTf21iqOz7tzG1HzpdYQDHp+4n6IzoS
LkE5dOfTPx13bgbnYOidpAy3lHOCPLInX6XroZcrwji2pCwPsHJMWa7vICyENORhLx4iCq6egCfI
PXnz6XzOiOkkkewyxpDpnmso9piGjw9raojlc9X4cMOJL+RehOMiw+mLqze/j0+N6Lh/iFwgXlib
6zx0vq4seFb8z0DRkZiJ5XL5xGu8poZ/96iEBG7ksfRZ/h1pK2tmi/mPEPNgMvnGvA3R8BPtA8vF
mzAYs7Xb8fJOE9Xe3cnk1QYiyGUE2LOQINAW7IoE27bDGo1TsevSXiZ2LHB19IfqseovVfV1DOMt
MBsJc496+o9oPbIN+f7Ovy/j3x4L01+vqcwJCkpidmzPA46a1bzsq1kVzsi8SV89v7pz1tZXX8mB
VMfjYhW+PPet2Mtv1ZePMDxEU2+OJJMcRGTs1pmI5vo6hmJXxGgYCWJ4LIXoarmNgn2Que50Obmx
ovCEGpupXuKL2UV7Tpdi+tOf07EiZeTyc3+gKr1fdMBXgygYdZavrfKrk1j/KnNOlwNkqoGimU6c
1EMe9xKmZUddv2frmeru1E3exnDmqqtSUH+z50/xRq2H6lj56feMPih1vK1OqsMlKv5xW6VflWA3
P+Qi8y7ulU91hf8ezWazIwYBy2GOn0SKbDJCLEwN6d4sqtyNam2mVqrdrk2xxaRX7mm9X9mzNtCq
3T7+AsacPLA9071i9rTQS2dUZBtHGyPm4KaE8ZUt7tjVZWvnjb8cXk4dtztL8HmIMsVY7wnaOSN8
RGTp2h22a0Q3idKQFvA1w0kPQ9bagRHUl9Fp/tHG5i7GmzaAaiO/9rhFPGSGd+4lKCNT0vUi10Zw
X7cmzxGj8aZ1r2+5sWGd0aXawNcHOYN+bfDDZdoGsnJMPMBVhm89LqM2koTiR6wzNSTIb/1da/BG
fVFGWCIcaOuAK/cRvcO/n/wK/TuDU0xX69r7/sazt99ITMafrRWmYBHY+Czydp7WyXLTnpgcsVNm
OIaQ/AadkiSfL9e1zN11JWY88dEaQiOGcRfrdV8UCsKw375az34TD8vXF+skIKsp1JNZ0dXR9piN
3kwPdqV6ad4uRhulGHJnsmmnaL1pzbHv/0KH6I4VZ9jxeHQXTKPacIjFXstZJY6LcEEvNn02o5sH
MxBnXC7E10c7tfEpbQgsORGw3HPOHmLa/Jnya8HuWgxxEZTDPHU/XsVsUfvnr9Hv7IgGsjjS3bC4
yQUM/GTr4HVEPUKO2zCGyJIjsn5z9xc5envnA0MajfAaGWs8U7DtBZW3/J5wqiNGHxP/0tQmGz3w
0rgNK7+/OS5uRgM589txD9yX3oxK9VyXQe0tiSI6YjcU6sFRmYZ93boDfQ6f4+WZoqycRt705OaJ
TzjyfXWNLzxFCGmFWNKzOdZ67lAekQPhRtPBFMNHk65kKXsvAbJPppI4TaPwNxq6jcRIGJ6tIBYY
DZZXeVrhEV57aXZEn862P535YHtfiX3g9OC8VJTPO5BUisuCYxzxmDy5+M5zE37uYs7/jy+G96l0
R94lirGSOMJBa1w8vp8dMVjmNcQg/s1czeHQQpOVaMbewmp+XZVPqAy1OO0SJGNtEC5gJUcBAvTP
sabdbnn5qePeuj683QGRxeZFYNbG73fZmX++LkRY3xObtuwHch6Iw2izp+ggR8qqxKztVUByKXD/
wDU/UC8cQOOfdnTV4gtCIOZtwEZbd4gtmJ7C6+yiKKrykPRNDbbiHBrfFLE9gpyOm7kkPYiafsyA
lkZyR/PgLOFkEu52m0ckkr2eoc7BCQkSka23296i7zoyeEER8gN5/XbopQGZhpTDzdD9oYPTh89r
IAcLWjhlYG7raaXPJARCIyRL7Ki4q/OI9l8uBtzRxbV2dbyF10e4mYihqw/LtQ3KJUL76XUL5S2O
3AeEGzETnwau5W1xtZj9GBD9cnsP4nLtbiUtz9uuphCq8BwooskDJOou2AdiSiNEYebCpV9uVKuL
L0Nbu7BDWMeBMCSMnoFbrG9xRdcl66txn0u3q/Y/cKh4DZfIoRSLyhi/37hbbz8xJDLcDOfgUnEV
NST2gsMdPPy3rv9hZNEldiMRoT8hpv3Z7SCbt2D8TOX25bqCrD9DfDAN234htkBqcGEfyb119TMS
+PGPjAUXbQMgZO3/OjhCRNWt5DN6KyvszNqHYv/0NuXDzYlRYD8NTD0QyfwZFIw18TsMvB9uq8ht
B9hOF3NLASiwN1VkhfvJiym9xDYs0nQ/MaCa0OspXABGfIVsXFMPPYcLP4SLWyXmmWTxSWKSuiI+
HE6SQ54aeh8J1DUVuOmt29tYtxB2pCDxB7p9312FC9OH945fIWxCFGlFrgsRyruCB9wzhcS337W1
Ul1kFaMeH56Ca2ak7ay/tc28GET/kl9GWAeXMBGh60UF3vskXx7gHslLVxVe1UkTOsx8PzR9H6wL
qwOoPj5awONny8KDBFUUXO0Wu8+glGetMK5cLtzyMFHbmRcyCWeLo+woDikwZvLPxUJKV3gWk80q
ETIU8ZY1RkS4WISrjJttXFaPPZIrfso7E4XyG5MFG6TwV5IQkSYfDXpI+KEMD3EcS+aTCC24yzZe
g/91tFi5cnUoxAE1TxlTY3RlIuTF9Yk73Ur39IrpO9j+eYF7x6wCZBexRFdJ8DxlxHwPNB1VCyLQ
Ir6r8+SIiefeFofYHYaF5DIhL2s8GZ6A367i6K9WhK6rgzTVAXCMiB+C62xLdxsJAm0P4GMUtQmL
P9PAYcM1676UMbK9b5UJPsESAS4o3OvyHREIc1tkF+VXzKZgTOwKSYC8BSjEt7uSiDnjuTU34bIv
5NZN5lG75G0REYW1S/9Lfrnx9u97nHXJLs3WVxIwh4HI2UwfGV2A0rMquyQB3Fcu4ZWfM+KSIxCi
0APfOlxGqILztfLA+LYwPOl2lz4EV8WyTcEaedEXJ0PXTEXc7pjGpbddow/CE+Po2LhEkkNv23vr
dtGzTwdCdLxXbHAATfx2Fw0E54DoI7ftvmiNy1vHe0G7mvtyHU+ep1aI/o14zC2Xnl8XfZqlpO89
bM1RGJbSct/RhR8263b6uO6RHfVZ0/0xhfFC9BsFUdfgsTF9hJ1AN73Q5Ps2/cE3q2kwolvRD+PV
Kuz5qaK1HRVS1VGP8XPCenl5vGRrw5X9w/nnrgvvpNYXTnych5SS7NeLeyNhtvDVcSDl2m9DAeIc
os/FZTdbsNKptoFqmUlg7Mrv6N8jB09L/P4eWTRHH4/OqgxNNm94ESv3vo37Mg6tVR2Eh8MFm8Bi
wyjsxdcXjRJyK7f8V3Bc4VGLzi52tywYKbZ/LZF2qfMcedT8MKKCLVLKtjrsy/YeQygyxUqG7HC2
QPjXCmWt3ITXn/39id5iBnLX6CmIFWUVlhcjCHPdDrKQ1fQyOyLAjulJeQ4HeihWyYjNyPXfwR7G
3l+RTnuaoXTxMLaI9wkmb23lDOqQTusAucUDj6NORnuwuUIOat2LUBsQzz2mG115yYNv/Ym7hc1f
sHi2WIZCrOLowD5vByPdA+hXkaqPy4SZ//jV4zGGJgeGBaL1/NCM9uIg0mUVmVG7Zk/TbiQvNIDS
n0+jgRS0jp6nLBYsbMd7Bv2j23dGkLa/4H6kb1GetgLFdZSW8qn7OrDYoHVhPQ1Dtw9f46r4c8Q2
3Nx0QW8IvwZsOPry7rpHnZrzmGYkt9WsPRfzlK/a/HqLqy7GQKRUsypndM+rxCNsJdqDKoXFcVa9
L0f5I9ZWxyf4f8sxUfxo1p6CiC59VpZfjyr5CDbr8Wgz+12PsDh7OTu2duw0Oe+lGo04Uh8wuO7e
fYaK48R69DtypgPSzH3BRQn3f2ej398ZQe3vSSeuiU0P7a+9O7uL2WjzO+IA1RpVgBjH2ZFsgPLR
yJ7KfZxEFicNi9hUvr2hDy2Jhj5FVbKIRpxE2wETi6/hmvtWoxlyexNiXF8uTOXjrcSCQd7cFZRp
Kg/aBRpZni08b4qlWcempmVP1VNMykt6JQSLApteR8IZyL/sN74FmBMccHI+z74cOX2JOQgL4rWO
tDzE40Nq02M5wzzHeI6LKMets1kdts+oDu7qpPrq5h0x1wvJBF31MFqPmRM1Wv9yg8Ev3VK8/42L
YgYWGQ5wz4FMtb7i464YOqamH9ZqiyynPCu18BfyglkS4SI8hLGpnKMbx88gxlBj78aNixh8qhKh
Fpw3/DDEY4QhPih03QNuQ7ULI5NdohJcC9eRpecEvzPpE67FaJvLOIoJXFRGbLCNXPy2zcZimWG0
fzIm0MLbLwDmigX0SSeO9ws/xC9hSFZtlNb1GSELkW1DBkReic9i4pjez33K1jisGFEdcYW7KiWT
t8ImdHHk6RTbyaFc1gQ8q1CyPZOb4g2maMYrNtmqtU7cCl+EO1rx7xDrJVcfRrI6PFwiCnf/JeOP
a4/C2HWII3jHVWEJkRgXTC4Ob8qnUENQXImLGIf9c5niL90LEQ6oPN9yW6s+0G7D0+SrH67FzOUT
Lo9osDbFa57ql5fCW8njQOZqJ1PtrBewSY1MGD2BHa8ucs2KX4+OmNhVDCusZz8lXh7L3Lr6u4qB
T0ZD/MdjR7ak3Z/dURtUlXheGEPleRuGq5gBze4acnbcFdkYFQ78KngGr7V0PCoj0m+NUNGaaMRm
+cvLy3iaTCihALHnLR6MJIbrJNF3EUzH6Veepu7hrQhJDK4YEqK42Bb5xuB1SfhkGGw5uEYYQ5ku
yzk7hutin1vHLkCssS9C1ojJcujzF+Lc+9LgYx952CZzXmgI44jWHa9T3cRp+9kV8YfjDp72tXYH
m6H37ozJ6bzWjP+Q0fMOFlDQkCPepIBodjyjykkIU7rw+gLPFp0jdEy+GeFOmZTXjAIoHtEgnEx8
AiZLrmKWAKaCmQ7bmAQXZn8t7lrmCAwKYwXAyr2FHcXEsIQ+4xXMRhEuPBkVcwbe8VaspTgZsfC6
mAfDbW3FX7N4EQvbl9WkZObppccdpRp8vdd4BKC4S4ZFPAijC4Hawz3JilXLvI7RCrgu+lPV35JZ
au0jHghmxnkZZ2HXh+Ixag4dKnoqcQtvgUu7T0wuJZtxEfrlOGlE1zfFdTv4QhD5G4dn+w8PE5yx
Tt6CC4arFqrTJmzkRUKdLEm5ZdJntd+VxIokbuKSH+C1u16tjmSl2i00PGazTjDi56lOwvYTXREi
iTcmkc/9LggoH3K2UAvCAx9X05oQ4lEojcRZ8wIHSuzPzsegsSz+OmNFuYan6TH2nxh6lZYxaOgO
K4P8NZFNT/jpnoHu41PuFgOXuRhn3n2Bl7m16TIP5Zp/g5wyehY9If/SwPBPnQSDtsHhv4GnCmsP
x6NzRW/cfSlwiYJMNcXSowLW+XQr+UsxK6Q5IBfFlJonat7TckkFckgXtnsjHTXwaCmkHdu8fNWo
yRhHI1fZz9rIUNAW65I8ZynksAP00kWFoqBkEEIyojaDcQc3snc3VzNUG7MvxheQIHdXQWfxCBoa
uGJ7Nr5EBXzyVF2skEozFMVkB4+0nEt9nsPFFepuaHppqoC5x3vvuy3XvN0y2uVxgagfBY37elO5
QBlCiyiwmUBVHBXUe1EY1STcsuAT5SGFUDQVyNddjyeaMrejPokek7wvxB8uTPf+K3I2j4HfJdHz
oTMPMRZhLPWTQuRjWa1Pc4p+pI16YRZ9fkzc0cXXpaYq8lK78W35GYrrG/6rqIusXk+DuOxPXpZM
1z0AqBuY/M4Ahw3EQAS4ctoRfmjIg0g2AsFz9Sk9gKP79hOKEzGyiPIOia3aU4duc3MG/PXc1+hB
6ZUk+EOUk1MhxlX8CfR/Unceu5FkWbb9lULPnTAtBt1AublW1HJicCrTWtvf9LAHNXjoT8gfe8vo
jMggIzJLeAGPz5GozAoyrptfv+KcffbZWy+XkqXfNdPRUwkXZ3BRMJi2dtK1k4dmj/z9TCFdp4Y8
85XNxMl2NlrW7jS4KDdb9U6UxltDn8jCrezs/HuMtyAAtAMEGktUruMzKvNLSOBCMXbQPnQ3rbpM
zhFQ39Jus0SYY9ZK1lKxMMntMrSgUBGm5xc12bXUTiDtwi9wKeihvgzEjlvuIgXsGSoSoDugMjJ4
1haNduqcxbx5gI/7zNopAX+jHvQTzQnsSbYP8iw8m6Qu0KdBP/9cgNeN1PqkWVWryLfkYXnKd5Ng
D2V63oJUA0SKFIMSYet6kLAt8Uw9MzfqZQNZ+i505q46hU3hoQJn6XTiQCfRkIDmuEXe/QYBM5TE
NVBDrA+CMzUh1Q3X0ik1WTAwb0jF+lfnSgqtBEZzvzScaRxNulm0Ge3tjduRrUl3BAZ83plpDcpy
NKVTjqC0oNCGAZfA9cczBWDrZgyDaRYlYHpQ1ynyXmVWvbCvCNUXFMh3BX5uk2ClLuBvVFOV1k4r
f7zAOgYkcPpY0ZawSublor2QLoECqxkVpGhanz2qj5BpVhr8hWxFhcrKXoO9ex9NnZXOtzn0x1Bg
HPPb/F7G/qnmmbuiciQuUE8UkG2YxGiCzaVmCOlwMqLmgG0xwBsKeh4mAOfgM9PNy1UBweShJ8W0
5KtiSrEpVqftprgeamzGnNVDs+5Nte0hqgdT/UJ6lrcZDcqnG57icdbsWW3iZGu/BgtqsI8OTVlj
waBYjMQempTUzg380tp1b15jg2TM+TH/VrWLoniK6kd4Pt0Wb7twwoFA0owLAKhhcI0smzu7ypyl
c17eVkTM1Hqu4vTWvlp6gOrgG2eja74usKdsokyMaoHnsTI9Q8GEy3kpnRb384ZSim1pMl99BuFH
nbvBKV8iZSVVmy/DbDKL2CkAsW5o6bdqYD1mF8Ke3ogHqs9vlBwTvjAN2dOhEbocL6GJa804UcZQ
DWoiZKBaHUZGfQoV3F3I5BuWNx9dO/aWRZXdyZCoLqtZtiwBOiBCL4ggZSJe/CQ1/meI1IagcIhi
7Lv8ojlFdCKfV2vyn4kNgrXT2MLAhMTy45fwUUJcd1rlk2wzBQhlkixzW0aTcPwSbPNFSsYDTikS
DpYX0gQJiuX4tl7d6lQE41W39qfZKXxyIhjEyFm2lrw0J9xZp96TSpQ1ldBpyayumJQKUUN3tWuk
s3SF1hAtAafiC/gVwsvgbGMrUbiqjQU6hc3yWuDgPmtvxrp8Ne2KpY6S3zQyaPlYAzQJZ3TbrLtw
Jg6WqdeOdKP6l8xKuSjX9e0FuoLTZmOBHD4hGDHH5FI6Y7mmyqlHaVjY6muhmy8lYypTBwfpR6nq
1p2p07GK7Psk44hbVbOCEplwWlvmtUO39tkIDqNz7l96q9HU2PQ7b4nKxI4wRXztKosjb+3UqBfM
Kc6N1W0xmdPPlYyn2d1YuhR3fPobJCawoTTukKFAM1kB0ZKJqQjVtcXwn95ZH0/HmEaZLt4yoMSu
AX6geKQnfJABliT3x0V2yiNu6vEZ+L2w7GaVRPyJlrzVXRqzvZOd5tDCFwUpc3bFw+HteqcSxDYb
AWMpjmliRfCn8ibUZv2+I9kOYarfIHdBeBgNeXQoLrqNym7tLXQ8ZvHNtArZDuGuOFMHsBF5FoR4
iFheWZnXJaHqIvS2/sV9/0oaKEksu2BiXPAUxOH1PFwE5oIkXowJ/93p+bBc5SlmTzAaxpiKAzCH
05LS7qJahHMCu5lH4KhOreq5JxsSt0MginTnObkCsjVTKcVbz9Lcjb2WNq1p+fHK4l+9Z6XJPMXq
zlyaq3BRnBbpJHhqMFABHgJTNyZE5w16atSIHrxNMeGErqeqJS1izbJyXDP5SjCIBMxoLRK26Ep2
ZhVpzB5VVIMdtgv3GhBnvY3YYOR55A8gfv1NvLOyDVnk2L8Y4j2St00HZtzfjAnN3XVDkuPNQA+m
7jnIpbXAode2UNzpvTVLbdU24yxe+oh43MfXQxW0SydaOrEEjn5xjDnT1r4VA3lMQ99UpDBc96sq
3sbniT/TKdWM03oS3OHVp9PeUc5kY8KKaXgCcc6J5dGfsMtqkBTnyV15gC3+eT5XFrgFCBwRe8tf
i3s8nCfNkocdUn151c2AIKfh7l4jf2lJoYcu92a8eO2vw2k83ZMYI5WDU0DIRTBHA9Z/sCJStNwh
zx6dgc26K4TXCJnBoLbJKfG0eD3EsSR+wXh0hnkAz0Ewr62v5QFJ51S4Jn20SBaHI4xzxphxepGF
cMhbLJvp+pyasQmyIYgWXWzP+PhY4TzcLnQOTcgl8aaYys9SNLZ3lvsQzs1N/zxBTkjgqrgFC5Hv
dfp0rvszdfL8Q8v42aEr/0fpdfGzIgD914PCIlxrVVf4j4Gk+0PojCRm0/tB78JDQel3XMxFCBSo
I5ErAhWDu+Ghvf7z91TMnwnHmoCzu0brh6oJgvBJ7DCupTTFUJywiHBY2PnsgzHBDTcGYRS8FyhN
q3iD28j0rltNMKiatjNnV7yKTzCCZ91cvHe3ZWMhShrxZ95oOktBR529s++ftCmqXMvidoLKc7Fm
EtVsIt91hOhk2At5o1OXhPO1lGfbfDmbbbeUk9PNFlncSXFNpQ5DJqCloXia3fhnJoXqoWaeb/Kl
vUpW/uQCXsLFxSm02Wy8nQCr0ANI1oHux7MH7eVidjozx1v08ZILBk3G6wUBLyyhV3G2bSfm+I5w
fnxXjdd4960gqcI3G4hzCeQwF8KSdC/U5yMLYh4UoOKBTbRtoV7OwKb3ZKqrZgZN0vIhgmHht4P5
ZMULnHlf2bLXtxp4ljcv187KOw+mw1VNIRLW64NNjzlRmTCVZw+YudhcnM/GPntwHpwX97QdLvOw
GsP22k20zNo6637jLLrpjNzgQOjNLsyxCgyyjIdwpCXjgLe6i6+EV8Lmq7gm4luRjky0ubPbwnUQ
Xgc6ZSOda4bVbjjEtuZOm+TTfFqZbMqa+ymfFpA93FOntZZ2u+rqqXRvE2bGe4D20dzat3vxBqCA
4z6/8a7sS/OBpreNsvSug607I+600ck4c0Ee1PP4dRptnm4VIH5EIc/ym+oO7yQC1OS6J/zWp/0q
u9qJK3sB1+RUX+jEZBBC9Wk16SYDPLYAO+ipkOD2uXxxuP/oQrlxwBHwurmgblhDFklOxwlpgzTW
aSzae2cYPE+4fBb1Wo8GViPkpnqaX7iEwQaIUXRvruy7PbgLlNmJ5I0tUBFON5S57DtcpiwB1015
pe9FfFFhuy2Gg3KsO0D/HNl4xy3xHbuUBs4/guC3JIjZ4+i+u41BApYTZRfdZty9qCZBVfZm5n2x
Di0zHT975XgC46u5nTT5/NU55dCJsqk3i1IqCJUBPDyx0lUOGYdOs8tBhhu+yp9vcVEbWhV+FAFB
m4d2DBmxM1NDWsIYzp0fzhWb5iY9cOkpqGejJwU+YWK9vCyX0I9uwmU3hYQ4HV+dwgiYGwRq87OX
FhIsAfvbsoefOZS4oYVEq/bSm75cENVYwTSnxXkFcWwiL9xLuDAxrMo7/2pg5w0Ul60wfaCHiT1x
RRMkQ4uQgakU0UE8vcwB9gS+iQJ6GAqWYwhW9lXK999Sb+GY2yL8vQSl4ArHZWUbzCKQPnzvLRAs
+uLmzVq5GK0nrxTJZwLIjD19tQZlzQkoEPfKFoLdM5UZgF33PNyhYj2+5OYsFm8T+09Jnvz/5qZw
aDQahD/+WMzkr9G+T+J98XPX0PD3XvZF+Z//MULMRKYdR0XF5NAcxKL7JuGrDL1BOm3MpoB2xvee
IeFEMA0RJRpTx+vgrUcI5Z33rqGRcoLdjGyyQkWsMmRkhv6ZtiFd+Kh8o8mqwmVKy7XIE6r8M4j8
/LDo0QH1itDEoxT7mOy08FHucmZqoGB1OWlqsy3VFV2Cegh6mEWYNY9lmpBIh0u1hTyLTWPUa+mD
nozcZ0THyNgzaURMihBSAP1X95wLobOda6lpq7vUTrObtK3wbksxA5mkYe3cY/wRX2tNT9zkdH67
wO69nWm9CFkxacRVjj8UpBbsmovMFta2EtsXgV0X932ZXCJICo1CcEkoO7FvZ51ixgR69A2fyZWB
bn+c1/d92NR3Uu2pC5w2DfoJkdJA/yOLlnam4RrdqGKyzB2R86esQlRY08Q980aZ+yAFmHHRdqKN
ZkmbwfLTETiUfC89Tyqty+Zqpzlnvle7M/r+PIwQ1U56LGKbVM+pW/AcnADncdA5t6OyxDwsytOZ
rbhku6n4TKt92JIYJObcNtEgr9AWRPWji5zLRlUatMPKJlqO2ri5yE09O08Ko3/NHLp6264YETvn
QnwRtzGKRX0MQWjUuis1ar0Zipci3fJhtbZFYbRRGZJovhKFS1RiknCMMKS0QAklXI7qLD/z6kqt
x1qkONfIAdDtXQ6a7IFtevQ99+W6GiXhdZhgBiA0Ur0z5ZFwndWOvuiVDC6OXxMIR/hyklq2XXOD
QrEEfo0o/h0rD/QhDpAdxp7b5nAaqSUiLS2Yh5nn7iL0/XJj+hGMOdft8nEbtAXPp9jGWnGVhhEV
0h5PSzsgJX/UzDxB93Y6ioerIkmMi8THvhe5hhBUSuhUEfOHoBKAxVC2GBs4biw7KW32sjEIZLRp
dxmII1RrlKZP17JNo9e4kg38RT0dMI0mN3Dq0tfvOiGMtkUopVtdKaQtDtDuQxO0Peey3EZThBRc
G+yQ2EIM3HiWyj65UN77Vy3Gy9ci9sWRlckuuWPoZDPBGNlrUaBRBgtwY4FqWX7ehchaOHGdv6BW
SwJSZxWGbHJSF+Nq1DpAi0Ymz3NTi6NFL/U9HRq6PDoNM4fiOsZNkzzSMvoA0hAZPgdRz7AqOxze
WrehEalwm2WfCjAF8M2iPUrSq/NW6iNoSiKqrF0k3aulX09HqBO6VukF4WNZVuLWETqPDaYDmamq
j6R1bGz13HTvTKnVgR1zkBLBwX0R5LpfmujoYzWiO1eyEFUXpabkW69JpWosGU7yoMoODdqpg+zr
4Dlqj3gTNAVmuNPSLtQ64VWW2ngOd21Ah68ZbxxfK4lUlMzZoKLdQKyz+Zqy0KNAkkQ2uyvtIeUZ
XrBxBJV+fMMW0inuVzJEwhwNi0nZ+w5Fd18wqeW3poGOdBMH7lnd6Pa554xgw0ZidY78EnotjYZP
miHVj1ru9tskC4OF6pfFNs81ox8rCLRw9wqo4T06fjMyEdxpeiw9RlI5SbuowViRv9fPTBrUA8tL
EQpZtLi5Iq4RPJa5Ks1s21NDLHfj7lRBcWgsFnVJOunSSdbLI2CJKrgTsXekadhUT9UkMDHxztGm
vA0QmEDOW5ECfyXgK7fCGhGmPyLKbm6oZ0Gk4V1natzaXVM9NFWSE66JkUc7tt3s0appFgWd17GN
DcHYwzSF8Mx3y3O7rTy8yxUMKr1IGsAnPffPZdUvztvcwfR7NPKdhzZTeslKBeSSQW9UuHBSUZT3
I8V2Z2hKBLsMDeutrOvSwoyzGDlysWnWXlvLhNBKwG9meoVErutIYC2GGl6XnR/TIS6U4XmZxsal
1xiDUrujyef6SEaZHHe5+BH1Sc4zqRhdaDkLhbqFY1/i8GxfIIliXPkIv2qTzm/A8uMGgrIZh1rE
iSdi8F426qZlg04kwysXrtzSio2FzoOadOgd+X1vX3VBnBKziqOK5VWLWGSINuWhuKHfybeFnRcl
OvJO9gicqlInqWLHW89A2MgNw+C51uoAX5DCJXqNZG9r1FDXEkyaaOquCvcmCmV/rRk+8Z0eRY9R
g5rkWKtZbb6m9DM3RxRqLIdpcYVXbg2QHTZut5aTCg8qrwC01zFme2oVu9qIYiiga43GYT6u4rZ4
teXae/UQrlxrGZLNY9NLzVWWNeVOD0SczSM5XTTsMY5hQfDASNKutTy7MS7RbVA87DlAARFJMBDm
7mii00L9Jjd7XNxHMvTtviieQ+xvzpXA6S9H+LTu3JgdDVxQQJ3GKBZ3IMejoTbNszvVcfqNrXCO
13JaXjUsw0dNUKkBOG57iQT9WePLLi1XtXHOCWmPXb0yEkvXtEzECbKjzoJ8QPzoBuhbDlflAsWr
5lbs3CHwrU2yLEdGigE/JFrJMpq4lLxCqcfBbu26sVNKLXbk+ivFzQMolY1Z38dFjik61pDYafqi
G5FQ1P2LmhqPbqP1S/TzzdORE0vrmGb+mWPY+YUgVpaMyCSe31WqvHhynW8RUsOanUF9R2mu0CGe
oKaE5EY6KqBzhC0q6iPd03FHVikfymVEbY2zOlhnZl3v3EbcJWqDl2/a2osgjL3bNkN+AIPMuLht
fZfqkRbBq8lkZKYbv8AYxscz03I7DIcbOYXra4v4JiuY+kHrFsvuqat14dRBB+8+Ns1yE0sCstSV
Yg5aA7ihJnK86gPkbQOhWcZ9Q/uSOmo2flBgeyubaXPqFNQXfWz5Nr1bh6coZtqb3hFwhy28DEpc
HDQ1JE7Naa97p9WfawTbpwqCGNd4cPkDm5iAYO5n+pMqp9525KMjPEqDXSTiQCRoMfxj21TOOts/
TfooWNAjH2wzO6iXIxYhEk3moxgU/unINXDjGeFwYSllEq5L1Oeu4tgRBhqCXcY4Supw0HD+W6XK
iAJi3yX2WYLC6IuQO/4jttcFxUe0ypCC0u7cka6PE1uvntDRoTuqGpn7XpKSeO4UUboqdKO8jHsd
PAK9013DNM5jv2qvnbSgxdnQkmu0mpRnKSyTVWI7ONyiUr3rCKBaKzSz6FaptYs2RuZrFQWxvVAz
xJDGbSdJ5xKy7sE4DNwS0Kd12p1iOK1nqW6o7UadP7gbRkIsncYKStdqQkt0Ll3lZpDNJV+iXKDQ
VxnDAw/bAkHmFjuAuT5ShDlPnz/HYtxQLU1lRLQzquzorsxkxacuhnoHuAh+thdRhH4QW7xvi7kQ
czGgZFwKpdXGIZQAtwrPG/T+n5QUkRhKIbH5YLpuTDusNPICjuPerMeOplGcQYGO20nWV2oCgqnj
8RVN8ImJX7w0AiRJ9RG89Vysln1Z4rhQRKq0t8sA0FcYuZAJhT5+itncazUlhJUruVio3NPtWImR
GvLF2s+miJ9Rn81KkVzBxpV4LqAI185Fx5DgwjnymSfmeFmpCJoDbWr6wnQ7WOdd0KfXbqVgTpGN
anrRQz+/NUvdvu5RltklOKruCtGXz2PPgWBLNJpRPi5Kkz63SHzMTZGII/BkZe3V8SIWOgSrTBmR
YLWtV7ZnKLC8Ut8B8PdjpqKqQg4NfIdhrWt5a8VaW1yDPOKHLbTYcmaVqKyTMOtv2TTtA1cQtaMq
7UA+WHv1laBK8UXaJeXeGzV4xaPRO6hhB9myDRphYwcKtD2f1GSmeAEN5o3pmdMR32Q+wTfVmPg9
+jtWnafwt4MswZtM5DDEtZvl0+bGQk/M6Dpt0DpJNachQBZE+zFKe3MViZ66MmRpAMIwXUP3W8Hs
viRCdMYEi6WM5C0S47iDiR4hqiCfObKIm9S8TWIXd/BewySGdma7yOVVX8u0IgjiS95T7vddMaab
ThrxhhrKSegXK5AZjSLNNrbUcbiIuEBYsShUz81IU9RJI2HgPknjvrxSfA0Fw1hED5MGS8x/xw5v
rk0rXetxRIrsmp7knMuW/dapkMUiwa4WZY/CpZXoiV9ujVEBzaX1qk1c6dHkn0ck/t+6QL6DJ7+0
gfzuhzj89M1/9Cr5ySvyH/qlb0aLvx7og6/kE6FGObhUOl4S/4hoqADdHzCQtyd6s7T8swHCPc6X
1TNeRwpwBlZEmgnyESax8/7HiJudoLWL3w8Ix9sL5IE3+mFm/uiz//nH+tlo8+dxPjz5H1pqom9q
IPDxj3z6T2N8+PT4R6LMIh8+5FA3+DAL6okEhqPJA6YzvA5v+IVm4XdXqqMmQhRPIEEpIp5Un2Zg
WAeCJGI6+kVnAD1odG0QvjluAk5YTZKkGeofrAT9BCsrFUlvtL2H1xddCUM57siJEEEaZUN5X/FD
qe3DllBO8FXWDEkeMFBeQJa84ZfbEkevCPVkkIs3BxX399eniZBOUDgaFoV0WBEUOr/WRAw7A2j7
yAVh4B4s6iau0+/TwOf8sCDkE+SWJKDy94k6rMAvtCA44T+XCv7gmvzDi0I9ETQNU2X984dXT1R+
olGUOiyCwxt9oQ9/uCCkw+I8GHF/Dzh+jhP+cAKUEwU1NOoQ7+HAsKw+rAL1RBckav8kbW+vL3o+
SseGDDJfOC+ugvftwHL/MBFsh+Gl47p4eH21Y4FTTeVQP+qWUE6ogWnUx5jOD59+WAYCa0B/v0e/
3KEo88zHfnrcPQdjAVV6vwJ/uiPxYlcFxF0VjDGH1+EM/nKngnzs3aAf1jqX4Nua55v/aTm8rYOv
uxnej8fj7wfqvZo6uLceXp8Tibc8C/Dn2y36RVeEdGwcjWwmlXRWvHpY+T9tDS5MrkpizPeff9Hw
UTp2ayjYmuC7i1nN+4sE+sNJyYowgFxxaTismC93UiL1zil37M5gQZBXMRPveZPwOYLSTqDuSTJO
yYeJ+nIRFGG0gZfMkTcm5s6ckgZxwc8JlUAaoamDlfTw+nIL4XBGisfemtIJDtHYOBEeHF6fz0jp
RFMkzICULzoD8gED+9eD6L97Xcon0nBffvnr8tilwJ7npavqtwDqcxAtfvUg+n1PHLsiOBSGvfB7
ADXgSh+uCe2rzwS22aICz+24hAIiHqLQCv58h7PhJySWjEMAc0L+/vALB+D7y4XU0rH42wAofFgR
n0Nq8fALX/eMYEGgmH7sguC+HBwUFUn5fE0oJyYC74Bz75DLFw2lh+c+Ksc2T6SBY2p8SxlMpvTD
0aDCUKXlQQJ+e3t9OeDtcEgqhxD/X782ORt4KeK3o2FgyX6YiHdM5utuicNEyIe45l+fCCBpU5KH
cPQ9p/gcSnKvDvaH3w/Rwyb8cofk0BN01NYQMW5A4t8knP5+G/y4IgY3CCgAAh1Bh5n6omikeOzW
EAkYJT6lQXry4wTowokE+9xgMRwm6J8Iqf+B5fK9vo08evj8Vv72Xoo3OPlQ4P27v/CtSvzzAO/V
38Hlg+r2h9+76tKXw8gvMQXsbvj///UBsn6rQ/3ww291qbe3ef/r75/v53f+8F7fPtS3P1x4L/k+
R2Tg7Qfd+1Pu9hFFdGsfPn/sNDiUHH5/kP/8jw+P+cPy/7NxL7xinw9j/1jyf4dvjx37Kgm96MPA
7wX1Ywe+wSb+5S/PL+FfrH319PEdDtjrse+wg8M9vAMGMTH+Pc8v+Y/z873qdfTb7HPvt/+TfB77
rdZ87NjbvfO8D1/iD9PzHWg4dnTrt//Nn5PHT4MTM5kcA0cP/vlb/Y4THTvyOAl/+1u9//RtvmcX
xw7+1zL87b85NZ4+faHvserRw/95u9H34+pfOwjOqrKK9t2HR/89Az322W/2Vfrb/xTflsbv/krD
9XTs4NY+q17K3/7720g/jE68euzof8ey+shpX1Re+GETHeZ8AMn/DQ/uxb/97Veji8ePfl558fNv
f/vFehkKwcc+u7VPvXIf/gU7Fjj0T+W3EX//agf0/Nh32b6Uv5odIrljR7aq+NmL9xHX+a/egVDq
2He48Z7c/cdr+33p/Ft2VLGP9/nLt8f8Ydr/DTvqr/nn8/39yck1jp2WcdLtn351FAxknWMHhyf7
9Nv/fhvn90kZsq5jx/4rB0mSVd4vlstQQz12+F/GMYdpHzDno4evnn61WgaA4tihrRci1G/D/D7n
Q8p/7NCb/V843X0v/8WkD7TXY8dn0t+MB7n53twGv5sP/upbHjLWP3/DX2UV32lxP+ca33iwv/pr
H/Oo4Teewpd9/l//FwAA//8=</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'[Informe 3052024.xlsx]Hoja17'!$A$3:$B$34</cx:f>
        <cx:nf>'[Informe 3052024.xlsx]Hoja17'!$A$2:$B$2</cx:nf>
        <cx:lvl ptCount="32" name="Departamento ">
          <cx:pt idx="0">BOGOTA,D.C.</cx:pt>
          <cx:pt idx="1">QUINDIO</cx:pt>
          <cx:pt idx="2">SANTANDER</cx:pt>
          <cx:pt idx="3">RISARALDA</cx:pt>
          <cx:pt idx="4">CAQUETA</cx:pt>
          <cx:pt idx="5">HUILA</cx:pt>
          <cx:pt idx="6">BOYACA</cx:pt>
          <cx:pt idx="7">NORTE DE SANTANDER</cx:pt>
          <cx:pt idx="8">CALDAS</cx:pt>
          <cx:pt idx="9">ANTIOQUIA</cx:pt>
          <cx:pt idx="10">CASANARE</cx:pt>
          <cx:pt idx="11">CUNDINAMARCA</cx:pt>
          <cx:pt idx="12">SUCRE</cx:pt>
          <cx:pt idx="13">ATLANTICO</cx:pt>
          <cx:pt idx="14">CORDOBA</cx:pt>
          <cx:pt idx="15">META</cx:pt>
          <cx:pt idx="16">VALLE DEL CAUCA</cx:pt>
          <cx:pt idx="17">CESAR</cx:pt>
          <cx:pt idx="18">BOLIVAR</cx:pt>
          <cx:pt idx="19">CAUCA</cx:pt>
          <cx:pt idx="20">PUTUMAYO</cx:pt>
          <cx:pt idx="21">MAGDALENA</cx:pt>
          <cx:pt idx="22">NARIÑO</cx:pt>
          <cx:pt idx="23">TOLIMA</cx:pt>
          <cx:pt idx="24">AMAZONAS</cx:pt>
          <cx:pt idx="25">ARAUCA</cx:pt>
          <cx:pt idx="26">CHOCO</cx:pt>
          <cx:pt idx="27">GUANIA</cx:pt>
          <cx:pt idx="28">GUAVIARE</cx:pt>
          <cx:pt idx="29">LA GUAJIRA</cx:pt>
          <cx:pt idx="30">SAN ANDRES Y PROVIDENCIA</cx:pt>
          <cx:pt idx="31">VICHADA</cx:pt>
        </cx:lvl>
        <cx:lvl ptCount="32" name="pais">
          <cx:pt idx="0">Colombia</cx:pt>
          <cx:pt idx="1">Colombia</cx:pt>
          <cx:pt idx="2">Colombia</cx:pt>
          <cx:pt idx="3">Colombia</cx:pt>
          <cx:pt idx="4">Colombia</cx:pt>
          <cx:pt idx="5">Colombia</cx:pt>
          <cx:pt idx="6">Colombia</cx:pt>
          <cx:pt idx="7">Colombia</cx:pt>
          <cx:pt idx="8">Colombia</cx:pt>
          <cx:pt idx="9">Colombia</cx:pt>
          <cx:pt idx="10">Colombia</cx:pt>
          <cx:pt idx="11">Colombia</cx:pt>
          <cx:pt idx="12">Colombia</cx:pt>
          <cx:pt idx="13">Colombia</cx:pt>
          <cx:pt idx="14">Colombia</cx:pt>
          <cx:pt idx="15">Colombia</cx:pt>
          <cx:pt idx="16">Colombia</cx:pt>
          <cx:pt idx="17">Colombia</cx:pt>
          <cx:pt idx="18">Colombia</cx:pt>
          <cx:pt idx="19">Colombia</cx:pt>
          <cx:pt idx="20">Colombia</cx:pt>
          <cx:pt idx="21">Colombia</cx:pt>
          <cx:pt idx="22">Colombia</cx:pt>
          <cx:pt idx="23">Colombia</cx:pt>
          <cx:pt idx="24">Colombia</cx:pt>
          <cx:pt idx="25">Colombia</cx:pt>
          <cx:pt idx="26">Colombia</cx:pt>
          <cx:pt idx="27">Colombia</cx:pt>
          <cx:pt idx="28">Colombia</cx:pt>
          <cx:pt idx="29">Colombia</cx:pt>
          <cx:pt idx="30">Colombia</cx:pt>
          <cx:pt idx="31">Colombia</cx:pt>
        </cx:lvl>
      </cx:strDim>
      <cx:numDim type="colorVal">
        <cx:f>'[Informe 3052024.xlsx]Hoja17'!$E$3:$E$34</cx:f>
        <cx:nf>'[Informe 3052024.xlsx]Hoja17'!$E$2</cx:nf>
        <cx:lvl ptCount="32" formatCode="0%" name="Porcentaje de entrega ">
          <cx:pt idx="0">1</cx:pt>
          <cx:pt idx="1">0.80000000000000004</cx:pt>
          <cx:pt idx="2">0.52941176470588236</cx:pt>
          <cx:pt idx="3">0.5</cx:pt>
          <cx:pt idx="4">0.40000000000000002</cx:pt>
          <cx:pt idx="5">0.40000000000000002</cx:pt>
          <cx:pt idx="6">0.3888888888888889</cx:pt>
          <cx:pt idx="7">0.375</cx:pt>
          <cx:pt idx="8">0.36363636363636365</cx:pt>
          <cx:pt idx="9">0.34999999999999998</cx:pt>
          <cx:pt idx="10">0.33333333333333331</cx:pt>
          <cx:pt idx="11">0.33333333333333331</cx:pt>
          <cx:pt idx="12">0.33333333333333331</cx:pt>
          <cx:pt idx="13">0.2857142857142857</cx:pt>
          <cx:pt idx="14">0.2857142857142857</cx:pt>
          <cx:pt idx="15">0.2857142857142857</cx:pt>
          <cx:pt idx="16">0.2413793103448276</cx:pt>
          <cx:pt idx="17">0.20000000000000001</cx:pt>
          <cx:pt idx="18">0.18181818181818182</cx:pt>
          <cx:pt idx="19">0.18181818181818182</cx:pt>
          <cx:pt idx="20">0.16666666666666666</cx:pt>
          <cx:pt idx="21">0.125</cx:pt>
          <cx:pt idx="22">0.11764705882352941</cx:pt>
          <cx:pt idx="23">0.076923076923076927</cx:pt>
          <cx:pt idx="24">0</cx:pt>
          <cx:pt idx="25">0</cx:pt>
          <cx:pt idx="26">0</cx:pt>
          <cx:pt idx="27">0</cx:pt>
          <cx:pt idx="28">0</cx:pt>
          <cx:pt idx="29">0</cx:pt>
          <cx:pt idx="30">0</cx:pt>
          <cx:pt idx="31">0</cx:pt>
        </cx:lvl>
      </cx:numDim>
    </cx:data>
  </cx:chartData>
  <cx:chart>
    <cx:plotArea>
      <cx:plotAreaRegion>
        <cx:series layoutId="regionMap" uniqueId="{6B1594EF-9346-4EAE-A301-FF360A757E46}">
          <cx:tx>
            <cx:txData>
              <cx:f>'[Informe 3052024.xlsx]Hoja17'!$E$2</cx:f>
              <cx:v>Porcentaje de entrega </cx:v>
            </cx:txData>
          </cx:tx>
          <cx:dataLabels>
            <cx:visibility seriesName="0" categoryName="0" value="1"/>
          </cx:dataLabels>
          <cx:dataId val="0"/>
          <cx:layoutPr>
            <cx:geography cultureLanguage="es-MX" cultureRegion="CO" attribution="Con tecnología de Bing">
              <cx:geoCache provider="{E9337A44-BEBE-4D9F-B70C-5C5E7DAFC167}">
                <cx:binary>3HzZct04tuWvOPxcVBIAMbCi8kaIwxk0WpOnF4YsySRIEABJcPyL/oT7eB/uQ0d/Qv5Yb9mS0z62
Mytd7r5ROi+ZPjwgCS5gYa21Qf3jZvr7jbq7bp9NtdLd32+mX58Xztm///JLd1Pc1dfdXi1vWtOZ
927vxtS/mPfv5c3dL7ft9Sh1/gv2UfDLTXHdurvp+X/8A86W35kjc3PtpNFn/V07n991vXLdHxz7
5qFnN6bX7r55Dmf69XlslKnfyevnz65va6kT2blW3jj06/PodH16uf+3ZC/ee/7sTjvp5svZ3v36
/IsfPn/2y+51vrqnZwpu2/W30DbYYxSHNPDDhw97/kwZnT8c9niw5wtCWcCZ/+GDH699cl1D+4/3
58yz+NpKd60ej37rzj7c1/XtbXvXddC7D//91hm+6M+3fvDdRyY7E398nLG57118+uFx/PIlXP/x
j50v4AHtfPMZortP888O/fOAnpyeX6bPkvTZxf7J5f5Jkp7/0dP7a7iKvSBAPMSBeMAVcPsCV7Ln
B3CYc/LxB+Lx2h9xPTEw0p/d3j27uNbuWt/etY/H/3lkv3WOHWxPLvaff/+B/XvBeXa1PUm2MOJ+
3twMfCwI8sXHqeeTHQzpHvcxFYQ8zN7g8dofMTzrpb797b/N47f/PHK/t9zBC/r4ZPDaXG2PYPT9
LLTwXsAJzDZCH6n0K7Ro6PsIPR7nj9f+iNamlwpY//u38236fGi2gxP07cng9P+AHfnehxkl6Pdm
FtnDFH7CGX4A8xGYj1j9C6T4WdMdzKCfTwaz8+3F/vn+UfIT51ewJxBjYcCB5b5Yye5Z0AcK5PeI
wWdHoZzL7rq9Vrc/MLc+a7qDFfTvyWAV759dpZc/ESm0ByRHiAgepEUY7iAW7CGfMoEJ+zi7dpgw
vm76O/fbfz7OuX9+3fq95Q5e0Mcng9f+5RHoxe29tv3+YvHX1CLy9xgowQAH6CuoQo4EwxyWrvsP
SJCPF/1IhPtO/fafYEVufkBkfN52By7o4pOBKzp9sx//xNlF9wANEX4S7l/NLrwnMIOljeKPkO3w
YWTm65sfmVyfGu6ABR18MmBdXMXn6eMQ/xbv/LV5Fe7hkN8z4aML23XXdI+EmDEMXuzDZ8eFXfQ3
7d0f3c63NeFDsx2coG9PBqf4XlvAEvyzCJDu+YyJ0Oe7NpnuUTjChP/Af/Txmh/5L74XFt3jd98a
MN9G6LHdDkTQrScD0f0adQp+8SdS35/K9nu04PM92b4PK5Vp+vtw7fsD59uAfdZ0BzPo55PBLN4H
E7L/MxnwAZHvOy30x5DF1921vv4REvy95Q5g0MknA9jLbbzZ/8kuiwnG0CfpDtr8c7fFwj3CCWOB
eMiDdwjxpYSQ/Ee81qeGO2i93CZPBq311f7Jn/Ph/0QUHV9BdHmyf7x//nOlKvJDRkMGBv3D52t3
AcklFTCaPsof8kjMD6trr2+lvq6v25sfoOz4i9Y7wwo6/GSGVXx6npxGf7rO/k+Mq+OfGiyQj2uF
oPzjcAlBLn9OThyKGvef763/x3fuB8bRx1Y74wc69mTGz8v9o6P7OtTRs3j/6mfOf7LHQhH4FD/k
PF9ZVbZHqX9fWkXfnP8vr5W6L0IpqC72P0IBX51gB8WX+/GTQTFOIXJ95M9vOZG/al0JfAL0sMzD
pPpqrv2h1o7vIHb9o9v5ts5+aLaDE/TtyeAUnR5tX/5kpBjzA/6oyPyvV1nhQ9bqU/KBHe+Pf57h
RUb99t/Dj4D1e8sdvKCPTwavn8yJUCYMMIYtF+gjGPflii/WMLbHIIYggj+Q5o7A/kEmfGi2gxP0
7cngdLT/DPT1wfb8T4XQl7tB/mh3DEJ7AaEBQgGg8AVKeA8CIYwoegjuoCj1+Zw6un627q9L2f6A
3vi87Q5eR/vrJ4PXi6vLq+P9Nz+xiuE/ysPHqq4PqHyBGvtjffiid319Pf9ALeP3ljuIQS+fDGLH
++tk/yg9+ZkTDDATsL8FyG4HKth3BkUMRsmDdwSa/HyCHV/nt9fqTv/A/Pqs6Q5Y0MF/W7A+DzS/
2B/3lzcE3m8mQiwEL/7F3LlnPCEQCR5mF5QyPgfk932L37+T70i+Tzsev7jvz7dC/nttBIMEdfvb
//qJxAYZqQDRAPPhQTOgHWz43n29D7byPYiKndXo5LqVv/3vH6C1Tw13Jsqn758IYpegyY9/Iq0B
eRFKueAPivsrSU73sA8xKwkfctYdwC6NkvUPUNtjux24oHv/trz2RVdgFzRklG9PT35m7c9DewQy
ijD8Si6A+oP0EoXBt4t/+/X1YvSPlP9+b/lF9z707ukgdf5z0yQwRvDhlD6mSbvpH/pjdbff/liI
9NhuF6p7o/FE+C/enP7M7USwRSXEJPDFgzn6Ru7HYNvy74nFrpYozM1v/+dRX3wry/qOknhot4MU
9O7JIAUW9+X2p1Zo8R7liKEAtlB+iod2hB8LMKMQWzwi8rE6AwZ3kD9Umv295Q5S66uXTwYpqKQ/
g5c6ztOLZ2+evTg/hUJmehL/efnvL6QTZI8EIUTs/oNH2pGFAhY2HjCfPObvOypjv70ppJW//Ze6
zs3Dux7P9vVt+9t/dX979qI1g7y90zfy+tn88TUQiOHhFR+oyD0OhH9+av4r19oZJP/Kqf4/8/X3
S26fUqcEHmn64WWuz14s+uOjH8gPXj/bafpgxz5i8kVHH+Ha3v76nMIg+fSG2P0Z/tDFPba4u+7c
r889xsBo+LB5F4M1DwJK4GTj3YdDMNgEpbCZjSLCYMsoh8RMw0tExa/PEd0T8HvYs3ifpWF6X7br
TH9/yAv2IAsFEcwElIoRAVH86e26F0bNudGfnsXDv5/pvn5hpHYdnJncB3P24w8/3CvlNAyQgGtg
QjCcE8oW9ub6HN7hu//933g1yE6FskpIUzSnzlKrzZmnSi10GNti9uVxvTD7lhuvuDXzuExX/pzl
V025sDAVZevGIynbqYsIxaeOsGMhXBMRPrzXFCWZKXX3yptY0UZe5aoyLli53E6eXNXzGIUT2Uof
J5MgEcHVK5/Jtt0YZNV4YpBX3ihEswu/bSZ/jfvcwpnp4uOU+pn04k43lkRel1dzqolzw6UuynxJ
sPKb6aWFgF+UEWH5gsKoYmrqY1st3qlfs7FNPTQWWUTIVOrDsYOifFTZiZuo4Y3d5javl3U9CKyi
afI9l04LLpYI6yEj74LazHpdDSOLajqp+mDJq6KORte3V5XkHo8GKmYS1XYU44r7NdGR39YdSUN/
5CeLRuULMpM29VFprs3CG5IQJa2LxVig1M2eW7d+VqSLInqMPOOWC19YQTdBoMP3WYPFlObGr2zk
DKuaVct5r7e6XTiPCuH8IRmkGVDU++GYHcGGPVXHlgSm3o4N9lWEx5COaaZyk8X91BTQazLXEm+o
bHyZDovKpnU26EGmJnOZvpxFNaMjP7QosyuRj3NuD8ugqw74SIyOep5VGjq38O0017aIrBBijJsq
kDSPOqaatOWN91oR5fG4bPr81YI97o7GieJ5iEw1ChHXc4G7NLeDtJGu5TRuO8yQsFEwI6mOxyGY
2NrDekn12BqTBL4v8thk7Ua4WcrNoMrMxMrhKUzlmBVTYttuGd9QKludepyLm6Cs8j6qFM+j2c5i
SK1oPBSbwpI+mjs/ixoXZoWMJk6WlU/rUq2rjI/sZT/6zRuZz16JohnRQiZBVlXj1mhP+hGMuFDE
IXWcQ/DTVeIFKvvjoS4bFneBZt0rWU8vB1hevBssJZ3jltlWJblbTLlWrM5kxDxsl7Qf7bjVAW+C
ZILJUx96S+GGdJocqhImp4HCvuN+Lg8aUvhr5KouO8rbXG69ZZy8TdO7KouXLsTFadWJqY27qnCr
qSXDWVCgYj3jxQ0bTScp06At5yXK8BKzPtdv6nIevWj2JKIJg4fpus3skybYOJsxHZezLN/PTRGW
pyQoupu5sUsdy24SKOllHRaXk0SLTIkrcnqUO2WKDcLFMCZeqHPeRUiVw8b357Y1ERkFylKAYzhV
HOdBNPhejpLWK48Xv+nwFrdzoJNGtRKlvEIyaonITSyyzC8in9elPNCsEPIFl2Lm8VCp1M9zY+LK
Ln1S07L1tjOWTZY2lkGPxypQA4wrY4N0ZiEtTka7aLfxCiyWxDHbR5wP7ZV3j/nrnPcI3bV0ysVF
w8WZDYJC3XgthVHRqknyRPGs729DrxDFppj7ZdoI2jRTEHUmy05DJWk0NA2B++5s7q8kC92wbR3m
OBZl7S2bBhXCnnVe271WLBc8Ujob/RMmDD70RN+Y1C6yxWtbmmq5rFAI9EOY7LK0QH1Meq6xBu5T
xI8bWdZ83ZTC0wfIZLMuXOQx4OQNrA2mPQqCsHKr0lZcR65B9Lw2XNJkkV25HNjMln6scdMGGzw0
VfN2DPv8qAtN00bEFnl40hLSHU1T5akDRoKAR5nMAnIIL0gURVQvVtuDYDAtTxYi8y7Wg7PyoB30
qIAf7dytgppJGMN+t8yxQX0jV0WV+ycExoA5nUkRsM1CRSFjUmTzMkRQ7fM5zFiL+KFD0q8OXI87
uSGCBttczQM7ZGWFw7SvchkCwfjDqVRDGJwLo3nMtOJNojrRjQctvC5qDsVgVNLBCnfRslotKzqF
A0k4acYmquF1cxrTrCMmHvPQcwlQ8yBWM++8PlF2ck0Ky5difiQMq++sk+oNloNtiigUStsTVJXK
WyGRK3g0KrciUS3i557wcgd0MKFNjiZEYlpa+qrthJxjZIitt9Za+Nq5HNsIMPcvfcOGJvEVhbVC
KMaq2LPWe1MVQaijclA66QyS8pjyYOw3Wnb8ReXnJR8iPLD8rGuZdis9lu66IHmZn7VBjlNgBh3E
VmO+Kqe56ZbIjWXWJTbImJeMnTUvFGkDGsGbs3jY9FZVfSKLofFTszRKrrwRcLpmPqwNcVUHzU2F
qnlaFb0Yzbqx7RD7w0DwWnhAgwcZUcWd7/LgtcWKZusq77I8Un3m4fMwbJqbsg0JWsmuKWGhyIdw
eWczGH4bR5ZqPq9pEap8w1FDcJ10VtWuhimDm5MlCOcg6bzRj9uwZGJFJMpAQ+Bq2GZmQToC7e90
HtWDEcNmKagLLwNvKNyhFy5FdRrkrc8vEDFWbucxz9UZNWXjNtqpvkyLcpJlhOo8CGJPj45Ew4A7
OH+NhneVG/w2LkKUb9XU0D5aKJwQVXm1WXhtaVTyfjhglbVV3E1DaZOhm5cszupgqOIeVzV8P/PW
XkG7vomp8Uy3KczCXJKLYnmnaaC9qBIVnyJHHavThXlj+QbBOkFju4zF2zDPWrXRSC/+8YSsj87M
MC9Mwb10/rSkjQiW8dSMhTAhwBqYN3XWttntQIQdDqpw9siUUDZPoY3m3uuqFGXlMkedVxAVO9rK
KxOK/q2wxp6wlncXmPPyptK9nSIJGqmIkCvxTTXYXkQurPlloFFdH2cdKN/DxSI5RD3KAqAfbLys
EzG2Y48jyfqxX9WDD9rMQXeKRIY6Myvaed4dHW0hYuOwkW3ULzm+LcfqHcvLcVzNs7DVaRW6Zjru
1dgGqzrrA3/Vdsb0B0XbB2d2KsqISUNOLPaCJirLjLVbz5bzZdGUQANWeU0RwytAZRW1cFq4t3tx
G+e0ZWcOiaqIGdaZPYKJLt5JkSl2YGW4dNsp1wA/495yVYy4IdFS8eDa78P5bbWouUmB8mx9OIXh
PEdVWfjDVugpy2LZN7h+iTwYaStugjw4DGVdkKui7vJ6O9O6GFLsO3+KJo/AgPGWbAhj5WG/vAja
FshgHHzpvbSzcX4M8LXktMxpUW5Iy+d5K3qdqftlpIKnXpS9PrRzTs6kIpM81Q57/csM6KVMZEOp
B1cpkTpi7VzSlRF9ebd4U0jWftD45sqr8aBPsqGy+UqJckarqu2a13019AeIUXckVFu+093SvAkz
Y3FMJEUgkxCfw5RjF3iHE1XDkuQVAJ/6s5d3wPqy1OuiFZVNWN+NLsrDsmljRPOwT7Tq6isHf23h
VMC0JFHRLNhPaltjkXAxejiF7SBKR2hAvEtqabMp9ptW9KmlfuAV0RxSi19Nps8krJ3l/diqehm3
dMxSoma+msPiFYQ0IPfJVrMg6cFEZEy+AsK682fhregwm1j6loGULNfBzC9GRHgsco9uwdW9ZVye
zESnxhXByaAqEbV9PsWodiB/GWYxI5pf2NC8Cub6PGiAR6lftBu1CBMBm3RJpnEWj6yGhwGP6rSZ
cBYVtem2lYCRNagFaIr57c3SjdmplEU+JQ43UV/6B70/r+egvJhGM8CPZB9rZO66Ivdi7s+3c4Hc
kTL9yWwwW+kskG+B24/x0pqNMoashwacFXXueqY9XXVoNuuyAJFaUF8mHmInYSPe9Txnh7pQK6TN
jZj0q66vs2OE7LAq1OyiOsyG7VRMdaJrX6xaNpyA6L3AJdkMcjkAar3wTDgneFYIyAGjuAEXck5U
7kU6rI/wOBxpmvtJ14kiAi0YghvxvaMhVyoqvHmFlfUj4o/AkWLJ4zAjQxTOCnwkWl5Tj731mobD
jqomwVX7YsJFEAWV9yZfmkNJyyXu3KhjnavDog/Ax9X2Pc6yV3gOLkM6Fa+s74rIo+gYd10BJq7K
yUtWwP/VGS7TAQU5jDuk0mYMdWyaxR53iw7XWZa98NV83bPwLqzKbFNTrhJb9mM6jbRLRxtqGWVB
mXaL9x764XTUiAH0Ka3Ztq2WlIIfHMemP2jqkUde2eXnQZulIanOUQ60SQt9OzFx7xT7pFy6oyJf
wlU4LG+0gIGuqE6KicHcBVF52vij3oBniWDxjDOZ2y0Zl9sGXpCLbObfqR4soDepywCDrHUhwq/m
wHabYGB1PHnq9RL617URc+wbem8ki7hs0WuWWxXJeajuLVQdOeHPCQh4kEyubmI8Qp+gdNpHtjI8
zquxO1nyTiWwlE7p7DVzVPc09jq2hnkGnhVmcpwhfLFosJkFX/IDWvMSAOZ9YqrijUOaRmjGXRL0
tY4kbBNKXMPzuM6H90Eo840DFR0NLc8iLPFlW4eHjR+cwWDsNp5jZ7TuYagUntq0JKgjhOpXlIBt
rHz+hoVjkahZBYkhUxhPHPOocqhZDZJ1kSrkeqrpq7nky7aUXr8Vo1uiuXHnnWdJ7FHbHHi8VCm4
sRUphysX+lvL+yYtc1MnQUeSwnlvWzOf3j9i4ut3Y8VeDWHlHeiux2ngubft3Lyte0gAfPhLQUlA
h61T7MJ5fRHRwXORbd21XNQCC/VwRF1/WYCqiUc13DAMDjarwCw0oF3ANi9Vyoe8ihrLLSgpbpNy
gHyEtvRsxoSvuQ23zUjRy3aB2yNVtkTgkJdIToZEE2ljDiwae0E3pAvYzsiEnMH3w5bhBcdBTl60
sjiwIVp34QyCiVc4ylB1YjKAnUWDIiJuHMtc5Dvp50XSuXoporKhEBXktckMyBU2TUCVM7sd6GjK
S7+3XvMmGBA6KiSf39HZgembIVUyadvkWERdrrmLRm1rs+ZCF+MLDd6xAVrQg00smHQ/qWrt5SdL
bfzpCPM5YGtRN17pgY3yVwhV0K2+t0anU2sKcdoXVbtsITdAbVxPtWMvR03nFbiAYlU2SR7ICNMR
DE/YYk9B9sTHA+w6EJaVi5fhls6noB8EjihMJgXSt+flmcJYFHGgO/t+6oImWPdgx97WUiL4tmpP
7OSToxp1Fqhdy/GqGxfQQB7rQBsoN47RsEhxLCyepiiXzL2dfU5f5TDk5Go0dV69FV0myle4Hsp3
xdBqserK2TTRQKYRJt00NWBxWTaXUQBxVR3701zJyJYQpEQZzaaXrPHaOQH7MuM8GuXSHg2yz96W
durdCwtiogTm75rgwObCu3PFAsMIFTnqtgWTZF6ZOQDHTZTKYj6Pg13LWmV53Jus89Yon0O2yjru
bhcjzKUanavWqu9nkha9CUnaDMq/VtwfbophasVaeRQWlrGGdAjmb7aEkQhKpjbkPkW56JbW9iCa
q8W+bbK25tGMPRfEWpZBm0jSlS/boTZABELj84ybakqwVpAfuVzbTYAsPjJD2wXwtB2tL+kwK5a6
2pFsA39NAbT/UklTHWIFGcJZTciiqxgrjW5nymcJVI8wTsjcjSw1JANSVYHPDAzESqmYsBZEA88W
D5I6L3R1Go6M8MT3SDjGbMGUJMtSFmHiqiUYYifDMTxGLVHtoVebUd5QWil6PJp+mo4rb7RvIFDJ
+jgD3zMeBahHoAsbvIRrl7vxkHZNJ4CbAg28k4/kBuuZvs9YZrtoWUzfgUqc6jNRDF4dd7jo4paP
9ZSUPojpZHIh7yPSOWHX1Hd6ADKlA44ny1uxbcdyLqLAw8Cq/uLPfqKK5Qq3dGN8BvlpaE6HzBbV
tsoH0bl7NRPkyWBGvaU26LLDvunN65rWnVwTXi4+rLXOvVN6nKt1ZqfhPSSVx53L+du65uOy9Yhu
caRxIbtViMoWUqmgquGh9sKsl6EjY9Jp3r7xBdBlJD1tlmONa06u/H5CoMG9ISuP4M25AkUU+Mnf
FC3IoSqyThX4BURzKDuC1SIDIlfcJL1wVZ6w3JVghqhmJ+3UZ+Hx4kZYVmAkgKUpQBqvrCZTu/Yl
xsUhghWw2jSe9FK8mCnNhuCSW2XO6rrclMIExaW0sLc4XjLTsrRfaLMcSacPFIO0KMJT1UCoGGAk
Nh64hU0HA4AkUzWFx/dBDNg68BHzIclqVqRo0KReDdxDUzTwqVrANUM+2iocwMScvEqtyja/K/tm
oRAgkv6ODYbMUZmhyxykfDQrQmOSqTYeGyPOBs/AmgY6ejEHDShBMC8V6N5zXLPwTV6EXR4TMVgE
SRqMaLTAn6w7wr4eriYKeuTIEBmMF33uwnLdZaW4yadQwdI5B2Nw4Zcdal/XwQS0YMlC8BlzzuMX
uuj7EKQSpIAdRJAyrlkdHNG+43kiwhqST1HY4k5X/fQakXm88l1Gulclhf32YJwJsGQPdxMmFVvC
c5Mx/pZK3NxRShwobVI3L6GwGsI4Kqu7vKGqSxWsuZEi3EEMvrypdNi8sWUhgniaFpd4fFY2omau
skixwStTZt0SbkrYLn7ufITfQYahj6UgMpWDB7miamtBY0yAoyLRd8VLSOmyV8oGPMEiYCyuqaZ1
VLRLTSLVZR0QZjdRyNoxyvNiI2Trmpg1jaiimVMBkrvPcb8idp5imY3iAlyJKI/GoJz6BIdQS4jB
paJxC9ZVWlg70HTH64FnsEIW00W23AvigsO0iDljDYpKMUMOiZmfleky0lrGXtGhPJogiAb5I8Ph
tLHlUr22C9N9GkJkU6cmL5rLFqijSRxvphd8suwMOFIO8awmPcGTgkxSZ5TlEXF16EXN0Hp9VIzo
BJRfH+eBNcV2ApO6BW24RFVDuliNZTdEfjmZOmZF18gYJq5PDqwHf5krdYM15Ykh+mCpKg1iC3Lp
ZZxXJXizadMYHcyQzA/Z+z4bQDT4CKDS1Tjo1AU9GDp/ZGH+pmz4DSVWHnvlclK0WXbti6Y9L4te
bpssDF7MWXlqbQ7UCF74XlqG74ZOWEinnVGHrhnKy0y2XK3HjMO4pKADXzShhJstAjlXWxV0sjqF
+w5PBtaGOlmCBiQhVCGq4YBWYnGHUqAZ9KhPuipSEIcXMR2AMCFFahYUL6SBlH/y+rKMJTUW6ij4
UnqTOSg9sgwrjE17C6nLCE61bccz1Y0TeEZg+falr7NeJZmEFTEZpooXq9qKmZ1QsYRDlDNQYNXi
21NqCHhbiDgg0fJKfSdtrS99yz1Q37Mu53VelnkHVL/oG3B8C5hfr6zCqERD2aRUQlax9mc9T2u5
ZA7ic0d6PxFzqcd12XgDTrQYiU39ssbV+dS5kEZVjd61IcqaqJIkOJSD3mh/PgiXkMyxHDnowcqW
uYwWM/pgwGS/FPFcVfIuH7oiWM0IUoXYom7pDirlc75qMqnKFZTx5jYtYEUe4rqfONzBwsBZzGPR
9Ymbh9DGHqRuF6IY5zVaKkj3ofpDmrjQwH6xVRoHURaWAUTZBiMZB7i2Mpiipp/mKxUsLCoXr6lA
uWc9KM2gbu5y11fpVEP+BAQ85HMVFbnVUyoQKuUUw9pIhIiE1/kJU14AFflPRd1v1EnxV1VSdv9X
BTGhSMA2a35fFP68SqoZ8PKYjXI1rMyJXpfxGI+pDOP+hG5k2g9pflxt8QpHZar/L2lXsiQ5jmO/
SGYStV8lSnL32JeMysiLLLfQvu/6+nmMnu6U0zXOqepDnMLMIZAgCAIPD3dWTLP31IPPdAevO1z/
FGAQzuu1+BJbV3UVUDsgu3SATLZfYo5JWZYI82DOR11HBC/3znUJABNtJCBuQuWZoMDMKDygqc1J
QJ5BTWNJVWk3NcvPqBsmFvtkjYO7s3zqRiUi6BK8trzKuVK8SKJwIpdSz6VOjwhtvNU3/SlQb8ab
3sHeO0hovkR0EOh4vp+XAgHe3q7iGknQf4RAnHenRZhWq09DfRKoxX7lT239X1Jw75qGytpeiM1Z
DYpXE3I0XepZd/pPZGKCwu2d8mN1F5p7y8Gk1+XtreJWHFoEtkp1o5qTqFEIlZDcsHEcnbbGU/K6
kM+9OFfKVixbY22qBPB2g33FBjAwpGWWrJKh0slFbvK1C7KgoQMNHcOXD/qjQBr7Zk4aA3IDJ6Fi
GTWGkthKs+bIyHWjRbrFQ4LstQ6d4QOPhO/qIfbz1DUc2XbCh2l0dBe2mfjdzfUPuDQUeyvf4gxl
nLswbKxepUN+kuxvGUKEYe4FG3chxJQBfkYtW9FM9PYrHAYjtYyOJFaSe2N7h0ygB9g6Lui/rmty
sZKfQljjo6YD4qRymqxpOVh1BKSBFiSH7JQF6yk9ZH4jWLALI+TEcOZRdekg50qtUrs5oPyA9+CX
63pcOgtOAmcSEqKRfEmhSOcpvnKbeUmGhQuSQLqzvs73luxIj/0sOMsXTpETyv6/sfomGqu+AUqA
ovqU+kmvzPCJpMIJs3SqaGkNSOU1l7i7jMxlAOyD7n3CecQ4HMNmbBLgQvAKbav6vUSZSXSU94QA
9wNHpRhEJzq3V6lK8NqxYXc91X9mSKA/Kk6Eq0x5Kgu6vlW+TVdJIHTP1rcyud2zAcOo49TKvGp4
ViXVl+X7qLW866u3ZyOGCoVwU2rEBFTzfLtwbVbGVCNk6OnkTfe6dghpTE23dpCMem3dMT6IzpfC
vPmZqzLlM5mct5/aZE7VIs48OTBO7eDlNAsGXwqKwWsDkYZk5zifSeMMhPQK0E9DoVLrG4AqXv8S
npAcBorky9A65bG4N9zEk7zlV/4W/lTdzE2OxkN327yS29Iz/P7OPF5f852NNTRg3SzDBJ4NfJXn
Sx4bVdkgJMPBVyR3KnKnqVR3md/+iRQNd48JDnaNN9k+SephACyKJiHqH91tW6COYkogL7l2+pjD
5bdSk/9I4YxUs9aQDIqceTHwAdLy25Zu7eQ9bj6GPKbXRe0v2x9R3LK1pIvXRc9UWvVZ7BVx0gOs
UOBIztPy+7qo3VOBcAQMMiZuGpPH+vWkb4w6xOJNLh5VwRDED4WbIvnphE7r1q79brnXRQKpeLGQ
FpGJie4ehJKsa3HrNoFHTGrUGVSq1wZ5qOFxgsqa0uNQRMp9ZFbAV6SATE16u4pCPLZw/B5uRJuc
C8iLtBxt5C/otFovRS09D3b7WNtq6yyhElxXc1+WaoLHFb0vqspd4FPUW1ZoZxrqORmgSJarrTXC
5f7QVY1gRffsBf7zP6LYim8uonocamtqISppkDPoZiAoSnccn64rtCsFXT4WA0wDa8NZZa9LJTGS
FHdsuSAZ+6VrUQkYCoHt79w/hrWRwi8bAUxmMSElJf1LKdX3g6m//neKcMuV1sukaHmMtF2poEg/
25NjNgAyZGo9C262XSPYaMPZOsyiBvIK2sTpbU1WZJzf+rlzddP7r1SyOMOegf6MkJdWqbwckep3
paE5xXj1X5eyvzeIFdHIoKmWzCxkY2ddl7dhmZca1Vo7crQa4AwN+C3Bmu3b2R8pnJ1pHZKGAzJJ
VCb2oVPTt6Ihv+JuFDyaRWI4Q7NsFPy0NQV4CPufzF/gXN28KAReQGV37oXLgUVjjoRsAZ3NiQmL
sDQ1KS0QdVhBT4vn1SfeemO49etYOcObGjtIglDdYw9bXI6Jk7mz2xyrW8UlND61bvU4PFYotwm+
bNfzW5sv447BFCIlpoSqTcnT6q90fAmPKNX+pQazlx6qhzwwBefu881ybS2401DFuazYPdZiOU1I
rTtT60xef0xOBrVeNNp78XNYOesduYkFyrJVvpAMRL2CZA0uHsLFYapW6yuQ0DbV5sNc31XkG8oB
NC9Q3VRlwVlUdi1rI4yZxOaYoMqC5FVjsiu1yZ0xccpXzbVvWBxt3WbH8EFZPXIQ7SdhZ/yajtxj
rq/LMa5Xy6b5Ua0cCeg6p2jd4a4INMd8MhdYl9I4pdvd9PfmqaIAXApWedc/bBRn/98oHq+ALpgo
k1AZueh7zVTG+7Yqf113QvurC8M10eqgEZ1t9UbI2ltqjhpu4cnJSO0YR6aUnVkXvUk+TeJyOf/I
4Y7HCiAZCi1QZnJHWr+aX4nXBKNj3Wo/I8+gxktxBEzzPqOla3nJh+iwkP3F/COfOyzqqkjmsIbs
bW6dUP2zHdmtkAqLDpkXvveRo98PX+UXAOKo7oY/+rv6t/moSI4oXBOst8FdLUuIAmQq4zuy9TiY
f0Vy47ai0GL/yKD3BTUEE0nGz46UzaZattopSizbFAhpauJVZjl4qbijO6KG48aR0/gxkqfK8bot
7V7PmOCD+TAwJIMPfjVk8SP0gmCP28ip6y+GfIwBD4hWIrjTdjdzI4gzphLwrchUISiS/lKn1EnS
9+ua7AsADSRr7EVCh7OWJZrz1JYk5AVq/Whoq9+pfz/Lh8esjbgdE1o0QGYsZimbTQJCUWlQ2rep
/VIfbX892K4aJI8hEtwRDQUx7d7W2GC+xOMRveMXHruKesPQiwrhs2wGCAh6x0IVDdiP4zRYgqfd
nonjapY10LZapmVxi6fX6F8YG8gym4ZKTXEfV1Mw5a13fY8u06RsARVk81BWJEAEcheDNqKAaydh
7oV3M+2c+qG4s109UDzjL4mmggVUdlcQOT1dw+ABNKZyWs3x2ksozCMbkNORrrQ5NRkSHv1BvUuO
5ffpFuiS/otN5efrau6ZIlqX/y1X4RxGWKAWsQyKTUsJ9dIlp1ahiVZy7z5H/heKITmKhDN3n8dh
YjVkwn3O/EX+K0OU9LTcRR7aBILs0X5iS6plrjifvisY2VjwTiAMJvw5C+Ncs4ocgXaoye7QfHTo
dshI55T6fWEqgi3cXUk2g4CoyPkB7HV+4FaMlZCTGHYpS5OjAJFk5sfre6UwI+BvOXsjgjMSqTCB
igoRBQNX4sZZCXBpXrroa/gRWs2xi5dDGw6viSIBPBI+trLxpYibR2CZD8m65E5umye0O7xkrUKL
caDoLBS8Oq+vAZp0z9fAWCu7aVOsgZpIBg3tArC1qG59wTqw4Oj/XgeTkY1sfVtL4llaB9xy6oNx
mo8oyVPrmNyuLmCkX8pAdKkqbOuuyeNcQd+0yZTmiC5IgIR4d9JOsrcey5f0Rb2f3fChGZ3yuXf7
L+G9KAkiWlG2FBs3DkR8OaLJEAjozHblvnYnKxFcd7t5T9uyDNVCZ6oCAzuXUWZrX8QLZGQ4n9ZH
4c2H8JA+Dw9iP3fpvInCqpIYr4ieJYVxbG7VWVqbAFI9xF47vxRG42hVBdyR4JzsCEF+xVLRmStb
yDNya5aTDMiUeNQpxkDWTicDKKCGGeLOvJFFayeSxfZvsz9ykZlhkg1o13AjyZs8w63Qu+jFFG2g
hqO41upntLB9URV553lGCPqRbcYYhtoan5gbrGHs89oO4VTXr+Wr4c7aQfL6E3uKqrNTPQDE45Cb
6UZ0VV061TPBfFquWtBksBaTTtteKh2g4g+9jpadcMK7dFqOWpv/vn7cd5YYvdc6cK7YSxbRnC8x
8FPoGiBtSIE9xB4+GQDkIlftXpdyecbJmRRuI1Vz0sKCvSAk/adJnnP9hgBnqZymKHeA2xHZDXMZ
5y7lXBxTemM36AuP0P8HcbqDF6Afu10QHvOb6kio/EP02tw54efSWPSxkRaRMNG14vN5JLvRTemP
B/VJcVuHHKTX6+u4Yx4wScCeNUVDMx/hTnhX2rk01mwdV7jK5KHuXpWo8fU8cqJ8FtwEl94Rem2E
cXcuwJURaZoppMmEwEl1+rEUbRSzrouN2ojg7txRAfSvyCtUn45djlfd8JzSIsjc6GgGAB9nvmiz
ds39j0C+8jVN4TKE5Vh4qRVM5Y/KOkb9y/U9EiwbIzXYmsPaSmY+t8isazGQy1LqAuF4XcLOg/hs
Zz4zbRuLm81FKYFIL7whdle/P6I7G02bfuc0QIj6qW+9WoMzunbQHhZfBg7ekZ4Mv3aBaX2//ik7
UdP5p3D+YwG0qJaBh8JRS+6jgxG0R/KWU8D5PPlrRxUXrRBPLd5F0qMI0LGTtsO4UqIZ7LECR61z
svu4rjtAvSQKLzJ4mkt+owmpcMMRacOsgGR0cITo3HOv67xnQyCEQGSE0BcjVbkN1ozemNWOSDRD
rwuJjovyOx3/doEbZxxk57ZsoPgM7MO5EcXroHRjXQIDiYqMmns5cO7XtVDY6nBn70wEc6IbI8os
k8wx+lc98pS/opQR4Oi56DEOWHAifsXu3aln8rjdCvNKVSopS7ze7281t30oZhe43SqQvPqA5KAH
6HLuZS/DjVoLdN3ZsTPR3PWTdjmgnTZgMpXytIZHK0NzjC7YsZ0rbiuDkVRtl3OOxkTvUsARMgm9
GFmtuH1mP69q/TZn1s1SaGjd1YWbyDbp/95EPG3Ppcba2GpVDqn5bXKfHNaDRVFUf1Ld1hXHlzvv
6K1VqvzTIOsiZRwKSOsWp/pe3rZH5RBT7Wg/yy8D1fz+W3xTB//knFtgspDZMFwQU2rcrdfHAOeY
BJajPMgnKzDc7CTdS2gLcBGNeQZEan87DQJvgiSYBfS6jicud/xGnSRqjaNPrfLX0FfHSfkobUkQ
SV9eFOdCuAM4GpY0z9Ggo3RoBRHKh0P91/UzLpLAHbkpt2fw20CC3IBAAT2di+Jdl3B5ss514E5W
YoI0wAixUE1c0Kmy/aywnUaqBAd4J190Lod9x8ZZgR1mVFp5kKjysPr5I0twaO/VT+1r+yQhxy4S
J1o4LqRD3+2yJg1AyZXmd2/ZIfJa2UEjUqwgEYu3/YcdufFpFVym7FfPD/O5kpydR3pjgrgFUjP0
9DpxotyP4VSB2GAsUcYkAuPYX1PbZHRegOobfFYMbBwWaDvGkM4/0aA5BMm3kOYfaef0uDi7H6Kn
zU6ogEQYXlVoWwFG1/pEEW/2MF7yvAKKWKI9TV+JC4D9Q0L85S73ZeTqb3tv9dI3xZUpOajjXWYJ
wtldfbfyuU21tCaVwggv18kFRhLyQUOATs3sdvRKL/HtErSn12Aye9u5lcdtJ7ok7XoCdg2Qn0j3
tBZNk3l8GmIjoqZcC4KSPYvdCuOC9cwiFeBqUK5vvnaR6hgiqKdIG+5+a2d7JQ26+2khr86cvFv1
q1F/TVNBbLuvhwVnz9AVyiewa2MkaTKNQ1uowDoDrqoNt+ihFbjdPZelYfIz8G/E0C7QKG0xx1oz
4oktIz9Ls1nrTiW4W2inK6I0904hEp3Aqs7sHXUVTHM/d1t6FktyW+q4io+TB0RKHjTeeIs0BgD6
fuYaL+mP3rGD0ls1xO6Iz4WHjgUAnE/BEQeCUZFVEATz6adpkotpWS04zmTyxgjsC4t9p8ULNawE
vZRfUjSPtzfoeBZcDDv7eCaXO2wlOpFrtNZbdDbRu9zdqO3fB0cA+7nRjDteVad34CPAW7jP/Lh4
rddvkR5cP8E7MfK5DO5UAd+GxqYG+0fuFne8ValySCmZnPBQHSt0b7ui9+mekzrTijtmSpyoqW5B
q/mn7K5Uv6lQtR7diaLy1wbDQaDgZfwIBRHpoEymKmD85gxULqK8A6V+4X2d/fCkIsnlaAC8Sac2
EKm2axGolilg+1NRLuD2Czw8cqensAgTYXA9vrXF23VldjwUyCsRsQGxi0fhZ6J54zqWJO5nSy4t
qsyAJepvYf7eF485+EKuy9lTZCuH26I8QpNxPUARorwPa+p2evvfSfh0KxtNGIteadrQBN2/X2wp
+q5pcyqQsfN6hjtQsBEGHBTSSZwa4WJN6G7EddyCL8vXD3bnqmh9/SEfZb95RaiFfMGL/ev62u2c
KJAmMNAxmh7BqMiXt/MlbCNrHSNv9hV/VWmtHVjbxwKR4KlgxAJfJJHMS48PmSz/CCsHcySP7e+K
tUKrEO7GxlvcxVNoTofKVUEG+GagtpA60LQ6CF0vOzvnrvdcLLOjzS426Ofq804D94mTfFf9zEP3
eu+Y3xi4Sf0N5ry//sHaYkVRjrYUS8UgtHOBSKSVdgxeKED/wwDkBk/jTRJ0lOFXtUPyYggeSZfn
AIDmjTjmWzb6RUkvTSN4PcFNYITgh2sbBAcZGAQFoc1O4Ag6YdPWoBLmWwOjcC6IJJj31hA98tLj
eGzckBamG07H2AcRwHgqkNUdQQlhOeAuLL80P3J4MNEnMF34vdx+AreXnbHifpU1vAOocWI5XrQm
ajR8AX7dl96rH4Kd3FvarTjuuTOPzZzOihF568viWkHtz4cOBCWDn7hgI/TjE1KmwizJZSKbMZjp
QDMi8DdRZeXvbIKO8qk2M4+Vklfauckp9M2AUPTUC4Kwyz3lZHG3gbV0SaJFkMVaBdG46qagSPJs
f7oz0aFiOvWPwQetkEVTJ6PgEXREx/NiidkHmOCdBPgKxWObUzYtTaWUQj3zVjBC5oD/p6Lq4sV9
9CkBRNcMKwIgD7eJa6SFaVTY6LKQZnThgPNizsCTAZIDU5B7Yot1Zp1QAn2JOPi4ylkv3fkBaZIK
5OgWAPllE3vmkHyZw+IIjMWjnqtoRVZeBea5K89EccBE0KCYhAuLkqbRFSSdMk8L8HJsLFr/Mg/J
aT7YXggSVg8lW8Wr/DxzbI3+7RYqKKthMomCniPAb2VOeIjSdGl3WFZDTSonXtuZojReiE78pX2g
B0BFzG6B3Ba+lN+9rpikuMpztNatlWMC41MfyMMyOL030dKbQLbjiFCDFxcVVNvK5G0yBE+B0YJq
YyBBbIGI0Lphpn999/Y2zwTtsomGfhx2jUsZSq0d9wb4dj27HEGwYJa9G7X5HTqPVEdWutjNw/rb
dZGXJwHzBCEROTwTVXC+TTHpV4JeeqylHcmHJS4d3XofQXwxFF+vC9rbtK0gbgHVJmulvBiwaVLk
ggDO1SyBKntbhBgCA43AYY+JlpxZlPJIkq6GhLj/uuoPXXPXxy/XldhdrY0ITok1broCriMHRF6m
a6E5OAeO1ZtPsiFyUeys8I5jqw3nhdVx1LoJUYoXKmnzNcnL7tRr6vtQ9ygHVMYCetb2WQcfm39d
RdEqcmd4RP4ja2zIlchtCmKEZfmrzn79dzK4+DZSRnD5SlhGVSmfS6LTKk7ewJorcBS7Jvdnt3Tu
OPVj0tkgGUTHsvoaSsCitqJGRJEELqwL1aYvDAWLFXfvY/eY4snxD1aKvQKQqEAoxb8ECpAElKB3
zFFsArWzfjRJATY60YPj0qwRgis2RkPgKkTPN7dQE2CneiFLudcaP+fla4iWJjRR0HD5uy22MGh0
6bNgkbBuYf4yNIhaAgCKHrEsq0ANChRrEqre9SX77DA9PznnUtTzKzcd2bmBs/FS4siSpwH3mbor
+Eco2qdkD8Bk9FPG+cvsVTT2TXcI7zR0gC+ivbtMGHDqMuvZROErwDjxWEQFqPpodCj9kIKdEIzl
twstaOwJI+FLl8EUR8bYILZloC32XJ4BstIIvLkF7kWQ/r02bvUluclRtQfdA11RjYmhMR7giZCV
4PLF+qnqH9GcY2yrGaS/UQwIlT9ThSZehmxM+Gh61VHxiAPWP1HXJvMRF7sMTDReHSZeyp8R82Zx
W0mqzXmFRK34mPpgbN9t+7ehVV7Tx3RSWicCG+51y7p0jVjfjUjOfKu6BEdBmhSeGtFIBV+VETtW
/XJdyKVLORfCWe8QJeYEAHPhJa06gWAkec2y5u26jH1FDIBVUKIH7zWnyMAKNomSFd4oPYH0xLf1
V6J8vy5j5xnBFPkjhFOkqZYVDS0QMrgdmA/6Y3NKKcg4JEAAJtqig2ag4Npx0lMExNZ14SIFuZMn
4R2l5VNeeIzwL5y+22lFzdb+R/bwR0PuvBWxlYKOAxrOqLaCjrhJvmDkwH8phDtZlZ0PpRJBFYVM
d0mYuHoNti3Zv75g7FcuT9MfVbhow6qmApM4oAoB3DLROhqBehWUOUgTCUovn5fJNVFcgAHGiHgq
FohiT9noRj1kweQXjxjh8PcfsucWyIUZC8h2WvQXFl7xNnxvX+UP1hzD0i6y3x0n3w5Ut8AjWnfF
GVWBAfKhRy2pOnj/0ERW6gSMJr8tAuomALWu79rna+7KWupc/AHmvnZaVWjYeaB/TI9a485HDGfw
bKRiFpy6KYhO/SkJFj8D1/nBukeG4t68Q+fee0HtYyW44EVqc47FSLKy0FKorYygHzd9iVGbVwJG
i/171YDXxwvTvnRfVpqDxb8Ek9DkJvcsexcel8ccxZrKT6iIHWHXH/8RxicjMKyiTvUInVxJ3Wk1
leYedMtzHA6i6/vy8Qdr3QjijmA/DcXagurOA6UibZPstgDeR53ddjg0/So47yKtuENYGiQZ1BHC
4nUN5OEOcykEprAfhiGZjCmyCCkxF+g8Gpk1o7FR4gKe7zjfxq75I/HswilOlSu5GgAiqguIALr3
E5oHrYuOv84VmeNlkY+FJZtv4Jyn2pjZWM34Bulgvgxv8a/xWGJUh4vZLsp9/ta+SQG5Xe/QmFE6
1rNoCfYNdSOe21IGVa4UE+K1oD8WtQv4H+2oFNhv4Q9J2Iy0a0Abadyedj0yXc0EaUacHww4m4Yg
N9c9VjLo6eff112Psi8N9AhIwMhYZu7NMI8EY3c0nIv8loCZAKN53OJQPXdu5IW/wNNmoXRxYq61
U1xR29WubQEeg3SFQpRLSqC8iaUQbD04lGBva52Zaq72u3Ht+97JjmuAoDOI79d7PQidgso3uTu4
8/v1Bdi1LTzKyKd9sVzluX2DDLHVW/g79EzLLnENt4HqzZfMhXs4gEikdoojuKUO8oHcozGsFzn/
y3ZErPr2A7j9zsYYvLoyPoCgaOJpp5XWfvYkecXX6WtzK9PpIfFD77rWu7f3Vih3p4JTX161BULb
uPBn8F0TWXpLw/5GVi24K/LQIbXlhIN9C+pM/e669L3rBW2DjHpBQ+xqcCEl0dM4quIGt2piOSl4
llOEj/PhupDLOhhbVxBigBGDFV/55HBcqpIcS0j1gaYp95ND88l+Rn4WYDWmzF+JPP/u64nxGKEZ
BQWii/IoyjOgk5Y6LOpnD1xJo9NrdDcCQ/cOKqN3EWpvx/mjnwCjaICgA4yV72SQEq1Y1gUdfq1e
PpvJ6mWyRK8v4r4IU0WjLA6IIXOOtwK9fK2GEFH1b0boqyBmvy5gpyKifzZF/FsCd/wmzFECYS4e
u+kxORQ5bQKLtsAplTmFzxHZBAukuEDrTBp31rQxsYqxQ07BSMjzuEg/1B4d6rLNJpKBLLtObxpM
I7ANPD/r9FZLNIHlX7ZiYeo36wH5t7rcuTPLtZKmnqVOKOuuVm8ZdxJzttYvdDR8aH7rRj45xL9F
WYydl8FWMJ8bqtYUE3FKrHNurN6USiB9H24wRc2RElHEIDAa/kk/zXIbawNEYYANDb+MeDNmnYuB
NFT7WCnrdsMwuBvl1FYUNT4TyX7Q7hNcMaIDsucCzpTm4lhTz0FZqmK1u9Yxgrj+hO5rj4AFOeV3
Fdx9QgrEHdd2JpFzbWUtaQZh5lwA7xSDn820/dZqBKdGJIXtwCZpUuvKlK4zpJBe9XSMCETTvDtY
ggB973o+U4Z9xkZMk5uZmklYPnRrjiB7d+uHlI6mY96wSLAJbG89GT/HD6AKb8Yvw0Ps6SkGiPz9
lzMjUDMRJqBSZPHVqJFEg4xBX6yh5DkHhMtoRreMTYGUXaO1CaaHo2aJe4PzdBijUct2ASmrkThS
gT/p+bqr25MAiJqF4iHyXJjhe76amgQq3dLEpiWTccwnKYhLel3CXqCKQusfEZy9gyIbD1RmF+1n
LIM9urO9n2hp95IH0eESqcNZelGi4GvkbFswPtIlIDZys1BEjLHrLxVsiYwiKAAtfCmtjeoJo9NY
nEKlh/Bk+42LlKRfuIM/3KY3Klpm0Z8IWox/YnUKQasnUpKoMvMEVElf1H2Z4kmeNaBQxmzFdDbB
9dkKtmzvJCsqOlcB9We8t9yFhGVr7HyEfrqx0iH+jWV1wkgI7t7z/lsx3LXTpQVeMCnEWHem8429
tSPnaFHgKx5rrzn2AeabCKP767qhbfbc4M1Sylfw7n9mNU7FdzRtn0Jq3FZoIMK4Re9xVtwk6D3i
o/VYc2y6BNOhppmYfYhpx9/6f7S3edTOJOdrSjJ8yIhOri7oD5Mfg3lUFF3sngjVRMeUDYZmtBSd
62vPwwiWf4gpE6N6SbCN981giogXmUVcKIMpEUAhGDAZnhRgwYhL0i01issm2J6TyNUXLF0HCv7p
eSrfJSUTxSxsn65I5JNgZWXOYWlDohZEh+mucNHbczT8/CRaQIFqfBoM0zfIOmKimVdU/bsyGl6U
Li/VOBwlEt5O+UKlrhUptxcRomD27+Xk6ay7Qp/GrMRbJD22R2Bk/CxQQZKhHf6hS9mI4jymRDDS
sJQhakAL1vpqK69G+CS4AfbOHFBcMD8To8Qtnhy5STMEIBWeIKOv+vZN6tv3BjW/jR7rVyp/m9S4
E10Ee88eXM5oH8JLBMeMx3EorTJoXQS4w+SWCOIbdG8DhYd5QRRtDj4mlZ5EQNfdi24rkjtqtYRB
CDZQ7F5+jH8NwXgz+AuYTnEgUIUQXQVCBbk3SmXHYzalkIa5bAGmO2cYm+da70Beg0h7QHRLp0P0
1/Wd3N/IP4vKXQzRFMvRjEq3pwygxh+/L8P7XMuC22c3wtuuI3cvqBqGN4BsH4HkE8hbbxHS3bDH
SHaHzN5pvOn81R2O0wtLcpV3xnNCRcaz5zM3H8DjcPtJsXWpgJoL+WaDeCTDDKjrC7kvAQAj5Bt0
dHpyt1DU9QuQTlCxN36V2UdaiVDyIgFcXKdYyZDnPcb/NmP/E0McTmNX+9d1uGwLxLMRpKlg3WQA
AhSHz6+WqF6lZa0RbDF+sBx0+K8W6BC99VDeYEgDo/AD6XoW1BgMcF3ynhluBPPxF9ILmpWzWnQf
aq6a3+U6Zk2LKjx70QnKAJgoz2bRKxpb4c07A8MEiIVZZnBaM9h7red6/lnJK8VUTNE67uwVGl/w
AGfIBVAzc3tlG1nb9ilmm05PyOX6sHk6H9YCMAkson3KT5G/CML+vfzemUwuKG/QWaknmOrsxUfj
pN+kL8Yjmg9YpYORLi4HAyTXkyvCHV3GPKCsAx4bSV0Z/Wc8IrvQ1HpFXhM8BlE2ALc7HOVK9owU
beOpdqjnmWIs9V8Nhmf8XYM5l8vtZdEmejw0IB/DLF1MCP1YZGDQNXpdiEg5ZrUbg5ESshgYxo2R
e3NrY2LL+lyNIPFtgKjJqi52hlp6gNqHuolEu8ku6fNgCPoBbQpGLbgmgELPRRutjMmYI8igeuQz
+iMBy/Z60x/0gN0+xg8RPGInhYEzD0wiph3IxmX7iG4sTUXwNKVajaNP3J5gWCSK72swUIzcBTVS
6Qizw5en/lwot4kob2FI5Iw5Sr2PpqqZDivgN1UAwgXbQV9T7PX3xCkeRNe6SCy3rcZSlbaMPm70
DBaha2orxuEss7Nahah4zW5sfhe3q8rFD1Wm6xiSbANSdooObQyyzB6za4CwR6NY9qCDmCk/LAfL
NV+EwPN90UAu4F2JqQsm+//GdjGHd6qsEoxlnTdgcjJtHwECZL2SS4O4yXrsT+CkBt53pPGT6Lbd
8UVsY/8I56KKMpdRWWKselHjYpTFhB5YWv7AROw32Z+D7BZvsSACGmYRHNidgO1cMHeBKT0wqZhH
VXjhN8XvH9eD9sqoK6Yjceo70ROJmefl7v5HS56gOMx1kLSDy4uayuzroJAYFSF4+fJRdKYQT1HR
dsncmxGIgzGYGH7c7O6bpQzMpntQq+yn3lmnsQG2dFSPRVrngphmfx9RP0EiSQbV72dVb2NEY22q
ANajQJ8fm/vpm/4j/USlDVjScESxqnbDe1EVdvd0IncFcj82f4WHpZVGChCzAsNNyGkCYFtrXvXk
47pj3ylHYlk3QriDqayppUsxuLwwqCq38d7sAvtZvctl51+8GelNm7jRJ/eCIoJP7hvpRjh3NI2o
jRaMYlbp+HWkup+cgDp08u//T6qHHStFp42C4Rr2v0YJnDuCqFLbcGJOFjRUmI/7YcAHFAEYv2pP
+VDdDgwhomhuT0MdQ14wu0Bh3Cp8QzqJF7ldejB3dl7zXQPgApBCX/no3dgLXSHP3Y6GW2l8zaGR
ZFMt/iVN8VWUdtabkEaf/VIRpuVEVNT7dinQYpSkSBaj9U0Bq9b5kmaFiZloxpx5pAZikiyY/Rx/
uW6hl6GHhceujhkTBA6G8FXFJEWwFS5VinyBdWJEVIM/3YoJlnfqYudyuIMQ5xHYq1U19WJCvhWq
7CCTdAzrCre/FYxV96rP2a1sWeDGwYzAYklEpb8dRVmLuIo2N5SsMLn5fC3tYlEzHHOm6Pi/STPt
/5Hz2alEf7ai/0cOF1DJw2RJma4kkNMfBwxzQvrFbcHsJYoudowDClkWoKaYxUdM7grCjsYY+IgV
DZNT0dooJ4hKzpcekqnyHwn8vTNqthbOIDD2JJxsByiht34xbjEXbhS8yvb2Bo4f1kcwTgnQmPO9
SeSwltVKT70hJC38pOWXeYj3hF186WzilWzwMxoVH61mEkjeiUeh30Y0F0EM6CpL5wjjxxdQYzsz
5iKCnXRFAzVmFrtRiAbM0kRniC71CyYfx3KgYXxVMNsgBJsSi9DBDCPBbbi37GzeCzL1aMK66CMq
lzbVElxPHoaSam4ul7I7je2ptyRROUIkiTuUOSZiorQLzqhoMV02wGGtiJOP3nUXcxkhYokVwGJ0
+EewH3MZi9pO8dOYCe5V8ivoINza6v1EeSTmizWKuKIvU66M8RgMJRi1QSCPk1Vm4YwuNlgSJkeo
b+mcoEC7hL07rnp/Z3UlmC5rpBowhkwXxOA7x/FMMvcUXweZhOhUzrxufsgMzYlGkQdju3EeBp7r
xnkwzLKczGG04MEWVA3BmduqN1Z7t0RDcH3Ddo4j2CdMCyeRHUmNOxNab6bNqDUZXNh82wXWkaXH
e2F7/471MW5qVSEq7ji4j/NTb2PMaD3YPbqcVdDItAXNtFtZmQX7shNbWmdiOOeSkaJStAGjq1KA
E8KPkvaSi1nQJsjuivf620ckCTkZRJpxC4hkZ6yCZR8cW+W7WtwR8rsnAlTCThLXQh8+aEnY8EqQ
cXKWnuSdoa+Ggg7YwbG/jo/lQ4xe39HDAArbZS2w4nBrTy0Ds4UVMPKg7MtznI5rhLHzGG7vLRqm
OfcPI3nXbFHGf+8cGUjRIXX2P+R9yXbdOJbtr+SKOaPYN7Uqa8Dutuoly/YES5YVANh3YPdP7yve
j70NZWSGLu8tMSNq+CaZyyHZhyCBg9Pss7elo1O52BUENUNbAzw6Uvd8W4TtU/5Er1B+31Q+DdoH
QNbWJG0unStUAEBnoetADTqLr5URpbC1ClJ0lY4Cf7WZBfUFcLTaGkfYxaW5mCbCSBMWt7yxkzFz
FHuCPByVsrVk8tm00v45/0LoBoI4GDy0QLhi2vD0SNVa22K7tKjk1+PGo3qUqO6tmorbzx3EJTOQ
6cY2AD0TQtOFGV1vTSsbKKoM3r7xtjn/0vyFlWBi1wOSGk4czNWL6EZgYNIGXSMJ3Uo/FLoDCuvu
NiPmyhz0hZV8NLMM6amplVaRYCUJjab6oBS3ibF2UqVfPvXbyGr/WMoSPyRUqB5PFpYiAIdqM9S3
6GM6PDYiCwo9Owjnu2McSwIghabtSpGuwF7Od92p+cW1kZGae9hwqEJpd0QFR/mwChS8uEKprAhv
hCO0LB64pMsKDfg9dOP60IAuK8StFLDJsy3GJ74p8Z/efcj2/rC2WNA4WnqbuSAoaqsvhU58dIiN
joafG7n41qTOAKD8CIGXPfZEHwZ7ElCMJyijVdaB5is778K9hABP1RDh4e6DsPkiYHAbxUpAz49l
7EVkoNgaFNgaO+1O8lSLR92vmb/OyHhpXaj3gv4U+GTZfDn1EOVoeDOn4LIqrd5XZtB+Ta+fv7kL
COT3UWepBYEQDJQtpyYgDDIJIwdLHLkiGwSwmt+ngaWhGACiaNRbvRn1jv6Kh3OCUi/9ylch5xcW
iTXaKCUBMIugc3Hlj1OLOgWEw4FYG9HeeXDMcSVvuGQBAB7jnZkIDJMLC9qgFWYqd7xWCXtr5KOA
ero2bz9/lReyE8y+fzCzuJqcmqhm4cKMhCpUmo/q0bW9U6E8ifL8waGreL9LuxIWEU+g14JtufS7
aq7ruS7ZpCTLhvpSYzKi39bhO3FmgErqYR1jeNmmxCbpqOR4YFA43TDEGkpHazHZOwTaVwwUz48K
pjKUwA5FCHQzQFFQtImNlUvs4if8w+qS2NkBSxJxvBoQnoQhtYuFuzaGfR5Y4OsB1CJr45h/XZbG
RZZ2jjWCTLNIey/oLDqHEBt/KXl9V+fNKoe5PFeLe+bE3GKzTFBkcydQA2OzeF8LlKcw5irHeg1I
Y7d/Pkk9Xdvim5WZAF2bCYak1gCOJXsc0n5bdtVKJnLhev64pGUFwtFY7+SOfIPTtd3esPpHx9bk
2S/Z8IDE00FOAuDlsofaNa2T6x5iJpUCF1qhVNNiTMRaa6tfOssmIhkLrgcVYeAyT3c58ilacJCd
vsss662vdX4PtLCcNq0qwPcpKOM+dx8X9t+JRXkCPlTVEaApCndGK7TTFvSOr+141yXPCoB/n9u5
dIBPDMlX/MFQWySFSfpa8lbNX7V4/AmsMJSoYu1ejhVhoraOss24xqp2IQXyTszK9X8wi6LmZDhj
5oX29z5UMTjI/QE8pPCWvvk6z5F4gAQrhInCleVe8BwndhfOX2DEReXp7IVGFpiT3zqYsWGhdm/7
4HmhABb7YNf/KwU/LBd4YQDlwIpyln6N4JOyWgULQsi8KecBltL+/vO1XVzaHzaW9ZO6wJXOBcKD
bHhm3cNE1kagL340nGkDjHuyrr3E+1lmp6WJAoxfG/E5mHmou0cW6rsxmKNu9k344mH3V8Bqci7r
X2aXoD/cLlmd2WAEM8zGzzvX16rEd2Z1xWFdCn5O7CyCH2+oMzB4g/YLbTo1MANrWw6Rc63uxgN/
cp6sjRrmEEZ4arcpds5B/cGfP/+CF9zZyQMsouOhEAbmmLHQJj2ac7aB8KwPD7oS/1yo58v3iUsN
exJiIMsxSnOgQ207WGePAz/c070T5Mcx6u85EHKfr+gCaPrU1uKc65WpWY0OW5KNTw20sLmh+xYA
l/tO9ee78ugA6aIlYafHJPgryQ1gJ5LlBAJ7lr1MbjwxphNkXyjwLrKLlkbuzkaz9721HHuPK2uV
vmNxiUvSQcldB1gPoqFTnzZTzJnNXSvxGNg3VlTFMmwuBkRg0JQG76B32+zTkETlWqx5IXw4sSxd
wwdvOlooTswlwReN8+vmtrxzdyYcmt3Dla0hYy9s0hNbiwtjbGe7zB0PY0I9jWmhoKPNI9dZ4wFc
e5mLjTPWUKduVYdGpVD8xP3BtKcOrOPO9CjWJCcv+bWTJcln+fD6KG3HVEEzIPIgaZF2sfkmgeEk
FmA3hwaQynwg4lfhNPI0n20XkKPKzSL7nwurmqXXrSKwXQD/6sHITW5N5Fh2+c7ITf/KSCAqSw4C
2nceR9SSTlfZJ9OsjQo448S+K/1GZq1pBMUS0IBOaJf42bYuAH0nLyvH4kIoc2J3sTmroTEYnbHO
JrSMAKLx7Jv1VRK6KJHV+tYUqXpoBKqfPqy12S5+WMAU0WMDOgFgqUVYrVWzN/RWCwlNFqh7Mxg5
eA6BbAHzOf6jEfR36y7vvAKPAryNsR00tuXHXZyPpqBT1fcee+/KthvIA23a3b9B5is/13L7fLSz
OCAyHoXsF+xYEBMm+x5Mg7VvHyUO2Ao0AHc2a8XWS7HiydIWO3awWM55DpMSJrCXI9LVg534nlRg
eZyvMYEVV5vVoatL0feJ2cVX7IeR4Qi5DIhTORbd4qzQKEcXQE4T/dVd8+ELLvIjhXd8ANyFgXmo
Y5GZ+SiEhLiuqty3X6cQbbYsKjZrpbHLmxXlUgszOCgcLNP3lHhFVyUwO+zf5xSjGvMN7J0Zkwb5
A+bZ1jAY8uSdbSHIv4IG1AB8cElvVw32YJkcEnIqCmVGHY9rO+Zcuwj9G2DLgKSFDNd5raVnXUk6
3WHvgFMWaAf2tb4uYobSsN8fJDz/ChxtwLvFuq8rmDdt4mIM+qe2RzjwF/zQx2dZbCMqdKPWvYJj
dmQ8zq/JrXXMbspAx2Q/eah3zhcItxzqlav5kvP7aHSxlzq7UDwyNFA0F/VO014n72cjSKhoayXJ
FUPLnhLU1jGJSQZ5SIaI/XQzDJiOh84HNc3X/KsNVmDtKo1Rxvj8rV6KBj6sz17EzKkqgEGtVVCP
jcJvXc/PKlSa+pV6zwXQ+ck+WirIDkS1wdDy7gL4hPlZYF1vmi3OpJSkLr7IQ2ljWuCvsJCdGl5c
miWm1ejMcCi7r90ROHBJzuuG86aP8tvyJ8q8Sb06rXbZ4f1xapaTM56dVDNx8VJHGgI1CH14EOY6
uZ8GIwitA5UgCVm7Ky/FWx8/5OLaYrTANLiOhRp1EhYZikP1taH0ARGV77JVIdu1fbO4vXIwTRcM
5KRgRADRBwqH7b0B7BCUEm68oA5BoTv4eQ3gqx19vmEvvlwg7kGLgwopGpKLE6mkrGsd9KfgkpLH
ccf3zfZVXppgwQ/AbrHidS4llei1oUiFhAAF7WW1GR36pqqlOTkF5Zo+P6hf9BfD2tVvdAPUStTs
ixbZQZduxtYHvYr+g63Uki64eSTP4EZE/gEK3WWg2Q/1KDKBw0MrEdTVlcHJihe4FBmAUhLYcAzQ
qFJf5jS2nCxFsbTawm2JYje1Q9Cy4X623tnP56fp2XzOAm8NHXAhAjoxughH1AL0RlpGpMurvyTf
Wlwv6VXyxdiPX7qgulLX6qYXIIuSPh9tTbRNkTifbR238igzYZCBOROfU2xGnEmjCvQYc7+bcm2r
yhtpcT9/tLes6ICQmUBUG2/VAjH4FPHD+CCujOdhIyvs6U7LfPKaV8ALVJtxFV21Znzh2efWBTWD
B+Mdxp3Fi6SCeaQRxhryp3nDdx6qISXzJ9ClPK0dmovbCT0MHBqcUfDbLwASLRV1YwI4GZEndjuH
KURg0fyEpu5WEv2Zx/G7sloavDCA5tkfjS4WXHZ2P2cOjKp3faigCu/8SN/EfRbT1KdXVdRHLSTf
D8XG+8neBNDi6cNqueTSlv74DIsKkDqnGFWmJUdpxt7bCDvnbb81b4rrImqCdQHaS+WZkzUvrjeW
GSoUeBqOmfbm6O4hMLmlT84B43ceiO3skKKCEBu47mR5ZrVscXG16K+7IPOCg1piB0FQIVpBKI/G
1/RF0plmWuBcsReA2P3kzqWrAe8l5y+ljP9lcREDaiZDZcyBxcmM2aMaaf64bZKAcl+zZPIdp7Gx
Rrd40W0AHQnoiIbyEBTiT50jaXPALgcYRY8slh8VEPIOdGWAFGzqH2t5xHuPduk1LHDxYLLsHQe2
uOCI1oLfecbBVbaSJVONvBQlbuRp7XfJ4pf5ybUGcaBg2uUPbNsAb722jaWFT55gWbBNioHnkwo/
OWnbTowh7fZpiescBNC1X9NDMn9dudQvXXEf1rwc1x7Q61WFwJr7GO2EqMByN0ogOxh5nD6gO4h0
fPO/tLk4q6LThpoQ2FT34osWio19y9EAlbW+AMRsV+vBxMVVvkuEOtAYgArq6UYSDnOdWcF7VZoO
pDnHCQOXK4u6kEaAGFqqkP7DxOIi77yCYjgGDsgQ4ECbj7TxrR/9odjm75rwPPE5mv7F6pzMucuX
4qdIElXAUNDAXrZ0Z6cFlgsyETIgRDkjQbb7KjaYgcdXHCOtAxvRtIrDPs8rpFXATVEMR33IWhK6
uIDuNGJI5NFs6MZ0wdoXFmES9zigwtmaIuCVr/uk82m4xv9/7owWxhcHddDKoeq69yUDeAMFl0qP
3FDKP1mBJUJkFmsH8yzqPrW4vFeJimn11oC7J6Md1v0NRV2zGFfCzfNCBqxgA2lol2LMGUNep9u0
zLvBdhwk2p3niy9mBClKiW8EDND2G0zrVRjgXitlnK9MB+Qaw6WQDYX6wJLgo+IdlGQMTD4r/USO
5thVO3Vghg+gy59ubEtVGhkIgl8A4ID35X+oFk+uMuQpIupIcMnWPJQHxVK+QAlnBfx1YUkO3hPw
S+9EXcs2jcL4zCcX46updSjsN6B1fGptPz/vZ8cdwwcfbSyOe8n7LhUloFIY0L1PVADcysT8zoC6
Hhzv6XNbZ95rYWsRrkNGy1XqBOLRQ/XTzH8Q6Dh/buDCgcJqwJuoOSijyU7M6cZLqr6FWglGCt2r
OcYUHK49yE3t3VfIQ0RoNUef27v4gT6YWwQTHbRx5yyDuRE0UAZ/rJ3E7+AhP7dy8RN9sLLwErWr
AfVuYzarVceA2o/qsGX1a8bq4HM75/Evvg+SYsCSUW0FTeEi/s2EXs20wLybCd1C9Zq+6N9Rr8Jd
Oj83h+yQfOFXxgbEW1/KnRFUUGJdO8OXNgjgekCtG+DuOEuvRM7EkOYYpdZN6XUNckB5eyVpPLcB
/nDok2AgHTcNyHFOt4hVYdwmqbEJs6byB+u2Ea+fv8azTYh/FxBoeD8Hw23wgotdQQDzt2cIugER
heDrpRxBjUA36c7kAEFbVohwZGUfXjLpmgAEos2Bvi1GwU8XVdOOl4nrkjBB/CFJ/Pz6yYncBy1o
dx2KGqsGlzsfPSTQnUMSBZE7suElvRAZNFZbiaOE840B5UKvRGyZxM71vOl+y641mX6jLLa2TPlt
PoaV0qoHbwVQHRDMZ/uDNMY4t81IQf/eh2PY+gnEbCKO7kPlN/fmwxRSaNl6ob6G/1nGswvDyzw8
c1Sazd5Eo6GjkQbwhkaaG7X6wYciAOv9oRqLB6LvPt9Iy3P/bhQsNqZUvUTBYZEDz4Y1DT2faZTN
zkbNqpBU+dYYn5L+7nNDlz4mYLKG3KuY6VgKgtS13mjUVAGvmK7NqdyREeM+eRv/r6x4i+UMOe2z
gsCKY77xNDvkk+eTvli5My++NPgvT/beJIb19CSg7jc5aq6hKuxB65e+mQCs6mLwMYm5cnNefGsf
LMkn+RAFjIYxaaCMwWasAsfODxUjUVbzFXd1lqADfogJGFTtgBAyHYQcp2ZKO587dwAkpCp9nvnN
UQ+0I9mATi9Q7lPoUyt3Q7uV+/7fKH7Lf/z0wKH8gn0INwbxLW2ZVblZghh1HjGQa4dq5kujjgPk
G77iHDX3YHHa5M+fb5Olf4YYhg6DkKr0MCsCmPPpeqfSbhJMImNsNos0AjEX8fC5gXNnCQsYfJDR
KT4fQM6nFtwm61v0SlKkiuDiNQM19bNQ1vGs73XvVyp4olb9pUwFT16ktInWu40gFY3F95T9w2Yp
Z3CKU2v6h9Ye3bKgATn4DvKQG3Yw8X8rruNsdF2+xY/25PN8sDcD4Zkyc8bcVOn3NCR3ejA/tgiH
FCwX3bc0aJxQlh9suiprpp+5aQTa6H0jlkAxGCHF4qSLuSKdKBRMNyVV0NWlXxq7QsfgXqqgC4bs
v68xrIgfsfppLh4nvlG13p+16jHv2AG8vhFFf7l0QXH90CdiZ3MjcLxrbmX+NDe+B1VeXY0yZqx4
qAtbD0MxGIEAFg9h95IUk6RM703OoLyELdFU1zPO2+d778wCBuXklBJGQ9HePcvfh9REQZePPO40
1Pk7EaL3umLizC25GOJ3AY2GzzBwSS+iD/xoZunoqKHhvIIBNmCMBSXIWT5fyPkhejcDljXTRLIH
v3S6wRgxjbIjngokYLMTkeQqL6+yZxM7etpVT+6K+OiZW0eaBlVQyMrIjwOfdGpOVSyemWMOLVdW
sigdrdQv7TI7Frzt/LJblWE528Ko8YN/FUmEDv5s7ORTe23BmVLkDHDsykFO5AALHua62dxVmgZY
tkFByVJvPn+nZ5sDNiXtpgWVVQ1SS4svV+edyO22hv6mMgeTBplTq1/JzNdMLFIJUbUOYxVMCFp5
WYDUuAztWpA1TmB9eXEATQW1KETyiCmQXy7bQYqRlqoBio5Iv/Ne6y9zWN8lId80P62DhMSJr99c
Xz0m91mDSi+PldgL18pzZ2XQ5TPIb/zBB+b15PYKqeUzCF9ylekBgy4737ZXrA3zCJFIZAqQf862
T9sQZDOrCc1ZSvX+DDaqzWBU9TDsv3jhILRzU8bwDBYGLv0OQWt53zNf3ef2u8hkilZn24RlEYAD
OpLtFBDImhATW7kQznAYiwdZBpNgE7GKtsCDqAYq3MOWszR0OAnsLra46tu262fKlyF9ID0I44cs
rgcegbU+NOsqyItxm7bNT1U78KH2aVIERB+vTEtsZv6bO/9pnPHyaReZKDMy0iYmVOrx2kLUj1kA
xM+eQ3KM96C2qgJlt1YZOwPFLm0ujnxWkaRo5BuqJ+nSgMbDtLuD0mMd83i19Lc8ie/WJEWlC6AP
ShaLzenRfMYQEg6IccMe3cnvbp1noDe39Cgg1BLMyG1WKU2XVwO4lpBJyHFj1Mgw5rV4q1aXceQu
BTA2zRZqiUGfpkEpyJ+Mi9+tQCkW6Rk6zRAAPT1282jopNdgxeoPs8UDpTX8SVsdWzh7gSAacqHX
IIczUWNcIvtyMQ653hg8tnx6zW6duN5A/9N37vRYKoCtS6Gcv71Tg4t1tcIuJmfKUZCWYwLjlchK
v2iePr8D3vOTj4EiStGYm8a64CtQwLIX+4IU3OBT965DNEQe5givwfr8Xbkp7/MvkhMWuLcr474P
ABsACZHtm2g8qz8qCie6diLkgj55lOX8TlklHbOrksZ97O41SGrJmVCwOv7Ja+99xYgWcVkAPHA2
M94YhBdQhkbJXcudGaxuJH3tamMaV0KWcxcoX+0fhsxFyAIFDqAzkMzEyRHy7zuymXcSgprv27eO
QXwXnUA77KNJyosnEBKLXF/cqociGNZmy863koEJb2QeYK5CWvceXH24mYxmnOg4YysV9WPO9i3+
11w5hWftFAt3zgcb7zfTBxu92XUagiUaV9WdvXHiBFM94puDXOc3qS8LUfomWK/gncWF72YBLZZo
QkSgy6UlvaHPnDRJTF8SqES7e0Mim90dPU7cz1W0V9f2z1muszQpPcWHlRquwiyatEms3qkNoLBm
0G6ojewC2gCy34n2USaHeqA+TsM/O4i4NC4/9QfjyahkHPgaeAXB2u2o41oVSZuHn7uFs47Kwsxy
KLYw6GBMZU1j8yrDzoUyAAbQMFrwXIceBImMN0fxzfvPjS5j7qXNRTza9IOeJF1FYzI8mfQB2Ice
foasgVzOHTk26h87ZkknS9JSE7zGsaQNpm561TfmVTiJfNRTV2YhHoVwMsrKSFaW2QqvkKcSVkJd
KG7rIJNCJ3PUl2hw5iDwlwJa03w95qEWked1R3rhUJyaX+zQ1uhzNkrz3gPXrqYXJjVWwi7qjEep
/rN+DOUtsVgv6EBlA87GmM8Z5iyzkPU5os1jg7cvE/RNCnvTNOW29n6SZl7ZJ2cIN6C9MKcN6SQQ
kUJhfNmVTgybl6DMVaL6twokpGmUb5JQQ23q9h9wg3yn/Vbcay/tA/tuUn+N2u18n8L8Ow4M7FUA
byyuzLawSmNoJiXSxiz2KLR5271uAX5GxzWMraxcnL5XxPLId10L09VoICxMmUAHmcyDhqXE2PKt
hA5aGztm66TiMhZbWEJQAyVVTCeBQX1ZBqvNTIBClvA4t7qfdNa2ExfXQ5L70zjGgImHA8t9TT/Y
oxrWygrrxfkb9VA7lRA3BwcDCrx4uA9ObUqh41pbBo016wfm8oJ2uEOeF/QWDT53MecX4akh+SAf
DKmMTJjGhCFe7LUyD0n+aDnpipHzwyAndhFeoEGCc7jsDDcdJ3qrO/CdRRM047yxwUPTjtY1078O
dG2w9dydYQgeNC5QEEYrEiZPlzQJotRqKVjcVIpXX6WGmd87RWusUVZduBLwhTDtj1Im6HzQ+z41
5LKcacyF35SpLe48f0CXPeRBuZuOEtOTXVm3n3+tC9tCFvYQneK4A6GxCKCaTm0LTGKw2EqPBKgF
Wh0K79lpxUqy+j8s7Q9DC3+pV4SruoAhScOXXpvRuDXhLrWNBzUEEJ6t3uKrFhc73iL9xLoOFm0n
qHYQYEChdIaGbHpFd2rcBcndatgi39bpCZff749FLva+QIWQKz1M6nfuBqAwgPU5YpX8lgI8tD5D
ewZCA2wV9tD4BFWkI+FQp/tlzqxhTtKZxdlOjtBYPxikw9/pSm6rzRo/6/mFC2OYucIspIaap7uI
HVxXaM7k6XifE0bj573HaKBrR25AQ9t9rZM1x3zJngndRnh/KO1BcP50ccD2lGpu4WWCE+VOxXCu
G9AtcvhddWhxu+tfK3Qu9moIOsR/Fnn+43X8T/pW3v7jm7X//V/482tZTQ2nAIif/vG/r/hrU7bl
b91/yb/2r19b/NZN9VY8dM3bW3f1Ui1/8+Qv4t//3X740r2c/CEqOt5Nd+Ktme7fWpF170bwpPI3
/90f/u3t/V95nKq3v//y8jPnRYhKacNfu19+/9Hu599/waAgQjPJ4vUfH438/hvXLzn+8sNL0b0U
P9+ay3/x7aXt/v6L4ui/ghsSZC6y+uDI5u0vfxve/vEj81dkfnBg6NdpMh8uyqZjf//F/RVEW7hm
8bv4fcOVqXBbCvkj61e0gOH6XMzYIZhDGeWXfz7fyef64/P9DVDwW6hNd+3ffwFu5+QoWij2S41c
jAejdY6awrJpKBKQPDEzn0PWt9XenBoNoxZW6ewTMuPPiXB8FFSIubFJjlyiVkYzmJUZGY1ai/yR
91XZ+kqWl6DzTFAW6IaqbgOhGkMbZ7jdvyqNbh9ZkvNNr6n9Qyr1KAOLF9pt27lZzLLa1AJDMPrq
dWW6mRtDfDd7hx51txnIBjwy7S5jquqb9giiBGVKmBeoIs/uRWKP884A0ecr710KnCPn9ItlJcWr
PQ2AI7amnhymUqEHtwVUsWZNn/hTrhtX3NKnK85t9VawZ1IjIvBZXmdfzXrqQoNp3bZg08D8zOMz
KBG9Hjpnad7bmm82uvY2mgLyswVSwNQv0NeYo9K2FCgBpVniN87waDvDnZM3WWCpM519rXaaY5Pl
001t1/ODSbwHYhOArQcMuzOrmDamI3Sgy81R1f1SgbKEVir2Lau5EVoZnW/UNFcAIGOeEnJ37l6L
puSYyIPC3ew77TA/pAlu9sl22DXvyunBUHNgp6sECaCm8m/DlIMkBCDkO6Po1dgm6eOku91DklWG
5luDDbyda9Z1mFsz2jJMs7p4sq3qaCRjh3dWme6+5ZiiSEyvwryGk6o3JXP7BwdmY9lKQBUhHYxv
dMwnSCBl+K+QNOGNX5dGve96tXwa9LkIxrk2b/I58UhoTPXWE0WFwXQ2Tbu5Srcq+BUCRdOuPLtF
JaIeTWSyE7ctwEoRMB4qAGcecnvI7jOhNr3vjqZ7UAyvjSB88zQVNsQNKRpcPspzog243dpvfa+I
DdgauylAYyO/7lTFeRGq2QOnkWn57eTNQKfUWZ99G21SgLtKGadtAeGxOtD0Mb3x3Brs02BOfVYZ
o1uNM3rldTS7nbMGTFC2Vjg/ywz/nA1YyC2u7qDvZnZH+/m3wcj4gZbgVyqb1n2jqDwfmNmDWkSn
7lOqiDzW00p8I1ZdXw15QTfVkJKbWs3ozilZgqpeXSlXfZvldzXRjCi38KFmoX31tHbvpU2UJ8k0
+JbTWdx3yrSHoIVBve00VUPrVwnvtmaDSnbRuvkESUDxZqp5MoP6QzMHPzMqjJdrZZGGtYcd7MMk
6ASZldwbRlUesX+E6edF0d1rxCggb5jb3q5WFPe74rmEBboJn9EQC1QNzOntr3xSZiCLeFa/0rJQ
v3kCpXew2AuDRWU21q4/W7SKOkogW1DwpgozZ84mH9mLrsR9YytfXWaBTZMRDSJGwrO/13CEHQRw
yynZoXCU3aVQ0zjScXBv7AoqhKozgK1tKvuvaWK3cTlWRRsDVqg4vlI0rp+DVlnOH4IQis+gfgS1
0a5My/ERgC+f2eZGuMmmBZ8SDYiGumJiDhULFAwt7SQFzW1TGNNe8fR09kc0i6DLO2BgC66JGUHS
t8m9htUdhrZK4k7nrhZMoshmv88dsz/gODuPHET0dejWyvxWjU2zH/OxTQCGaozILg39nihq84SW
9Y8hdYE41tPMeDZnK6xKwwrYhKlFu+6tbxnVm1dBbGVndZo5oQc8dNteVKO77ccZVFAWNxQUgW1F
0/2i74rnxO7zb8TN0OAxpiQ1fNVm421LlXyIjBwMbrusH8xmX08DTpCb9MQ4EjFydIsUnohw9oqJ
BjMloC6yVD48dx72bWDz/rb2muzaFaQdfN1WQMzX1L14KuacGMh+vW6DvqIaG6NxbCcohgPRa+Zq
YI9mbsZCSdxnNfOSDa3dog46u5UdIQwYuzmH86jmFDwAlHht7pM6GaYgT+oGUlbQsXvq0R155K5a
ZoHuzi2c3zjZX+ukRF/d4KNW+8AlZUHnMXylbmwxNEQFvS2LYUTZGPcIuG4SCM/6apsoe6ckw7VV
umD70zLL8+dcVFro5aR8MFUBohw299OxQx8LxKQphpDRIwHMzGGZBsFm4aiB24/KD8ZzngKpqmIq
k0/8qy6832v+vwc6Jzf3vyKo/58CLdnB/J8DrY144cX//T8v53GW/Hu/x1m2/Ssie5nsIgwGQM/A
j/4ZZ6m/AsqjeyAngbA4MP6Ign4PtcxfVfTU0UpBuQHMPmBO/Feopf2qIdICxy+6EToGZzzvz4Ra
GE47DbVQPgFZF8oZKMUjPUB94TRQ7zsPTw2F1YDTSUk0dIYsxsMaMPjfgFkZowwKQmBoKBQ0Jb1h
BK+IaR1HpSOgFrI6xwnUUR+cXYXOz30B2bVAS8RVj8NhByg1QKCFTPABfsbtAUKj+fjF6IWF2XY4
hGmXUSFVRhJPxQViT+y6sasmw3QKqOU3mZ0T7tsKfGIkhgo8RqZTS+w1Mb6KlqQ33Qx26lCZWQei
3hFMSGHlZgJnABLiYO0w7ChT5kILUH0bH1Ti0SzUuNs+66zooKTcUL6rRk52fZkXUWZkBaBH+gDi
vEFNb11nUi2kLbl1tLrK6ALT6udvOkjaXtLWHfH3E1H7OkowYZI46S1JEm9Tl21iBKLX+11tJt2h
MNsMgwrAuzGIl2XWi2oCPliatggtt5v3Oe5JxZ8UroFWrM+Srt1OqlGb264iNlLOiUMjabQ4AKNV
5d2qrJyfoHbbvk51NecBb0dXA2+WNtxxXNYsQKzQe9Hk9EGWFdmLUnH0tp3RNY65UvWHUdHMbFcm
tnlbQn74p1rCrQVTWrR7JykxClvneR5bU46ib6dxJw9nnXQPuDVdttGyBN3Qlk+Jn5VGf+xGXqUb
lXTchWCMKFFDHQhQVCrp89e0bjIe2txJEaUMVr5LvVl81wxnukpaiOLRgdbHTnHqMp5HLYeaF5Gc
LuYoviQ0a35AnNm4UUqiHdoOJ8fvoTN+HJR5AM2m6dYPg8500MopzeMwmkVkjrggfTanwGBXedqP
PueaE/al6MHy06vO9ViAm7BuChVUcdMw/KYMDOAYMQ/RXJnCxf3QVEFa5Oqx6TKKwnNb5FdAAqZv
hZnzcHSRC/jSa4vAYQaJCs+cr3pnsrbvlljTWg+YZJNfk6CUbRSdGUPtvSAIB1NMH/WsRCRt9WUw
N1Z3IJzW14jrlW9Fp4+dX9eEUt9jBT4qTuwGH75tfFUBKIvMuvbCPEcxgkLJqxtgxqt7s+oMGvS0
aKhvINyC4IrZQ8HLLZxYEQOoXbQKC8amJIDRDe60sRGQJ0FpGPWR2OkYjsjbjxTYaHSB9EbdeDlS
241tlw2CM6I8UULI49B2PDSGoknw2mkb08TG5y9sA9QCKVDVcaPmGJ2bWD2DjDct7nINlVELJIPH
3kbxVx9LEJZaQozbMc0A1GEjaVPforRHcpKwJ681tEOuW+MALo+qgNAfeo9hzyvtqCpJnfqekTRJ
NJbC3nmkMoOqnJBTeelIYqYWDF15LzNwuJg7gSBMGepjC6XVkCWl5MgrPfTVXeVZTxjUh/uETHth
JNURxVyIXlp2/TqbYwZKWpY4yAqErT6TKbNinQzO3m5KsXdY3fwUvWVFDXh/SZAQpr5B5isz/Qaq
j1t96JVHJ3Xyg94TkOKPOkeDC9ndVaKUyZfanfT/x96XJMetbFluJa3GiWdoHcAUiJbBIIOk2GkC
o0QJjQPwBt5iN7mAWkVurE7w91n5B39YZTmVRBoJIdzvPe2DJUlUt6CM8O7FItyKuSvP6OTINsie
zwCmCfgBQ67wULXJlauDUY8HkrL5Zpp0kmziWBJfIxmzfev0Orw1YdASpHMU4PPcgugz34bxnknc
8NsUtcubMmbmwZbRcKMUz/a05cmlIzbwm2LoxAFVCMU2LLvhM3W0DfD0Iv2calP2W9wCCN0PDK/T
MdXnMvP8gElv+ZWqENJEN6Att2qkS+4yVbpD0PbZW4tT5lCKQh9yO4R7ESp3U+T9eoq7HCe4KvPl
iKgIersUTXRE/Fm3d0FBf3Wy6farxyenV6I9Ex8UZ6fnpt9kuR7Phe7XPW9D/dS0Dblhjojdmors
G6Y3m1RluUAI02RMVk2AlX6AxRIuStf3uiIDDu5KrNfFpAzC5DLhNIbNpYOqe8tc89KQ6CxEUifD
0m5oENv9Upqy4uOUUorSvQg3IVa04Xa2Y3GzTqN2VTmTIq+KkmIHHEeLNASVaMyHWQkIL9Tulc5e
7JCNw85lujQ/ccLANVeG8g2dceq0Su7vpzB7nWxWOTKfqc4vNtpjLcuAMjKSvGoOe8UGQr50z2D7
eGyXQfwE+wE9VqvXOjRRWcPwD9HBEEdzhbDG9oGxsj2kc1xcBhxJGxrxCSl1djiWKGffoaeu39MY
Z25dALOoNcbg7Yp3bOvwOiLWdNDx8yqV3c6FH+7wOWzOsi2qLODrCxPxelhdOuy9yfOdo6p8sena
UyxBjTisRIgT1/iypWyhpJLd9Gh8oOulTcrdNGh/n4uMHUZM4TCPkEbcD/FaPs0yHm+47Mm27xZ7
5GssXoUd7DunhW8rYWZ2EUvRHXmqppdWNvk2oCzGB6JZKqg+xnNgpuh9oUV0dGif3Kwdnmjavy9C
lYcydLRaMtIcWtGnlSZK4FEUv/Qyx/dGzOkpRqrfoWc5+40twe+7zGbbAo/7FwX58sDgvzoKI1Zc
gcxgLhnWITm6KLJ3Ac+gPCgxWNxEvixQDIAcnX2jZ/c+Lpru457uwZsQ/cIG9r3kJq2a8qTTB5rH
Vu4MHyD3HYEs0F/RxMo6Uvn6XNrgHQp5+ZSbRB4EzQtX4YAYllqk4RWkHfqmalXwo/H4nyvcU6LW
Ag8pqBxO+G+TzIedoEWJgJ4C5wuCvfajjxCIgHyvl2VgTd0aaiqIoIdL27hgqw1MGjyMh4NiWfxY
ECt/i5XGKPGEyQwTBvhrs043sQvYReKjV4VogX2YZAu0K5i7Appf7N+5PftEbhex7HLKdktgcV91
08Ni6Q46vzri7caH5THzCPpiUy007Y+Uj+uHhfBtgw1J7Mp8gJOzXLvbYSbvdA3SXah/TeqR0HIz
9hIrtmg+xMLL3UwUPbkZu2QHNfcmDZS8AVFXVtG6IFoZ/upqVMFc43f/NohG1Lrrlv1ARluvkJWW
4XZNEgVnYL7saS6b47iExX06dkhTIMAqqzI2011sY2Q8hpj2aNPE9808PccKNXQtEtnWEJlPDOdA
KIw/aq1sxVzWvcjE2J10lOL+Vpwec8J/lcUq0XKDgCG0PKDsZ2n2YMPqcA1rExJma/yCGAmDblFi
ozxW78rijdqYoWj3nixuvy4dFNc85G9LIJa7SYGDh8yPv3qdrWpTeDTn1HE7q/u8GBjiEBINX1OH
jxAyupOAvC/zyl5dqXeM2qKoxxQ24jpyKy59jvu1Qj1dOxyKwvd1zNwCF7i1b2kHhXI14bMBMSJx
TbHNocDzNWuj9oZPjSUAHzl/RmS8AJITDPQuiOd1uxCbnyWKWmVF8Qp2lSxnsWONxI1g2vtFNOYH
hur4dVUNAtiEWnaYdhtWy0AHR7VG3duyJPMzFGy48qbkIc8DdgCmET21+GgeiZvbt4yJvDmPLKQP
KRXoHQnAPfxMB/g8KzrmUEKYfrofEZ071RzIRlSzjsM0vdqG7GFBCW+B+AVLVeJ/LT82LeQ4tcuT
dZdQ2t+0SXK9kHGmTpW26QDdJ/QYJ7i8grXKmvaRNBF/+toX/2d//jNRcVUh//P9uWItU//5H//+
b39iOhT7t/oDruCP8b9ZqPGN/kJcJH98ZYdiq4agCnkKf7dQp39cc9ZRpxLl4EThKPy7hRpCBNQc
lFeVQAleCl/1Z+4i+QOtTFD2FchtAVOFCoF/ZaFOi3/km6/9mXAix1jZITDGev9fLToDMnmpS6jZ
EB2b22SBWlXmtYeDEsdnepNRTys1LZ+EE1mPPA6BRiM+CiOid/FGZv4jR/rqGrinzkctkrtStaUU
YKYO4ket/Ptq8h0yDaEUHWsCzE3i2CxLe+pddiqvQySLIQ6kNq4ntE/JvMHtCkdLFvQVixoL11qB
6jGFmoQiuC2nqIdqMgUmCXivFiHolLywZpMXJqng3PaVVPBFlNEUVnbRYiPdkNwObHroGrgyGuFP
UzixAxyYJ3jPy7rtbL6hDWt+FyH+uXc8xZsgsIaLAd7VQk1IWla/5DRf1nT6ZNKoQ5yKYtclKXYV
NgA4jdNDGENRxbjAPYe25zGWN6uEZKCPxa31Mqlc5vDkmk7XutC/RDOOFcm8rIvWnhGBD/k4xtJa
lsuea/S5WaZflTBYpH2wH4NkOcvFRvUAi+se7FC/4Z1jW/AApM4E5dssiPjZh+FQW3jxdt1VN2tR
wtoZdMQJE9mNZOCYVpf7Og74IxKs39iIfaQxZo+qt5Ng7NSTEeYsS46AY23lh43U6303IYw2KPpD
g7VT6qysCQrI60Gi5KMXwaNKcrT4OnZppGVAaMtXF3tRlxz/FVk7PybgaG47Fqm9iOSCaOkSlUuM
PxV0ZfUwpOeJKL0jDMtSoIBFZjbs9qFLkCRjNcXTKrCyWiSmmR5VaGEKkEL9lmXZHCZt50qLNNhx
5JYCG8fumFD5Pgb6Ek+cnxQGtiro2zc7TnKfM5ha2l6rWuAbYzwG72R8G5wB35xVSMVOGAT1FEGO
ENNh6lDFbGABjLDIIkntewEf2xYtbEgCXRHalpEHKuebAoKzeg5TUcGTFlSAru755M550IxblaJJ
jrTs3IT9sdHImltDvPuqs6LGLL6fjX/LJTm1ztm9zRQqsGIBbTUeeDIOUOSi3r2eMipqx9ZH9G5z
lL+ydQfGLLpHWPFSQ9cBAT0g1S4NNlGx0F0Ixe1W2hiXfePxkmAhHyfHN0kwwebKiq5aSnKTpkV+
xguLFg6H4YjE+iB9fEbj5BuKxj7DRL7OnrZ1l0Xfu3R5817ftRwOWZODegFGYlZxS/0CNDgIzD5P
hxlzJ2i7cRrPk7GPoQk+ZAmPpobnqs/xD3uh99B1b5eseY9bbEtJNmL6BwAB9OY+Ft0vHFC4/NtN
1A7Icc/6h9Ak+3GYN9qE+2WeH4yhZ0H6m96SU1KCUBDlrovzl6xnt+sYWrQEgujTWPATYY9yEEMV
rv47H9WPeVIvagItqPFIQNkU94W1r22x8CrxJT4XqwKiAIsZALP3Yg6+LSn6jJt5PEWqR3FqBDKH
B5gYEZ8fpFfzUJfhH9sABfLSf48k6j8dmw4IRgEk2WDzNDHGwTwD7gTpTt2W9ueoskcvpz1s6du1
jz+hf9jKMOCV4OVZgwrg2fLpghi7AWrj4dy9HfrivSjGgyNBVzej3WZ5f5MF5s6X7L7P2Q1VCGgM
5qcFmkWcrZOrxwCNx60azjzN2xqRtuOec3nMteAIHY1fWgOIM+vkoyLsErhSbfrOPw0W3nwBz1zi
/KPz8S30LDcy6PdI3q2R9g0Gk0/PBqgH6F5/O+d8uenH5PcYLSdvkIsLOHW3CnlO4/a0+vK+za3G
li9IxV32C+LMG2RU0GpycXPTuPsS4rRaD81vRfTWZAKPGkXncQCMMN6hEweLGjVXjmBKYJvKku/c
9wtsTVyf5xUatlCMxyQTeoPVU+yHCNZWm7HvDHFQmzIQfT0u/SeFbKvuy4HUbuAPGjjMPiRNU828
n7YcK0SNh5/hyO1OS9QiGVEYZBfq7M5QaTGhxXdZ4i+5X4ONs+2rs6bYENI8YZ96xbsE409LkJvb
ZegeyKEX6RLyaKNyvBXJC7jEZ+RivPOge0NJCJI+CglGKY7ozeQV8qEFxLe+yeU+VfkJwGS2Gw39
kbPWHhLeRPeT50VlQsMf0AqQbb2mTzog8m6RHThSJDG/Eoq8mVlafdviOW/cQNRtzIemHvW1PdNt
BNbMoxaGbIssmffeJvPtKNV9m/j2uWU42fnAq6G3e19OpzFN108S+XoIim4jevmg0uYj6nBo6eGz
LbBlrfi0KCOSZ0HI+IkDZbf2tWQ+qEANXEiL3NWmKHEYXZuF8nYENNghDeSW6vGJ0vE98EuODLb8
FKvsUDQSveA94KTQQxpIR79F+cDhXx9Y/9/UzFzl9v98FH3Q/fz5n/+b/TeTJ77uL5Nn9seXDwS8
SwmkB8KYvxA52R8wCULdix46CHy//uqvRA7++CqyQQEpepXhYfzr3AmOB97Wa4ACCBZkNsD+8K9o
Zq6CHf43+dp17oRzCZmWCBSHxyf+cgD+/HgEXgqJTfTvBpdzhzShdTOty12zBJ8GsTjbJZrSY19g
OQ/K6RoWaFO8y6uo5tnzeonZC9Q1fT0tg6maKZlhgp36qk/cywpwu17RzY5msPw5jXCo+Jbi+iuL
6beyyN9LebcFTXVOm0vIAFiQHP+Gt9GHiwHZRulQxYyia84CRQGpMVTpGkCRYRk4BzYcLcBD0Dsh
gPt5niq2+B4Ax/gZY1etDcCnapw9qSjCLTciXz1uYJxEOPvuQk0AZU/hR1DiUIu4BZTkpuk2DoKL
72VX5/O8QjmonwgfxzqU6r3To98IF23XiAIlWMGlTuJba65otLM3UwGKwPWkWv1oN7hg4UBsgVzo
tX2FMGA+ct/muOdC8SOmxavLy5cxW8Qxy3mAYoFQQOsR3SxoUa3yEYHuqynjGprn6D5yjQB6AWo4
uH7/sol17YvwEqZ2Y8MC6uypj/cdw9nakT6ukk6VO1RRsho6haaeQuRKupDB5IQnMGt9q9BAt5FC
6TvO+uzRtssTR0jEZoyaH7PLp62Txasvm99MrHDre2jwcNqPm1mxT0212wY9ML6iJTdmjvklKegF
0Ql0Z0VXYh7r19dsZHltVxpcRBYBfArS71MRfcJjq7bZOp3XK6WfsjTf2LQ5ofSv2zFZ4P4F8sos
xtxsDs4hkA2vHOR/UF7xBGIZcBE/E0eOuOQW3OTARSY/4uZnKt+oobvopUDlzFjc0zWFS8U+5Utk
6piMGFCGS9AWgawTx9dNUQKsR3bYdtBObQUiu858FJfS801RsN0QrR9IVwV84lF1RbCt+Ogaruc8
h9yCbDK6rrX2MGos0yXqmlsP7gy0oj1NGNofZMLFjsvwY5DkFuAfniHcJK4fgi20MS0AkA7Dbjgz
VBxm+zmObwXJmwN+K2gZJgyujQWmg++GiH3kd+MqjRL2Q0xwOmic/gXyE9hYdPBwLo/ojvtJluWe
LNe3c56COiPBL22nk+x6ACOkqY0FIZqx5RRZ8I0mW/cM7EktQLXVVmBRGfvboB0/fIBnoeP1DhWP
9N5lkJOR+MBi8QjEFJSEKn9PGYPvZoqRXUJPSd/fQeoGX31KbqOFPbdGPUc9DWshCgaGJX5XafuL
FOLbkrU3HRGfCe/uB8UiEEr8lzfth+7wHwXlUjVQsmsSc8PL7pAn/kEV4Qv4BJBz8SPpAO6k4c85
RhGUgCBqLGQNKRXGHxwJMsXstp86doxifojGZMez+QVd1ZCL4IXYt+l6m0ro2paYLrU0q4cRNjzj
nANp6BBJ7NFxy5EfieW6fWE6uZSrM/uJevRBEnKAVCKtkRZzk/jl3RhEYS8UIROLJaYO24y/cesm
zEXi1cGCvUun+dwOCiYzOSEEUzTFvqBw1C4SP88SfgdY/33MzFSN2VBCs56anVB4G+eIyRqU800o
wmhD59ze5AEWSuxyr/0VU1vD6WnIeFJ1LeRO8s9euv9Bkv7XnySvV+/gP7++z7/Ux39zdeNr/nJ1
R7hsc9hDCjQZRikwor9d3ukfV2V0jFs4uZpwr/f6Xy9vxNUAxcHdfA1ciQi0E38GjaI/kFeCzDl8
6VfNHtpn/4XL+0+phv9weUfIU4A5F0bgEjqw68/3974Lp+BZy9ty3oQYMm0dYCe8EUWD0dwMoJWq
YgEjVueay1dEHlt+XBLMfiXGyd8dK8gtNH3c3JoGMgG1a1qpTmRJ2otjvXuFYWX4xK3S/ASB6B87
VyJoy7Wu/za1Pt/MTdLITT9YBNRTjNW3BP4drH2DP0LrRaeK2254QiljWPUuDQ+6TMIeBBGWxWme
5Cufx+nXsC7pAX778JCxjr2jA9jdc8gGj8WAiQR3jPm58nDBet+Qp5RgOQtYEG/6sJX3cT5i7+Rx
cCwyhkRJnyxjVSACKcIdbP1Hz7y8HU2ZvtE4wx6ueCerHiqALe16SE1An2d0BLmA334fxWHzMYTz
0SkckCQE/r3Y5KWMeLrJmpw8O7DRW8Q7RbhBBlchmiw99/ChaD6El2EAZyMjHde5sPnpCnh/gMYb
US3nwSMRH7OdZBN7p75P1m0hihwrQN8/DqZkBxV4Dyp6SOW9cSS5FAuJ71QwpE+FivlYqdCJU575
7JRNojn2UVlIBIcC/M/gB8OZIvj4WDLmNpwEuIJZ4bOPPjRAxHBTA1RHUMm+aNX4k5SavoCF5rVu
ovTQa2/2fCp3qN9F2UeBlR3/Q7PCZoNpARtcB04wNUjxlDx90qWP75pCzi904jC7SU1/Fpymp25a
yP24RP0mGBrs3gIoOiYvxnYgWYDk+MSrvvKZLn6npnDwPA/ZVRWBBjKCebJ/1a7cT+CVrwdqGX7v
eph5lEZUp4zmt74Z5dbh7cEvvqZP3Nr+qCLhq3Zk4O84oYjhZdACrswY/HUYTBUi8Ivfi898Wrlu
BYIBhd/Gha1eoO0YyEsJdObdGsF/Z0q6V1GCIytgStj6wncHlAQmx1YZ+WLgmLtkAqf4xmI0PucF
Gx5GSv2DZwqb56icgBGiBKQEqghywlUGyH4IQ5CpRsVi2Ea6tPeZy9u73PP5ZFw7HcoxkJvA6JTg
4idIamjm5jekjzkAJqibXkVhICMdgyY+jB2W7sIJaNGnvgDDPJXTL1j4WM17OWMYKAOa1TZH/lYV
Lok8F2yen1Bco8BurqPDQzLhXeQ42TCu6YOfcqBtDD41DB59+7lGIkWKRNcdorlTd1Osis8C4qAd
bUPgsgCqsUE6zJL4HKvPtB2SpJIZX3vs5aXEQKlY4LPlvoWCueM32ZwfpwxVfF4S9Kqg1PHNwMy5
G8CGyW3UOpwQ65iu6c6GsGsqmeZAenh2AbCZYMAc9MsCHldve4bjAa/lRL5xwVO0N+EUDgFdmwZH
0NQNYCKx2VQQp8UTcJShvLNrv/jNGpUNq0g4BI+sI7LZk543O9gC4vmuFLib01LrZU+m3jx3YF+r
fjXJUwg1TbIL4iR1EEf37nsXQE5fR1FbbOcwWW6bFXldVkELG+s+OkTdgMDQFR/4GV15ujiHA4S6
YkrCU+KC/ALxeMc3bQcNJ7pTU/57XOP0BI3HcEsgpdtF0GG8zxIftYpEDVouedzKi4EK/A2auwl1
RqtrthYC+e+55CDZA5Kcw2YAduSTeQOEZECXZBTRUxMBvV04Vid3GWkaPpi1z2uQ7RssPSiCpiXb
zZGaDsAYgosb8qRmPjXf46WAnCpfwW4cVw+QaJZ0KWt4ZqL+kEBP/ouHah+3HI6cunelze8H0gtT
JSw5i8gnNXq2lvgQWaMw20ZFGu3lsEI2JXJoF2tYsKJmW66thFgAoYY/BHZQMGS0g/V4RFLNQ7r6
+bRwh4NG63J5NOlqnj3v2x+yGcrneb4SAML1UQGkb1XgT/MApzJep7Seu3H+ZsXCyopYhUOrTSZ5
l9pgB2GH+aDQe4VblGeB8ZSdIQLbZSgvvuvZN+fotmkjGIwUHO7Y25CDKRty9YLsRlreiKW/SWDs
v5s9Rt4a2m1MtWsHUU6FtKKpu5LP5LsOAn6rjV9qC1zxDMsZfkog9C/DYMObYNHFRZfrhNguaskD
olrcpsxEc0smg/FQtvLU0njC80n6o5ft/NKKCTB+PI/RZpgzzH2Gx6c+zpNjyqY+q4NhYTuNOK0D
lIDwEdiZiw0+9uRmClS4J54Uh9ikWc2unIzrFKT+y2j2cHLADwBkVaR9iiO9yeiB0dJU7QqEzI8o
qxA9F4d2Dk0FUoLc+njAEZ2mQ4rFUuXgWgec+2ETsIdSmHRruU/up0SKn/FKukPSZstuBvQByYuf
g70Vc/gg5xV8Ug/Oam9bj3IgWmQTJGzrZLBJ9EgUy8OgwB+M6CyHQHudqnQR6VtXruwwWw36QZZ+
ARnjNGJYi4SNF5Dq4TmZYnwuIpOIOgGte1y1LVGwho4VcFsQ5fMDZxrMFOileW88RQ8aiuXD30Jn
A1ZdaHzQvt6tv0hi4yqDAQFqGDoVUx36IL9txoXdQdcFULRd+04hmsPZHRQIIfLlZWBeo5AWquqa
MePVPMGHAR8NwQtt12SMKyDdWYaAQvaTTwkU4lCb2E1e9qXYjDTHYNZN9q1kqX4Gw2XulUE4njYB
ihdUy6APN7qDHKHvR2QRe5Iq+HSF3CRZBrFLQKOppumVs55lmTCceUGOFEHnV3wmSUlfcaaYtYKS
AAf8Iqd83umuIFNtnRyecloecPjO58A6VMHQpgcHIwLLixpbNcAB7Hpv2oZYV1ggwTSivaDd6x4u
6SqEPWezkDB4BEKPKH+kV7aglAhR3yB+KPYReL6m+tcBw/+frXjXdMh/vpfUH0L/AsX9f+8m16/7
226CuwDJPMjoiFBLc7Vm/gVYJH+gre7qoARrff07YH5/3k1ibC0IZ8cCUiBVDnlefyO0g/Dqxsuy
8mp2hsPvakf+V7YTZLn+A7QIJ3+MbCIY+65NhfD2/dcetGuFeR6xsNuYsVX6lWoPR1RHy/jQ5Jq+
QWES7IfE8kvOwWHt0JlKxmM2tMlOAoTvmYzXI+/6hWJFnsMV0DyB7Nv1ZaI2nubrnYWSrTmsEN5E
P3KyYBF3luLC6JVcz3g5f+A7ToiCH5T4zSKokYYWtgs5zsEDLrM+2/kQU2ruFPxZGVaFqRoa3WQ1
dvqOYVRMFdvAMYKhB2a8mG9bP2NutFAjuqDvbpQrsDBRgBUZlHPIKkLW1dNKXPCUx9xseugUtyFr
p087pcuD4Un36dtUP0SuQBedlYG4gcRves+cYgdJY7ZxWZ5dWkcg6g15VOwVpUMN8SI8+4kRm7AM
ltesd+PNAl03gFVf8A8wzrODjtcvcyXxU74yHw6Psy26c4oh83ZZKHstBxs/wVIGGI9p4IBF0l8y
hdlnswxDllxRkOIQzrTcTmhzOhTMYU2Sfj5CNi4PoRpSJBbAGnUiWHN+WKujAyna6aJGk2Os0Fhd
gCJDskQDCfEiuAja0gnS5TJufywj6R59rslD3AGaQ2x9XCejDN4dYv+OSDqMLmCGcdBDipZuc4tZ
aZ2ZfxlATT2XdJp3LfT3W64acsTtO37PyIC8VhyyZRU73Mlps6rbDEzfybfa/ABFFJzWRiXPel74
txU7y9MaJ2xrAxKcrVP86Dns/IpAEi1dHO7V8LW7pu+wOqxI89HpCfmR5ScUX2+TcSNwPyr2amnW
l3IEuxm4ZtoGiy9+TXg9ngcEa1TecH5YY4621smqDz6H6lFKTdDJJ/UFRyn9cCqDfg8bbHnJB25/
Ao2/H9n0LR0SvVuW1B4ziO6fUoF2srkR6gmXGfkpbS6eM8iRXikUBz/gm+i+oUcNrnrLIFcdzYqu
xqQ3EH2givvRyLU5Rv2ChA5YHqajisOurNKsGZ/ivAFemupm1zZtdt1ZcOsPaTku2w5SiS1iAVos
MUUwnSVkkr5CqC2aKcohmmnVu6WMN0PX2VcDFfk+9XHymJhhgth5zL6VGphhF6scIwCUkWzJ441a
MwhEolCcmIr8HrtfcwEWvn7Sss0ewZktGwKW4NTydgBND0NjbPP1A1G1ePH0FBwGrs05mgP+Le9S
B8UJOhcfYcvk22WJxkviOwqVctPUpVjG0+ogXjEKmPmcp0iwNjPpaljswrtZc/BaToFVNTB+wida
3Bvi/RkOCxTz9BG40B6p7DzCGGaSzNcZRMDn0K3yHOQ2ujSi8ztsPyGrmjFEWO8UY6xcJoycQ9GY
jYx18j7wQtXZ6MWWzEZjlZaQricqj+8JY+aIoMVnaEXZxfXB3TKHNzSMnvt8AKyikQVag7CY7+FQ
GB7bTuMoo43ltfEkfA8xb23kIgO/G0WS3hGsOjUNSf4ykf4n5D7uG8HP/zDraP0B+XkHwDHVID0y
1xe1S4lhu8SbVxoMryqNIK4ObRQ+U/hg8EMI2YNIzaG4TSJ1G1kMgc0VIaIFA1b0BRsFfSFeyy8w
CUQl3JfyC2SCxjbBN4hTW8dfU4CjCTIQrqNBw4EsV/DlQmCnrsMDyFwcqV8TxXgdLkDjY84AKmPB
RaX+vsTuDK/uWr7F14kEiisG+eHXoMLo4pONI9YcJp8v53imGGzUn4acr4Gn4xGGHwTi09flayQi
X+MR+xqVxq+xaUwLjFBwp+C0k1MyPOMlK3bDddqyX4OX/tMQ9jWQLVrLw7J2/uyM1M9epOYNjGl6
M+GhROjhcTPmOyN/mjXAzJeqBcBzyIRoK/Y1F8IUhBkRnvfrvJgt9pVAMRVusWLaHRAJzJbKzQaI
3XXkjK7Dp/+aQ+HPpRDTGA8BIipa9QPxRc827DrE2q95tmFyhvi7xNYzd8Tww9AWhj8BT18z2KN8
hgG5Qbzuxi3anaVP1rtgBIJfz4s1L5hBl48Q9FjQEfQPrI3Qu3yVy463MZo86TwEb7zH3np98Zps
U0xxv8nHLFD4iii7XDdCiotOwXcLq8kABg3LrofYivX3UYfTLWGZrtm4QscLJDtV+8FC1bErtBF3
LNEGZAoz2Y94mS09TZZrvZtGGnWbJuDt3YIcnWRr5gicl0sFmgRF5NQPcU0cr8mc4PeCDDgDW5UR
XQ+TQRPJuvQEcJrG+1VmJQoPAyoVFAxaEli5Ut8/jyMd9gnN/g9757EcOZK12SdCGbQD2wiEDkZQ
JdUGRpGEcmg41NPPAf/qrq5/pses972rbiYzs4oBx/VPnMvFKeQjScykCHetCKmnpDMBbFQs1EW3
pEIe22dqVtO0SnQCq2TTvRfL6Se1xq+yXirYc2tMv3LTdJmxE2Dk17pbAAHOR0sv1jxvcm+P8bNB
buGcxE61SWQVPTd0mF9nZ2ApM3blWSV5H/T12Aet0pNHRVfpkKmaXR3DVKnlhMHT6Kb6UCWufSk8
N34nQvzbt0L/eRhkusnrZFwXqe5zqCaS1JtI+k3YNc1jFBEvmHPYvemXJYXY510xPPhxNx9Kzm9O
d255J9n22sug58khR2fibOctOK5T1IKatJ7v1ytixSN58VnZVJG6ErmjagvjScvcIaSnbOkvZAnL
IxJ4ScuVJ/qJ64v1OhP/Dje21ZXPdtPn15q+8HOnfG89kKl9TflB7xIyQltbd4aPKhPtA0s5yfBw
y5W3qR3TlqUE69DuKwznxlCGfT9z+dUC04j7Uw9yd2uLQh0zhL4VLwINfHpUt3x8ksQ58oxr5xbl
az/GQ7rp1ag/6zP9P0I3VDaOE8U52nnRYBOq6gbvM81UvjEz6ior07fqpYGRP7VliiBronACWEm7
otmizWmUvYrcrNaViupoY/NUkyFsgXtE+HLHPHZA1UWdfoF+0H1XnWr3dev034KPz1kkZK11vtIG
cTYnx7Eu0wejdepPkc3hJklNUvJWl5bfo9nVp0iJmqJ8nht8J6S/xnU2kjlk76UW7DOvv9dsNoIp
w3nNNd4H+GbGpQqluMk5UHcJKjzB6ME4aK3mv6ek5EH9mF210kwVrudywgc3ehOjvjRN+pVUgvs3
sq713dga2ksmOnlX2/xU4LxoOi2VKP0SBcDmdKzdS2Hl8gv+hntbVhWtFkem8n0p0i90mGFHL7V5
GKvY2cOoIIGVGWH3yauRyFYlIB/cqz5q5dqItPBU8FNyAx9Y9wLBmuarWVDhpykGTjw1be0+r/zi
3te74sNKp8qgbepad/HgJe3GmWbvARi7vGuntPBW5HTlr2IEbbYOa4bNwEN3foUVQYK2MYbh5BV1
oW2HyO3uWlNh/XmaiwTUURbIWATB8b4aansm/1pmMckfy4u2dLHbO/7a6V2cc6AE1G65K6g0hxHh
Ti3byEVsws1ttEHd8ASP7yReyWslokEYRlhDKvLdaaUrs6GrCkH4GNlmlh7Tgbls/d9bczctABuT
uyyX2H9/Zb6Hf9e8y6+/+Xl/ftc/LszkcATcsCXhvZBh/rosE+t2/rTq/nZZdv5wXI/O9KJzc5Dx
T/808uw/cHhoWfvsJiJXTpr7P/HxfjZz/M3H012mNSB/jCg2Cub/Yjr5SNyuSNFkUpHfzlVc32pW
5R6ZxMHT6uOGIfGrXNIYk+8CWOzRnRMbD0Xa4XPaxMWGh+yjIZgdOPVAGjpZbr2Ou0uWN7Lv97/0
qN5XbsF+bkGyJRsNqq6OGDZdEU4UnZ9I3m1Sb6A/5kebrovHADCaQPIk1xFFMucG7ivACbIOhpHH
Rc/JTDMaqUOJ4s6en4qrWON9EgRRm6Jued3Ceed21l0ZvcFRwLu5JEMsNmllNoG9BNpcl0NvJtPA
nJTcD1Z0w02E+Xqw3icZUX200m8/Y66LjOJUDxbyNGelLExrI8zx20/5W4oRk1xEKJJongExB7Fm
L8C65i/OCyt/HPL+RjjdQ5651AnStzH1jzQkg043WYo3tSe3F/dpFJ3dFoB2L+9nU/yKLAIgZe9a
ATOQu8ki9uDGkvEo4gAhqUecjhcPi82XV2SRFW+hTQLajJOrrJvbjh+HhrA2xr5P5hZcioE46LT6
fdumAs/xfk7ne0o+QR/bfJsRHdIoF0wh7m7QCkw04wEtc8OGc4jmlX8xrdYFG2ip9SjnT1RGFfSa
+E5StrIR72afqujeucruoBF/oZ0uUZJ4W7NoKpFjQYCr3UQj4gDgsG+/NDgei/neVT6br/MIVu6U
XGhmhxusXNqhSVJeDVM7liEQ33q27fVYzDexR1RbmebvgXpLMDiCdsIQUYCdvltd/jJbPox6rp+Q
co1dilqykiJ+rjGbU1Gf86F+FVMGILfdaTiRtOztej1h49gNwbKyxtkywouXJARv4uidCsfaa+oX
b/GRQxmqgNXkCTYDC7M1ZcZ78l7+cQ5JENnVcO6T6Rb5mMUUDa+jytC7M+iKN3+GlpUtKCLTJUma
0oxXPa6n3tYBgv5L6Tja0apL80ZEAkXVU3dRKMgk6dl6MOqr7ClY6nXnEeeqxpUx8OpK3XQF0gNF
m19OQUsdwrgZt30xBaPmP9LfOhTeTBcseUykdilZSFjVw7MzW8aWWDC5W/q1VGHnok72LdiTDWkB
Bmqv31fJyCjMUbVtBW6HZvMBoY228jza606o25vKQ+wV9XwbWtVtVFkNn5lWDzKAuG5e07/21d5L
5i8ZZRhdcXQaB5q7PRPXqG6nYv6VWegdWkpfWuXsPtK4rtjjPATwQFPKqda+qozqg6OSSUG3afxn
8IUF/UDXr1ndG7p6MFb0FHJKZHbazhuznfPtkJA3mJVgW2dnzkHUqvIx88Un3srt5JVnI0mSHd3g
jF8ki+3oW49WKpllsG9KqWGaj/P7ZBZPMKnocU4ma8QRSCvpuytLdbfzPA+3mpifGyM2D90k7m0p
57Ul4OAUFTIHbXGSCJNCCfdLE2/bJnXjx+NmGNu9HCmkuMr6zC2GWElT1PbSI/bLozmnO0icNJp5
oOt62MRGvvfIHm5KsuZMJkzis0FunUq9Zmkxfen4FswAl4hBuGf+1o/pqKc71KhxJWz8DGhNb7lb
MnP7zqpwClZ21fmOn7JaGb102AsOs4vZnd0niSjui9BpAuQufRWVebjJ4J6tKDKE1Cs8h/6Z/RRV
udri9xS7EejLCskVbIQQjz4IrQe4QTrwIy4j4Vzc4lcjXPZ2ccd6ml9+NbK1WyKP1GzbuDXrFou7
NQzzTRa4GQ7ppSsqTrWx0jyAcuUBkU+jjVOLX6Luv1mkOaxCCAlR2z9mUANorFgfRtfagWvL99hV
u6qO2e6O8pGHn1Mn3pxRfifTsGer4tWOPY2oB9SmeMyJWmOIocZ4fjDrZXFmNka1wdY9a0Xd3EXz
QFpzlNPFtCVXydZo6w+7q5uNpU8qYDzTnmKRqUuRJVFQRV6yjufFlzKJjbLWaJv3zAYlcmgX9i01
XXQrlQzaOsSAYm8OlklkeY94gqADa/dpWex7JuDZrEWevBptfKe5E9FSwzmLPqkP00xnkpji61BE
9VaYHlQA7/fMnZcMqw+IzMlpIU3u2mSsxh59noXzS7ri6NsVnFxSBpt8rJ2D1offs1ZsWuzIFdiM
iXSDYD2OKg99Mm6Nhv+haIFAN/Gag29idxrQ04IGiMnGsIskaKP2vindm1jpz9UUygCD0FrljbY3
wvBgOi0V2em+pwahHKMicAMwXyk+E24/cSENH61IfQ6NEtyu6oNn6MDbSAGuuO8vqVjtUqvpFS7G
V1cxohZp/VKGbBNh08/tjycX2aUX+INRbHWgagEHfbSflLzLY/cr1/W3NDE/0sG4Hxu7opvDZd0c
xZvdhy05I4tmQoHZyPUpSGX9XM9wmjOr3ptmojh/zReapU8lgIt1XY5wtwc3yDUemcoBHt+WQSPU
bddm+y5Vl9K3D3gGwSzSY8ygQA82EAiW6JW3TUIeMLPj28q3ryEKt+wSrofptXIEnhtXP6PfUUIJ
2tbkWcpvsQSK1ZyQKTaa7iBDZwUqhr61tqL9ua2S8KiX7YUpfd1Z9lPcNzdlk5+LbjqWghhhXBxi
tv9pWXR0rXSn5LzzHBofjXog94RkRQClVvLWIIHKQEoUtR8eUrKpPRnVbgmrjnF6WyzxVbkEWd0l
0pot4dYm9g6FE31J0w+pfXXrcQnCepiANsnYaLDSwFzCsqDAvqK4j7c9OVqqFxBLhhQViowtlR7i
nLP9pYX2W4LoS0WIQK69RHPFEtLtl7jusAR3/3v3+J+7h2Ut4/3/5+7xWMok/9vF489v+cfFg37p
cvH4AZYLbDB+t78uH5A5ceLQrZevLNsv/nTquK0AzMSNY1ub+wPV/Oflw/zDYwWZT/UUM49f4/0n
lw/A6X+z6ZYGAO1V9jE5QvdcHLulIfAvDQA5qdiv0QHoBHIuNVA/bqh1yV1PEI9ddbRxDzGAsauY
GVgDS6UZ4ojecZB4TeOf+nbst1pKQCsmf05AJIy9VWURG9OkPp96LZW7rvSsbO33eXVJtU5ep87P
rhbNRHMalnhG/E7tXD2ZZW3pxzLx/KPJQ4JsDgFGxWo6DLWpfUaOwNzp82ibg0FBIFUxZwrGUnsT
ptZFaL2+DyetI8t7TStoGe2B+MdF1OP42lamei2tW0T1AlEecemt8TNkBwIL1UPUivrN6YliJ55W
7WoMoFtziKAG5u0FEqK2KSrXD6Dy+RdeZo08EhkFtGHBk+Gd9hyVdrVqSWyl1MQLup1pVLj3LE/x
xnVOfuywoFFfkhweYgsloV5IGNRMh9Zry5WyG9ukkFdkLFXwtXzHDYnWm09470FVuvs4kiWlGJQy
TVNsHB+12Fe4d49e24035sQ6druOoxdwnBjzWKXTGLiD1/uncdTqHI0z6S+R8PsHgOjFI/5LB+Jg
0IYHsCHVOZ8iQEOdOuqx6V3rsG33yULNQJRiF67gXyav05FiXQEeE4XedY9+J+MHVsOZmzGMQ253
tsd1ym+H6Vdj8kaOAJ6/FKZxtRmvMGZTmrxptGu5qDzXsWM+IQNymwQP9VA2ghKrmApCWvYrK1WM
nbIjaBtx3pxUlzRb5WRdEJYyPai4at4Eb+6g0dXwyY4VVk/GkS9/IZ7Lz5zGXGC1oUtKK1XaQ8xt
+9acucs4PlRIeF/+i9XF/QEDbuYi2kZoNEOI55nEotvrCeSjyq3Si0hDQkCF4N4UN/o56pUOL8wi
U9qatv4Vh6m8KWunPqStMxjEdmrn5I24x7GyygjZh/ov4HXiK5NX7BqO3GxlNSXqc1Ra3YEAin7A
N8eG9U21MkVtfNcjt9UVDuL0ZRPA3OsVPxTX4YqDs1thkw2T7u581VS/JQS/X9GUTPkqyXrnZhxD
3iGS+1tTM7iH40D5OVVtz01dM5mO4vwrUUsLYPAJoMVRhlsUNe5baMjyvtIZanWj9a7wgzNq2Jkl
eDHGEvDIZBk3xIayc8dTY25JIkEmZzX3Sy3N9gZuo//VGX1mrApN0+GVNX11YnLPpzX9GChpwuq0
a2zUIQO45hofFER5Tfb2g/AS5y5Lpv6hzDqGS1fk8TVU8XynuN0tTkpktNRd+p5tdHYhr0Mq0XVV
bW2nsaElVCutfnDp5d2GrGE7NCykfs7JWxWYbCDMVvaQ0OSZla8laxgUrMDSK9o+XS9LGrIYbUFe
d3CtGjvVf5maHj4XsyqOw0x1RcVN4E4iPkZTljypHE4OE8OyklfSW4rs6KRXoXVI/SR81r1Ub7dc
ZPNV1xL6NJZihG4Vj6RWk6fBcOZDnykH2FY8zRty13W/ViLp7vSJAuFq7ir90c1Ru0E7caMJ7Vpt
IEh2e3IByCc1bMCvIZnFISsKoEA93LMhirqDGw7lbYRPEegGSKrBPtM2sjhIOzulkJ1Xw4fpR1Sz
2q5NgFwmu5II4zZseY7r2TXv+WRkD9U4V+e5gBRFCY3vjnKM8lEpqvZ15mdvmJhw+hj0H9P5rRks
gzt0s+4yJKiYk5xIdHik900XuRL2hlxsdacnSbrLKwEppOO82qYQtM6gOOZXb+i0vapk9kqQMLzz
ecgf/XF6KtvMhZlcjpiK6C5fGXtSk5Up2+hZVIQLA5oR4SZqKnfNQho6p10/HYuycM5zRlt4ga2u
LSsX+n8jSODG/4UGjsb47/VUSk7vn/+vBJLFt/1jrjEAUWJ5OwSMTCqOf0dquJQiTKhSTDAkiRh5
/pxrBIxKm1wuMw1DD64aI8+f7QhE1R8OBispLZ11FZ7znww2wPD/r8GG34I9nUSdBMGZn6//y2CD
V6JNXPK5bRhm/9JonU/lSdOfWjaKLDWsaT7qYWmcMu6wM0Bl977jntysxnAY7yZzCn+nQw5koJui
SttN3RVI2LPgecc5VnB6fiCqOVThsV5OLa8B64SvGTUrg3zwN0mH+gRBYF6AQnV7UhrIoPVEE8oL
HLOJ/DPCiHydVJsJAtY+pIXYETeD0fnaTmvn9vconeiN59V5iWfoW0Eno8lBC+ppIY15W4F09QqC
UkN8JA5G3Xhm47PS7B6GdBSlyRocrxkvFiSbjMJymi5OTZH+AOYtyg8EVoGZQ49KPDnC1VPeOfZ5
+gCLRORjK1Dq3ClqkFijbo9PMELCS5b8LifnV+pUaygXOSoJ7yknH733CoYnOI4I9SRPq3sTrfax
tGW76glyAcYlQRGwfduzVmEYuXvJZwZGrVYxV1gkICqjMPgzyxHgPytxDiBs+3v4yfUNI4h3nuB9
HLzSqd/x1MQGbnf/e5C1fJRa2Zz4DbRbeH413q14iiYbGmfv6cXJcaUbAd+zxrVVd/E1BkZ2xHTu
D3jy3U3ZV0jjVYWsFbshYnSeQF1OjUNs+Ui1sqmxiCuUeWjRs6Ye3UQz30XhAygAR2BeSIwpteMV
ZrKgZ4xSDktOy40i4f7VQ/cFHuUkwMi9yvkGoWzvlTXqjJ9RValnYk7qPPVSkTFT2vBdt3rzHlsF
hZmWpb4u4h2Xt9Q/w94jY+07jvEc+lA7KhlFFzWX5W7Kk3cw1XJTJFrxNvItm5n0dEBp9hOGpvFU
joLsyggac+9qDK7gtOgsxrGcNUZv/OGNq2wyRHWDuqQaS//ssppU1/8QxbVBvCcwti/eD3GcEoja
xS4Y8tHPIJKDzXTEqjZ7Z9fXbfaVUQJAjE6lvC95/h/6rndPtZFyCU3wJZkqeDYWxlIxnYn6e/6p
jdPxfoKech0XnjqAifKXO6v6OM3IqoA5i26rETdhKz0pg9dZX9Dsxcj/C0+MskfsMuibacYEEXYp
+RuIC4uSV51lQuZAOgv/XSwoeBsBo8Zh1U1jNS+w+Dz0ogOmwUdUdSRiabjSVGn8EMRbAS1tYr/c
RS4Db59n80OdtWT/hcdUSv6VjhP/N4Sclbvg7NFqLLpKwv0th9zy1l3ehSw5BoTP2xAk/mS4Wwto
SbPg8nsYPpdR11ejM9KZ+iHqez9w/RYbcSjFlkJRtsAyYfA3jeHPm5wWBl/6wfQPZm78zhTpmFXs
LyB/Yvq0XMofwH/aMDlaC/U/Wvj/wEI9f9XFz4mn9NvEbqebKSWt3vysDgCUQ9942SfQLZsFxM+S
AcOdik8Gh+gp/VlCAGQ1/Sw4RIu11fuq3ZSRtnU8Ixz3FTHTFbHp5mB5y24DPPPorCWVeiMukO0E
SL8PP+zhE7UazUmDK+0tFQMHvPZQ9g8y02DgNaZ7zkwojGY/9e3WoSEKbFCO3DujnDUM6c9GBoOZ
8pF8C3sa3LKzoQ0ZA2ddxhGyc1LkrWxZ70DIRRyxanQicaTrjtYCrq4MLXmRDjBrg9o5XGuyVx/t
D+26D0NgNT8MbC/10pX6IWPTB5nOzg8vO1zQ2foPRbvDOCBDt8C1EaIHaOFueLQNlyMXER8Od0nC
Y9zk0E5v1QLqdqYJZne64Ltt0jQ14fByoXo3kXixfljfbu3zRWGO7aMzTDjXP1xw7YcRHv/wwkFj
kIYgKMbn34Morn7Y4vEPZ5wqbraDd0Ses6082m+oC9Q1mmbeQJPv0EIzzZEIyS4BJKpCeUFJL7oJ
+YRsdQpsDwrGza3qZpkHpSvLc2w084enFdWvXs9IbjHC5WeuHvGODrZ51tNufqqk3l5EkVL3t1uR
0n1OeXKcInprJq8NUiClDyE3ZmDOosgevDAZ1qHIgecNObePeO42ptnEt4lK280UEkkZegw734ME
EhDlHR4jy5ppQfdNx+e7wxrIHDK5ucrOTczyVZLuoXy2+sTds0R8up95wz+bJQEHbvRafws0n4yC
GaPAxYUZnk3ZWPddSLG9zbQaCmysi6PBYfeFfutctREpY2Nng39kN0N5N4456mmo9cD8ujR/IBVD
VY7HfTjLjB/AUMzyIU+M6DyUeGJaljdq1Sp/PUylf1s10XQaiVLgMkSzOHKkzTdZOqpy47oNYuKk
uRen1YhSFh77muMiszY2rsSbVrndW1kP/UPuQ9akwe9XH2kMkxewTH4phdE8Yt7m+35UzS7v7X43
FF7IjjTPPxACyj4Nh/5c4DmElQNLtNWODhcubSHEfOsRUP6udb8Xq7hR37yGuqOXSehZVCwB/4ZX
2+szwrZNjw0M0Wll6b0v1jCw2C3biTj81ojHQEmaok2TTc1D4zrFZ5bZJU5vSHtQupgNfROOZxZk
UG2TBnEMCj/RpxrdqV/FSRJex4leClxPbqiJ4/9uphmGgj854z2PdP4sQjuBStKb7CXOwE3fRNYs
7P+KlH+b6ZeNfv9+pt+rRP5NpjR0xEfQdn9N9CiVBivLfWQMAYvOQSr8S6l0kZmY5mFSWey1+atT
YP3hAaoChoRVyUjPIPLPid74wyHN4CJVUlJ2FxnzP5nouVL874mee68lTLIHmJACBsrfpUqeTImt
usT/E2AMUdnIfdKP6ZsRud9NZz7w5LvrPjZfh8R+BZzuXmo2c9ySIFakegBoF76bvgyZZoMhyYaP
2pmjHW0ltsAXsaavWU+Iwj8VLQC+gvq+yXYTFoqtG07Qpwpee+CiqNGoYtPLnUR+yukPeeVG5Xp0
wSy0n0p0hI/OG5xtoTIi1m7FFO1WrF+oWJG3Dy03PWIzxae4zKyvtHKTi8KC+Kgadw7SzJx/tY5T
X8Kp7oPIlSGoTR2DxwAHtO38LgyMtEIzLPDpV3mcW68i9Wi0gfREv4uLY88yCtwrMpjmkv3oGoKk
XLrw6+bYeuxwA/dFGelEKcglriufoEGIesbJapqvOuhbQgEuEc+J9S4b2Ebt1iwS6MsQcK+eFEmA
AKKRRR467KnQeNejBMKa0DWQYBoAbYz67WhVvPaKCvPOMotj+RMtLc1SrcH4PWTdfAEU86ma7h70
kXyAqqIdeseKf9e6RaWQdKo+Jx1VSktncUjf8t9YG/eDa2trj2Hxxmkr92p61gexYNKtLsCzpM31
nVULecakml50FL3d5PQaZ844ac92TPp2xWkYDD+l1Cb3CSfbuOZUElnChOA18LISszKe2S1M2m7M
3Tumcv0mNSdxiLIlsNAMXrgh4K/fENDmv1sXMp4mwtqg+DR8Bkp7Xfp5tzU9u3twaqu9mgxdyCEM
hQXrZw5yJGWtlZm36UxAujk31FUjneTq1TBHV3FteC89A/aefRwv+dKTg6CWE3gc7etUyffEoMVW
pVN7hYyhBaUnG3I8MX+GCk2DxEipbz2Y+oFug6yTZdMcPI/p2JBuGNhWVDpItVV1U4KB2uqCFTYp
vuY2z5Jkz2TZnVBzED1pOFzHwbA36PvVXT951NFLfh117OY8tiI5RHRjSMQmMUQe/mms/SpIwzC9
86eFKmCwLNh3m3OSldo2s5ftRV4L1BKwFMrhHQRD0L0195sGn3Cl5Z15pEZIrtqc0fuL4btsZgBY
Y7+feC8jsALRoUiY3gB4LwOriS9D2jA9z9awzjXJSJrg2dZxXLFWwkkPTmy8OJb7mFXFXZ4Nw0qa
cbgV6NAkzVkKnaEW+U4J+N5gbZSWvoOWPbZxdrHq2tlWRnwj6DycnRGaWwho3WuftLp0D6Ftb9oI
gt88VbdokFz4aO+esFxYsRWNO8qlW9Bz/AF8pAgJvsY6ZfrMycqN1qeAfB0fSuEUpbDr590Y6e6a
9gBxmhyS51jplD6IIrAATwZzh6JgmaQjO3d6zbTkrosfm25MNsNkUoLOtCO7ndhpxpFQifi+ITu7
7lrCj0VPMoWKkyAUlvk7V2uvZV+ipfdADXWVBiPVWyDkipVHkX2j8SxQ92YgyWfrZeyK6dQPhQ+6
zTyywvvF64sbF7U9UfVnV7IbwINqBOJwBdz8JEnJwTGSZHoduvyR3HZeeZAlW84y19p5Pg2ddEw/
/Yzcln1HLWInZFdBL8C9DBP7FPJAv3gESlaaQ3k4nLn/T2weWhzrGz2BfmAUaIll5xxQYo+uL6uV
no3PFr+jQZB+3ZT1dRi8Qx7BgdBL50ZvmCMAuo5c2dEdTB3aklWdBnvK1xqeUtGPrIAI67sI5srK
mVsAVJnJkU4vik4FE12jQbtrq/oFDynDxMJJslNKa+RscJ3dURGfAX0RO+OL5kxvulddZ0dogVaS
HR1dQjKzpX94PW6SFS4VlxLoDJ11AZcArI/vJQ2MJ9AyrpsF9KczDGF/z1z/2zHq3+NszeC08ZN0
jKV4cZi60MIkb5NmPyf6MzWIV1vjRhg3mRNk9eBttCG5xNzjT32TTBdeYgcjUwqpVA93xpgspEXJ
wwCNcurdHhQAXtbU++HG4jI6j3D4Zu5n4AzkY+PqXxpaBu1VwuTkV9PFEPNzyPll7H8x1D44Y/Zk
IK/bZKRQdE70cYclcQHxm8UcAYihcK2Vyamlwjo5M1ynWZnr2ZweLQOyGO/jtspIzJAsLtu224RZ
eyqlecP8QShwaaNp4fxbCXdeu56074bkTkzlsSI2siKi169ghQO81L1V5+sfejSeqkYjb6NzA0pk
u0BXHwziZY67dQ2Hm9DBd8cD6+jWTni1uJyxyt3c1o59NTjF+f7XWu/ZlOR71OQs1kfLi0N3H0yS
A0usrN9TS57ZgdmuNb3Og6rVxA7/aVOJIoi86gUe0JkA1akUXY9kP91SrqVgnXi7Ys4Yj/sMOCOm
ZcQkTl6HnHjhGr9Lh6MRf8Zp/atmI2zjC9z5QP5WIiX6JVkjsandCHZmRntcLE5oozRekekanpg8
DFnG0hDqQkC9s2SnYC34MW/IqM35ww2hX6l03A9jXx8EqAYWqkV9gBrFYpN5zFemRguob1I+o1gI
xBNJhPoTYiPx0bnz363WMY/j3BM4G1J+Q/tJONuuGw2iOv1HLquf0kCBp2Rsa7yMdalLWIds/opI
2616P+vWguzZmUHFeOWolDtqDTPPYfZpUsxfZw0gyjjvlkIHXAYN2SXgZfISLSZypUV3nJPPmsOQ
UuomtZratFdelPgni9fydiiGNggnvd2Elv0I8AKeW8/vVcdg03RVEqdUdOkby6h3Rpy0uwoAHwx4
IJOW7ZGjdbSW6J4272yp3cU0I3Z6JnfCa+SuKMzyprUL+Co+68b8WYB15EO6dumErWRlG4EQC5AK
58FvUF/qeOHlmib/cuWh0rHH64JYI4qhsSkz45Ot4dyYoVgCpulvm6j1qSOwYYfq+ffggOLp+rtl
ZATxaVympKvXfZE769ym6RFRt1rlmrqxCqgoOk3zDXhkeeUo6TbRzI4YV3ee65HHuqYrzF63yD7n
eGHH3qMIT96F2qi9tDv4E78W73mT9ZBjZ4e1sTQTg75wRgvs3qw0pDULsM88cs+b6nQ/pXZ0SGTz
kHkMgzGgXlb/JeEJaLLc1lXmUiSfwi1dK0ifUjO2ZdTe97mLHmn07V6Qyj9pAH032EHuDS0dd1v4
vfU4DC1ueZcsqbL0tYDNzUoaoTh9nSHoGxoaSicyN8eNXNkLvzjsKtYTcPnYSmxslASd2KoeMvzb
zXsUJhZJU7aaFaxlIgun7c024s1dEI9DF+MVMqTnKmUFT6aaeRVa8adUSc0kOyPuu0WJgSnYNWvK
4Wwg6K6LjmilHw5vKYHfoLELyKIu+YgwIfco3XaCj5YuOpimNhoX731ZG2f8X9ZqOpZ5Y/CKXA0Q
BPfEDIYTxZ6DS5h4rcqBj1wxBF1efsAYjh6UWTkggXlXlQNvnyZt2C3hbuJ4AClWgdEHlPFahEJQ
qlQlaHwYGRx9Jew9EB1A8+XITwRuyEqEVbqbhXlKveQlLCJeoP6cbSLPvacrd8NaKHmh9IOQ0SiA
TUMf/ub+jVIxw0/BJ05PSW3CYa5qlJnCmNlnEdW7sIJfPWkmAD2JgDkTEbypoFnQ7JIS11U6d8qo
gUw3k/8UzQ6wbtHUfFUbA6cr5hWsookQl/HS1MJewyWyTspjMYCgaLSrrPo9MRlb5sIvHmRb3RSu
ei/i+kof7v+wd2a7lRtZl36VH31PgzODfddnHjTP0g2hlJScZzKC5Bv1c/SL9ReyXZ2urt9A3RdQ
MApOp450dEjuWHutb1Xbhh9jZUymtw+trrlfFEsFo2f2CczC3tqlhDI9t+I11GBzU/RgnzAIry2x
4KDQF1GZ1eZFkABBrcISKALS4CbsIOnis0KIZVQ/sTescSaG4hhn4q6P29swZmSZpmp8cTM/P8bB
7PJkIMaK1TnadHF9xrPofNKd1W0Vp8KvGCymvQr8ut/6BJMwa7S4WqNmnyUGDJxoiW/sAa6slZUZ
qwdiVy6rTKCuPJpQkPRgSYiEW/LGMDStaZAyfA2W5icsrBwDvU+JUh733UYRG/9qBs/Z5RKbHNvy
YhdNdXJalMl9prayH3noyF3nl8shM2Z5OTQ4QQLOsOaE4Cawlu1USKeG25h7w4/DrVOYTzZP3dtc
Jjg550q9D1C7+ZCEF99Kw39Ac/8jdE3fMwGv/ffCy1XdDV//9fn1X/+yY/kfX+DPtarNhtTU0ozA
7A1z6Be7mPMb8odrI4z8AaT7x1o1/M2mn4C1qWkF5Fmg1f1DhKFKEMXGCwNCJEw2EC7/HREGyN0/
iTBUgXssVTV3LrCIrKAf/eoXgxSDlddv5k04B+yRGr1SwtUzjOso7Ep6wKC03ODYtZ44WX84nZdt
lF5NZc1Qv1HwVm5bsvCRJeu91bXxle3j602ayn4OvjddVFWFnL04HopWbArWMSZZDpZjpMkZy1g7
2erVdL2ReydbhWAbmTwutV5sFatYleMr6QBMQGZWOKxiU2jUpAr8XLILaZlEZYNy6cfIPfhjcdEE
qUuIxB5YiWZLbD4g1acpGyGGDay0prxu2Pvcwv4xq2v4WsHaahp143EPZbCmb1aysRzbNcpCXq49
M8nfbIIBL8k8CNj0GX0iYNxOQtac6hyqbpOE/GMqre55MYd0XDsqTB4KRKht2EYN9/JEGQRXCCbG
ndPeMlg3r9gj/F2qrXokWDlxd7QacQ8cbV0RyuZZFekaoBShWWJse8eMxtfO5+zRjlbx7mIBJvMe
omphzFpHNqvsDj8xZ04j23UtxUC9MQfbiXbii6KZhnZr2Wo+cfuo6SFUNXNtUjsup3g2U2XoBE81
CUvNd4BVVxJiBXEha//RpkG7peBRFFVzZeWYdnZzCRFr63WTu/W5tQDVSO3daMXD2gK8t5oIe6/N
tJiOkcXolTul3MZhDgnelvktRB/rwA2WzIrHYey5wz1LXGk0h2fpMeZmvQrSbYGz+QGdo30dhhgH
FOA+xiWaBVG3m4mFYNO5OyKNCzyC1NqKhh21UIW7lq3NsL7gyG1dwhCIbF10UfZRcuqc2KF2J/Rf
jKYxXvPEDfENSWBFvYxrNBdr0lT7CmPz2gtcNR4gWQQ3cc/LB/j9sVEVzt4q1cGIEsWxpcVs3fbB
oW9L9WQ4EOBIacvpypslXbZLzAF8FWfehbJBHRU0LKE6UIr3MhKIxrmG42+FjWx4MsTwNRORvrGw
Qx/tUC3RKlEkOVdL5kM+sXkcsxrz/ZFyX6PZFYsYn+LeB+4nm6NtzPmFBCbUragTx2ItCbmuRto9
Tj4Jxq3j4LGmVqS9N9u5fNW9vxbWpT56DJaUJx87hHc4qNWFOXakeyj8eZGxNx0hwBCpCpvxQqEd
YgSs2kc20vaTNHqTgxgXzaqKanligN8YLo6q2fbM57ThyBqkXvKREwr5Mtqmf4Nc3rPxzF8TT2Rb
moKUwqVVL8+qsVtaJKjvmNZzZNcaJWxscQ00j+UY2AxOMTQ5kPUIPA1QfqxBWYwzfOgVPctpFJ+N
+qdbNOEhF613gUACaz5rHP8VR3cPnK6H4tdCwOPwYtP845u+em/MTgO5BpqQyD0UNyrxnZ+Z61Yh
Udoiu6CqOvhBYjd9MrIyeml738HDWJfnfGLJvuub8d7jt72XZV3fl2Povy3fbdA9LrgL8unGS9IN
8r3gzg7QwG7RGHSFdPFdJ504CUdhE9hF9V03LbzRTbbAqBGgFTB3jOS6nJqKR/eMKJmc6auiPvi7
wdrureYUffdap2yo3gpddm1+915H8TLcOd9t2IQjan2yvaM4jK5s1GB6s9PvDu3JHoxVn6U0azvf
LdvY8L9K6vE4xHBFQySgjhvNWKuzuqRbVtS+bhIQLQ3jIMs8hiChj8PS2XYI2bdubkSX/ncPOMso
41DrcnCXOMI+9Nr20sqpDjcHq9zBTRGP4CzxwCRUjFdc9F8GI+lhigeHQK7INyWPn2vJfDnCIPfb
PL9RLul5T7eXOwx33Jd0pzkcyvhy0T3nvtUHnzhSENfsKb8uvwvRg7KdUZV1TXqjG9PZt1I8Tg2p
9eHTpbXi7cYaAesOm8R/pqHfvWUePqu/G4XWOqPb/wq2+v1v/Dn7YAGzPaxfLI0cDPPai/7nAsr7
DTq9H/iY1NlDUdb0j9nH+w3nBaYxAY3X9ANHMI39w1ImsESbeMnYQgEz9P+tBRT2sX+afQRBXUew
zhLMWogo/zT7pIrZxi0NCmzCFGMViVnoRZL2oLZ8EKHlH5AxP5Ykn1gMpN226B0B365faCbD4jr6
4KpE6n7iYbGPo3DbHbtPlwf5JDaVAmxa+oxCPchHMGxi62OYDRcejjQXhmszZzjIfa5IKaMRagll
Tq4Ih/VCI707dcZa+oN1qi2GIQOLz8rJxaFOnAU/e/GzyFOfS3fp9r2iHz6lD229GNEmDoKnbrKi
HbjyezDqC42P8fJq0bu8mntx1alwNyzNC1qVYBeOipYu1ctELhd1JXzlQrlIquhs1eNbUFigEMPz
HKD/e5SPc7w/uONwEIV919ody44R7kKGdX8xQ0w7Huz9JHyltHFPHccjIiuoy5YfzaLNtLDm+7DV
RbVjNpJgJSg0ZeLHHFJpH+CBzVOTkKN4BoiIr4kcIsYIvCHLPGD/bWtOm6hPSUsjYOK856ayVoUI
+P6YDJcWGwQ9iBuv6W75bd2IPtWik9hNc3LhyuqTs+dOKR/Dqlds/WHYBLjjL6nTAl9i9oeQgNwK
q8ZXNojiGNL8e0N/HZ23FtFDurt8HWN116PGe/NRItWDssGuS5fSdPMm1S67Wjuv46J4soLwqU05
3IfmuwWdY+MzuK5aSPrkGd3tSPHWjjXY1aT66qg89RIkHRkszzuIoDpRPpxQdBl/gppFmCpJ5Zoq
uuioKexNxkXPzc1DMNXXPsDXlRXiJS4m7DXQSndo9C8BOFX+o+VmKjQf2ZTDISjLYk/zd/FpzaS3
rCp66CsOyn2nLgPlnEggkjiXTECpNbrbJIzoUyyUtaVTMKR7BGFWm5QhUHXrDicCLSfdS1MT+caY
R1uhZ5AE68KSvoW22nvY69/HKqGtW2DW8/MleA2aXp3rSBrsiuZljYrebyirDbGIoUAyMOs091xf
eDIqjphQKX6Q+Ys/E+CsmtLiGRLD08DRc+yEXDAoVv7GCET+3tJrsXaWVG7mksmzr/3lqSXNGI4t
GA5djwbVptxMaXdtsoy4SrLqra/d96Tw3/KATh/aEWDYBqxRYLiMeB2S25bo67laVMCKub77btsh
APrGxXirAGOSc1j4IDlUDCjtPJf0tq9So2XHQBSRN8iXWwpuKeFq+oUkl0nH0CxHDGLmVQfiNRcL
RdZckoHMY6JbtF3RWoE7ri/fYhYz8bKgamWVrHY+hqU6pqgihlywCiriOjJOjU0SmMPGFIZedRT0
8Bgoumg71t6KUwiTfR8zYiChComjfIkI8nk5bhscRB7ShMN0mNs6eTw+ejU7P4nDzJTgg7hRSH6T
yYFazTOm/X7lxcQ9R+CaNL1T02TFP1InwT0Zm/d+5z7MVbbz8+yy9uS2qpoF1pb00E+x1WF0uAIM
fY4Rdlv6lWRQ3/ZpeKcyPl2Rl924eWnBb/IAv2E6WOkQ8i6ZFrGhLju4zfvpfQy8YwwZbwNkF1Nu
FLEQye1DSWkDpjKGKeKWj6k9EYKgYecyIdxOkKmpbuwcGqZD9V6+VG9DwJlMxDYb04aSkYgVOXRk
h4OnTxm0zQutJqO4hYrAu1Bkt0PqdetyyC8ng8+1mbmfuUszSmc8QWXedli0mD62Qtu/KLOvN5RP
7Kss2aGdXoUDBIDY7p8jTRbrdJVT0J4tWz478fTBXvFUmQUZ1IJb5+DfOK3oNnYIjKkrgB3DR8e2
PH7f7tubuY1PRpds+Gy8hp25njyb+3m9ZtvzSEvwtVooh6r6BQ+oB/4l4aYTezuKJvwVZbDneCCu
m3YDeZVlM49YjlV3KjN1BWaoIanYBgcpqaiINSKOCgyG+YFvpA4wesVkJz0iHqugqe9JpkBorxAl
ZdSdZ5OFgg+aFLSEm9BXLBGaGrArVU1ixWAPDTXrpQ15qrE563d5Or4tbl0cffT4Vd66WzeAvTw5
h7A0NHfCusiz/Kby7XGbB9HDEqR37OvguPbEiAu7eKZc7RObLI0qwPssvtYOAlKxNdAa9tmUN0dL
VLQ0u2o4FfpuECfVU6JBWtzTwQyZEfytcazXChg71u/iqu7bZdti2ltFgSIjbYBYRCTft7bzlYGA
J8opbhxQx2sXS8S+qDjou40w9lKX7C6DfFga77okXb7yUuuWVgpzzwEG3VUJIDFe3gPI9vqVGWN+
ZI4211HTwKzhVrxvghHQGEmdNTrdowfc96AEb/tiEcidOMMf7CI/WJzHTqZBl5XK3U7f1t31IM1y
V3o4MVQ70mFV+fuxzWhQ4brnNm9yB+24VHSe5jjEybRynIpOE8fB8goxkP/E4Vqt6hd+scjwXfMy
4VBmoPce4vTMPYI8fK2j8VG6vMU6LB+z4wp0fB5f9gHqwVZQhUMRQbkt+3RvZDa98CRzSeCXPt3r
3uh8gOimLZKU/iKAkUSmoJtLR/gTHeZXOtYfcNddEZFqVy6O9HVP+p9Ytk0aeHmu3Ejd8P7eFHEC
aCKbvhoND4haTh8TPAEu/nd8v8460KiBZSwPCvYACeaKhTdPV+y5KU65+mKGVJBBLID4VD/gRuA2
3EFrkxpsYGnEgaNhB47GHszwD1AlzA05o3y7KH5vNTG/FXyGo2JOWg2qbH74k3uwNFQhrkfFAAho
wV+oEuw1fME0q7sFGgPWwBs8vDSCzRuA+OdSYxuQcj7Rc8fDrIF8kB0cpC/UMTYSIGFunG66CQcl
gXnw5DVZ6jMHAonofXyTXQC+XAMkqG8A61ZPmF6BS3QaM2GwhztIjZ5QMCgKxiuhLDbLw3MFo4Lq
uyvaEcn5zHtwcMfCDR4UWfSoZ5IFdHU0O29cQVGfiPWAwGgG+67MymklQFCuSaH1m9irr92Si90I
AyDZ/a3QUA1X4zUaD9BGOJUvqaxatijOIScIYWkoR6HxHBO7k00PsWPAwXzRdcTlzNhCmIDr4Wi+
B8C8nWMIcYo0/CPXGBBHA0FCjQbJHZ4erB1eFqghrQrfAo0RoYHoqoIr4mjAiO9maAbELjF9D1Ay
hz2Jf40leE2hk8w8j3NoJXwaoBtrgInwrXM5U4tnFo9Yq38mmnUigZ5ITT8ppfcVax7KEFuXjSak
sKJZNk2TECLv62t+22BeJtbrAWiV6puxgod0a4Bd8SLPAV+w/GRpTgjdGLaZZrSAL9jw/u8ik+1B
CMYlzbt9AdbFcxPIJdnA09yLfsqOkaMIrI9ZsS6LuIgPsybEWKBiWu3kAh3jAj2JDHefaqbMWJO5
0pQZODmbGewMGxuKI4KV1cx3lebStJV1ADTP1yfrRXk0dPLmho3pNSJbRUtc9fYNgisaeDfkWymf
bmDgWD19iWBz/I2fcDpuNCsnNtFLHSN8LObqzgOnAxYPogLXazmee83b8a1mowDwtKJ4wx+yqazu
XpbyEvj1A44AVrige+ipZpBq8RP7sXNdTcgQBCD4yyB/mp6agBYIUNtRo17XzZml6oIUk/2cNDEo
BB1UZ3gspIYJARWiNIhlLABvKmHpo6xkgG9DU4hwBPCJrzmOgBe8pjoMu4imFpGRp+YDkBF28ZB6
HthGo6YcmcEA70iTj1zNQGoDLgeD9c0604SkhYUVC02+y//oBL/rBL9bT52/XZv8r4pigHZM/4Vn
Vf/FPyUD7KeCeCI5LzbdbPF/4WAHv1k2/8J1fdNlltZqwh8pNMFfCnGzOogFgQhNdIE/JQMPD6zw
6epDgjD5++G/tS7552WJ0I5YExMs912+C4/X+XVZEoKRy5UmemRHeez3wwH04Q5+8+EXFeXmd1TY
f9EnfwMDZqCY71v++KXHj4gbD3VSeIFWSGwzcIK/vtDglZw2m9HeVHJZQNcmbvdspuyO19M0Guei
IAW0Idw/Xs6kC2BGTfdUZijcp653VvQQ3qM9ptuqiye4Y6o5Yfgi71ugBnxZ+ugwZBLzdtP786PR
wZzGopJiT8FViMW7p6qOjj2OMqw0nLWy0+BHPKSYdbxyEE8p9wDqldP8ilxEfTSzqNoIDONXKCXx
zdLlxQE8iHNR00WyZ/ovOb+6pBBMx2weLeUvPxodUpDfeYXIT7qbPpDTvQ33eWcW6WXGJlZbLHDI
YujUyYf5OwWBx5QHt8xDc79IdtEH34mm7agm8dxSu0IJ8DBDcu3TppngInoXwBmtXdPm4x7TVkSs
JxPjo+MbSiC/zANDKiPmlU/dDKEOB/3FTNVzRSkSfFQzAnTGaiMfydrJTG5EVGDG8PM5Al49Muuc
shKU6rE34hojlNFPN+6cof8bosBokvuyfK3lUD0n0Rjf4jZQF36qS/M6XzMX+ojvVfOGg7xmK18A
zC7ICh6naegpU6GGtr4Gt0n+KKhewk7XqHTtyHpNuqexZ8ZZx7bprow53aT58CngOYAnn/wrgpoW
4PUYlytrGKzUfJ7bJ7xhPIw67nRk1PPiMmwT99YJQvoKfHxm2FcqI3uQTdpfqcAvb51pZC/ViPAe
qKq5cZfsLIMkv0tLZz77pUtWDLBUcWt4jmLxY4zyfkFfiqos/GwSQ5zHLEivW4P4eDJ4860iafIw
Z6Z1N8sluiEpY2bbPLLxbk7Al6Gc1W70A9mlvs4ocf/Z4Ul478uY0MIYjdan6EJ8C8gEl+wHpiPN
1hHSiPDSbO3FXbZt6I7icQaQXaE11fGNEzV2tc6oKdxNld50dbbX7P04WKDaFgFRfd7tjr4OwKe6
VDc+ST8KH0YeQbhzvQXsAMvNXeYFHBXqBWGQCHtdpcemM/mJg1pG8zFTPSZFPlXZnU32cieoa253
RZz1F/gE5bJNZ6e9cKa8KHAZ5exXs4ErYe31bBY5UVXtqS9a64GrnTQUXZg/g7qb7rIuoO7LrZL0
YyDF9hKipXw4xiAvafPMN6LmYAIiG7RulPNgEz4SUDpWYH7NqHssligAvmxOxnFpJvOeDc3MwZEC
yxv8Q+WNR/ZjB8EgegsDBteQu8XRcqIASY0in4mck9M8JnndniK+Pq4jxoNsXyi3v3NT09fsPSpx
WV0OVPBm0jBvOz74K7Oojbu+A1Ethmo6TLb0VyJq0h1qEAnRQr6GTAS8RhicAJ6Wh0hTnmCuRg8c
8FjReiOdx4uQRyMXPMkBWV+AgGKmJ1u1bktqjaJYvDb4pN+asHWPeBk52ldsP9tasKZMkouK70bj
xkzsPIIRR6eMjMjgEJiFnbeFuufNqwEhg9KZkB/NtSqXI0JBTKW2CSiulsby7ohyfVaGU9fY3jPj
VBCEPFVwbnG09dPPXu/NCsvpn5CZli2nlpjDMztmqSjW2YxWmT3YVVJdNYR2RlbDxpDurDmW0NlC
3Mau6qluLJbcGTep8E30CjUfvLgInjNMjhyDMKE1RSMeaWuLX+bYz55FJYtlN3IbmLfZbIwM/Jm0
xGkx7U1b+uYu4IDqtGXDyVmwaWUdQ42JNc7IRiQliQSgRxi5/ZLJ4HF2yh9GIUFwc5iaxsQYdmNe
lNpyjeIxszUxcdatWswJKEARExnn9banMDVbxs3Ucd80XG1ddhbvGQkal/AoXhU+h3kdx2b9hAxK
7rroRfPlGWOwqYdlerInma6NpP5R1QFzfF/RHIfZdpOMMgHJUN/nLUzGiSwG2kbs0v1UCbrghoOR
Dna5WYQfXvatlV46UZJcGZaf7CFrlj8yx2rOka9omfYaZ+2wq7sPowkjVJyhzdA/Ye5iP9aKrVOW
pKoGAg+ytjae5zeXqVU+TGFRqnXILuqMe7/eO5zcjlMeGz+JwGQn1bFbB4J5UYu6PSRLv3xUlRXs
CN6kZ/IrnxNh1aqth43bVsO2sSgFXezMuUTcd38m1WzukfMwXbKSPExpsOyEP0ANg8Z4doyqPyIQ
55uIDdxaOYHcCwhCP5WqF4tVuhrg9cMSiaQ0CVSZU4QxcCwuuqXr1sTGGmtVj928RcqmJXSJbzM+
x7hGOSMmmh1KsPlc2G2zwwCWXggjSPeST/IOOFCzZlmRkb0BbjikT3Urg41NDffKtYcXozOuSeIO
pKbt/jKpwAEXoCTZwTKS5DE9Bwzb3BIw5Nb4hXl2CH65trPqE5/ziWHchWzB+cPGPvIhp22hHmCu
+xx1DfVQq3KvhvQVmz3+fdHRIII9mI47EwpQP18lAtm0KYAqtyB2MhB3ibA/sjHKz1aTIUeO8zsG
++TcJNz5Bnd4gir4MPodAZCC+GTZENZuUX6rhKEHw/91V9dY4uP2DuI+/lgBz9+I5/eySIdtEVof
01zfyTi2L8aGaGAaemfuVQ+emLOjKfBPt02m+GdkI5CrlnDGHKq7Ia85SVagD9dV1d2KCi+enxC/
WaZ8WgtgzUAp8yfPqRdEmcXaei1rekHmN/Pxq9R2JNdZSzKgTtS9n2bLOhyCF88KcKK6Pm5wKrEu
KObo14jOPDTadLjjrIQTEckNunj+GKuItqPcfxNp8jFY3RcOmh/UQKRnsyV1y/h3CglFdNNgb+zJ
W26tZpxPNu9YSGfq4D3LyOQ4VQVh9RjVQ792/cV6MecBsPuiK3C7ZpF7jm/tymmq5rMSc3SewIBc
hTPtRqb23SaU1+1ZYNNL6yjYB7QlD89xGoNJgiN/6Tl5S9N5zUfJmmiKRb0hVR6cYSTyuZ5tlW0K
21PZNSp54205FPLcIAs+tci2gdi1iZWDtudG9DzGGCjo76ICzbpnBPmwxxL6pY5xW9nwDhMQ5nPm
3VaLdetl/NsoDS/MuGd7HST3FhVnNCFXzmXsyXyTjmOg0X3WyU7nx7QQ88phX7RaOjda9yNEmqho
0o0InfHUcIA/xsrvzt3kIBHC8j7mA7kqZ+yqXcKe++CQWl6VnfPmY/unut6ifX2KEa8nx4WBxYJJ
zAh3RjB6fI/jsMuF095Y5uSwBMRDaTq0+8aBtN9pl8UqyETobDHlGl/mnIkjEDluFI4zf4ARYvXi
SbUY9xVJhSu/YVgfY8LMzkimM4IJfF+qOrmcaZC7wkmqnRcWIyFrEO6KLhTvS8Z4uU69KMPLELJ8
4MMyrX0rVB9G5akbJLmAvaRQ1Q8TlOcub/38bMz1QkKoT+sHQyn3aLpZsbHSzASzpbgvB4UpjpHI
xYdRCG/rkbf9zAPHZt0px9exkfVNZIjpAf3M3JGktTYp6tpHX6vlOh5ygPiZ199oGfNiMnOgDHUd
ehdOl1efrt0OP7OYYxnybEoXllQj/J20/6yKxdsnU7zcGGFVr/G+9Pte+MvJsgIsO0zat4kb0VBG
1ziL0z7cMkzOj15YWleU5LW4neR4Rukdt6rKDSwOA/17ceJFVxT8lEdVueKNRnHagowR7o5PpEmo
eNpVOJvhTlpMod2AP9mx0ioFr8oibh3igDpEduczO/l19lLOPJnXPGbCY2FgLWX3oAY2ILSmoXqb
xS2dFpx+UM9DdokaRDyeaEsa94E/ZNzIuPds6VQ0d4bpgI2PQrc45qrM72lgc27b1Az2VTQWAM3o
5LCb9q6JVXs/Lmn3YXituOmY0c0jAZTgrc9shlCpau8znjt19lHrTpi9zK8SFjDHLa4IwFahnXED
QD3Dbcvz/i53ldjxyZivVOJ6LSeOuvpIe6eHROag/hWzyYThOTJbQ1eSP1BoU0aZaOlJF+X6lCOG
S9FM7WXVMhgSRTRqGLZ5DKaoI5U4TJy2V52b5LuAAgHaDwi63kRQhs8VDv+fdkdz0cqoLbbFha0o
T4riyFhbVmndR5j6GPfoU9wU48xqcNIrCyizw6WtGvO5mrjcuUsn5i2Sd1yRDUrqsz1zoGGfMnS8
uXaBHoFqWLu7yR6D11lc9pbrH9xZ4ccb+bm+5qxJyZ2P08PfH/X/qihw0BfYOX0fL6flhUAW9J//
QrUBy+aHeAC1oiBOzsHYjjt1YR+y/d+/jPVXes736wgTK5kgt0vT2D9jAUeuW7BvbkZ6Hb5JBF1y
L6lTWscRy/UqMOK1ZwzzKuwSc+9GrdhPoSy3KhX2Zgz4kP/9t/PX5O/v341l2rYH0Qd9QxMZf/2p
qzyaXCk9vpvS63SJzfNiM0vMaWNDSfGGSy6Tmd6dLjv//QvrL/z/0Ox/vDCURQrTaIDgDf/rCy+j
aUdRh2Wwn65LWl6QXn9X+T6m/xl/1f9Cu7Fwrvz/LwFf3nPtwHZ5s//6EoqaQZKgRCzMvX/qxi3X
5X7cGfty3HZ78R/v0V8y8BbC139vxX56H5v/87/7Xw1Iv0uR+q/9oSj64W9arHMAVDke/0f/Pv40
IeHNdvgY+DjptMfaJCD/h6LInwhT/8/Bso3PSGfX/zAhGdZvtk38nZwAnyGyhzCv/o26AKHd5b98
YHxHO6RCiy/3/WWFpy/dX24BPv2+riTxhYHCk6+y7fBV074d0R+8TDusKqmBtzd0ftr1BDpodJfo
TkyVdQ66ybud2oYRplbWaWZPvsVWOe1U202HAEGQKde3q0fagVNKHtPZ3XU4EsAbCpjNnFaZ/JLh
DnNkC4i6CHlCpncJYZTVOMwm1UZZuqk0hYdp5MJJceYwWh2XRR5lZiM55AmdtE6wSrmp73z0wsem
SAzSaxWrdt8icCtxK7NfyrNdaI75FlavpMpg8va1Co2tbY3dOi+q7ljnvr0tk0KtWPFGQJbQYVZU
DlNdZFa2/UxpQ37VmUtG/wGmYXZUm8yIT0TqDjiN7yGrXoPwgxbSPsk4k1u7opKYM/J0mkKy3n6q
oCWTkcM8cK2IOmNZUh2SkK5FtQOwyCJfT7mQezsqvmzTLtY0EM3bWeFrKbKAY0vYf0JMIJIcccCx
fLKsAOso4SVfgxGLWDa9LtW+MYxlzekyoEt9ntZwWge23BL6M4Pj9ZT7zamkJxWnVyr3gw8DtKyE
CyGpjjdlv9TbOBtNtKqGfm/bRqFIDA9ZgxZgVvZbmoWAhEFrBxLK4NlHLp7JYZM5aq+C4ior31FT
PzDoAkRqt6M+VZsl8dcxrFD4ip4zPiJFeTErJr+gGFn5GXPXfQq7L7eSQZ0AoHrFbGaRKNZUa7lY
ENYj8CKYgBto1a7BzrEfkx94ZvRIT3VfjWAEppgx3dkkGKCDjdXV8SUm1HjZ2IXZTk+ei0h/r7yZ
sK7jcxIC9MnJ9FHFwgSqPi53/Ng09ZlujBmLpqTOQqLOp1ndOgVs7twLu2ffKinpbqBZrBsZ64OX
F4e3TkhSwQX+8x6GGTGbeiCA0yBc4hQP2ubYMGodlTNYT4GY25eZgYc5ZZSAVwTb5Z7jKB5Ykmcr
u4X5VFEeeW7tpT7nFsgZjxj8tDZk396F4Sgv6qBvzS3gwnSXO4110UWRd5e27QDuHW745Ejr0R9p
T99jAucA4pJp2joUWu/KBE7OajSCcpNjansQTRic26oPrufWaF8qXIg7+JDVOz1dETMr+cPOG7j0
3BpbCAdl/7JNDbwm+MX3UHF79slmR+sh6K0HF5fW47yESC1R6V+OINvKlViW8Ao9ur4xEGDuE1a9
twlbvS2P1oD31JUC5BnN1A2z6yGxDMv9VngoboQBpkqD+QrpzMAW4yvopeCE8MjPziozlWKCU7x9
AH96qoFzqc6JGOCqykzlF/WyeDdRnqdkutIgxh/I5gb53/epHolN23jDl5FvZ38MX5rBijZlM8xv
CsGpQHVKuyecy/2WUzNiJKI7d0J6ELjokVYe6PCA0Ua+EK+wHWUT1qAx4lqfmzZ6IEax6lpHAICA
XTR3G+ykmj6J56hzzQQ72lSn/brLAwGkE937sARmd+/Z0Q+UkeIxLONgnZnvJVA6/CYx21lbwaz1
gdXeRA3HS2fJ72PObRX84+KYcsUDSMr3xlhNr6Cvkr2HIT5cC3SUU9x6pD2HNJ6u8M44x7GWZrvy
CZGBJRo1Si6oQG/VA9C7FdBC2o07Ke5QrewLwIVAenov+MJ25F/TGwfhYpLqMh/aDe6nHbHXa6AC
z6aDN8+ak1dbDc1XR07Xi8sLSgNqRLqAYVmgoln1YcLrulvsYQXcaOsMyw+ahZml07Beo8IZ6y7i
l2oHbn7ygzLayWC5HIJZbkbRldzQzG4NTKJ/ZI1kPsmFx0stlLnruXvtTUKim3Gw+1VDkSYxvmre
9YAbtplDrR0xWxjnLiEUa7qFmPFsJ+LQyNDZR2bU7gG3Nye787qDrtPctnYvP8NkqF9Ks77Q1g+R
IiZbvTuvh+rUEEiSVmNcSp3GVbHLcqpK6l1PXvnQy+jkiKx7oI5j3Ds8SLaBJAifhXnElefm+zIJ
rJ1A/+YW0JMxH11iEBa1GJUqi1vOZ9YO/IhFFNk3rtMOF6lyivKQtk2zqxPZrK2iCg8zZ+99CbJj
xyqiXcOogKln05HACTG+8rlZbUjh0PuQTHL7f9k7kyTJkSvbbqXkzxECQNEOy2B9427eNxOIe0Q4
FD0UPbCbv5a/sX8QmUkmk8US4ZwTDooVzEh3M0D1vXvPwW3Rv5lW23GlEdnWNhY5ASsrhhMlrwoh
ubBSOC5h+WfjXaWTFR5j+9kptenOqZmzUa9E9XYcRgPapF0CqRAj9PuBsVzEmzMwKmIcxkzcq/at
HwiHoLdyZucRCKUstI74rfsABQwo2kg2t31a2EHnefZOS0fes67xKJp25WLtotkU10cw8+kL+TX3
S/L7W+sl+LQAKH9OkmhmPcBQgtH8rtIt4p2GsCoGbLU5PvUNeD6kcw1tcNFbPw0R70PHiR/FoM5R
9TEVnbcuQZCAj14atmXuAFcx9KTPA6LW08GmQnYnpR8Y80Kw0dFZr2yTgZgf28PFMAj2lz5e7t4B
v4B9BKFRhCaVKYJNoyzTvGDumF4mnADhKPBj1u3eO05Fa98YljctbBea2gNhVaZSop+Cjsr/jiF2
QcUlH1Y2H3R0go89hlrOLuvY7p55ZlLy6LKItlZhroauVVsnCb39NCpxk8IAPVUKHZ4kp7Gd6c9t
YaN7DzyDkguvohtN54pA3HNwPm2VVPdNZnGY4xYigiY0mztjjJqTx9JrY1ezv1UwVc5RmdZ3fV9P
q6qIx7uUvMh30Um+WXbyUjLCSHiG6JAISRDxE5plfM1Zt76bss3XEaK3GH5d5wNr84HWcB1e5Lil
aVSHfhHmTibq3HAWCfTvdCiC0dWvInV2VetF9/Tws3vbH9gPazDDSfj6LesrpLydrkDm/TL1Choh
7+Wi740ixqfeovTtIDzejYnk543qV+MpeOLhTNCuAO+iJoLPrP0NoihOfTAXWbDo83dCuwS3kbvd
6bhx7s0eWyql5Sz8Dp8WEdRiH57NQg0kVJL6VkLxvNoe6Wxc0sYeH2v3KZWYt70M31NpIDVO+Nzv
k8V0rDe12oSjTQlH872NWIzI9W9y5HZGlMzzPrkmHpDwSUuadSbK7o7KX/lS5pZ1dkMN50tpJxPF
ewy7YE98tMxQz6oPBnfMeeEAZkcWoPHM5pRvJdUAb4dnGXPSQKviSuITgSUGrL2+SKGp5tR8FVub
CTHL5LuO6dKPPreaO05++Q+qauwvWKLiqEI4TWJcPFi/LNQxLI37ZkRNbfS1PGa1p249lEV7PjDx
MVRL8bHOyJsnUBNPVlIOVAJrucAbnRZxTluU57QW0J9iRvTEPbNHm3XieqT2uGXEy8OdBt3aT7v+
JSQg/k5bnd2obcXNxdLz7l74hXxcLgyPji+mwxyVESyKmm7z2OXu1al9+cpe1GOqaie7EJfyWepT
fKrq1LgAqE0/Qw7AMrBIHNCCM99mErZPvkiY8A2hRoxyqhhgNawsDsUIgRa0IWv8lROh0TSqVh4K
f6qbQHrxsM5VVEOCiqNrMZPcXyl/AekVnEp2oSokhC6xEKbKpgK1U7jDrTuI9woc+zNZXWvn81u4
M60ywSrZMeKHf0mGXrpHs7CdR3J6Vh4MaS6fNI0lXinIv0ed325U6/Oybko6FDE4dp13Bj+3dCT3
b8WhfO9d07x4caQuk+VmvKMT99VThLrQIxjNqoURecLTSEBZDPyWEkPjkVUIKhGmFzubEQrVBxwc
ZuluxyZVkP2Expk0xkvs8vpfEZloIdmUpXevdVV3nNwsuQFagH3WqaYEQ2LYCg4rGogF8oMs36hu
tRCpEkTa1HB5WUcuKcoxs0+ynrnTMOysnPUwdjZBtq58xYLMPB9C4vBsRjgHILf0JThE/upU4DTs
wgAdb/TEneHztNY1LSzSjV5RZ2s7t6In2Xc2KXQur1c/HTkZKRsvPE9a7E+GNB4MBu8wdQxdOzsR
qCGtpKfu5GO8jYiV4oeYRn9TJFF5P0wNURGCEuq2rBr9Cw6GuqtZjN0njIsPTB9Z+VTQCx9aYmOE
AAsYvWZW+ruCFOgYNIYo3moz5dM9y/5+dtPopYGszBltTO+9aiDHOE0EZsgs0xYNrMnh09Q5E2iR
JK7u7DjGKRDjrykaR9uKdBqTIE5t+Z5Rerja4wLFiVgMruzBNsoDf/Vp36cqP+iV5FohJkwDRh/b
+ykb+tdf443/FO//z29zm2XM8q/HPcFH81F81D//ed6z/Lm/z3sw40EwdDwqXb81y/6Y94hvumt4
QncRv7MA+FOCzPkm6JrRLHNoqgEsJyb2x7zH+mZ6gBLpxyNoMQmL/lulM+H/47gHOp9JbwhFCwUg
n2GQzT/pz+OemCxHU824wuzW+K4GLb/6Vl1fibjai4W54Vqta5HzhsnP2k4mkgfS59aJr6X60iIW
VkjgYGmxz9PcK1dC/TQnRbNlmetdtB5hMBXiGTma0cXGPoeVBySlas8UmdszyQdvY0RMo7ldx+P7
bNToCgAzm4JpTy8eMotvvZ3H/VPUiL7ZjbJhqqJRbLiZUGBtoyJtw92k9xrS2p6GBGleugstkKGb
tO4h4MFc8XUKRD4+wKLrUR/ZowXIY+RixIN5dh6nGan71mN1y6EYdPSzlSbWpnVdcp/S5J/hlvON
Sz5oq+fOWG0qSOvlumCYA5aPMNM2gWn46sCSo2cGq1SJ8Spj5ynjL7SKQwiA24KMF3F/Sa44sCci
Op7B0rbve7PZNmIhhk9kBeWmZauTvLWFyyREr/BlBZNl0N2IHb9CS2XAL8z87Go2xfzdEln/LjIZ
luvMZpUT931RHpMmbR7nqGl+ljbXBk7ic+QEcVIZt2lkNqST2qwrVmgRnE+qfF3Bv0IaN/dcCdzX
dqiKByevrMeh9l1aIXXdsWkVRrP/JU54KrVYhBAfzeolU83LXOTuQ6gSec+/oPphMZjiMNgr5yMT
XrQnuW7sExMoOZByiq7seab5XVpaug8Z4hwlIKkdheP6krp9DRlfKX2BKjk/NA6xb7lLoaDMJ/Oc
WO28dmH8GQWBXPZUFChYPXlb0WQcPy2O2A9Yotu7POOnMZsyuxPwFD6JbkY76hnNk2k13Lwqd1ZP
ZBwLalLWcJop/+OJlP2TjFWK6ptd1F7MIYBjuknuGhZzDkUw0eIN1jZ1HqvMcIh623wmrGo4NUZX
YTCq5o1NgbIJwz1v4qPhc4+KReXuStgSVyuC9Uh3uN4WJOXDlR9mGn2djly2y3p622u99VIT+etH
BKmj3W5KHycQk6Ay2VKZD3f63ESHVs8bhiulc0kidm5pPqgtsF/SaBSiuCyYSt0IVvmfaexqxsbx
fKYUaT3deXUVWzADDfkqhTGwPI+LM6On9r7qaHPRjAIkKrPCoeqPy2Q7w+UFWgqHToIUcwHsi+mS
Rm217vXKPsCdYGk7tXW585frnojcfCOUCUeSc9zOATlMrInrpaFnxbGrcm9HtE9cfTlRr55sujnI
bOyfckrDy6CoktCobr5zS8NgQl/rTPbzwe/MZzOGxmEoM8tWvFbFdmjMDtrjbAcacGgov0xD4mYN
OCJkxwcDnMncD64vWaDpVX2JdLHvu/yDN2tzIj6UPzAbVJ/mVGTXWteOQPArykdsg+CAyAp7InPm
MSgBdjor3wCCz8TVtbBXt0Y5bO1Zm60A0eZAzkz4VX4/1mF6XyJmf5CJOZ3oNlm3dYyQjw6hyYW7
56sVQ4q6ECslHhX3NvFND2tAZOGwW0eD/cxJBUMKZ5ArRkPF+g/jQGW63c/aXgY+i48glknPKQxH
Ae7b+lJF2cCDDoMBRylSo+XiNfB+KQ4mZAcpzHKsrYsBgdmxS/pl8SIkZg9FqVpsCR0tk8eoE+U9
ZS+2Tmh3Gd7iVzCAsQaKCe2mJ+hQTEgY4p/e4mRoh3p8jnrfCveI7MDNVou/wbeXJmwZZ95ZubAd
jFrtw8X4YPZSo16lFhFER2rwRo0NwZfc1g2J8Kgil2Z2AtZ7QWIroxeZAf/AMGE4WLi5gLE0ZU3X
B3ygR8I8If93nIWO/TottoqoXbwVBCWp73udezEXr8XUjYnLI254JFtg3RMaDPlbjWHvr4kz+WDX
JvoVRFijAKoCvgwYiOqkLxINxC6QOdxFrZHBVDC5sCmLERlZgtU8Lx6Oft62Qnsmxi+VWWg7gGlg
vWItDn+2oOTvpGGPHG+lQ0hy8XykHE5Pcxa1P1UcMcfM67ThKY6rm8mTZ3kHo/G69lBMVv9u8JoL
spbff260+Z7wXEliM55PVi9vp8Z+BphN8NG7Kg0GQay84yDrHWXRGzf6iir3dSbGR26mSU+D6pf2
lcfHdtCjT7xFbLKn6o2dEQPfZafcS197T1SN41hPCfz1qv9tp/ufw+Afh0FORv/LYbArfsTFR/5R
f/8fKgXLlu/vlQIITJQKdBMfHuc/zop/HAitb7QFTM6CWG+cv9jCPWHz7f0b6ppj3O8LQPHNNX3b
ZfNn/+b5+7d04ZZYDnx/30lzIGT9KIAhmNZyLnX+ugwf4QSKuCWQKUV3V815dZ3Hon+kgKKIeRjm
i8TCIcHHxhTJqxBM9rq1K8SpLNLkC4/F7Dhryn2fMd18H5ppjLZ6yDlpFVdFajF2z6wDCHuTJ5dD
Ypcav7YtKZqfI7PT7hMZjRtDKOcW/oF6MCKeG1nMBXOTuE5XM2tqMV4Z1UhN2FCzuxUgaYliZPmr
58vowlcA6XgSO9N5oflZrB6eeEDqG4UqhkxFHO0jamEH0PSkZmK/3dYYEpe6XqqDw87iY0wlrykZ
kBNNSu+7jANry0v3ZjTQFo7wrO+Y0bnwz4inWkhFePsOEfFEYwCZmXloa/yMoGdja+uilWwjCWET
wqdC0GgaW7Y0hgSg6L8xdjVWnkZSkhdYdZzGecmcNAAwwza/KA6fjECd4kepjWhfilA+aMVUgmfB
vnVlkRlxWBH1C+AVID+j6q65W3FPV1GHDJ3kVh9znnJ6Ta4nlSfv9OOyMySikRadYo3Q29PMbLoo
grxxrRfmXLjd8VNTU5v88AcLyW4Da3o482oZX6oW6xnVb4NB9STt8n4O2essM1g/6MnnnItG2g+5
VwIgaIqJGbsBabyNm+piqbRijIwhpx5icU/iqBEEXxXuLqlGzmKuc4cboSAWZdjeNU0G/Ug4vX2O
2tajx2qKS9tPTRDCfzp7buK8A50p5HbCs40SMSp9QniOluN6Ts3xZsLAnKb+sdJGdNshmucqCcxW
cPRgqy23eFE3TCnLRxXp9VWM0gXOZFhzu86I7OGZDu3+wx60rSXH+mbKqM6toj4m2J5wanssK92x
goZqGZ+cohtxSnO9Ym/KYHOF0sd/UvOsfbhh3j+F+tjc1+SM4nU5VcUpBbl416ayQm7uWJywK0pK
nx7t3mINDcsMwSOOqOhVMsMrTg3PMnb6gKdslZAWNPcVvJjAlfZFlKbqV07uTu5tXsSRuYguut28
WKc8W+tZNXBjeW4WK1VLX4Sz3yI8yBb3QeczFyQKvygRrLjOX0KuRPfNL2WCttgTpl8ihWkixK41
4S1NZTo49WJciHJS0CsVs8oihjyeS2Y+blAunoZsMTY0i7uB7nX9MI/THIEQrVbd4ngAqAV42NIX
9YPuYyBhqoYRwvb69NlfLBF5CD5x8UZYmeyOMSqJWifYvmJ6Y36Vi2li+iWdcBkr7nTiVXJt2tAx
lzNP+p0gvo/FE85I8ctfMXb1Ti2jOM6t9WO2eC5oSrrbcHFfFL80GFSIqYjIpn23nNJ5b+PQ3LBu
Ykhad0g0usWnQdYQitMvyUZmVPMlX8wbvjssy+tMjKeh8vm4MrRZdrkdVV1/uphdGJ2R2hN6XKwe
avF7JAyyiDbB7H7gCZDtYPszULMXK4id4gcBPo4qBGadfSs1t/+hFpNIKihkUzbBLyIW00i8OEfS
X/qR9JeJpFHD1WTXWDCj1jXC+jhLrMVekrBZZ8a0lA0KXaTnDM1JvPhOur5GfTIMDJfWI+vRxxFt
FTwK1qZBbGTzIVncKaaI5HWU+FT4eqkVK2K2z3DTgwpX1YMp2hrWqYmNpa9FA28DQ4unqD7YDQfz
vqUbje0dl4tZJPkzuOiQrWkXho+eWRFqNZpGe1BeWZ7NBbRhVnH3SqmdzRqO8OE00fhkXDabYp0s
EI+MT+BzR8Ulgq8roOrmHs2BMaS7qaxLZKru3LOpO8K95vPvjwPzUBFbRsUtFUXWgL5Sks64RBH+
lVW62C29Ds/lZJazs2Nd1BC8X0SYqcburBz5BNa+Pf6ofikzO8J8TPwYQFclnzWY4PpBK7Bs0gho
qCT0i3yzwmG9SxYj59BhfaQUgaYz5Sy94tdknzTywgs9lLdntLg99arSf4QC3ydxvhn1Z1TrZ3Px
gWqTER/LxRFK/zdEpIU3FFKEt9wjuB6X5gxGr+bSfpgW26jhx+naNFrazxP4hs6WTOqlgkCTLa5S
xUb1exT52RMSuYnyrCBOS06kXreL6bQrfFRtkcL7tnhQw7SvcTXhRvWkZuzgHtNexpsaTRpIT9KK
D3oZtgShbfM5xaZLLQ3nqnBZnyF5534sgAY3CcEBSCQjX4SnPHTEuB5+KVybxeaKOEg+RIvhFWVj
R1jjl/jVVdKdgphFOOzEka/zuloksQ0E59vMaxiFe1xefFSyWNeHB91TTbPT26F4rBYifx7b6n65
lwWIZs0reoOSU39h3ntN79724EqQaJA3f2HJIP+DHf2HsJtFlPBfH3gfuu//0+hz+UN/nHStbzbD
Ie4YHCOX9ixh0j9OulC1dFwrSFZM1xXkH/8WdTP0b+w/QUsRQNO9RcXyt5Ou942gm06W0eVP+igZ
3X8v6fbXky4PHzq4CDOoL/Aqdf4S+1Sj2zSuwz0xBzBJp2bKA8AL2n7WeFnhOcU1zDQr0Gs+oQx7
JqxolB9Gc7gtZuEfUqXiHX2UnDkF7UQhNAYT4eTtOe6SFsuML7LzaFNz/BisTcQm8f30oLMnOGBY
ZTMHRu6hYAe1tmrSLdAIufXRgYLiJze26/jEFuaXnn5BUGrJbZboVwZjyD6y9pw6fn6j0pwuKuil
babczynNXHLI+FQYJWp7zVNqkwy2v4/msf0IwQsZ9symkKwCLH3/HRrALtWLfVxE9HccjX+IPZyV
Vpw1wk/KMp9Y61JOcrKGoz0GWcrzxV75s3dq6BOsdIsKSlzf9EXRbQ1p0XwZEnFEORgf5MC7O4+K
cs9uQ64ZQAxwI4iYwBsrfigOJFHbDAdLuo92Bvs9Y2S5Ao5SsjxtzFWY1FC7Q2cBP/gvdTHcYqMr
Aj9FXdgJsJhJtTT0GLZyc0aoq7nuHQs7cB1QlXOnjW7IIWlrVWnRvdtHdHkJw631uS0CWRkfzCQN
fIyd/Kr7vDklYWtuUd/ZAECme43RGsdFuj9eKya2vBlWZEKbK51zE7ybsArS0oAY4kLV1Mqm32u9
xAJaimntDtm9NZQfKYzmDevar7ydQXbNAACGdFxEOk1QpSwe3TS5Y6AVBqnn35jWcAM3415vte5I
x+YF3wUs7aL8BJUVb2G0JUFUt/mGmTqGFhhD64jm5E4xFsXIDI8Ceg2VNGXelI4CtiS0jW6TO8P+
oG1jt65PWet9WbH4LpJR8b8wfpLaLDc1+BGg2hE3GObmuzSr2oPdR1rgchXdQGXq+CxaGJPpbsKu
AJYJsHfee61XUF6KMW0MHB9gZTwv+egVQ23KTkS0Tlqlsb3zQdwMKYdXczgKP3qZjRClcIPnomuI
UxP906+Dx3wu9d0Su4R+YcuXHKSKbpWhIU0aoBtRNyeTj/U01u1dgSTyGse6v510vwnMpLaQF0S8
ZCug7zm+va1Xi2GvSfKTslYh+S1Gs8PAN3vsKM7itBlWaRE910Dn97Oi78o5mGtWcyf7RAaO1Om+
4bahlcn+vsubc+wY70OMzc81KR4Luz8QxV1OFwYvTXUfNclXTUP13Prz0Ry0YiNDDkhxzuFFUL3h
nnoyO+/YTjWjTw51gdOmQIuy5fJkLekGaazcFpLclE8fPEfAzQmNHA1B21UDg0g6II6TfHh1mviN
T3RPYqilmeir95AS8kmDbxG6sDuHHJMBklHrs6CkvTatcdo1IdmguksOwkyJHozpQzs0xx7JYJe1
rxzvSfWRN+WKOqwiLWZ46ohiRy/+XHeTSzguvisl3xpOIMkS87PuyARrwexb3QsRA3/Db7t57HKP
OVToDntbX/RD5AH49Ycj03EHDZyWd/vWqumzY6V2aRgEqqy/sql9Z4/M3xloXgFQ3+h3y/IzQNIB
GjlL/VtvntIDH+R63dTVRri4WnSr6B44SJJ164xA5dEjJxSK7rNLRs0ma4LLM1zFo/Wkl/Gbz5cm
IYN1o1NKW5OzPaoeG4wpMmBfDTwo3jWbavEoDkb15IAT3uaE/jetMbWB3kgknrXs4ZpNCQshAGmK
eCGRCLZTfBxXfEHctWI3TGYgCXHNgm+e2HSsWWxPNwSa4CKCLmo4qqY3xIZhsHRNzJyuZoQBfH3j
wW6knERfypL08sOj5yIUIHbzXrCK2U9zvKqi1zzidYRtBW9ir9irm4huuswlO90+ZxDk3c5451xs
AY+PeAZ5SmzAYb0zcZ0II9b3ue8/jsycyedw4/PZV9NbSfYUpDlfEoEsNP9T5tpNHBeXImRnX7Fe
IA/WBwLOAKlBflime8zI321tffhyeYbiGOq2NFDXLuPRtRuGWzqGKwlVeC0Zd/DE2HlDNJzt0DmH
oXnttKOefHjwc/rbDkZqT6u3UKuGjg9o3aeRxFldh6uM3cxc1eZamtWHPyb1SlhbQ/XaZl4a6j7R
HeK98022QLPi7qKH+cvctucwUSez8Uhg9BNq0jN4bTMwycCusv6Oq928qhFGrok2aeukbHA9+WQr
UgUpIimiV8P44pBPpIXm6nBMzIohjg7Plal/FvhkOFZGG3g+quIIqp0Ld1J60YYE7o1Xb3Et43rN
ninVcxWbI75n2Ty/YHaIdub0MzEuKYopfvoRZ9tUu7ftx6xGqDnj5qGFzbuC56G+SVW/nSF4ynhc
j272SOgCsy1Wya01Yxa9Do460OKNtJQbnRxsolaWvHVqwZ05vrfsn8OvH6oxwpVYNhD8Oip8c14N
QDRsycP2qxEdmuIzoFePFnuzpumOkLkZ36yjDKTdCGLXtejQ++EnaiwigWpWiIDy6GR7Duo0NleG
V12afskBu8VBJJD/eNYgg2LptiNd4RFxzPtDkbgS8VSIc3WCgAizsYiTU2XwxhfYBdDRgS6KMFcb
RJXY8/00kawEqI+tlTs5J5bVDy5is5U/9O9DkadB2VjN2rUMpA/24H65lPBMrWf86HTYfQUQa5Gs
TAcIFnzX+SBrj60B2cU8bUhWUySKa+OGx/VX6yfTbopKZxc2ybZh3X0RitelF34SENsUqefc8n5j
JFYXKzOBB8iI7yq51m50h4g+s4T70OQi1VRvXjSsR6e+K6vhwELA3IGr2kT6fAlFJbbkTOARdW/U
Vu9Fad3JMMUpzDLXZReLK9Nbh7LLD57Df+jedNvl+bbUb4wm20N9eTaHeGcXbCpTcWlyh2XjTCDM
elUWwdyB9xLxV28dJenFhRe3oqy6aeb6Fhb61jDTqxrCbJs3/XXim7BOBkVpuiL1VoZXFhNPnWJL
7sYFJrUepHeGwOQtKk1xhuF+LvJhq/f1tY6tlImp1DZpk+6UICEVNYxgx0RBkycoDQxEPaR62639
CBKzrwY90B14Eokv4rWPpHiV2PDD0LbBWE8F1+B6Std1l4l16IbonO3WZNTSPRPZJsAi03irR5yz
43LCW22AMMdkZ3D0cIMiLl8sB0RgaVHk7kRorxlp1Oss5CxmjvyKNZPwFtdJ69Fq93M1SIZ0KKOl
mRY8TiJ77SFzPRh+1T6zQT5bNSHiPFfOmv8Fd2/6JnJgpqy0RxhIFxMB07Qw4vWQE5masqbYtD5S
ZpnxN52A78tuivd+236Gg/aZ4sZdMVcuCXN7iGyYcfNDsLbcmRXj65j3bAbDLW5d56lJw6c4EfIt
5J8DXC9i7GlEO1eK764LGb5HqLFzOyIVVamJ0xiykQMd3qDcA9gZ+VBoTFPLtpFPoX70m6vmGTjZ
4nreRsv1XmviW10b2AfPtGaZKoqTF05wvzvuFhVvDw5Fw7NlWXAFDeJ5RZJUB5AaLXJyrjG6NprY
cZhpeE4/7bsuFjt+qn0gQyAbkJJu6MbIO5aD7U1mVYTao1J+ZLXLObHSfhilqjYs35o3lx/Ci5lq
zpudUhHWElBpzpBdHXSPX6OTGT/tcmB3PXdJ8t5yVTvoA2ehqht6+u2puIFpgqhMo1C9cRuPaACn
Kxps4s7lUbdyLOOngQlqpfUuaHoZhQ8V0JhViNx6Xxv2xRSsSdtrAEN/Vgflejf+6N1GRJMDOMrb
sKK7De75x+jwpDV41Jocp7mWAHj3mttqLM21RjeUfk154t/44LU+kr7a56SU51fX5svSuEsHQb+f
/cEMWjW8M5mEHzxMHDzrNjmyizdXjQUGP7HyJ9cavd+Ki//ZuWE+MbmZ04D71xOI/26z//d/wXh9
L/+cwPrbH/z7FAKnqw4cy8JhYjA3+PMUgtiTjeT0F4lLLPXL3wt3hvHNoAAifGBdv9BfNPh+37cx
oDBtmxsyVVhL941/q25Hue8v6zaXBJcwkRg4VHgd2l3/mL9inAh52fQT5q5EQVY58JL7godcEZBi
JSkjmugeSgDIrBaik2Xne1ATFMBGqt+Gz4Kk6e2rTRCB2dnAPRMk6TyX5k01h3iJIAUA3E0ifGMu
bIdHdwnLszriKe7Nb1ZT2LvQNx911bW7PLVwUxfpGwzJ6ZQ7FRQkat2vufTd1Wz03aHVspBwpAY5
k3v3o7SJIgsjnbfcGvrlOIBag6r8Vro2d3Q1PVCBpKCTYhmw5GRuKjLTjJb9mpCO8FEIjExJpbnE
Oyx/fup8Xz/E9VQdE9UX5HH7qshWiSr1pwZ6DFhXklt5hHbJQ4rOlW7wP6yUh1TsfhRU0RrtNNlA
xkLAgRybtAnwSXQFKhVQhQkQxHmr0LONQ0E0/myxDGKCAv3bdoYvTF5b2zSOrpEEA5DUgsMZJSEy
ERoX64jTFknfLKlQT4m6WaVSuzLTQKE0CSaZek2sKbY2Ew3yczxFu3TUZ0xbsICFfpc1zk7zS2ID
dkh8LPe2aVEQ9u6Z1DJc5uczXrMhv4166xIrRNx5uq5q8vdV4Ry08q1JnMDMedXVRGvbeNHKB2PO
tnKMGd6+Mk5qta1LkH06CHkdgD3LkDEM54cFCeE8zcaNq5+n6K6cnnrO+D4UeDc8JVWHjpyha7bW
QnsXi01YXRaMRgTn1wyfRgniw9ikrE3ddF9n4KW65HtRCZDq38f5LuLsnhpym9tgZLYsK7Vk38f5
qSpw50Rx/h2EBKf8qT3EPgRDabaANLgVD3b9U4zV0WrQAU/6I/9vNx62jcKGT2avera2IjvJoXwT
SAWZovAKuI1bedZnF2RtujfJy0tMMKLTqbcweJgN7TSjNS1AH42zcx6qO4Plm9ozWiNudctqHUPj
ma5/0Jntoap+WJrkxM+eUKO3Fr9ApdR1yeM+WovolRnJPuyjoGm1w0gpFbctDa7w4KsbJQySJt16
St6jQl+hffnE8LDNev9AjIhLSrofO3fhFlSbvnwZ+WZ5OTCdbl0CV0B6mVH85IzFYPFn18lt24qN
l3NQmbhrGTuVDYc87o6esc7a4ZIUX7r75BYnO9sPmOosddHsknmSxiYDAcxLCAKnE4/cirYNE6Cc
b33HqTGYxp/YmhslOJuWjNvLL/4My5S6+8FQJd0W0ntsIpPkFoD5JM3Uhn3xIqObLpE7/Eht6Ak+
oLVNY/AF7Jxho2BXbY3ZPHu1/KysAgRbnN5n6WhwSO/UJifzuTZTWzs6Gic21wrfZ+Jjgajaakf0
5AAX92JhXiY87mTsj3qu1VTfoa8T5lMp0LNMxj+qKo3X47Iq4UQODhDFkrT8TWx4lzwWd9JNPqH2
B30SHSX/VeMjDOhjHVaI6INGrwZmMpl2EC6LYTM6eU+JzZYz9cGywYBo2fV4r7OmbWpldIfSB5YU
smxfxaZzN03sJKwoRJlEOiJoBn6/hHfWTVVsSggWQcX9YKJVsLKs9sCCiyo9op/AB5X0nGumQ/e1
t9aaKBCrRkmiOHqRcRurAUliPNgiPyZ19p/Mze8rCLGkT/63t//zR5Yt3rPsv4KP7h8zN7//2T8O
AMuugSMA1Sbh2OaflWee8c3BSO9ZLhE6YeqC5cXvBwD7m86CwaIKzwwI+qX79wMAsW1fZwS6JG5+
M9b/O2uIv6AwlrzNIiNZ+kauuxjP/qlvX0eThdVi3b/263g/A92wVtkHJsGAYUXwp5/R9Z9RngZA
gb8cODw2KGzZbIwlltB1j3/nPwe+uUQ1sTmMzOXQNZQm6dC+TIcV3x58II22GTwub3zvD402f9fS
5q5gFbKS9ObWUsN84A3dC2WYY6SrJ3xex9y2aKzH+rbqfDyXPJFXYW1+4v1+TQ2wXGSU+wA2FX4l
jBXMcT2wbjrwzjYdTzwSXmYvfOhS54cVxRdlML6byQMTyMnvZcqrqqDTpFvxTT3VCDh151bzrS+C
mkDMPfM5UvO56HTCyrITgaXx9JrGp2HIz5wI+62o2FyiXwp4R+SrfsJ3NfRwABTLbp2RSN6pr0hA
e8r9x3rSLsLWsRM70SN5F4fXM2WvatTSQE0MMbgK7CkaHjBq34IcJFDee59uEfOmmw9TJrmijekb
99kDyNCXVuDQ5fr8Oi6xSQ2LVq/Xn07lvYQWb8glnlJoYKIwhbAIGiDMMY322//P3nl0OW6dW/S/
vDm0gIt0MSXBzCJZiRUmWNUVkHPGr38bJdlqtZfl5bknHljdEqsI3PuFc/Z58gKUpA2tdwl6YRUU
JGgw7VsyveR80oNzPKpv7MtbyM0sBtDqr6sgf1IMRguNnXBwE/wsAKIvsyTbjap5lq2X8oszSUdW
d2bEkMSSOIE7o9EZtzBxNNhAIAVJ9sUkXlv0wySbGnI5atWPpgvv0HhUsN7Cc8nrgu4rfWzS7s7p
p3QXplQVSuC7vSVva8B/3iSTFWLXe/Q8Wx56VsZ5+JW1pcm0vd5kdvaJzuHdLJ0j2/ByUfbRrjX5
IHFkP5B68zI6ORzrZqc3wUZrknJjVgp/BGMmtvsyu0U/0R4y0/bvBj0UXBE5C5iUyWyhfDaaOFoQ
mpZTjyWO0BDEV7r+aKTQmRMJ2kEGwjWJSk9yaN4ME7ZT5dwpSU4tMzGeNqbeVTD+9INDgDhKKKgJ
oX5M/V4CgXRitJdhcOpQfjTs6hyfWBsgUMSiBat6HgZFUnvS8+jLTOo3P5uuBhbyRYMMJe7ChyJM
ATAk/Wcb2seRVhWAEXnkehG+FH2tT8SKpyfVVuJNzlh5Sbw6qywtFqspHT4GZZozr5DHNhm8h0zq
pAw38HKk6NdVw1Amt3FoNjAj+do7yaopOGDFfVYGigVsJMgp8uqtzZ17O7af44HhZi6RjvSaUSMu
V9+hhb8KnVg7dej3tVIBVygph8AmvNR9Aft8kLY7jjltSZBPrtGQ6MGi6SNEacfZkUSuxhBoEY1j
vQqMYkd1bbtK7nwmtclKJdevCJTCdYVefhZr9SfLG6hosMYxhGHf6EckrswQtJmmwNts20h4DF9D
9pBdUfhrK4Zxa6E0IPYZYaipCuerzSZXD+y3OBsQJlfaYxvndAkqy0df5O8WaUXrbuQ193vb3g1T
+VlFIyPoiuyBJgDu1pTYJZtDaNbEzpbaj14lXdcAjrfQKtiYTaqey4iMoUlYqOFsUGdLO8Wionuk
AoLeZaHR2WFzS0NSdksRjNPKJiON70oJ1N3ojOG1VvXsgRwF9D5gBocA6r9kgM7ywQm9J6n1JrVr
J44cZmZD2ZHEhwYa0drXi/jaSzPq4EnkN8FokRwYj4G67YJEfwNn2X95pPvcsIHvrpl6aw/U7uxM
H0HZZRuGIvJB+FFxSNO0OhoSRFpD6u2b2TbtQ5WH4y1B8/U+G5KCrqLPGcBDfVjWdupjpmCMgce1
exZ8CgYvbXIlBzNfqRzC3bpoxuik2E2/r/jiV5R9k+H6iNhZW2FxPdn4jam/POD1lL7U3ik0L/Yp
SXhANQrA2AtGDlkRbQdTklZc2P0B5oL1Dhbf3FU6wROgHJOljXR8qSCGXGaFatJzqjDtMjKO9TCA
MtC2JEb0qpuOY8G8hTE6VgK3Quhz11QWxqE2SL1XMZ+XkYWpHMmQuSuE1axs0+yu8zvlLxhvFniT
Yy1ES5Zzqo44ac9oQplbAsNXNo7dZEQJaH5aL7Vq8N+HUBjPsiXQQMAMbFy+5YH8LEgEN5ihBaZM
E483lM6OKOSE3EIYfhk7ZUso/o3T2qixdBmMOG9G9Fx2f/U8zq3UksonAUS80lhVH2IrsMmi6bpk
B7Mj3VQy8z87DJJHEI7ANBvYcKThiRVUT4ds7YaHlgZxWeQBvE0SU9BgFrxeaN4D2bzqeALuyGdU
iPJNfAC+cX7ThmrmLX0ZTC8JrocfucBR0KsGL32UveALy7aBpXEiUjd9SCyJPyajdfZMMnhrgja4
wcFlrWxlbJcJLPRNAB0ZC208rnoV+RJk0S0HCtogrX1yjFFFF1oQK6LoDyggDbfognijSbD+pRoh
DvatajX000ppm2mtYmVfOIQFLUpJJCNUP3MXTSleEIzi4P2VOgG6D9mgFJHHzD1TqcgthrWtargW
WBTSpQWGUqvNb+SkMQAYiT8pVYTv+GB7N2R9VdMhxGuzBWTqcHVBzXH0dd7jq84b/R4WDJKODu1b
KOnlc4tcIYJXl34mGftGzC083V+JMj7pgWcs49FRV0wiqdkMFscEWvnc36mNiJgOnosTJF+q2Du7
0BEgVxIHSlTahI2zns6AUK6tUfVXYRkiV42c8cM3Gm+RCRU8i5fH2xBQAH6xMd94eDuXuue06yxq
nIU6if6xS1DeDYD7nNjgecTJdvDT8LNMYoAPUz3sOFuIq1cgrEubHEt00vRQ5pwDS4C5GqWEp2U8
4MuaFJ0HrOD6Cg4NsW/Qmu7CqS32uZ3oUM/xt+hmrlxLkBYL0lQjQHaq1q5KfYw/p5z8xSXzJrhG
4JqiW9AVKgMhJbM5J9K17wVHOZWXJnK2EA74yhVTW5pD+QYs+1LmdNU9u7Ie6KUIoM/ySXFVqeFd
A6yV17r+8CsLyBDloFPMHBW2zOshwYM1WiwiWQqvoPKu8eLuRMSEJHjR1ftGNGhULibbviR6KOVW
wFzss6+gP83FyWSP/O1TaZSLFPtHnxcrx2dWkeugpczdFMdbyCO5+jSlNvw3cUup8RB4ONcD7STS
4RT52qWo+IGztwlDRoT0XG6HiozWEPqSriPgm1WoTO+1Nr74GnwTPSJqJnFIYErDFwvhg/6kJhMr
KONtak2YRge72PeCAwP9AiAQbnV7wXO9LOrSZT91xyUez7jxzKiQVb+o3hPbNgBDdLp60/QfSe1o
vFTVPfEEj4qwb1G9IpOYvpQaia7v8KS3RHxn2qPiaOxZPAHkJdyPlbquumLdpyBmjIjzRXc2UyI2
uhns2tZfoyuls4/jB0Tw3NBMFcbYYi2P9KJIw5OK9AgJUH5UlexEdgruchFu6gopxmhqj5ONc7ya
pktXzYGtUT2rk0/BoH+GLQ7xQk8GtlgjrKFSxYoW3aplsbeTgeuP9fkuIlDlQMAcG41AeejygOrC
N96q2nzgUro3Ve9+TIxz0kK5bA22zTJ50nXzbhAEO2kj120G4Mi0zqADrqOTPnK3vEUjkR1DFt/N
jUGm1djzRrENZaRTJmLclzyvhG3V+UIQGLW0O22FtMXNCoZOTh1ghQRahlCJLCTDZ4uvWD9Abe8k
mg9tQpc0BfdBTdJYU9w0usWmMblDjHbyg85nfZNf4LWy2Z/6m662v9BZM88LyqdCNrfaFG0CO9yh
nDzYmXy0vfLVyapNW6g3CD/PaaQ8eLH/XrXGjVLABxMRDj6vGo6ahuEttjdw/GepLDlXda3sOQ5D
hq7UEZnyzvu+M0ZwYhYkyjEOv6DwMm1pvX1XSVZJg7pFZ/GMKZ14mLYoIE9M2waMTgVYqwW76qpK
8GLnxcXzgb4PeuBqhtNyOOerwQ8/8ROvHBUtKzZ8soQyZCkDIvqy9DccZqsy4xXJ20tUl2cW2Tsz
qIxFPpYwwof0zYbHRSRbc8jU4QWCympqAQ4jdc0mb4fq5aa3xZpM9K85SHyt+/1XMQ/rEiAQ5I6Z
pyZQhhVZbzeeWulumHuPgdlLLgUo43nsHflvMNDU9GuOfGqJLPwoOzQGRDmh0K75gavpFS/XHkz9
Ci7+ERyRzqkzvscIkqjrwLfhlDhaUbBL9PqVxRwRgmZ7qVRjX4Zy5/TeTR5Zj03uPZs2ROumac7k
br1Fnh1zqMUnRl7oas2TMSo/ytjGOu0JbWmEFiVczqi30dG5dOEWsvihLpQ9m9Z8RRWwxpa4LgC1
aV6x06UH68W/9AOPNkPmMBxu2lbT3MIUxELyi4KRpe+yPmPHzyhZDpuBFIfChPnEk4btsS1cCGY7
dgMnc2KPpodS2ygju4VpshJXDZhzF7mOYBFdQFtyYtg1Tt00I9YLHEUhWwoZj9RJ8LL+Ui299gZt
4FGBTVEFznFIp/u2xdncKe+AGZ477KaLFl1Z4shThBCb4TGmnjDCcOHfZsGw7y3mBxyKt2aV75KO
tZoU+0yARiBwET2X1T1mXXzf2fYBkfVmtBp+2VBqvOQxUpj3ZtaltitMguV2LOWrF5ZHU2kPhKGv
sYLuB17vOJCAm5zk7BfyZHR66U5EhCD0ecqlsUXFcyRa70JznbqNxuoizCZaFhCkRXaj9ZiIcmMV
5tpt1ljHOiGx7HuQ0UnvIbWQtFg+TkRwe6e+jQa3HRqoYkZ46UCXBqo4wSE03bzDrNp6/EGf+6vX
nXsxGjeBNzyZMgm20vOsVenTkFt5Tk6Aod2yH4EQ1TMjDkpy2zlzrr4ePqLjLDZ1nIQnbwLiq1lZ
vB/FLM8onmp84GtYVq9QtdGhY8BZNI1QVzQstDGhTStrywu/Qb4SJSIeKoQ05gT2I+oWtj4++1XR
N3vVxq8uq2nWh7Af8S3AWmOfbqvCa3jvo5cBVdtSKzmkkjR5jgzZveZW/qgKB05wh8ul98CUdyYq
eR+dolUFn4VmXdNQIRthJPNdKeUNAUwoC/yCYjKrv2TcOoteMe7y0hfLke0NSkKm2dnYRVvsUM1S
9GxaYMXDyFdQziewX2rT2TMSurOlVrlpGBCOgRYrH7RnxyLLKuVWQ5tYW73y5hiQg8D9TQtQVOEi
HSIiWnCvl43dkW9Y6ePS8RXu/7FmG2R5S0Yk8Z4Jmb4K8lyjWVMw16SEz2fOnlCGaFNUESGSmt4+
GX2vYXKyblCqouqVMtwRWcENLkm8gJv/HDX6NdG7G4IXHlIpnpuIexYEGmuHZhsFY8IUYHYXSZ90
RPiXREmQezrcD0QBAsMFxmLW0cpDkpLhjrgojWLeN7HDRKT0nhtpLvMkS+gJnG6lKddCj69qjlgS
XUWudBeC2zLK5vIkWTPFS82IwWib+ECiOMYZPuLho/f46sIIUxtVb75patY+uscsvnL0Z2hZFq7q
ydhUU4bpylOD4WgTH/8VyqbhiKrxDgtYNFOQKCcdXBEAh9HawjE3mbbnP3p8quS0EFaJnX0Gajqf
9EOXRiIeNrAPLKMU/FhB5i5SN5T7jUm0H8TyhY/naRKMHPCHsEBBlIuPENIMRul2URpQX3QHePao
rbHnMnMKrSdAo+phCBBHtsaua5x83ebWrWfoZI7LNtgSpXFPyvejoTnvHDKwJifAn+Tiokiry28W
HX+1pNWJso9a9e40mSqL3FOeGWqeRmS+rjSC2w6emj1WV0h8nTs5FSGmbHHpAK/eAJQiVF46Q+zN
WD13TvDVmvVzOvXPIm4OeWs/6ipXF9/4s6qxiyjacA8DLlwrKoEAJDKBgqT2cQGxXpHaPClKiVV8
qI9ZXkqaLoZ9Ig6qA6ItbaH0XP4xT/cyaKmelUi/hcAW3JBTG6xt1hkwRnmJZY+vXlQjobY8Rqux
btpz1jcjQiP1TLParYN0TJYoWI5Gkkm3Ua2PQi3DrcwU8D6MNEMdJS7+9XvVgBzoFPg11cl61u05
/sfPSLKAFzFFnDsYK92xqPLl5FmHngJs6+TjXgoVcFSuNkc4kWu/1o0NGs63RpG9yzKNjoc2NfDs
jjuluppxfRENvwnJVKsUfB/1XC4aeXmKIoIP8NUvwlJeJ0Nf425+0ev4wQdUvyxMO1lz022dMruv
NflYifbBjPODN/FDIL3yViaWQ0dPnQPXUeLWBF+gwMvO6DSAkXXy2PYpV5py0drhoqPFX9oVM7w+
Lz+mlgpwDLWT1rcArqJoG6ZxsHcEJHBLe/Ay5ZS0/Ba6DEk2ZbVloFZGHLuICwEyrzVOvlTwfU4K
+Cj1OlbDs5lGbq6JHXEou6zCOjZ0ytffD//Fv+CmbVYZOI81U2fpgcX4r6N/UmGKtp1QX6VASdHr
MILYJ8M7xiChsIJ3LesYaq5x9t4nxJyPZCgAqWwBVQX8Ph7QKCN1tW6H4vXvP5c+rzj+tBxLg2fj
p89la798LjwUwTQiEHPNodnBnDoVZrC3On9neYSpWjoGsugR3NqGcNM8Y+W66TVSt5p4V3TNQwac
dVKi29xWFr4X/zDCHQpdomtR9aCQQpuM+8yiCkXtv/QQaQa8PYj8Vr4xA1aK3d//NL8sWKTBBESy
aFJRsOhsm35dsKQcpJ3ioZHTzy5x48vOFUsXdeAq3JJdUrvpCsnXymgXgOfFgnQUt9n4/3HTM++u
/vJL/fVj/LJXUvQ4h8ZZJStxW7655XVyy1uCpTfVh3lIN+yon18wTu+Xi/jC4EgsOHbWjvufSO/z
0u5fP4YlWJxosxFI/vIx0O6bGbTeZGVy7Gcsh3qeLxTyRkpmOWfME1uB0AUbRr1CbsyBxLLKJ4fg
4BEgqUJ8VkoiMciNNxaZf0B8bg2o2I6Th/U3Zq+NYOCpLm9svl8LFbI9D+gRERvPXXHMeHAB7PpM
/bkbC0tC/HlOKUSSfEX5SyyEiuHTJwVk9ffPgP5XVc8fz8BPP/VMXfoJok1FzLEbzD/1uROLxh3c
/E79XKv7lBzj9bRlo+QybEeovcze9FXzuRzd1DU81/4PT+O/8N+/H4OfPskvJqek8Kgd5t9/Oa6q
XbvxLs6ysN1hVa5Rbfy+j/73tPn5Tf35Tf71vzZbrn76uQM9QVdrFN8/NwWwGyzDxXqNgXqPX8el
d2Fls1R2/5Fy/+vJ9v3ftQW7XNUmW/HXd87x0ykzYh52/Rw8YDNtLvaTv+q2/rF1QfNi/Yj+EYv4
P/Hd//1BP+NV/hv1Heuiv67d//xbf2zeYd2zcrdsKDrUXyoYpj+ld+I3nW8JtJnQxB8RmX9s3m2U
dygsWK/jHOQI/Sk90wKQL9HxWXj2Zo8g/+i/QN2L76fiz6fVBJqBBRDOhslnBPr9jcL/6WnthKmp
Yz/HlBDtQB9uSwp8APPGDy0nD5FK0jDCfje2Sn6cgIACBLYQGa09J7Ve9LxQFiUkioD9Sam+Ukha
X0qu+tum1My7wvCwJKHUdgXDQphCxbAVFsuyzCcAOOob/SvWCvNDayvz3pLF6E4k6xLkZzcuUAgE
MUMc+ld/KoNrD4eNdUQ2DgvUReNrrSTDyZ7y6Saqm5FBdp8Yt+kw+E+l7QxHM3DSO6b2SO/CFP0P
tu9z77T+sXbyslooJtmHnWp3x6kbm7vEM4t12TXtB5mT2ikhg+qmSKCGVbpeHwvRM/2v4ZVteiBA
y96nrErwFj5g+DQ3BqaWja+Z20TgPUd4lIk1M3qirubCHpeWepKT3hyVZpjWiUosjz6+yyRPI6Dq
vcqafRh4NyUYbGIrUcRZHa76peqJDx6dh8qfm3eYOAsA/dnG8+G/O4mI32AGedvMqgxW2DKNdyP8
bzKN2t5gna0K/Vz05vDDLhP8DUPodBekBOqpl22nLke17G7wfFd8XGf8yqXdPImshptKZ5AZ2DdN
46urM+yKfYeRjyG/8TEVBQIv2zExHkYNmSURPuV204aKOMFMQhsfdr14yyalfXDGMkrIjDcxWSQK
ZohFriIQSMN67bTwJBAkRQioNNk+WnXf3AgGZTt/iJv9xGbrPObCuCm/CVLVN02qZO4ezIApTdbj
IUPreQ9+Ib6DG1ikd44Cp3ThZDhncXpYaKC6giDolfymWPmRNWPgxqEflvQKpblJv6lXqpaUJyUN
Duk0JpdiGssfWNHSe8ZwzaGFnKVM+tZTQWmNM1TLgK5lEeW0Jv8G1yLkrdYHSO7LyFU7A0EFbsa1
M4O61G9mlzbjuwbTuAZtcW+GQY/FFMRX44XNex6wWvFnABhjKvMzHGcqGCtBfY2GTr94opEb5irZ
PhQT6swZKeb7SbepTAkz3PKzFUVctRxmCBl2XXhk7Ywmi2ZI2RQFE2b/mVxWzxCzTnOmTTiDzaBT
MyHlfQCk+00+s2cI2ljV2RGqSb9hWB0+29+0NKIoxluCfT04MjNNDeOJ9oPQp/LkgQnEGjWD12Jd
cIPOMLYhG62bega0yUn1dyiRvA2ZSWD/vkluWihat2GXDWt3Jr7xVsOTJb6VOUKvI3ch9bFa++pg
3WYzMS6MB3vjoNN1Q8SMe7DCxaJ3xh4nAI6aJvMx0HVxXh3xKRCpq8UzHnXm1U1O1wLZE7ay9b+B
diCtGJkNJrLHmXengEpxc8TwjynbTvy5MxnP14NgI2ZaXgf05zYtOAfzmaWnz1Q9Uc+AvXoSch39
jt2bCXy6aI4h01O+flscWT4B+0YK84I60vpgvKGS3tFBLAADDoltpvyJVCR71pJ4Li1ffYWXAQ4Q
IytowNSHEliwftpSIFpvHKWomOGq7JOSHnT0tIpYbAKRQJ4nw1fY28rwe9Hyv3v8j3vcoEj79/f4
8rN+q34W0P9+jc9/6R8COkGeNYU78ZKqRBFv/KSgN37T+H9U+h3DRjpt/hlZg0weWZuF/V+Ds2gi
mvyngt7+jX+AOxT9vNBm8Zv4b65xfeYI/FR0co3bOg5+Rzio8ekkvxGnP13jMq/yNklIiSdFVv5g
EBMdO4nWhTFiYXxhYEwYweZw0bUAXCn/hv4Nv7W1sRAJoCLtfYQEFtSJVVZDH0kzxY+XdRKYRzMp
nK1tfCWh5x9YDiS3KJ9wmpWhnTebpgTrjsDaZ6XqVZX+NShB+djX/hq7EDAgjNcAJoeCDBzG2mJ6
iogz6cm5IwGPYvXFs6Jm5VdF/ZoQp/PZoc9/DwqZHgZGBU9RIfyt7YduihNzHwZsIPl5aq4v09Ku
Hi3VY26Tus1yrz1y9udu75vDrqwt61klnuxJTl52rLDlvukkoByMoPYe+5SzDIxynL4QuFve05m3
rl1B8ONfOOz1rMCHXxnEQkZySHBfohlAd60Xu6C2IB8U3VXTlWKNdaI9CI/7dUECucCB7lWTCdg1
U7FIpXG3mwj/uvhO89mXQXNVA6aEqM2l43IFqM9pk5vGCl9rcmGofMxwSBbs3mKIYniHqG1S7IGo
dNP+GuaqvdXS4GwHE4J7yMxbpPv6xknxmcJnEIye7QhVPDv81tWwqh2sHCDNQlMDxxVo+W5VTNEo
0XsZrKpuHheDMm/eAPexlOqsojtyN8Q2TuHCWVWGL1Zj5w2Xhu/so2A0uDZaBYthR3wfXWtQfSZ9
k7abuuugIEAvlI9+Gbw2QsvJTFKy4lqRI7rOiG156OuCvBM/CTY5i+qN15fpHjwUPkfWf+OqVTIH
vVEW3ftYzNeVBJcZNKr+pXPp0e/mQ7bNWVoyd/HNZ0DkNLMm+ETkPMmu7RPz5PeVvR7RVOM2b6kn
yL+Te4xe01n3J/ogo7aHC3YSZPyteAFBKt6HOgzqVVqEzkcSDf4pyEM1RNE+ND2qM2MtaxO/QlWd
81FFjBWPP8xYALSYZtWGNRAKs5Dw++9EURRveUx+7WRjIOSOmfId9ZyDgJ7c2bbMj0ELBtYP1YYR
mOk/DLUqbIJg4lYjIbPMH8HSho9aZyDUk602O/VliEdb4xZtA1znLKJ86sKCZdFkxMl7SbDreyVM
5sOGkg4IHyN9zk9JHwSu+6Pl2Fq3KiH3MoKG9+Ii72Mf31TYy/0g27bKRHQzyGAegWmw4jN7N/uR
YTl+FquSb9JyYrcxQhM4ExvoDazd7smEz37pYhynQTRMuyFNhwcPk9uhhEWZBar5qqQxeZpVatgM
EuqydLW6KC89tiLoEQWpxfCe1Ge7nZhEzTjuR7r16b1KtXWgOA6pBSwTNETIqCxIleIxX9htuhEq
FhqDKKoucQ3jc6zFRoZgKeuLwa5fycAf4fUttrYCECj31Y/RhxKA+zokvcVJkP0lvuJvCBGF/EGJ
Egr4mybPpZ5beNR8b574D/4VFm18B2++e1K0GlNzMSSPgxD4K5KmBISsxU139fCdt5GSUSZZXTHb
3Ib41KWt13N/4wdcIJRRMNY7jYKeQW/JZQ7jeEP9Zu8KAkkIV4EIQKzCfTAoPH5IEBDmoy+yC9DP
bNUeZeFpZ5AFXQ/FKZqIPFDFWxqM+VeUmsRd9rXHn4xL57kIvWKbdkV9Z7Uc+jA4HPN1ArR4gL6P
GEgC73UJMeM36zjaTYlVKV5mlpxu27Yxx51R93CJEkhqVTt1BBW0FelKhjzS2shq4dlUPBV51+Ax
9CxYiqkwCQkYFWNTQ6RBaeb3TxwNci7j4+mVjEfEtCY7qh8gt4aL5mEGJwdcJ33EMMSFVJm7Hrbs
KU8duoIs6dVwRWnenZWi0F6FSVrTQIR6v1S5lA5IcI2DBtgY1W+eZk9lNQ3sc7XwR4XcSltkaCT2
gT2YF8Aswa4bBl6Rwpiqh1HDGe2z3NL7zL4KxcNEEk7NOQrrEqkmMSRVDCqR6bDCTcIVULMMmPif
cQhupqrzgJDALCRMVZ7jKoyPSj8lt2aDpHcXUUomaxs516GoLR3rauo9a00ZXr9Lj/+VYvgZEfBo
DED+fSV28+Z/vCWf2dvP1dg//94/ijH9N3JlmVs4QiJ4dGZy0j+gSsZvDrZdDc/iP+u0P+2MOuMS
R2WywgyWGu6fxZj8jaJptkVK/vJ/a2c0/zqHoxRj8I1QlT0rxaBqOvN88KdSrJ3YDLeZwl4lKnDE
5gsEBC32ZPAVi7Y8mMqhjKGjHDrAJkjrISv4t+EYLntBqopRHIrkrjI2Ey2AIpKDM6zIp0mQW+1y
5Yz6AVDMYqQf0htIyyCRVkP5yvQCPtkqrgYINO/Oiz7tzT1v94jV7NDlKPZol1ZwM7smYRd9VbOd
UGjfdk3yrmP3++kru/yrwQJjyV+qUZYZUoPrSpooo69vuNRffwUyGWswPJp0u74FwlPPR4ln+/EC
wYlTUXyRAt0FRnWo5+Onmw+iXCfgp/s+nfL5oArzpkXwMB9fpBo7u+D7TMN+4K3mRIGDrVbWazhZ
nH7ZfBCW85GYzIdjPpLcRvQ5CcHZfHjK+Rj15gPV/P1snY/ZZD5wE1MrCf0e0pjyCuIFhzKy+vZe
4aR2Rh8KzHx4a2EVb/rvE10UunLov8/57PvM77/Pf+37LjDma6H7viEU7gr2m901/b4/koDMHSpD
rpWqIhA6n68aVTHjOxjNXD/zRYQ5gzspmK+nRqqRWNmMDAKuFi4wGkvusnC+1krWi72bF8NHlpGK
oc7XX4Xu5sbArTnWFzJ0aCp1OAxfGbdmlza7tKmWEBY2OoCAbL5e8Yxae0VJuHKb1Nsxt4CQlKJ/
r/KGrLz5ji4sRX32v29uv0u0s5ivc8h6VTkLj+We0AHu+3y++lFDfypzMaCJcXjQanPa9XOpYM1F
Q1FO3ZMWSJRcIF3UBe80KiacEm+QaSsXBbF8pOuPzxRRVCTdd3USqnm21YF1Z2wbgx9T7+Tx0hiG
Bj4W8nKI64wCHoKoJ5w3yrz7iCxBICxhfl+i6rlmw8DwIUTsGjlIkQkUsjaVEnjXzjACCLQCRVal
d+9tZ6lbE5HzIWzhzwx+SXBiZirNne6NJIlJXjSvLJHuFQX1HlHIywRZMOJ/p99mlQl/uiMqroBk
NCnmRrYllkYlw1NEIp/UasHlOtPj9dIB18ncEj53Bw0G/V6M7mWZ9eKMWyVcaDrAmWogkrLTQkSt
hSYvPtwMSkFQo3pOOF9gPliT3Z590+s20WSuAzjYDCKDcQ2uO18WvX6DRZmJkAzaZaGmh0qo+dLr
m2o7mxgWkRXd96VJalJ0zqCkbbxGfvCevU69eK27+6Y9apO+sahzeUkv4fSUNVO5GsiocbyXecBU
VRlYGX2tIYyRyl1Gw6SjltCbO6qPhYrEMRo/PXGvZg2Z40RwttQAsaVsS3i4BciAVEEry4W6KIrg
KZ4evHF4IsxqYU9InNqTiXRat/caehxlMFfpbCZQfuRKuxayOkXdQLqndTBz/aiOzzawTebQS9sK
l2ajnUeUEhaGl3qUZBDurf5Sla+MANcTCR4glna5F6w7wgyzVGMiDHYI3bvu+xuAUcsu9TcVpVou
uzOi95tx1Ja+jSqxw0tJsLUKQVN2PZGrFOFpryxTjl8S8S5xqb6gtEo44iCzPqZKi2EM8QE5nb1z
ytR2XVRPSdoshyzYqtbFalBXW5HbhqfOn6e08iqrdksXupyGeAX1Mvd2fjkcdJbj0Zsh7HNYiI1n
0VyT45FH6VYAKyqVF6ajBIgehkaugy5kQFjC3QFfUWNTMdoETtVrCwnWzE+EPPGDlPuwl5tWbVeT
gb6XrqgQ2D083PG5tmHktxDVI7XvVhlGOqtyVVcPohebiP6xKJWl6QgXYNsWuf2yrS6MruuBc6kS
YPdg1ID6MNQvS/9MsvYO1CtPpsLArr8P43GZx2JDr7+S+rQSIElGW1sZKeK5/N1B2lX55Y1nvkfM
VIN0ujNzlYzrkgwzNBo64UEh2I5InnwL7Wps7jLl6nvFJmmrHaLdNuhXMLkYs5FAlAGgyNtdZTBm
++yB5SXlx9CDwyDOcaEE1TEZhwNzzWUEtrocom1bcj8mW3RrBLYOK3BUd9MQrCNUyDiEqVJvZqmM
dN7mqCZ9QAitMYZgzj0BRdHqEamgRkeVsktFAXUvU5VemgS9kRRBea+AHgL9SmCgzWiBRQps5Vvk
tvf+IBaG2T6WhtovG+1HZatLzpINDBPXCJSDE+5t2hA/HVeGUa8jszhBy11Yw34qqWDx+pbFo5HR
yANCIL7MmOJdEu/0aUK+OVst7n1WyU2lnNT+HhA3nvxm0VTVKyquhd39iE0UOWPLHDVZ08W6vW4s
q1GCOKnWfYzAU5c3kIVOdm+uhYbvLTVWqiaPg41bfPIhbSs6rX96IjeTfqTCIt3dRLHhmoq9GjT/
3JXZ/7N3HtuRY+eWfpVePUctHJgDYHAn4S2D3uQEi0wy4e2Bf6d+in6x/sBbkipZdStbc2kg1apU
ksFg4Jj97/3tVeW2O6dzHkusk5GR3zqNc08EYwWZy/HHQ22XqBNwfiyJA8A7cGjbuWMIsshF/kj4
kJGsU9ZW08tVTTR/cCES49OpEuJH+bRtyChWsUuRQfVjHHT4rxE+c75WYb+w/62c9JHlkGU16Tcm
Z59S4vRHg/K1az7XC8N5FhxHmvIki+9GGK4LP94Ysroi12+GH1hH1k3Y31QD15oehWto2jfYUls+
35uqVxdCSSCqoEZODEcY4gCnnpbM/udZx9bsmkvRmreByE+NJu+1VvSHvOFA5yWENkiVHEEbvbq4
JYdC28ak/bniPNiALJK4fi3c8iWv7M3AFYhLYgOQJTtHZXrR+vw9FzvLi0CnwVLXktpjzw/xeGbV
SRmNOGWZZLguzSsvxANe+0dTS8RlMrEb0Shobps42+r4oxicbc3avhAqeZ5ydbZNjcoXCGqsdj3K
jT/lvG+6BqAeqPUdgRuxKUNXPRtFFMA2s6W/d4cyWFMW4t1VVenfq1BwddYd1Iph/BiU1u30iLKG
oW40wWXUvbRcvi8gPngi52sgd7+Sh6JXiniqYPQYJRJYfVzv7QBuHiQpoISatus0/bWeZvZFmfld
QeodOgaM3SGkzW+mZ3hN6NGo7KSavQiINd6EBGigcmQaqRdXm6AVBTFhADTLMDgFYWBvG0vpGCTb
jmMwoDsoIWTgcEqa+KUhfEfralC5WkRtd11qg5DXbVfhaUttFSAoMae5cmyHshTPr/pLpZxq76Um
dopuFA4G0dBr1Wb0avshrEM+S3HXuy9lowAku6MqHwkv5jAxKu1N5S3ANbvw9mXC+b5qPWCPCZVT
xrJvcclxJumJV3o5Xg/MFB9+muXnVLNs9tPcz5fEbr0r3GSc8RCbi5M0lbbtI5W8j05sX8N39S9q
9K3b2Jpv+6XjvBsRdGuclB5es5qoKq0eDYGYAoQ0zZz23kwmU63p5Qu2owHadWVMvnruDZO4PyRW
72FwoiHbGOBIp2U/2X3ELhsww4ljDqw+B/dNyhnoyhqyYF/q6MQAPy3iqXGoNxso5+WKc1l1Gm1i
v/VUpTehzPPHqcijF3yt5c4Tk/scJb1zo/uWeqCsPboSJWh0bPmkgMWYDTtcofHRwmn5o3bCdBtV
BKHsrl3r2dD+MKamffHFiG1amX794NpyGJYsL/Hh7286f3KWMIpHNYAPSZLa0O3PP//DXS832gxM
oZOsmxV8mJVaUgC5YdazKrf2L1wsxlc/zdfv9cVFxAcniqyA74VMsiTavIpX9NdsrHV/dmBLOYvy
rd2Qd3BXfIJWnhYufnWxE1/vdaTlDSA9iHM0shmO/sXa4tZppxxbJOsOI/4GUFaySFcczJb2N1yt
s461cde/eIvnH+tfBgUmLfP3dIRnClfXHbh3P98li8mWVkB78prw+CrYhUuodOBeFs42PFr8z6/e
5q+esa/f78vPOKWthco7JWuGlSvKbP0bYznd03a50palv16Eq2QJg9fa1FsJkf0/g7jfaRbzoAv9
5Q+//dVr8/q/6G/n/3D1mn381/8mvv1//0/38yjun3/tX+IPqTdMBkKnCobjAZOwf4g/8jcsj3xg
mIR9MdTMkzjk43neNjukPm04v7Os5G+4bEyhz0AInmFXF//OJM79+RGZ1R+sOwI4lus6tiGtLx9X
s+sQV9sGr5kZXQaLnlu7+x6P5Q6XLobWybweywj/iX5oM28nKPCzdbYNmlx6eAM2nWhtby51mqpy
gNwEEReGLdcxgwljILsSlovYyJdUcS08x1pMEBomib+DUga4oKI5F4gEFvVUSXENmGlum1245WPk
x6sJhs9Utxu9rs+5Ji+gBpZG0N3gzF1o3tpE/UhAv3Tj0WDTnZBCmUTZp94mpghPkvumrbydbjOY
oCnLtiXOH/dq7J9G7+Sa5HjTNRHJhV5yo8KRTKPHguZgcpCr1n+YuCbHTHGEa9/Z5mUkcJFW3+v6
vVMX9nZCzJxF/eMfPj1/IUT9iSsy/zJwUEmd/+Cw8r5wPrC6NIVwMrDRW3SQchlv3JVaEWh+9N+i
1a8ceH+xQs8TYAcuCisVEuWXpSPu3KQZB373MD6A8U47/9Uk77Akjw577GgDnPqBE09ssw/c/uC6
OMNqeHEWf/9j//XrwAJo8sND7Pq0xf5hVxpdDWbZ0JKCyFEXuORkfJxk+gGBZJFmm9zf29WBAutl
F70wx1ml+TGrb8DtLjQwZEBOMEEtK3reME39/UuDDPfzam6y12KIYq9kYs7iPs+x//DSKraWPPa0
lFw3NMOw2ncGnnLGJhZYh3NWnsDutvIyI6C7zQBquC+eaT6CZCFXgCDMoV39/Sv6k0318xWZzARx
wMGh0edX/IdXVEaNYZlmktKdK/cuRpJmNHgQ7gKKv53WuRQD+e+RRFCtLbr0mxJHfDqLlr4byXnV
dtW+G2WxbAL9tRI/wjD4AWxjhQpmmytJOVkewW8TFL5PwXWDQUuvuBVUavf3P4bxdZv88mPMHQR/
/DGIarLq1LyxMZZh8Dnr2U49wVWB7bkFrbvGV7sM07thXawIQ9CqcrY2+o4Ayd+/kC/P3Kz98hv+
1/v5leUDhAzLTRZk66pnu843/qoBS77gvIe7N1y7v/p+7CA/nQ8+vx+TBUNIW7hUzP78g9fF4KaM
NjOOYGIjVtE62dFBcO2siz3ZiAX4kX/7iPD1W355rxn89wFD8myt1v16uKc0ZVss99ExXWVbD4/v
tJZHrpSroVpE2N///g02/vIHlnTmMqxg7We/+uk33eKliNKMH7igCUDjcn8nK1xvPX5D8j8scNGN
zFad9ypRhI2DWW3jflVp1pL62aWmiOfjQ2pR0zAjVmsZP4DuV+XWjH9xcvvENv7x5Da/TfheQS3j
YRVYWX9+od7QdlMxgD+wFMP1gTsW4RTsY1e9Bk5U6c+1xcOtk+jtwS4NHYhRtdEHzE5Jkq09AhpO
RGtuWt8RP15O3PRYUxYgyhdW2R4q/Ugn2jKdhgvkxGOYJ9d//0aLvxhj8APAxcQnyicaMNXPP0Bl
hiXElRx+g2FsG7vd9OKVsvUnIJG3AXYKFQA0azrsKMAGuYtPDrUEclpM1Q2mhvsh0/ZGX62hZ2zH
loJMNmt9pP/QPVuZwY3zRILtTOKK1B04ppeoI0vUJgwcOv4Ej52a4FkgerMSe92dqu/8lnGn+IZV
bdGSmyEBsqxZHJUgrVT3V23WH/T2lfE9jIQ3I33T8ps+id/5EbaNzPY9WI8wa3DRbbApElG7aoKX
cLwQMb9pSxLMhNx0Sr56V1tMQ7flJrgqIQk3nbzpim4TIVS63e1ctmYqf1uqlPuWu2lSmIGpvu+Z
j1pjsaYSd1lMHxNNmvhmjfKSyfrKDp0PADvo4U120PhdGjJPYSSyIOrOkQsy15XE3jHpQNtID4kd
PQBbB9agP+rk1UkrRcPSHIO9DcUviUycnOF7hQ/QqsJ+yR1i63njLiAp0cw0R+yEHVqYlcW0gwA5
rgTCKg+qW2LBEbuKyjfezF+tRT8f/v577fvjB+bLXhLmVF+GGsR9+sbTTbSrttkSVPH3DPTL6v+L
ZfbzsPH372jQomhBC50prT9/RB3uwXlH/8G6XpG9W+Wr4HAfnNltli/Fxnv51RHnLy68NnM9arep
n7F4Yr48ElPW2k0z+imxqYxT476BdxRj5Sk/anWqKTQG7GA40SKXv9in/2pfYUZrkgSc1xT5NUST
SlkzkmCDY83jzAAhgTYAmR2jac24YPKvaQxQ5kJGm18sA6DFeRO/LGSk4aHjWaalO6b8suKaPm3Y
kZNbiDdMGgy6A+xgO8SGtx+0lIGb5k5psUxa0CtQSJVB/w0Dv7dGN5LHvJMxgxjqEw9llKrvmDLs
F8vr9HMwoRTFdBWu2wbipFOYxq1l1ybB3oEcaJrp9cGrtOkDPllakQvTHTRMx+qOU5sTAW0N0urL
wO7iDfxz/oWyKGJYJg0c1oUY8hrgdj3/60/ThI99IvJhFy0zal2fUHOwVzRzjbmYPRcpiWEYQGaP
Ha+aPRmzO6P4NGpYDGKxcs/+DYGRI/l0dJTQZI1Pm0f06fiIVPTWfdpAknyavrG+YQ6psYk0n4YR
/dM8Ys4+Ejeu4gNtSbMi4w/1AyIdOk2ma82LmMUbiYpD+SJcm1nYsWeJx6y06GjMsg++Ek4xyFsY
iWdZyE2VeqA1yLmhL8B9Nmf5yARk9BLNklLHFP5mJMG68mfByYgkYvKnCuXZoA2qT23KnmWqYZho
q5ilq0BNqFjccnwua7O2RR4TnWv81LwmId2HHj9uu6YkWz2zL6CPhbNUZn2qZo4dAsiepbToU1XT
ZoFtBmYzNp1VN1PWznsyS3E8RNZtPctz0yzUBdKN351ZvHObpDwZNPjUS2sW9/w2YjhpEtxetFGP
+GerD/NTD6w/tcE+DYdn3gYUw7FqmVxXs5BYzJJiM4uL2SwzoormN94sPVafKqQ5+u4LgD1JoFRa
9gPVuCiW/ad66X8qmfUsavqzvAkUDOM8xyyTTCITx0XX9YFxGD+pnuUM+EQShmMXWGA/ZdU6RwON
RS1soIkAnDtmYm5WQw/mcumZcxewZSdo3bQz2Tcu/PMND1+3DMgCmNwDguwuUVX+Po0+ZTtYv16z
brLvBUGNl8kb7R9TGYMAKGaIK84c7SAqSdVLZPQ7UuhcJkAFCx1/pibvutE/x6X9ynehwLTb+5G6
TyJ4CVLOO7V7VdN606Ts7IgFkBCNhD6KKLbB3jtHss47DKmwICxBcrpUMe0Ru9D2+AfqIJlRRFBs
XUILq1hrpn1a5O0i6v1ti9cwFaSNa6Aj7XfhvHVldd97zOOjCXchRXc3davhwKKvT2UxBeDZ9B7g
bDwYbv8EfuyNxA51MkAju3g6Yr8KaXWUA2Wn5Wtbefl1pHn6Auge0lRmLdEgX6pm+qE6lw+JKZh2
5B+5aWxqFYDbZZrW19ENk8u7MnaKVV3PO2JTczo0bhyKpAVX/wjYWOD6xBN60vU0JRYF91Pyu6V3
7ZA9XXVuBVnDwBPoTh292rbatB0dCFm5Z9pUIW3TZAEiPwk2Ki57DhDRWtf9Fy+zXxMnxdBnaZTn
eUcnAAOchR/GlB89W3+GPIUdNcRWRksOPrBsVXG2aQVTIGMMtx3jiiKFr4kteDEY5Xrkv+BTQS7q
7EeVX4NwY9L/zphsCSJ6YRksKd8JUG97Hhm8q7s67B/p78PRZizT0AU72V/E9Npb8LXa18FpMNuX
/kalPyKuaHAYJWO5gfG76uxVzjyysfQ1SSQob86mUh0G2YrPH4MOjWlm85Y2t9K8t6cY9116dNIn
S5Mf7nhteN+buUh3dM+1rW+kETxo/bgWfHkRRsdKG5aNbG/CkOoteeaN2wWJtk98jw9Ee1s1zblP
su9DH6zjkC7E+CnE0jvJDa0L0IGuKTdcROJHr50nVoi4b5etvK78aTVN+tJUxhpExUbWNxM6ErEi
YiNHp/nhd+5VxfBo0OOnxJP4gPlMt2/sFwvmHLfpcBjiD6s+FZazj3r2tuRKdcMGU/apJlcS84NM
dF9hZXboAG1qez262V4azTobAtZNsdSdPdmMZUJvDLXyMNfL24bhYG/sLD1iT1qDIwKRwsGhGXEz
dZvEreEIF4+Td68P1LTmC1HAwTt2YAlHWy0y0jsYMVa5hfjl3SnqFXuHh1F806qRwKi9EmV6NbXj
tgB9yIqx5G6hQ38ZRroHWroiY3Mvg2MANRAa6XAqq/7MKlnQlPQAr3zpTt4xb70t6+NdENbX3K6+
MfrqiKck6ocNQnskKxIY6WJiXgftlJJimxS9H3L2hh8kI86ncUt+OE6J9fPHlV8zjpyuyrhaR6nx
HcjUWia46OnUJWWzFLxXhRZgBIFUPZrgVJlr+dE60JAUAn0pyl3RhidA0jkijvfq40PW8aMqJqAx
/TjbNj5FGZB4+zEJxSadU9zBeZLjsg5upy66qTQqV5G7YGTZTsyVzz01eXXRyLMr9sM25wSeVTHD
RRdWk7FPRwqyiujoJOTCcnPRMPn0sVW5icpYErMf1QBBLneRFPKLAR0toSRLeFkA3w83eiK+o7k+
5PUhtraGuI6N8MrifK9H0as9dUfT604a3dme2DZznZkTm8YyKt9jncUfeNtGVU6zsP2dhhstIMec
8ptVFFLgS1olgD9crTl1Hd3uZVlvx/zk+VeJma3cKjmPTO9S6zEY3zw3Oyt8SYMJvwzbBWV3FzJc
zP3WEV+r4vYT2nhDH0gdgE+Qe1OzVuQYjyIaAG242yDWXvIYL4VpMxudSoFRCFO8k110KvwSYd+P
BI7wsz3QEntfVOKcB/elpa0lVTWFClY879g4aERlw75KPO1clOazi/BL1wfVTfhw0gROmU6IO9oo
weBEN9f5pGg86Sg0nKelQIGUfEoL44BBeW1D7di6MNFLDiyZ0xx1hmalb3CidHci3E9GshHl3eCy
8rojipqElYaQy9PjX9Mwm8TnuDhUycXlmW7G/rqtBi5s00qHDDyG00FX3ap30lMx4vuNfVji+HsI
SO2M0tiRHr0l7XbJzVs5ZzQCiIGVRymCo38vkphV5q7n78US10HAGSEqry08KsYS+e/OEsmBP9m7
AanrWn8RY7hzsADB9j8b4r6onYeG5i/YfwxScch8BOUUcTboT0LB1B8d+zy2wz7rYU/ZLl1P8imJ
uNk2zTI1MdF0F8URlzXBLh8NDBouyreR91ceIP24q9/KHL3cEBxEUtjz8If01tsDxNpgzFhSHHAn
h/AqhGhPSIIzfazvvME8ePHrVEcPIMyBNTfG60idAWXn8Sak2jWFFpOqgbpD78EWkPelhlqpeCpq
Zv+0wxMcuY6QMHE9HJTFycYX50JzoLu7+3AYN2EKlaOezp0xrgzz1rRPofFgIcyr7GUyW5rG5Ntk
PEv/YA2AfsPxqSztdZ9Z3xrvaQjaN1fB/xPJK3Qj3vJyJbr2Jk3hBUZ2h1aa0Dnb04znD/dRKdZ+
Q5ZF5flHr2Hv6wtrEes+5dYpRfPlHQedl0F/hAy3VOZ3z3cPtobOKYetnaWPsjf2lWDcWjt7bUgf
VR+x26+C4TYS8HRNoFdtsoYckkTvoniMB5edoFgzUPCVt/L64CnswWtZp5HqtgDC0Mh1XnKsyQGZ
abh7lJFiQGzXedmcVNKcqiDZB2W97nCgQyM5i+yjrcmjyvA5kf7aw8I9tMZaJVD+VXsPvRZxwr1U
E+oINAsflhLqK0SV7KYQ9W0txcW1OeUwqD6UFebKlNLQuLee8IvcKlKqSxvex8S8M8IF3hvJVQ8S
NmIyXoHB1/Ws+i6HSeDnKmeDgO2EMcXhaXZ2Y83mOGRl+qHXOG0laQuauGnpp3Dmur7UKAiM1LF6
F45h2As59/1hXmNZjyjsXmoV5zXXm8SbaqFEmX3dPmU2WIeoiaybyPSMa82L8p3fkh8alJMeZ7Dn
ZhpFiyORWejW8ZlAdvFgvXHZSw5ChZ8EUjVcAoUxlSRp0B4Gu8ZcCF0zg2muW0fuH9UpUbV5Aem+
IN84bjqRTTsTlm5CL6NOB6BKJP0E5BPSbwZP4r1igvKRlVZ7DREHl9qkcjZ+ktISa67m3XCsandd
Yw0bLcvUXWfbwQ0hce48rC2EzXo1fYvcHFW9ZiC9x0qm37dOIV6xDU0fAamG2CrgYFJ9PKyqvEho
GZHEcHER6ItsolulqzWdL26qDSfU5s00/OKtaNWc/OJcTIaIblIdPvqF/gRnp7r+1uwFYfMh0bx4
6erK3oi5+dRRvp+QPmqsHjisXr21c52q7Wj1zq8zudSzMTiyEMgzmBTtrOka4lertHznpRQ/LEBh
45hSXQ5G3YfyKHKSMFOgcTDTBpxF0oqMbWBnIJMhCzWPVHSFL+QC3zCZRJtKCzFDDlN2VcMRux1a
KmpUOjwRulLv5lx9S3RB01a65U+36aj7mJ7EcDLApO6kNyUvSR1H8Awp2ZCjYX8DxlZ/rzLP3w3T
jCKakuGEPxbI2EiYYiT6M6b7ceIwK2omPkNpT9OiMcfp0krfu6/6kZqQOidhr2PI3hupQ8G3jenR
W5p2UG17eneote59jalc13sLwNbnRBQBuEOr5XgcW+rDK72NFdTxWpkR7RI2xbCw1CQDQhkY2ZVi
ojgn9ajX6axwX8PGnZg4mcmrZtf6jzAy2Z0Ly38TZVHREWw1Q4dNr6M1ZJjiNTFl/xoymbgNeie6
Dxp7vKnaCHZd7EQXCJjuMRSN+l43D6Ny0ZTb7o7Md++CzRfpjYxabJNhZo7HChr47Xy183wz+bB4
8wlUZfnNpCt11Uyghu2u5jBrAFpDtGBGenTxajMJzZAQawp8qoVuqurRE4H8gQdaT/aaWZYKkryZ
75OiL28AyOI+pDwXFJKWWQcIUVhaK5Y3lTk5tqnkF1rjXw18HHqboEt4wsSQNg+E/jC3YrPURi6G
GXaQbpVS/XH1jYXTWk+7nDbZBb09e2O1hJxVLK3jstz+atBj/8mP4hkIgQ4ZfcnAh2njzy/ATWt9
sjDerh0BDhQLnL2GtazH3/z4LR8fNfLS8HR0ZOLlOJFGK3H2OReurI4HroEmkU7bsCaa1TmjJMfV
HlHSSdmtzQAujHk7YRc34mgP3pInqmY+gZW0fyrkJeJQjAG2KUi9Gw376H4cHhNzjXV9a7Dgg3yD
vtJE15MmzrHE9Ow/xvH3T1nwPzEdYjrEZyyE5P85pvOnupF//p1/uDQoHLEc0i8CoxC9HjN25B8u
Dec3cjuz24IbASEem/nW7xEd8zcw/GSYPfx+hvnf3o7fXRr6b2R2kJ5J79hMtWcryb9j02BH+0nT
/awcgVKFYO45BKaF81WqTwqT05FQK5AOwZOMYIJzT9C8La6T4M716Upo0zpn9tGP29Ce3IcKsfTb
wEkkTqZuCx/Z3cZMgM5B2Ocr6UTi4MlpvtujVP9oXC/YFp4ZX6lUVse+8YONbiiM5xLwMPsnsAaT
VoBoNN37rK4BZGlFdNLtHgqvnpQvMTTXpyqdaJjunPCOdEiyywdTz/n6uSAq0eOzoP1RbFvGVOtm
mkHSosBv4BYTBT4OHjpZGyVyZTSNiyQNrZPlZeWdX47cBLTGvFIOFxV9yv0tEWGXUtmyxd9OX+/W
brTowddbR+KCqhtqxig6f6Gusr3xcjoIhtJrLADO3CFkhN8FN/XgviliK6feD92Pquw7zKyQV9eF
VrjT7HqsjyGac8c/5nArUwIJ30YDHBYJCsjTrRNkmyTrvHTVaMkIftaFnmfOGBCr7owPDR3mDhyK
cZ68EuOunamnwEySm9TW+u9c8jgLkIdNxCr02SUWlUbJs8iDFupobsJWnulrIBcHtW18mb51VL49
2JPmPbZaC7LR7e0baYekvkEqz1UXkiIAggLuM4ZxD1+2UQ03HLO0h9Exjk5cjCH7+bjr/HT6FnAi
Xw9tkVcb9F7P2XYEE999D993ZI7XXLWgYbvUTvlLQyVmvYHLi885sq30zax0umfx2iG/KROKclwZ
JxUl3F3SVsfsrFMFMPpRf5UOcnommpnc4IOl/6zuXPPeoYouXpQgcMJlNVkWwdfWkqAkO6EDSSe5
8qGFtn8ZxdRiyadvA/+1VcOusYoBK+sIq29ZuvqjbwUWyP3Iv8G0Q/9dL7Sdl8fTS4L4dOK662za
ponLRRKV8TZLkvLGa0N73VWWg0oDOLkJ6itAAtEmQl40KQ5YdOGrrhvhfQLydxvPvZv0OOBkXtgV
Y3n8r7xQUk14gVvNDeCzZoX3PoTGsJ5SrYJMrIW5v0ptOk9KhzSBB+T1NIkUn+3clxLRqrxU0nG2
WE/b6xb25SkKMm/LvABsRjx7BnPBKZSQFiVorphR8eaGdGB6Cm1CII1vh9s4Zxwqaxpc1bxd0wGD
cMDH70CviUbImEgzRxGsVjT6XdH6zYmUm0iEqTgSb4KQzCOKMjtwAQubzk1vUcxlOVlFbY7vqPik
d22PS4rGHTpvgMPrRr62bZ4cN4zxajugnVWQTDx+dLk0ftofeH4JYPSq/cAh3wECMaxt3+jxmdvy
yAPKEiStRm4nSllWaVZRMVG37lrxZJ9bIcQ6HGaEYT1U6yYx46M21RTmBjqVDLJ1y/cWHNVVXCqT
Yx0+FkWpWhFcauAueM6GDsGqpHrH9mknFn1J25o+pg1cc9lW9TKY+Zc6ObIGoo8WHbIZnDnqEQjN
tDW+jZjwUVqc1DgGAzTOPOGsbBQVY2GRuijrvTU4b7Loi410AS947cBIlsptZhweQUcaG8eN3zbA
wVsEo8KASqo6noOm8t2byTMKHAIwHLmAmiNKYlqdwhgwStV5JnKxO8lFn9ConGgM2+uMGIBVZm/j
TF/NZg6rNRNZsYRrV8VMabVmXqv08mbtzgxXprfDqesF9Uy4r61tVUN7VWBfjZn/OsTesPdmJmz/
iYdNgG5eAFfTLGTlXU/WWSWXXKIamXXerqOK5gn6SHKfWFAOZZ5NJDgVuZyhMWCTKKYH9QRcPTHQ
e+vuquxSxlqxcw00DNr/lHBrmiioIfq2NYu23fgUxmxM32yvwFkRnQifUGU+xnokA/VD9j1yN0zZ
NeQEAI9NuKGqCqiOR7lJlKGu2XCEZZ2E3A6cw5yjYy4P+4P5IZ/oaiFLvdwWkMBc7UHqdOk1mY2B
kEbpQy0HjCZ00tlEMvQA/YBJGFw7l13SynO498kx6aCTllHCfjVOq0IZ7CVNd+kmaawbJ/SXthuQ
B+fSurBYvhioGCgWfUnMy4FSW2arwanksnA6dWWDsGcj1o9cvw8FpRQQSpzlZJ51PALMn8gutS5G
Z4cYJyk7MmVdZG8Al43MWpVsdiQZ0Tc1pBDHmi4pHSjKuO4rf8dKTUWVpl3ngF+DpNpYU/yj8Zkp
W4W61ewATAIU/qxQD9BWmWtHJzwE16UP8ztrBvQ8ynVaYxkn2sFGV4SUIGgQ8uvHKJNiO1gY+7RM
e8x95zGsHBK4w5PF2JP0lFSbop2GTWxqz4XvfYuz6joXNdz2ELd4CSoNFgjznJhvK9I18amz8HX+
xDjI1rGXtT299H5xb5H0NbNgFwejANLAamWTvi+pJF1bcf1WRfz2/ZxAXFTY+07xxsYRMnOsmYgk
kdacx7xWNmNhEO0LP7XoTnDQnfeGH/irIGc0ugx0R/HyWRdWVpczHg1s0S5lVB3TMYpehmqOoPhT
F7DRtklAoj53NAfKejknq5ICjBjAZfnkyvx7g+RHeq65GilZBWmOyo687KcfY5zsHaOE3UvUlpAR
XSgy7JIffqwPH0Q6mmXulIIyyKa7E3ZLgeTU0lBjRrF3QUuaTp5JbJ+6+TK8HgJu4003TM0CZh61
58psmBkiB2ZL4XTitqTK8anVJx6wNHDw1KSVsuYciv+AlYuazF5GD+BeuEg2eXTuqqLjLhsLkn8B
wNu07VEcOiCqukcU16fEYtM6fnKfxv4MvUUT1ZhT0KMyZhPibKGK23Ks6qtSqwVPQ+zZV57o6E6j
JonXQHLWoLTHRbTTfZQf3n+grF2d4QcKaiptbFWTcdGcbR9b/V2XTQlnGJlZ1xm+6JyYU9YviyBF
3B4EInzLYDivJWM3YfrxQ1xl9lXP9fOmtCjFxhAYZxuaUUROOT13q9CgZyFLNb5I4MWI6lkYM5wT
Rr92ZE/J0Shlt0+UaKmB1aRkyNp3zm0dcl9f2ISobiODAFbuOQqABUCJNgP7tQw6ytD7oRg4K/tV
sHICr6/4/wfiwKfZoSSWDoaNZPD7A2cYrJOMQu1mORoThqbOK1Y6da00aQhfLIe6aiKotYHODdAa
9oEMxL4z6TLIZMYJ1WSI958bXTPu3//rHyxLvDr/85XuMfoevr6//pG78DvMkr/2+61OOr9ZOlY4
bnamBbjyj9578ZvuOADhTB01QOdq989bnZxvddLCZU+5oxCu4ML3+63O+A03jcONis6dWUTQnX/r
Uqf/6VKHFgN3wJrvlTov44sbKjR9YlwB/amzXWcV0w6Y0sGs50TZSj5nKWONEE8yd4RuWKX0gWic
gEhsjiKXu5j5517atnWpaNtZJAAKll3JUEUzELzJVduAdHzCS/UgzoqR9C4g1kpdmILp1gmS1jCR
1NHqUuo2XGL5YfzsBEOwYvAH4Fyc6Vm9TBN5S0Iu5rq1o5ZWiTywruFG4Z+oeJ+yhWOSAV9M6C3g
mziE32qaYz8bgyrZqnO6sRr4MBBfUt+6LwdZbXw3cw5T4NV07eg4z8xy2kqnTc/ePKtaOaPmnmWm
B8SalX3nlWlEGW0mnsoxfBEuqmKYMjwqeV9pA3ATAJmO2ldRR1S+piB+U+vNcHD7WN9GxZTudWOu
Ri5q/dqMizdwDsOOAaZaqyLCJROnDPdaX043DEezfehwjYw9cTW0EmNOarVnvdDLZWWZnM3bzovW
aSjah4KArbawrXy6h8f4EcjCXPOZujggB3YUNsQxHXfaXZLr5rVqSpibCLlbKDqQ1IvuxgQDA1Ug
5W6jm/E7JQ7zsNJL3J2na4FcBO0UP8d5Fj631EiONJ60JubsesgPftqm3PHxACBQMfRfNAyJqbJK
YHNVUyJXXFy9s25UVFtlJtMU6/+xd2bbcSPXtv0iaKBvHm/2DZNdkqKoFwyRkhDoI9AG8Fd33E84
P3Yn6CpXlXxsD7/71WUqyUwkEHuvtebqMV2pPrYfcqPOPrepFJdA22mEn7DuL1AXy7MzDsaTUzTN
QXF0Jjbog7DHd5jMeh1bhrf1ISlQG6j7U+x7S3Sj8Hay980X21CwNaEqmS23adOl2wlXqWze0bCG
LaptfRME5XyyGMo4LNMP8WWUdXToUrxSrT8PZHBHdWMKbqnrlEyi4NxfIQiG9B3uOjsTmGhj6UJw
7/0jgx5VCgjI9M706EU3flyWyaYu6ful1m1aLKiOdZYUvTwXSTlsEx23VNTkBaQEt++hucKHIunv
62LXmTSzFdZsHQzODA9aqHnnlFPOYnCgkyrImqlf4c/kAmHWbHf2CHB2NcAC2aAh8n41sfGsxrHh
KxpmRzcMWIX0lLHsjYgVOvzO0r8pC6U3lbOkB6kMh0U2hhPWqzwKCb2ExT4ZRsQn3+mDnePC9rfL
LKPVL3MahOrOQOqMjXzhylfqsTRKSVmSnfDtnG3rm8kmYmnjqOIVXV82WDOq9/pCx7d23vO07mzN
zIMG/ZXTD+DQIe3PhQddpR44SkFAgKYKnY4fd+mi26UimLeupfVl6Jv5KeHMdU1NrEqi9KttVam3
OnJRApsoxm9Tgm3ADiRo47ObdIOdOv/hQSa5KNy16NzBYN7YeSPXJmJMuPHIhqJL98UL8N7xZwph
v13R3hFvFFTb2yZKxqVmllerIdFpKjVCwTqANQ6SSRtX28gzGn6nkrMKcf/rOFQs33snjm9aJyfa
E9exda6s0bkbvLl589iaf/Zlb4rVxIGDJUnL7J96DsQopW5i26t3Ra+bs5fV4iGpO7Vxjdm/hXCV
IzrSTJhuWiMu3yHcthRwFCDo6GcgiL9G7xEHTc3sUsiSjDeOUSftpa5s7w16Ke565jz8/d614eCB
Mj8Upb8Pikgt/mtreqUb9RJkmf081ZxiCK+78SMFTdk3EZncwzwvG+8Hp6/2ULrSe87kHFoDLIJc
lh314UrM36wEbODGiibL36bB+LXyRZjex1NeocZhRYMviv+JiIiEfYdjKkX0NDXuMAfrvEqd4dS1
rWthMpAw9NgkEaURlJpkwt47Ikq/Dq2X7opSWjv+/unZVowsj1SdQDSeOHnnA8ottucGg77lWvKB
YS+7zwYsQCvhOdX32tLzORykhYEfnCtmbioVAwCjz4HtxJ/dkvXFzu8Ng2LJzna2WVsUb+FoiOxM
sx6ewDCNveuQCtb0pXIY/fgL56sKwgd3tEjZcAG5M66Bzgf8FZRjTpuVaT9UgZqW7fvUkRNQW4qB
03mTF+xOd3KkReo0mHFXc8KbiEJWVRW/5BaE4x0DD+vFzBThsYdtOjBpCl8d0Twx2sXxXVSkjHGK
iNzKDxoq5huTvj7mKh6xk6D5OIDTS9/vQDuSNimnDOk+mw8Kkox8oJm1Jb1fZaeQ1lbBYyOUePeK
KYIFMmnnnmlWnunDs8/lwDGUVq8y5q4KjvexbzVgthx+WU24oJnrbcjKkejqlG+cwSaIJkoLuh/d
sQTneDTBhxisp94uCFOouG2+qBAb7wZKbdXTIRLFK3oYHXPtWrAx11OcYD9x+wbyQIuueUnttrua
hmzP9Wg6bzYhZ+pzKm62m+wD4yoBunofaFc/zEk+9JaTwJ/x/KuO5UtH89jLCPeO2qaxwZZA2KI9
QAKlfrJ2+KBWExisJ9FH5dWODf+LZ5C0ZhD2iBfg96NJFlmt2uK/9N86Cz/MKvfihpKZTAL1mWcQ
12Mu8Vc5XdhgK3WaJ+XFxRKyj8LjXOYcyhO+PV/t2p3eRTEVxBc7+8CiRV4mJ6NweZYMs2vi8qVG
nx/b7FXxOYqtmaf1cMyUouc1sJS1LYbYvUibTqo1czvrmckFgwOBIqHdPv5udGYj5Mnzqtpr70A+
NQx7ngztd3tECV71Q0E8wO8MBiHaSLZlZtlPgBSLSxLNzck02uAwBvhKURYwFlr8gi2y+T7zjeI1
wTV7k0VFeyeDtmZK4wFPCiH3buTQmWvuEcGmaroc3mHVf0ugNBKv7MNnm0ONlIMBaCiih7uk5WnK
RX4qOSUt/RnsPyZV1xSeCjYPpY2oLfPCuPx3MvnzZLJMBP98MrnvsU58m+p/HE2Wn/tdcHI+hS5J
R3BjDrBdb8k8/iE4IVEiQ6EbBWRz/zSaWJ8YO1CoIlC8AS0ly0Dz22himJ/YwlrL2BJaIXpV+B8J
TvwufxGcfGSr5R+BhkYqiuhW8MtskrVmX0gOHxtZLL70E242oOIqaBz3MZehZjy24u4d2WzpTnbT
PNtFVC5+q6XLBsUnnXhfO2XxPdfKvzV0Krai1el3jjYYJJIChFg5KeGu+JPUQ+ua/VdpA67fCgdS
4hpB30xRtC2xgRkOv2iIOn+XdEb0LRS1RYs500pWL9D2nr/jtjJgELE9L65dTsLCgVyySn2n2aLR
6INHn/xubMvSuuGPaC6dZyvC+Fn9U9kiMTltzvEiiDTvVmNmUIDm9GS5rLrp1eUmx5s13Khajj/Z
uLe4zPruZ5905i2Cob82qiI8xZUzPXrCo24WyEeYbySCBjlk6oo0kE7/1GUdGZ+SM9lC/eGpwamy
LT9zC1OXvm2Qg/Icm3jajeF7l4xugoa1FL3nGB72GGlsebBml+1yYGTmyyRwPbM8Lg5eaBk3Y5pX
X9Ts2a9x7M3OhhwEvTrT2J/YHHNUBwETbosgiDe0VJksFoHBe1FnW+vcFYgadIEW9xxAfZgjedBe
EUrHt6ww4dIXvdhr6fSvfQ+NeeqC7MVrhvLObZP6xUTNibdjLxz6iPvqMw9hXKooepyQHHl1ZMPB
fBbhISn8MV4r1sqfow6Y6UqVrhOv5ijULOOKgL2Y1zRXSZCrH5J7YXjGj6zRNo7jHjZINPgX/C/f
A4aRhxQCJuV0bQQKi1lrPpIZH6/APYJDF4GqIStAMWr81ndpf2sF6cDjJHIOdWZG0770I/wHIxXY
utTRSzw0P+rQF9+YUt1bu5vUsWd0PSTWACdqWLogh0UKbT5EUavLbvtFKMV31vxkakQ9nVLfPBkJ
kmq+iKudP4ToOT7oezWM7+kixGLymfbDIs7iWePMjdfs2izS7YQZiiqstkfQXfZDtm+k+3HZGbmD
ax5RuLATWi49BB/LJUtm9tr6WDllVeI1mNCXddT4sZqa/Lb5Kf0cxJUdGGTYTdTddfOx13IbSz8T
clXXMpZWsk6XFVi9LMOyZS0G9Ml4bD92ZfayNpvb2qPsuA140phz6x0s1xHNVi3rts5BdF6JZQkX
SJzuY9AkV5qTON8VpiPvczGW9ykVb+tBt+1R1rn45icelRVWO7z23FNaBIT8i5x1RUsEikGiv/pd
de67vMEBbXvVpup0czDBHz1lrK0/J2CErzW3oic4Oc2+lUO8L/mx44LbPKsKkPmqUv26Lh3zvUy6
5gs8+xoFDhYqAXHd0MsmJhMJrWFDEvUZe3w5x7Q7hXE1vPtF5twPFWock+Z8Yor8zM2Xz5A2QBbH
4KkL47PrxvmZzkObt6Ggni8fu+Ypmk3zIQojOtZzE1pjqpNDPFpA4yrYyyazJX5KVcJWQx6h9954
CoFz4xdmUh4YH7BMuc8jFq0TJ1Gq9YTu39whmK8ySfz91AkgvgE9G3wlumIv2QxsKB7pWbZy4F21
ViI/l1QsYqJxS/nNmAa+V8Mkpp+h24W3OtcUzftkj9ap64U/rFHMsJQKk7SI0fEn5Fb0nuVRY67m
MK4fW9tbvlaDJkEyBIalscky1HLsNFCbUgvA9Njmp7hJgjMeI9CAg6lbXKSGHpgxkvRurmx6QZrk
R9ZzL1rVHOivhVbli1eHNShAZMwstp4ooOAcWDjUa8e0WI2qDoGqifKODBroQC5LEKQi9+mz5Fv5
pfLb4eiLdD4pvYwdaWKWb33P6mbxTSeP41xO90luTseC5QhHtUbt6PLKab/zCfmIqE3W7qyCWzET
LRZS5+w7uOflWT0MbNak+VhheT3Zfpfd2GY1PKdF3Hn7qWmsJ8o7UIs7QxAgyXqDdtU8lG+DssMb
avPG91B75Q0HVTZmRevHBypMst3AA/pQtSMjgsZ/ubKkRDNH4Xd3Nd51G/OFS5jNyk1ESe3r8CEP
8qDC4tiSzMij13JOHmRVYZy3+WjWaCawnXq3H85hm3uvgYB6vGol9TTEkDM01rmkz1hCk+SOOCm+
VZXgdk3DdRw8+QlPRr9kfmUR7d54fRskm9wsqKujhZktHbkSA7nVCosHu21AXBkqgVRmBxVR3TrQ
yV0/OcwYdtCGu9lnXdcwzTzgfoRuY7G4XBtQEkEnztFjERk5HDvXHdDKKqxkkMIye4+e6tz7POkv
pT83u46L/kF7VnYqiRKHtPIt7czkBtTr1FrN7r+n0b+dRgEN+4GDz+2fH0ZvvzXp//zfv5xF//5T
vx9F/U9QoTgk2X7ECfLPjU/Rpw+EEf8pYkj7OKT+Zn2yP5FoXQ6pVDaHgDuWYO1vJ1GTmiggx6zP
oXngcKEh6T/akv/lHAqgBioxnogg8DF52Wb0a4IXqSmkcpM+uFquGO1hzBD+/jdgrOUw+0di9u/u
KiLJHHitwPnFnMiziuhg2EFML05G9BUv7KHX3b+LBP81/Myr8F65oYNdzYa3Ev2K7pgqrzBauKEb
teXRsIPMfh7O3ALW4Wq8q6/Jv2Uv/PUFF68lvCGPj4BX5iNcTHJ/9ly2g1PYYGLtjeHCRZ0WQorE
bv2nC+p/odbwL/7l3fvHl2HM+cvLBBbLTIwVm7TwvVdz6sfPcs7Janij8dxzdzwigSSXumD95C9P
xDwMZoKqPCWN5XnpL0/O3Ivmm3h5msbLc7WNveapWZ616cdjt/aq4mwvz2JveSq7PJ6Dyd/3PK4j
HtseCy3qPf1+vHdrUw3vEcvkvUgcHvbpx4N/Rra/mTn5pvh2UrNYlcspAUpH88VVpfXu2v26+ThM
6HYOztVywuiWs0a6nDrkcv7AYV5c8+VMkhtT+xTwDx9wN1eb2As5vLCuOiuOMz034Ho535S6/NIr
PA5rYfnDa/BxDiIj+I0zZntMhdNDBgjKe4QddR9wNutxnHKeqswQi9eH3FlYaCJUiDiP8YccSmkm
ymjiIJIOi15a+aN3y04te26SHgtPX8tLh9WO8uZFbJ08UtLVhwSrFjWWzQTCbBI3I2wGN9izZiAC
FUKqGRctd6wlsq61KLx9Ij3euiGduVw/RGCdgjmWH8qw7kyqKRe9OB6T+nFeNGSGtwCBehGWZdmX
4jQsenNc5HJHoZMBbo+luSwj9cxEqAmKolXj/UK2TmqdXqZFy6YkCrzHh74djvEzfVeI3sGHAD4s
WrhaVHF70cftD6k8V7731HqxOW77DzG9UAvOeVHY4w+xfV50d3dR4J0gDDf2hyxfpSj0wSgsGitQ
7Sn20j/82sh+kqPL9wbLqVW46Pwzgj+16T8mnHjgf6ALmk/R4gzoF4tAQbeFaXovqrTBxSS8Jk4K
1tDBCYwyFgNMO2xupw/rQbm4EALsCF02cZl5i0ch/Ztdwa67z+LDxABtNGZxzv3uaDuF8dJ9GB78
MLYGIkFw2WkSZw4eZA87MglupOyj+7GKHoPqJhDmTTGyniy64SVMOGS1RLBYe85mWVI4z+U+F9O8
jTiforA0xEaw8zenuvODOz6e4dwkbfpkZRgGAaF7GKt4wneJXuHe9Flkau9aVHPmoRKmlKON5bJK
1DUJb+jHim2qxN8NvKPFauL10YsUCmS3xdXXp311V1acKFyrKT9rXegnuEZLtNHIdi1fs3tDDu9x
Ou2KOb0fh+iOrfS+Fp2LuZ1qmXsVucd6BnOqc4y66GB2yGkkCsrd5Gi6xT0CqGH7pAeRrdMaNBnL
UFKnmEkBtGNpKRLClr1AAFRfMpQw0ryg633co9iuFKd9b20D6xBNkz2KlMpL2y4n6tGCDbaEk4P0
cExS8KB2RZobT5PklIs/dVsaNB83fhd+nV12goqiobt+UMk9fSDVlQPqlo97zwIPQrQhABsxWK39
TpFDxiVbznTDJzti3ly7FQBt4y23Xl2JvXE+lU4OMITLrnyoI9YuXHWXVsZAyzCZdwaofRl4lHFb
t0Fz11fT8yQEiBx78FgIh9/dAJjG5EOcjU6NeMSbeuV8rkNjWlPBfea1SFk9zYGg6/nqkKDpTXVT
ujE1rVTNlvU3p17G33LgZqCdA/SgrUi7l1lAofYtdWF3lLLHfo+1u9ZcesT4773ih93TiNh/r+Fj
4WzZ+VX5XRDznTNaYnjqifpHjAZlKrlmu35Vrl7V6gFa1p5SdG6zBknmtoQL/YaQ+zOeInJ03W0+
VfsoDHa2S24KPTkyxo1MudQxX55aHD/QK/Ksv6l0vSn7c58selkx4VlsDn3OyBMnTxUA+br8niJ1
R2S7121X3uGGS/a4eE8lNB6QNwdup1w5EBTNFmeP+9WQN7m+rTJoLaNzL7Kjkoi7mdy7rXMj9ENc
3ZtZcBa1TTwyZLiXjrOdo/hx2Rmti/rNN/vXQgV3JgYiu2OTVYwFh3nCVaWZYf83FaJI6N6bDWFI
B+VaR9+8KmpOIDeYBouY5QcB4WhmtTTqzDiIvMSS5csdG5gtUVVO51LiQAOoXvrB9G5n9nTL9Wk/
1oERbWi62wSCSNqAk/nIh6ifuwjLzxjQJK+L1LnnHnQipXRxB1sQdI3k6xR09UGxv966KqOau5nR
qbybtkh+OLPjcTuQ62nMD2QQzU2RSXEaexom6zbFGqvatUrstz4VZ9Fy4pjbknDyNJQXizQngxh5
6D5mTS/DDQWN6W6cL13nVnujjeddhlNibee6haRBWL0Q87PdeIfa9K9xmjkMqFxCNmzznHJiOLn6
agRRsw4CYt2JscdyjIIMEpey+NI5Ui/Wk1wFER268tXPMvMJX/2rALGbJ7BsF99qlHWHSVjWXZJa
mLpzll1E0cZ+U9h+vcmTGYUma+m51El07XvMZZwk6EjAjDFP3yI3eeRju1Vc9RJGv9O207vX5/ZV
kwvY4ZdIn8N0iKCpOf6GSvMFVyj2Cgo5Dz6zI2uoLn7j30NjAb7g81hkAzHdDT4Z0XTKqlOZj9PZ
tVTyVKN8rAa7f+iSYR2ToHM1a6aZfHOXF+NaQhUhHbqpCVimSf5ZSb6YXWj3d8XcAR8HcygiBq0M
b6VQ8Y73/oJ7nAqZ7t7JsyuqHFlHYRuPZubfu31rcsufjtzkX9vuwtnlIRNjvgZwJA9kG9/D8EWb
QBUcTXMHGUR1NpOMmyjpo1Q/ROJBhzd8n6HSt3pHFSj5SxzrKy6SU2hErwWJ89zR911WfJkdfIQ2
HsLGMr6OHj49fyxOsin2QWPeTp2dnOp8nG8AWDNJxwl9BVRi0QjvhKvZk/VG+kmyFTOSU9Wbw7pa
COrQWTeBN7jEPRtIxWWIWprVl7ZLgq9REZprelgxwCK+y5VZ4/5dcnl8BpmJzwKI3nBtgt7haGBl
Dc9CzwbujVsI71pqsE3qw3pvlxZmtMAjkS4jltRDQJETzWIYEA0oFLbh/2yroHkVWeO86CDC5BC3
5cUTVbsrgtw4WkPabJ06g1HuGPoi2WJy/1I1hEOJQSZW1dWMNavsOckuXheiz/qFfQlmhPt1zTlr
NTmD3KvIf/PCITvOqmwJrKf1xkZnhzJdOhqaU1ZGK98Hg8+eH29Dk6TbSbmtpqLFwhE04MpcD3JQ
L4YRuS+1zKajo3Xzwm03mteGhslzgmeSiVMbVu1MyLHmIeC0MnirisF/1Q05EDYNKvuaVx5Jib61
s8NQwO2w0xggAd18XwLssNzrbBVfwRIGX6VX+bdtAtzt1GvXe40ooXlFoR9vnXiM5EoEE9ljqyJJ
TTMt2AHO9WTSpxlKeIVF5itdFPZECHlsjmPT4WWhnnZnBib0sVYUqoJTSTU58qXeEuZ78nluXuIg
AHZXJaCPjWetnHNZZocJ7fLJpaZ3Z/mYAFfwN72fCsPT9389JP0ipywzUkBMiHGdaA+DsfNL+oz2
lLSAMG1tasNtqRZGP5/rR78NtpjmSZKwW7JytckdKAGahLG0HRbtI096GtT+3SD6V23nH3+ZZW78
UxZPxK5TdzF3cAr7jnQs0PldX+CAACmejvI5vP03f/yv0Ts3pKnIYlkB29RybO/XObRKhYGdyYbp
KlKgDjAfldVRq8yBVo7K2AtiJBR/YIKm0Jj8iNr/69/g1wn1b7+Ai53PXSx39i/vPgP5LOhoNTdO
8F5Jg+A1fzFfrn/9Kssq4o8tQujSx0RtdrSsP5ZM2K+wUJA7gRCSybQYZhj7LtgV3Tsb4vBrdijj
3jYczoL/+jV/HfGX13Toz7SYVC0g17+8tapEjPRbXlNC9M+DaSPc+r9yLgjnP4ym/7ri6/+U33A5
fGv/FzmX9/p3p2n0iTkA+o/D8miJD3KB/S7nuvwnF8ju73Xqv23QzE8mSq2/2Ewdh0vHxCD49x2a
4X6yl51b5IcWGGAor//RDi3AmPrnSxOBErOqvwjO/Ibs8ZYQ45+/8SSxU3qBIRk4Sqi7NqOML9l5
uavITTBy6QWmz0yB4xRpTjZE2SgMKAn+eVojzVm3JZvfr0FtiO9pngDMU7bBEFnMRIE2c5AmjyZm
kmd71P0XogHqs9R9fIP10QPCVAyE8cCUPPvjzKmVtg/QUIqjgT9b7hYqmEVlclbz6Hej51bF5pmA
SvyYx0P7Onf1tdeR8zM0BcoTuTC9m1x4YuvZnOQ9z+LlRNAMrxyihi82uYpDL82w3c5SDPs+V+Ux
Vv50YE9i1ccmsUi4dH3BrCBrAZeKGlA7n7Dmla1PeJxZdtMFXn8kyrv4mnxuRR5uofsMh+lujE3a
TFDPbIoQYkSEZND5Ywc6YF/lU/JidN3wOJSN3MWugIogre/zwKC9tlhk7eNoENu+CSH9FFOZXEfP
HdEhurEEWFGNj00UqIe6DeefKrHUnZ5aBr2mMavHSldq3uLD2RmGFiev1Omu8TPrwUuK/hxbpkHv
LTVinF0s89qHpEMxsXn2Ic51cTQG1aDJ9exz2AElzzAf9LDuFKYc4E0pVtiZ/nCjLp6LJdhujvZw
G0GGfFZDEhxmV3nbIBvqflWCRpjITrJz8xjoaLakc+oLV5631VUueefKKWYkNrwOgoaGcRI1jTgU
WdbdRFkJeUEI8CsoU9SKUKATnl3hjvyLLmFWYHdoY05mjLvUDNLbwIUJ0dZ1+FhnFbl2vyvqhUfq
WS/ZkPfmKgkQgajL8trjZMvxG+1OgMe1nK45MjG3X/ZAZycOHXfVO+F8rtIA0yHh3542+Cz4Mpmw
MdrClpfAbe2Ll8bi6wjzgO4ZTk4wsTsSckvTOQ9mUe2kwxg7E3B60nkpni2rdwmOOQKCTZGonRka
8ZkMY4sXKwoPMX0UDxMh1n1SoTFHgH92iH54si2nHlBzDDIqqyZUzr6hA7PkxAisYpUGDqV5Kmn2
SZiOG0APzFRC0hoZJERwi76jh5wmkRF+RyvG4yxNIhda03dFJrN/0DbJdY0loCLYYb96y3bBMEt4
rV2aF29d11uXxJxSvmBBjCLqZfuorsJLQBfml8jWwT2vTbGZCTb2Lq2S+biYGZ6CKUiecGv3j53v
Npd0lOAX7DCpvxKWGF7YN1LC2sfAWAxehLFw50e4PoVOiie6VrAegdNlNo4obs/8jr2Gq5IbvJdj
us5jPiZVpGpn15RtrBGY0lMdpvlNYnr1a0odntyKmElrNTdogzCLMkrR8XJF3poW5rBczWOVi/th
DOKHNDGK56S0+geXM/JPe/TLcB3aw5u/0MBqVeQHL+vaS9NQJkYC159J2ZoOrUZJNhoR69xxvu16
g5y+nEqOX8vPzbvIVMz0qUwIt2rheNhW87eu8exdHMP5OKZmNd25NYBtZO5ObTH+ocs7xt4I+vyL
VVv2ASqFd+fVeUSRbcPo/4KGbJtr4dp5djKFKmDvFezCpftFNKF3n2MfHozIn1YCI8fXEXcKxCOr
TPcsasZvTabGQ1t4T1Wcz6iinmUk+MJE9xDrPt3EuDn4X0u7bxinm+zB8bL2QTfJnG4NI0u+auWy
tJUm0yYoCy/iPNq23avhUjxmUZJ9qzK4R04Q2MRqOYJC8RnHc6oHNi+mm/P/VEHvb1gJ2Q5ROa94
7hhZsTWbVNJ3sgqvNHil7TZLfOchMJyavVYXVm+VjLif2a3x6IMCJkMLNeqqhBE/YngPnzIQlpjY
s1HDERvhLkRV4Zfc8Sznu9uN3g3kS9Y0YdodhKNpKQDq+9WrpzxeZfMcP+GBlXrlWEbP5TVY1bq1
4mlDljk6l1ls3hKNDTbai40zMoUHkCeuLmnopFtRFPn3wR9yGrBbQbl46aSXcABGX3dNCti3bxn9
ATnh1MTeXwVl+VaO6TCSieRqQyufd6KZS4biQrZPeDUGgoPFKKazU/fVtcPmQZtVPbnv2o1pr8N4
mq2Hgmj1qq90+zN2hvRnmqbz2VcKgHCUyuhEKre7xf1bnNrSkQd2LeyMStNcAqVy0us0HsMrGZdl
l+LAcJKeDg9zD0bb9YvgcxPNybMwwIvhmWm/FwVFlVhO5quRF+mtqPhGM19gQ6ol9WtQgVK5Bmmk
vnhJghjjch8fHNk9UcA4sc6iFJhMpL6KESUhc8QerGT4wB2SAvGAoXgd+CyP8f+wJ1gFmNbfRF4P
h+VReZi1N76A1LJKIgvRcOoTR1J6iYthpZVhrdymD2HWTU4FAUCyeIxxeJ1c0eQWc3o0vFZtg2PV
S8bpIc0sASRIDvMPDJdvYvTnYzyN0R1lk/a5qgx7BxqyeTTxwzqYkPOV1Uv3B8bn5pIJH/cG/2iW
uOOTZVF8OUe0E0kD69ZU6EpvjCDFXYmnlTm3KyNC1Zq8qIqGgby4dVt77DQHqeNDXlTpi1YtWwQo
Ae2LhtV6HPwSZ7Ki5LoYs5a8XAZSfC0mySBA1gVMnWVhPpsaNlGe1U3v0xCYd0noRK9VFHU3lW1i
uOpJ/cy8SEfRaHWaKajECTYeq3mcdhOZiZsM6hpN9pEcYSjhvcvSXt7MYijuWJLEN3NiIvS0qdJ0
CObY5eGmJvoZ6lnwnRy+2BIuNp9RDLOW95QDwT5TwbvnyPSCxoKdTua3JVUUN6ZfhU8KxuP9FGd3
NRbbg+P5+UXFNMZDlSHg3UdvpFSzO0OEQGvox7bXblcX504N2VNVJUDQezpmq9UYB6RmDJfr1GV3
vZonkDm10YofZpNkb0HjtT9nW/f7QSr/izDYuKCn9O9wgtmi9Xj/ANjW1T5pQQm2RLqvmL7UugU9
fzvyNu6rrNfPiWzDUxr69bOSnvvdLrr6VIMBYumjrduJAxT5yAhbCn63R12F0cSirYrZ/1oLSwqD
xoMNPgdIX04omRVIom9dsKm4tcGh3eLgAYQYlWZl31WuPqXo0kd2ek9NlKs9K1gH3iZbJJpZ6X9q
K58cNi1mgeGae377hkq0ikBUI50jA7++sL5wCH9kpMO71rI2nju3j2WJ6s5XfIb/YBLIxsHtduZS
zFhY20b0xcNYVPrdZRFer0RRRV8jIaoAvoyRAukDEElLr+9TICecgacTRZUeAJBNQB9aSbIhq36k
sqyeTBlQBzg0Vn+cu44+srb0KJ/tMECuTXBuNxm8jfeKL/eZXRukgt7B/8hzWhMasZwjRRH47KeY
1qqV6giP4GrMm705VZPeW0loH+MhYc+M8kMxiw8EoUDsP0SCXRaR21kC83fVOVPGYG+SImteoi6g
fcWPmts6EO5ta2XOQ5UmM2LGQJB7pdtlO56X1lsTgXcG7+C455SkKmryKZrJ2BI81sMpTgGerXKZ
IcI5GSaiFVkqbhppP4u1S5ZqXfm6fSbnp+0NUaDioHrLPdeFml/40uivPII8gD1yYlXDtTc8mZ5d
Pcqp7r6lxhgQCitKve34DI86H80b9NmpJFMfVTvMsIv/hdwFMk/pNZsFLrbJZmK066GBOB7Sn36T
dxY3w9qVXD4ablZQR+WzHJOI4GwyckA2rfitlHN0ouDNO4WOzXpaUJoAM5hE+qbjhLiAJxNsC24+
emuUCAIXHC6c+4R9QY1xs64EPZUzdmLf5xAFTA1HqGM8lqb1gzQB6222bJD5bIMX9E020EXtEuoJ
W7mkZCZuLpZDrzEScv99NEAvw0Wl13Mjq7l7cvGqI1Rbo0duJSn5WiS8uL+FwzIPa4f2Ox+1joct
37fJa9Zpacb9ocN716Ja1Fl3CZG2N0qnyDd9UP5tzfVf5NFvAdnFpfLPnT983O//8//+cWux/NQf
zh/OtnwiuMZNm6AsUKHftxbBJ7KxLv1AGFUW6BELjd8WF+Enn9rjZTfh2lR6OM4fawvnE/+jR3UG
6w5sIniK/hPnD2VW/G5/2agR9mFjyC9mmy67kF/NP15U1EPkSXvTRBXkBav7/+ydx5L0SHdkX2WM
e9AQARVYcJMCqUvrDazUB60CGk8/J9s4ZP+kkTTuZ9uiqlIAuOHX/ThLBzMW8Vsh6z4HYms6B0Pk
PkTX6Npe7uesgGVuPbh11j5ifwsJT+lMP3R+6nENqcSGa9rb4UYO9l2MEXZXy1FhSZ3dr1jFy/vA
KI/lTvfVhb80evNUA2shjNwHECn9hyk4FLY5zzGOKBAdVTcQbCy4fW19j2U4qHAy6YnHF7q1cEKa
U7HLhyE/5C5psS3CUfYkbVGvi7mN/kjTkGBUq+nFTrEQb52E2gsWIGQ0TV2O2Gu7kYGPCPzA5cmY
fqMiR3IQ6huTis1+RtB2vK4DS2ImTz5g9jenieLvQkSYTqaRfQTTFcRsbcJHDpwynuoDpYTzTZzb
6Q+DAXvcZOj67zGiz3nNCGkerdRrNoo46qr2J3tTZVFf8YdY9dYmQnWrk9DtgGRO4q4tk9rBnaod
cohWc1/0gltUbi8TR3rLuU5K841iUxNwmB4fzPA6Hse+ZOwfhgTPN7VLLFDYO4pfb5r842iZ48lu
xvouTCbwxb5VmxcVWd4HU9VsEqpv1B1b95QEtFmcbeEad6Ql6oe5DunjcJd6PVpZAba4yB7ZZ+QH
bl/4/22Z0gfKgQ63fp7UuyGtoADKpd9pZWlalLphxz1Sb+faHQJfGGo3SNdugtLKu7vCcKt2zdSq
DuWMOgbw10veDKldAv8JOOGlH3N6jEVCfdVA9yLWaIYwdmGCOc316FabLPuAeznZSaJEiCW2+kA6
KLA1pMYV6l5/IqAYPDM0SPGuH/oTdCtu8S0TC3Ws83PdtP52mId0ZyeKHhK+LY9OBLxYK3cBgW23
uygsK+inYsbTtdBAG83tDzSwfptaVRlk4IEEdm23/WNr6s5Rv53zbGYSeKmu67MT9e1d3GVAfJaY
niVqoAI9eO49cpDYWEZjBnIYpyd2RdXdMvistrHR4cGmCiIqlLM1VKa+DUurQzqK5OLkRPMJd6T8
sdNoHxaWf08csXn6Mon4+6jJxl2vxvLLBktDcrd0xju0nOmbf1PRyMzqbgUJKt0xVgxckG50IayP
0EE+H02rTlW6xXdr3hSAQC6hLItH5sdoOzB17BvIWGsxu/E+jeFrPjsOL4rsXrF8Z9JvD23UqgPH
deOXRgxri8uVeOaEdvqdJqyGNryLDtZccxB8wotxrgsW9gbTdLbSQ18c2snS6y5MurOo33U5YP9g
FIIgYyXCouC4Gr9ju/7Flju/Ng6OBHz2JQKekNnzwDvN1HatbHjVscjGPSG8+GYyCCBEFieyPPbz
6eIVeSUeeLZmfyZhtl9+bDY/8RBWlx5ECTV6tLB763Kp+pvcSAX+Cxdpk3KZeR232Xg7Z7AsDE60
u6Eam6CFNcs5iLzHSrotbV+LJOmdtnWO/1t0zivXfgdmtbFjOgOqdWObCCuQV46cpZeAcZPytyUB
sQsasbPfYwLnvYLZC1FxZ4rnND+3Q4x63NiE+Hl36rI56KTkvkViZcWZeD0r7yhE2eFNK6BejnqT
dmpdEsj0WyYCA0x420SM5f2BJRpsH2LHI57FosuCzs7xxZyGQd/2vb3Xljho+yyVwa4ovPHn6DzU
5ms6oyOWWcD1d0OWaNzDM9ixzdswcGIiqEGELLvUo6JdtO0uUacWSxGeITaaTT5h0MH10kOiyRhi
Zh+so+E/wIBHIKfGuhxXXju85vawaSlOsr38ka3zviLwvGrtO0oXXiHJbgzzxe6WRxz6PqClQL/G
xjkafz36MUT+04zii8+83eHSDrd4X+JHMGkt59/+oS4I+WOim/mbasTTdLHPSI3rfh52mA32Yjyl
fXPnLdH86/Txr/LMwwhczm4fI1JKs3HjiRiTDrJADpk7iklNf+oMxSyjx0z/EqTau4vzIOLyxLu/
5hu1JhW/9fhdbkz74aC3IDSPcrJWdcXYWxCX1OXyYDlb5j0OdbAlcoqI0ujsNcvDgljcKh+XhRUU
44YYDalbyq5cuTdVvEmUPqE/v1QtrAJ33HWDOJgD8C2owB0XQOp3d00X3iiDc0TswWkKVxSpvGS5
3LC3zeLpMEqPm5Da9rP3bjnYIzXb6mT6Kvrl0ori0FTGvnLck0gJ3oZyA0N3k7lfV1VrlcXLxvVD
mpka5lfJOWpsLy3WilC8ORzqQybmgT0yoO7ixHJyY/WvU/xeUBJlUOcXNpy2KVWA9HesMx+sbHHs
HbWqEyAY8o2KiV03unf1BLp0CJyBGYLcr6gIDlRfuTVvctJWMhm3IvP5kwU9H9dKiHcfaqhqPgWh
zMXxAmasdU+Mi8DRNu/r12pyX0mH/yZGWG4wVtw4w4y7BzrFSmlMJSo+JQWMrjHdhdp9Ys3wE3v+
DoWuPfA57vycegQRriu6uAy32UZlSYQ69BRJrkytKkMRCwiNP2kpN1QAfuS2dDYMByM2IxwpGHSr
0k7WKCynaZEXIaM3d+qOGE77tWmWO8cV0MLkpbJ6SG9aBco1o1WsPwfLeyERuyllTm/l+B2WEl+Q
C2m4TKPrWc/bZQRQ91VrIRMBzjJbu4cL50vEz3o6F66pv5d2DG/7RBXvY1PzUfnAhgJM5t67G3nu
rulUd/KXSbxrbevPfHCoBBTp7dS6dhDbDqCzTJ50s9wtrp2T3GHhnyfDKY05DmOWaNdmD9DcMQd1
u8TWuRTk4OKcrvpW08CwLJzXzKJcT1Jdc/LjZsjdZ+0OlIEljwuQTJm+x531PJi3slqA7WesEmy1
cV1kQEVXdp2Bv+rm+8Ge6M8Ii101ZqfZ8DY+4tKyyIeeXPtdqOOJjT93W7cSuDjm9BHsRLz2Tac+
C3uONkkp/QvcKbFtPLP+I0R9rZVnZfaiklLdW3XRoALheVzgQ5fb1p7cBzwHA2RtUo7o4dWw0a2b
v3Sx0JtcgIK2THmk6PBi1eMuEZNcwS3oL03unEsLSXko7mRHCC9TzU/i1Mmm8V/jVk1bciHmBduT
XuMa3bjXgydY/ZqHa8N9cuD6geU8BzL0nR2LCAhwdJJo+F0Yzy66iF5UKX9yx9qhZdzyIa6GPrl1
gE5M9iWb+JXXQ3wY9aeoAbvfi50j8j90Gm3TFNucYPjbcI1hOqv6kyEIuPituDcUqENPvfHwfstU
DoisDMy+uZmpihgSQL6jRK9oAyHjV4NDd+ulT042gZigB2cjS0j9MtzxcPmoCdbH1ON1JoDEesyf
8q5o1v0EssXubyxf4Kr0zdfW8b6ibGyZv3EXYiQniMOQm7cd7Cwwbk1y8ieJFArmrA0vbUsW3IsH
DD0gEyxwgLVZHaYwunML787MmjqYB2c/O0u9qUzILW4YrYnKvWsre3VdKvVm2W7S6zY/ip/S6tt3
FjpMzOFXqXbHEYNnw7ANiyywYXtAbYl2ReKecZLssT59Teweo7K+nQt7k4Xw+JPY3YrFOWCSv0fw
MFF8eG6QF3ohyrN3UXjNsrpBjnhts4rN6cJNLAsy03s3og6VT0DqSzhv9fnwlvvjMWel44HDjmqo
Aovr/hSp96EVD52peAq9Jsh5lk+F89oXSrPhBMNtU7Llxj+WPZ2XKa62KO/EBb6qDJN60z20RYW3
bWITUG17TOXBDKV19KdjA96eqrIET/QQ5GVDjqom52keag/qJIiaHz0TBeSiIcQPSlvhvMQiaImb
kEyd0LguairHp+HJtZ+ztqOrYLrk2Xiubcpaaw/dahJPVLYEM6lqBlbwmY1zkLDqLNe9iYyFDzFG
p8nzgzTU1mvqg9Vz4gLPOaXUvprVvUV3eU3B0dgTXRsN87MXw4agwc1cAzGRxhFP+d0AESQCkg/1
EI2LPiNoixOSCbSaA9CGb5bux8gtPyhQCBy/vElwdbpFc7DG8r2GG7Dtr896if1p5cFz3Hi48rn7
1OwV7X43Wfm4iqfumxXs3s2ep0K994OiuAHaEkoPpqKs/5ERd8V82eHRudXjB4i9XcPKXQMkXNTH
bMK7rKdqm8NkcEunIcLlPJSiwZAVO2xVaHMkQ71CQUK67sePRAGJrKFiW2hITgvL4OpxBzh0JTTU
0iEUULlBU+UXw/pOO2tXOSpgPUrXB11G1qz3XjZvDT7yojW2TfluEQxIoCd6LJvDfg6M3rlM5atb
LQ+ScpspnNc5EtfVW+pMvL4+SHGq6oKkNXhR8UgcEpc8/l7nBBx9y4Nla8MY4rWsGKgOYhTrPn0f
5JO1PPXTqxM9glPfLHXCg2jiy9MGaf7pUBQyVHu53PJEubROGnG8FkdIyislwq1JnlCW+3hwgnYg
C6fslesz0/ovgPhWDZJc0u7VFJ0yEJB9Xzz1xTMId5qdjnb+BKJ+E+svt1I3GZUBjrJobKL6yZco
o/btbNHMMyJkXMkwQ3jJ+mlTRF9pfc8NGrPeLk1fYlTKMWTtRMSSB9y1dZLtmeaYW5NkHRdSiMav
x+uR2WLizFPAmLrVMLNAixxGWhr2SrrjroZnKBXZQ+8bD3pWt+Ey7Uvn1Lmvk8hvbSLfZvTcKJyr
H73g803CjRGSDS3pLTLJboceW0aYd6UBDcP0h88K37RnxhBFrMlhmUOkAFpoMfzUGatLS7MQk2GX
f1tN0zx3Re0eEA3ntVG1H47ZviLlv7WOzRIo8m9UNdAOKfQ6bOGw4GHUXX02qMzCqgzHZwpYdvdC
HBy72zmhIEtwjKLNAGh6AYNJSvJGcQUzPf8KbA+d99Gkmi4qb53XdRA51tECuDYvGAoKE1gGXK88
vh+b+RcenEWA8VWU1Y59wDYxv0mCHdPC/HCc9ruJnH2Tm0dh0qHLbi20DrFGUNcbLtGVbuNLgUP5
OoEpmZ3IROBKvR2hlGkmXrt3XoEqPg9G+dS4VNYM86UaRmoaKN50xTPPdcy6i4o5errlLsRisKEl
9OS17ZmrCt3HqfcNFlUkFwCETneA9sMvqSkosVu6cWMOyRnixhm65rZp2uu7HmYB8YSHAul2sdkj
2khkrBF3cZuUEImiYq38jimt70/sAoK0oEQrH+1tbXBsTtS9Hfd/hDXvmsn8mn3vkmTNc47fVBfT
rpLGTxp1Xzyl94Ohxk1bwoVYnIhWgWR5xg/YnhoORhtRFODPsg0h/0M2MpJKyQg0mpe6vYbU40sy
9zsYuKu0tlj3mCzeEMz5d44Eq1mQDJA3ifwk/TMkPDtY8FUsA3WV712OZVNub/L4DeJuYHm/BeVI
WEBXserWWV7tymnaOjlnq7wojtYgz3gTEAU/vfAhDj9p7tiYsR30ERoEoH7FVav85IAetbOX+KTY
DXrAJAhKr3LZB2g3Ky0Zrst8OzvWGpTqVl4ZuqX6SBz40qbTrgl8E1ScC0T0yozdW5JAyFOwyMjT
y49kqt4Fsn46zG8sUSijGxzFKXR6rLHAYsypN3kS/lqV2hlOoa9RqQOU88fZEBzQW+ejL/pHYYZP
li3ZnhrxA/vz+x6O8Kqd5KOu3P2k4q8qIWQMcjnZLR1DLQTsgLM2/2joPuCabjIaHbd2JCjZM+50
K9nHhd9uRycHTkNMwUlxjEkAWwm5RN/5dgZuJuDTQKA5BLFocDWsJbBdJKhu2XpTdzZpALu6tIew
3I8Npd2c9+3MDMbCeHUpCdOK2ze34aHuSQBCLcvmdT2T6prj7URrOb6tVdd9sWLhAqqDOkouU52v
gXqdOUXjiH6K5exhVF7MXRpH+pzzjuyQDKsBFL7rsjacZ6QZKofgO0dHPmcz8GMBc2kquOzVosSz
53vXhRh9I2uJTgJ1t9LVQalo2fluZuLP4RBy5k+y/hROVEnYIH2coIdWIZBrmqyqB/g5KSkq2bIO
Tzzm/iEakw8xmPFLq546u771w5Sn8di6GPodjhjNM8mqVWlaj6oPX9wy7E5On9+IPueMyXxqTs4L
wJDAqioeuugUdMr+MPRTj4z1jj4vCQEIB1Nbat7FaSFUpUqS8+a87uv8hSfsPQd2/PFD+m26PXDo
5gEawLLKfXNnm90D3/DtyCvYRGN25OvzA2H7FdYcJK0JOIXPWmYoM/pBcPkLmf4Wpb0FdP1QOdMH
nroADPMVpMrWaxacW9La19uSAjKQghZQEIqjJ+vKKWmz7Jm6Ip4SkzzJ0H5AKt+11Qza336lPXXr
2WZ0MGYbcXduy/qqUT+7NcQPi+nNxzhEb/LZN9s7zwmdlZ/179y0b3wP1QuKVpV0oF1jkgjaORH6
wS5Ng2DzXcXiLkrhV6e8Qtpkh2y+FTkjtFVze1WoCmwNbq4U51R197YPn/DqViKA+eyM7g/oqntY
HKtirIPMLck+5GdIVngAigPgdpr/RmA0rZndtrF3X6Jnx0v1E5Gw99OnZfhx5luwK1iXcH3Qe9tP
O6Khn8q7VWz6NdjiDYM3up6bPlKO82H7ywGj8Mq07mds8U7ZLysBbA6RzLtE2gVVUtzWfGLENDca
Fcx2u0crp6LRf2ZkBIZw5KRNxSuKEogW2ptuipxFRiLWCjbY2OttDZCgc48TFm/6EznsX4wogxj5
QpeCSeVI6OH57t9bhy0tsYFicrcFupFBTjCu6QVUUSAxLFQVXx+qBPOJh2bhbg3r1NQUZnnZkTls
W+X6nlLdE9gqcgH209LWT64udzymNlY0H9h6liuvnh/AwmwgUgH5pqAxapGB6p0wk73gbtEu3PJE
eYVkYYfpb7X1NjgmiPbiObbS42IC11vM46y6TdrTvFUad/bobiK+aRQbfbqQbbLJ6JBv0C7mkBED
pdF9GkCWhbAUICusZ3agXj9u2LVC3y6/ptk+ybSglxCZkkDgWtq42+hYAIVom2/cRDe1L76w7q5H
iPvdQK9pFb8vMTXJ6baCnOcYai3bM55RSuSe3JbnXd0xVi8btL9VKfgTGLPDlrNZlp5r7o4rVw4H
CS0Y582qUCqoGcraBaMJt7t2fImjeWOijS5l8uvQ3TlD0Ev8ZeU1d3nF7jlfify9KdxjYz/ZyTtK
yM7+i4KPy5at0Wpy/De7wytDU8B6IZFiSD5T36ZDQJ8EVpGiyNc2M73fvw0FeTguxD++Fx/i8hW4
x6MJex0qyjpXYQBBPMCBcsuRmpnyYxFv7kwhn3NPv1duu5xscwh3T4P7EznHtDmrHikA3KDVyNsU
tc9qbb6GHQY0s4iesgGiHDFw81uP4bHnLdBFfkdhAwApRHd+9NL9oXCO6s5ryal+af5Cw4xuMEU1
yBSxM6mLxEL3IcOPksd9iwbNsqc9LFV3snR8yDS0Etu37qVON9eCeVCWnKucNV4EenQbRliMfAjd
aNJYXtu1Xl6KSN3x7L3Wu/9ZEFLRzV90ahxJ0XJn1VN/cjs13qRD+mImCJr0hyyCds6rbdoXh1De
zMmbW3ESqQb5Kjn9kXPbZu4OpheeEabCdu+FYNCLKrkdCnRM/q5pqldNrVCguMkVwyZsfBA7jMq2
hnKvhqCkcQG3B22f8Q6nAnrou1c/DZQYQ6k/UEJK7yOeoBIj8VJjr7Yfk5ZeS9nsqkw/hRWdi7N6
9ad+3zoN6rm7bn3mzquzFH3elPSSOi9l3T/1DqETvFYTZZu15sDcXyEvyU8X4u+rQ8yO0pyOhUWM
AaDlStU1pYAwShLNOdPF5Fw/R447bqPWOHJSkkpyGvIOczmcRhdwefOpiMyuVBHjw/Vv6joDnbjQ
XVA2xOPkS9x1z1mUPHuGC+oHS1cNsrLCwFt1aitS7KU2pmz2E/NnB5qdWcFeS5FdnFlfFswFhuOe
Iy97g7q6FuyDOoY+hGVgxw3QdmpOJ3tnCKLgGcBA4E9V/MUJ/dO6Ijmr3NxSdxxQXlcgAoss+opC
9x3SFXNCdk4TDCysAjCNtZgqCtkdsLsCTKXCEgWkxIMMr6GAkJsY6ZaI7x9eEAawdO8N3nzE7YWn
Dm+0rO6cZN7OSVlS+IefKFX+HpNEULvv1vQTux0o43AfXS/tIeHsAvl1SWhxRKCLG0iay/AB2WdD
hg4avrI9aK1Zs+r1tWYzGvcLXkLsGkZ3UzoFm8ihe6hCBNwk7F/QejErJ3QwzlYQTtF34smv2W4e
ayQ7lkTcF/IY/EJvAeUZDO1sejt9Iq+9UG8I1ikeLXHS4HADD4QuE72hdwW93CGh3U3SZFAGpaDX
Mi2XvabCbxUn5psdcwSCgJxvMRYjcuCBya4L5byrQdJWPPOgyOQaMSmpmYeHwT3Nw8Xr3rKoPo5T
BCzV1bDZO7c9zVKQLCyaUwHucl0j5SQS+KMXMvdELsfPwphuVG3wZXLoIKCTg/HrrdQFgzsT7OJV
9zbOXz8Pt33cMETQ7ld4giIU3GqpG733cY26llanknpeg4OPsMNzNGTtBnhmu6c+jPSAb/Ihp0h4
XtzduZ256/CwIvtwWTkT+hQRYAvY05pBIYglemWK0+e2HbvkYJToklNd6ZVH7fymMJDFlxZ7oBMG
JvL30I/BOAwPbExPljvUG2p0+XSsTVrZgG95hfEov5KwQyCmp2Yef9NQr3F6b/OhwFLJPALTf5qL
M0XMWNTncNrlZawuKaWjB7NQ3ps1OsfYiW98RSmHA1/0mLLEPla9gRvBPXtze0q84osUraKD2WKx
sbDr4/gt9HPkTxQdlBI3mXWdY8fEHw9S+sZe4lc4K25tWz+nf4fnWdZ6KNlzdbNUtX4Ba8rWpNIM
vM7oYPvNVDkFVA5al5yd8C4uy2yt+TJxvNK0/JXQH8aVHq1pFQ8doTCsWBUh5KzG9Bfl5EUIeQMQ
B4CZx9fKNZ78n3Md9bs5Ncl+WJS5YqbEbR7Ge5LDm9lq2KZCv8CBNHP5MyCoeGxOdc6TEaF1N14z
0Vw8wy0AxrsGGxXeYFasK9ZC6T176mvGE+ZTum44Q/2K2AIq2/Hz5ubq7VvYX5GUsdZJadVHWxXW
AyfXeFvhtdvSK+CcsGIChC59viu+G3P7IHsSremRqqvrFmB8LvkdeAiN5U/ZMnIlkazYX1U0ZpGW
bhGkpH2n8EkWq3GyES2GUHouFsCFZuRCJfvEa+1HORTVSdidPhtEiYI5Sdl2t3YcNN5AkHAhY5qF
4PHEzOKDNS+evbrzjae/mYpwCsxRVf6fsi/uqqTs2n/5p2tw6O+ZN8uTAsMKvWQ2LnHX+Q+9ZBFJ
Tas0ezhpmMem5F0xAtZvRXb/3/8a8Z+dQP/4e64o/b9FFhkkOPkqgPFvUxAerb2xXdkrZoaj3qX/
Q1hQwt78x9ekPIH11eSFKZPX9h9eE62e+BDg7G7nYwTwYhVtu3prIhrsaLe+dTbqsiGjuFdr+35T
ff33L/QfKwGIZvK7CUWRRfcJTAqF7+rvr9MGsNgMdpNt08N0bnfqkB3coPt/r/H/e+P+1RsneF//
a2/crv8ckk/9+5/dcdf/798zfb7vSBtUqSdND/PHv7vjrH923WvikjgvxmySn//mjpO0BVoeiCcc
Uq7D7MYPbKu+i//ln8x/dh06EfihHmxXIn/S/t/Y4/he/MP31OFXexIRhWgt4UJlm9ds6N+uiaHV
hYKcDeh3gQ+fZSEe1gZ32wZDZkg6Paq5P8t0poDY9auPHA/OXYRnmyq3PszOJGR8tL7pNa2dsFib
LEK/m5IAfxoPM/rGoO+15SRnAOZ+4FvXpY2ADK2xb94PGdpXl9uJscrToX4Ajc7e3SB6xiEuzi59
pdSj6S1G4EPnD5oGeGjeG91pwV5zQ+ePv596UChYxAng9DkdfUPlfeRJnj2y/0n2Bj9l5cdULbm0
id6g4iqOGtzPM5eN9dxbLus3TmFxR9TLT4Wk5hD3TqVpZqW06UJ/i/e2LEXDPaJ2DgSe310B8CkU
7nygpHgo8LQZZRdQ5goVNlc1nP+KZgylK/sJzDoWtsjfqw7AAs+QBVgM5sL52bSud3EwO951Yyca
vfMw9UxbJA06q1pN6THZN8vkiWp7f1hKZ69RovWRgHSy9owODLp4whbR0DLGaaEnNA+fUbcUjeYU
FoRMO0MIdmao9XX/3SfbzPfyHVg9vc6GCBqDNaUkWOgMg6hII7DszX0xlcWHn7I5sUweFau8IFiI
2a5FoCEWPEfJjK1Q8O75vpUH0mJrkuXL8F5hD0co5tzX2KG/CfskugGraayIaxQ30sbeyzPbCLDz
QVLBZ74nVYn1mYElGKy8IC8V8vbPrnGLlwXzup9KvCBFfq+nSq0KeoNPIqyclamXmZHTE0FoGNku
8QnsWBpMklzsajvQZLFzu674cCM/DiLazDn82daaskP6qm3P/WIAaQ+lmNJHbPIVUrcafsbOYVsY
x5T6GKC4qUNPts3SsGRrQ7bF9sR0QpHSVmJHD5qJ73jXgagUQ+Ei1/eENtVoBsjM0z7GUfmSTE77
3FdoK9DF6VJgtbLRprjMdhcGwrOzY8P6bqvs3gDc5fM1sGgn82L5NVX+dpYd/WBUIvqi2kPV9g+Q
4cH4Ls5rmPg1oG3jLQur7uAOeAiB5mYPzqymFeRR97Zgw/zbzXzmCYTgc9p46qEpOKzY0ZXRiGQ4
7ak/S5EHJ0Flt2e59yQXCLUwZMEWL5ddk2gCb+XQ72GO2SeoQPI2bp1faQiK6fDoUzWVGPvQxMSW
1cLfO8k7+bdrxR2NDdmQyUM0FuK9w49ymTtKp/CkSsQo29s2dle8NKCVD5yKyzthaJxWzSiG92aR
zWuCcHio9DV/6XT5MSNS8yggvd0WzdDXK7dx2KeBlrjtIssPdOYRtdFxAdLFg/ZCjPNm8JfmVCHK
7WGXIvDNWee/wNfygnmyU/wtctnnnppfhuZKQy9AWZh4SnGfxfJ5puik3FhuSUdv5nfgWNt2rYjs
9Wuk7GRXl7ZxbTJID2k4V09OKdVdZWfxfsz96J4+PuQnisTataCsYI0Zgb1DRS1A3KbNNwdT+2Fs
SXIOdYOuUlau9ZphTK62Mnf5ijPPruRkt1yopn6bONMdQTuH3+M4VZfMxkVamCwbiY/HQejlaCU6
z9kCZyH/Y1jC+wZfO3XAkEZA0t6Up2cP8Igg8bo8Tl2K0Hy9LxjRabr29YzX5p7u2uET/2udD3Bj
py7FZcAitYGuRPWaNVGeWdMFlF9bgfS1H8i7NgVlE51BiwDpRZ9CF2SQ56ClLJSUiGzxN/Oom/0k
jG4dk8YLhllz87MNUYLrgRIfNt7yu3BouoY0S5CoTqr0uryy5RNZZ5zX4M1HGeR5VEJj72rQnuER
a656rvzrtlM73SdW4GwHqAG61gBgmEO8cyaR7Bwbwp0eexag9yOp6XNyBeFn7OB2ExmJi3XF5E9X
YH4LxGgfzUqT9wCn30+VfGoEiP3xL9o+4Ch7b/3F4HdrcPycHEiqY5YlQQosqPtRk2lwIyQtz0K3
8U6ZK0TQYxb/4T9vb+wxjvemaOzA6RbjuybZv18Kj80sxLWMyDUtO0Y2mDf05mECqSKIY4Roy8e2
7/TFTjrCayUcVGfNFVmS+Lg6uBxq7X+L0cz2/gRBeFXQk/FBHbfcazXkM5V8cn7Nk4w4U29Y/h9R
uNmjl/9VbZKzXfRCO98PnJFPuZ6iG9n74y350QYb85IUwGqxuazMPOScAdOOfbjlNiw8q46xNcuy
+d6irvKes7xx4TEPLmIkYHRHsEq/ULsgD+wK470vhbfV/rU9o9PTayXc6k8Yu/X7iIb9MpsRQHTh
azwEskzuu9lBgIgwlv+hLIIY0QxQ93FK5XjX0euAsaoacYeLhp38OCaHFH75o48/9hDD/d02onyL
E69bCY/6ykH15kdp+jgthsnfpcp4ob41JFsNYypa8QdgAl6cXv1BDWLpDJcaO6urE3o5UdSaTZiG
xb7uxmSToMreZrFnnagZzb5bL2OLzCH8BYKTvPE1olloDwDC6NXdeV2T4A/oYP30NIEQQBy7FJS0
zyIC22WRYDZtAQ1QAt5nL37E+rpMmwRpgEYYwJVVurfLzPlsXKPy8AJVHPWbOn/wY0l6yGuZKmbO
4nqLlSM8UILsnFpiNqeMRpkrwNiyHjOVWTf95Fp32FOwtxq0f64Ml4dIppPkwW+Uhw2UMnqC+gWB
6JQuUqvLm0PEnZwSnDpxP1Uzeifq7+Q6u+ZOZWovdzETg+Pa9gVf8MSOdMJr5mD3FPHgPoeixto/
+9aLZ/YB+8GSNSvbjqgIP/NQ1RgJETHGAuHarOnigt2zHT0Z4RaXbESzwbffyJ7pcxyN86cypMm2
faYwmf7BeN5HtTSwy7CQbXxQBhEbW0oFZX6Do8+Fb4mt2KOi8du0HECS9ZgdND68WwJS1bsSPit5
mdlwx83il2ZI/SoAVQcE5fiEXPl/2Tuz5daRa02/iqOvGxWYh747GAmOEkVRlG4QGjEQxDwRr9WP
0C/WH+w652yXfezwvSOqtvaWRAJMZK5cudY/jOJKvQFiqsckeyrLkiYeTrX3ML3SZmiFvN1m2Uj1
xZigkblFfDcoC1rwI+qG/ZXoMR3jzoo+I6ymv8YynV7Svo0fhLghPa3rrOp82BDFsK3Ad20RMS5X
GZtJ+pKpw7CeR0l8blV6D3YmZC/yHf67qg+lD/cW9FE7q7jiIKuUvEGHmD/0VpkfJymeTiS5n5mo
G2ctbREhq5FlZtUJd1+M743bw8d8Ha8R4A8BfJ2PIlt25LhdHPpYs5wEPyrU0wBaXzVpjST9ITOU
8gHmzrNWlkM430f5AF0DcxsyADxd8jvoKAMNq1rulVfAnwB0cfL0o5uMLLaVL1JZiA2Cva6Tu9+k
pvQwT3OzQx+d7F3RaNUue8M0q2DxAQweIhQeVzNb8E4SY+uAYTYKiJ12P+LOcPd6vSweUcI8YJHY
d+gjxmLQlOwew01Ce6pu8w3ZynyE4pg/jDBmvVLUlKMglcRmGbrp6Vr1w07ub1SYyrkAq2PM75hy
FfukijMvVRDirkcCkKm32rEpjfuXMQ3RQ9FJdxjxFrijGXiuqgMYHGpyolTujEAr0uaoJ9Dk5SGj
+3+XlWPfKXEw9P34kqBfLjMsEhuxIgHUxf3AlGjcm8JtJxpFgkVkjuR7CuMAQRFLpLEp01UtJ4FR
MCIkJTGfeaJtAmlPjRTWT2nSEcA/KwpbsTGOnZIicJrweYN0LE1UGmoj8REZwGQanO2HOo/RS6H2
9XPRS/pnTT60qfQF09J23eWe6NTPzawaP+E0I/ZJvmuRfFfX91ls+geNqIEhXdwfUYTv3ot4GN15
qGDFI1Ri52gmPFMNtL4jUl8P3tAyMsmNqvzQkj0kufXFqlM3ImYMLkjsifMyZ+p/1xj+F7mBqVuU
qP7nEoPz//5v81V+vP9aYvivl/0n/079zTA1ophlUUxAM/sX/p3+G7rXMmphIjUENJ6ou/3Ov7N+
g5aHbhBaWmB+INzxqt8rDMZvikY9DqNLXcQXkr/9KwWGpcz136U9TUPbAWUivlCHMmRVXlS9fikv
jMZEmRbBYI9DShFSdVzPhp38cPj5ZWD+TgkR3OTfuxJsQYV4D4Jc/EPRixGQOVZUEWjCa3eMrVsD
vD0e6JR26oiQbAHmaKpLsq1kBMRhw823Qk0W52e1KaM3KdfuPhnw7UFNqvIBRTEN40MlNYNkHC0H
gHP+gcMLpL2sa1BKRHUAg8sJCkJmVNBtccTyrDKOgjbGqVkVumEHbtr4nG6NcFGKJP1U2qGkB5cp
0zGtBsagBWXAHiwhjcINQlEEeUbLG3qC0lH14OiU3HI3oRa9TUVpnAG4AOJqxxoL5362Gj81++wI
vazWdkoeCfhxNOJIYaaBoR3K1USSzblfAZQzw5pe8CohmiP9HbRFS4NjvPXTVqDn4EAILr8hmQnv
ZiaKuauognG1B2lEjoLwyz07QgX4DPl3MAejCdFJKHRtpSnalcZGK5hYp0NVuZdgEdtRKNZmZbVE
NiAJK+IqUqOJgXHxCkVEmo+0pJWroL9iC6wixFOXWNrfynp0OZcgrZtNkfkV11nna2Ydg8TkPAbT
mXpSlcvKpshk8zIgQ3ExQaNswcbmPsiR4gQ00Qr7XMK2WsB2PCBxBo2Lcw5day1v2o1oieNjFWvN
YFuRlq60ZCpX+GQKrx2vQrIFSDne0HTiMBDvzoDRohe82JTTKK2arigAlJZtnNk0LWu3gEfh5WI1
0F2ZOhCcqjbPJxXe/mcSgdZOTAw9c7HD7/2OBsIoAR3PO015usVGtPCslW069y09wRY0MkdH9C3i
FMOQXmYegKs2wi6by/dkMukg1QakdYdNiI5WdHsV5PFzObh8JzcAejOcuzdDucOlGYpy3jX39npR
QMA8jZMBhEFGxbuo83nyCgqPoUI647QxWdMVwNGDIZgahax7rZ/7m2F4aoau6MIoBzLbPcyzsZUS
8YTo1es9QyxJvvH0+zhyLFXJX5H23VOleZmlW3BVR0/syI5EHYzc1rToGOlCeFfE55oiYoyGuwbb
424NoCgy2DWFfnXKWb2A8A3lEd0HbWigDSmLpqT8nvQHzdgL0eha6fCV4dJ3G5NVN0a+iQO6WWp4
vbdueetQW4FAU2cbzYw39WLLwR6m93XuWlcKjPBW3bjHjGYU9zoFBc9EV/LOwU2YGf1sVIIOAtIg
psMKagtiGx0oNXRM5xCwWRLEPYi8aJBLZOdFdS0OPHNaw8pXR9kJWcxmn5kmnjVqKBdF7mttZQFZ
TlYcLtzRSDzJ0FdDPu6a+hMp1q0V0fGW4S3kPcW/gq6Q3qE12d7o2ipCOgIUSmXSRpSjmBrDojfZ
QU3iPnOwQeTOJu4uoBOm/Ee/9/trFR0yQfu5pdGTOXQ7lDGqbcU1P3NKDE1kxk+Tol8fJnw+ct08
WCosVgpMEfblsTtfs0COC7RC1JdBrOBUAZKqVMyExbZ3m3vX4K34JEzZtu6KUEVGvq5R/LopluBg
j5K5qtSewLZNpp3jPiroW1HtrL1RxttEFC8kRfaQl5y9LKTH6r6MfFke3xM99UsF/gKIMJqYce1o
3ehLi3GxNkjMixSyCswjXteXRu+iHqU5PTmThWicU2QAF4ZMjFfTnBZvXEPjiaPTY66LhIjmdFZT
3D2jGPKZmnFxfWmtKL6UeWU+o3rEcTPVdF+Nc+MlspT7itEWH+h0Kb2rjC3SuJxyb0hKwQofQJKA
/qu1DLZfJN/2EcXwEweuVPYxZJEfpnvdnuUov4tQniL6qT129ppzryTtSGePz3lPZ5hLkWke01KK
Ry+1Gs2rxRuKsnnD0zTmQvQxQmsEJ1NoLtrYkicrEBHUbrp5wBKmyg44lDGhcwWuOFWh2+qKG9Da
pOeE1Khy1XdWJ+XerHT6oZPM2VVSUae+8O9E7FcBR43OzP+ciW3f/0S/B9TGX+Vikkh7zVpe+Z/J
mPQbaj8G6Zauk10tudN/iSH8ud0D5tI0dACtv7Z7JPk3MiQSOEtSNU00TN7w92RMEhF+1PmZqsoS
AhuG/K8kY3/s9eCrrPFWS9YnW7R7uM6vyRiy9pjuVHNMn3itIPHfosqbh7+My99JxEgf/5CIcaCU
VbpXlsinkmh9/vVVrqZm3rU8widOi2FkGhoNmrqnlVSmYkp2ZsT7nL78l2Rki7ZXPeJ2iW3d5npT
608I53AIxSnNTo3Q5Ic7Y7IVG6EGcVKhcY6AFKpGWGvXVHIwcr4ruQBwhk5aYKoTDFb1VmXrSMmT
b7GL1UszFMFVkkUYdMgPq0OJSmOrAo+xykY/SAn6cQBlaetjF1zXn8u+H9QmARN75ww9uut1hotR
Z4ndZkqs+mpbzF6qZ1ZLTVKum1VeydS2brIcb28apGvsu5YK6I8qkWR5ORqHyJ5V+a0DI5/J9X5W
OcNSYRjJEEYVzJkxpOP7tZ7ZwlR5V8WJ24z9qQH0oNbIIU60fHS2L4RuEcTCn2ODGvO6vBuTU/cm
0BVyr6tWFqHVCi9Wrq/iK6a88qk17t61TaFHg7nSB7pKCrKCQ/dsTTDjpxLWoGhk505BL47igepR
ntP2V6PUJAhMFrYiE3u2EWFBm853SFjpQ64Xho+/ejDLiFUNdzZjOQ2LbCF5VzFkTF6a3rAez8G/
V4oGoqRFXPmKEx95yfSCZK8vlMhqpwXOhYUobcem+ZHLMnKEHp1ptYy+UwtUL1z4m5MLICLbVAkF
zBq9qhQtmiYK4HmJbhSF9smFHNOtGrm49DcJVNgtk98M0pxLl4NgvUIT9iNi6gqHSTVQ6ldNvt+d
MaOeeLOMJwsrbdtS5XWsJf4MmQmhgBsY4uuqtqbNVMciWGuKECjYAXwohQ2ahpSiryUo02qaQXKR
EdymOlDl1q/ImVNlDHWacnZ/ywG8DkqYymOD31wX/RTR4KTXaD/UH6OiBbmkOVZUuanWuwMDK1Aw
rvq1WRZHlIGB4ExurQkrs6R2olMSFLUIDOow2yiZv+MbX9oylQFKbwkY1qYHGsQZYARpR+kmsVBH
UEThYrKPIHpKxTltALayMozOU6J2y/alO5FQ0mKJ95FOejL3xRo6LcQFvNOLEfpgpV5ueg67roS+
fcOY+44+PjASR0zueHA/zSl8sfsggSSXcb1MJGa9ZQvlfacNtBKM1pBgDI8uhbdFSR0+Tj5vyjaD
FTXlzaYxhsCgz/wMTW6LriUJF17GCDrL2RuInDtZnQjqWIe+ZolFg9iFCSCylN7MBlpKkgA4hj01
XQ3IplYNlhCZtVoiHZ8aFK9Y/I5QV4GoTOcRCPadlLDu2xZ3wdqfJ93Jrw3WFrknK9NrfL0fycBr
D7kukLzYMqA6eRKhmXcDTjxiSBFzlUV5oI1Qm9rF87Byq07fdXEWNAyeZNTdW9aSL0+R9jaKJslZ
NUOaYARwCSZDvL+pRUyr+VpSii6Sfd7CwJamtNvfjUjzgS4x96W3HkN1hU+T0QqpoFsA6Gx3KRBk
w6BNkt8NG0k/iuHXNHOaKvZGcscxGc+xXgXXPPLTEmggnXzKtP0rFGoLJdB74mrC11CQ70216elR
66aA5yWlCm8KKeENP0DN7FV/aHr0Pm8qbavxnlzdbLCQ49RZPmDbAk2r6oATdf5Gzes9N0AZWn2N
9icnlRRJkEFND+KQEkll6mjlZb7SK8LOAk85O54WrGr9dGsOVD3PfQ3CHLJFN1Rg9Vp6/Tccxp+a
BKhtX0+vKpq0tiBOcHCnl0kfXKnPPLGeMHmtHvOxeVbm5tgY6WN9FZHHMwTaPYohkcKyt0jvkEgh
i5pdmMmNr8g66lQy2PlZnbd9072j93eoYPXl5RUW32Ic2Kvb4mY5UpttU7DxuVHReDG8HExplUu+
3NwviWScM2UGpznOX+yaK0xeTBwNVN2zknJ+VmTro7sC2cqGmVol+mVCA0CTPr2utF4CWFyHt1iN
zWMposrQ1qzF4RYUIBbnqfnGjsJXywwBM23fq9UGx6dtgtKeTcPXRbC1VUIS248Kf+Yr6qfILFy3
WLG5XVRuxbu4u6avYyojIGTcNrEcr+ZB29Rp9ED72TWTblWX0yMg7he5/ooMHwDF4JvX24pyBNoO
PQJy4Ofu9zX+MVYp7NG3o4+vmx6A/3Cc0KazoKhAMSi12zEXpqBFiFzKcb/U9wBcHfKhJzZ8cAU4
GKWjFqZKfLk3HEpu26YVNgNinHasyjbqQJsouYouyHkO1JIjRkm+hI19K5Z+MXzkwO05k8HhWSDm
sTQeKqlbyeNtX9I9uN3whoxdzq6PQquCXFbO5SDw3IpDd+/825TthhRHVvxTwMkinCp6NxAAKCXb
mZJu1Umz1Upxpm7IP/IkeaADe12hTRIMmMDLuM1A8G99s7gDZh+Y9IndE9SFlEG/RpxdcAsakmAE
69vRGqy6+nk0Te/WmEFcgtZY8JUdTJ/G+FFuWewPupY7WSWxmUaIGwgEgbsun6rB3KJJ3O4gf2zH
sXsWc8VPFzW2tNlj0jJgpy6GnYJ6IqJ/koz9WK0/VkP1kvXWZ3lLnyuCWcth1VbKnxFgfd+vtZYB
gGYHJv3aZav8ruyHfri0VbGxbgtfDjWZXPosgA9ryn2NZNxBF5pFdy4L+uJdYYEqWe4n3bjScgPf
savMuaU7TFX8nuezg873eDSXPmscqKbfIiwamSqSj69mUqAhc+Mg5w2gRYoGdHt9j57EBFmAhoIa
bsrs3YY/NWCRmQiGUa1kAduF4Rp72g1UrnUF6W4eJo0Ta6RNmAkjUylI/G5k3AD9dHpDP7oHuEjL
CLdoF6OnNyVXg8m4r+hFRgAO5kNO11yr9bAfhgOOqMGUmZsR7pqLD8oA5bCLoQnnL4NC6OQiZgm5
WOuk3jX0jCqcXI/nGwJNC9lgKMMkRZe6uXP+LDUN6Ydmi9rQc63wwefruMsE9rqyg6YcS2APIEJ0
HwJU0TAzaKrY9xk+vKqvognbClstZaCs17l9yjlNF8I4BokC8Q1q0VmqodcSSWM/QhDdFq8LSmIQ
12JuXuATaKuU/obf9N1Zu2H4IFl9KGT0OiJT2Jbd9IIObkxMmObg1tTCWgTWsUrzcttQ2T3PKeZk
0JdqxHM3Nx3etYFKa0otMFU9Pddneyrz/q0vEv1hjnjGrq6oxBiEHyDodWjTHttRwxxHmNguB/TD
ngf4qECbs5PcY16KH5nTTlSR0jK5O6oCDbtoPweQXtAU7156/56LYT4SYS2wuncEey0KR3PXeHGN
wCLVBbj4lol0kaXCGJu1NIBb+AlpSnNQTwELHsPfRcxWs7VKH1eTQTsPJxTyWhxu13VKlQf4gvg4
JhJeMIt+Z2wCtbx+tBikuFh4/zRa2Z1uUTt59bVL3wX9IutnOt71tp1lvK8LZoNpeXEPq54KNSwa
iKUQGiVgEMDih02V3I9K3I/eNWVDYCdh2Hop883SXOlZG8joN7FkIeqQ/AyrbJJ/4koaV1Us3CCY
qcmi8LhA99GPYV4ihZO0gt8Ic3fsBIXcKunRScpp+GyAsourWhk+OxkjoF5VWVsDqqRno470QFmc
+IwUFO6c1lFQTbp8RjC0eEqVTnK5L+upK0plJePQeJqT+9xQx5jg5N5Hi73ONLIdGqnUb6b5enP4
dXmgiRs1W6qvpwKMYusowm3yB7PFBKwqhOxTUOf8UygqKrzIV6OaIVc3J5VayJewPNbXXM/pKdb9
ZNgpArnPYlaXz2Kl9ZI9QhMBkSKkJyERO9FHoRjpIfTMtyCTPOmeWRdiXAkWi6THoV4vuLKml+8t
tJwjLWEw/sJMQ0nFcwXIlyhNH8VddKKmOfzj0+rfNA102TABZ+KWy5ndkhbLg1/aE3OG+YBi3GMP
C0cOMIkXH3JhlV2Lv1RPPqf/E3+Xf+dULC0wyv/ug3Dal0TMssnUwG7qXPQP3YncEMmAUZjwxo6L
QfCH83sQq48r3XcErDii2pzNwX+5CmwL6AB36aErtv/Kp/3bm/gD1rO04hmW4xR7k7RtUcAGHhS7
Zmv/46v8dcvnb6+yVCF+GdOl3SSyvfBRVdu+u7FzdS1X8P/xRf7ai2K5CB0qhDSosojAHkUKLb9e
JBsaNaeREIPV8ygWeAuF28Cqatf+xdX13w3I30HO2j/sQP5H85mk1Xf+Hpd/Kn/+9PQOgP9P/1F8
Nd/j//7TQ1MO6dd38fn9p/fi6/cfOu9d8o2QGX3e7wLW4C8eKculfi+UmdJvimrRb9EM+oISAqH/
VSjjRyCiUQv9iwnKYkbze9NSUhYXFCpYeI/wYjqL/10no4S2uJ/wY0uW6Yf+S1YnMjf2V6tVMwEM
YU6i06MFU6f8ISzIVZSKYGITPwvjlX/dQ2ReqW7nwXiyYSh7mRe77pf7T0kDf/Q4+vN1TVlXcDgy
ZEbgr2e1FlFU6TquC1+DE5qXuYLDIrIfRv84rOJQ9Dsne/xnl12qkn/7cX+57B/iQq/rIkQ7Llt7
u9ExA3SSHT+cNuzvLpIhDmqVbv9PooRG8/dvLiubigrmFe4lFVHjD5e99xGKkGW/XHa6XIpt41pP
cuDKwdTbc+1eGv7auPE5C/EgtGd/8tP9DqoiOtFW78AgdTPVYU/qrtt7sksGh1MEsireW9aFBxmV
qBOdwPzLrSD0OpL/JvkwVtdRYAa7nezo6yokjbPVtWX7lj16+Ead9XUTIlZkS+60vc+OX/fb3fUo
O2/805MdbGpdka+DbL+ZgXRBZ2LNbXAB8DpvFDr3yatgi2c/e0U+fFXvQWiDrnbj2a5tEY+s0oaF
dj+nq+JLdmbXl9x4E6/iTRQgqTZwL6PXnnHVdNFzDg1bUL3+bHKMIwn3wtxvA/VZi2xpq54NH//N
vS9cyqPmJ1DXtkCBL3McIJz+Y1kQo5ziAf+4dwDMOiJGHBj8GsVHaJDvO4GUlO72u9+dGgaBezp0
YXkE9mZDVtnG+87dXKqtdfEhrit+fHyrbe623h9m9y1eocNX2D5iG14fFO4YUDXStuPe8BOnePXp
wdmK7HJzkPeyhyqUfOtzN3M2Co2L5KtrE1+LfF1Q9Ph5y0/ap+gsz3cZX8kXDugAYkwiOwgy+coW
r7PYVj1/DFr78FE/hmjN2rvy8QABWvH9q4cghX/zClf14ElzXfvQMtJRsFueRrnnm3vNb07VCVPZ
B+6gpOXylG6gSNpT2Npwah/aI4mpL7/3GL8hYsR3AQK7uqM7c1j5c3jdaFvfv+9QDF5FZ5Onh8Ng
XAX3vbWZw0Py6U+n6oEZsxPsdEXu7wi2S+VP4c8oyMbAr3EB2OLYxmVRAqpeu6/rZgqnUNki13Xi
URyqr7q1+c9dLE/QLHPbIzTjzZscc4TdgWFs98vkk89v3Zf4/mZww4afrnzf8jG82+rn6iF/yL52
b8usM5nSI1qL+epDdiz7DTzhGQvRtRqMTuWe5Z36iJDQepnouGN4y3BZl2EbBcnDdS8cXOkirg2b
AtR6JzqGjSS8g/mq3a/RrPGZ7OI7HOx3H3kq27Jve79977bR4/Lu6qPw5JoBzuS2vn4bvcnd5Q+z
yxcmDjejOsiSsCbrffYgfOq8AknxwN0odsQpl1KQo/lYDDMZ94rPtDXXw1b+obTm4s58poZOCuur
yH0cD4lTMQSaL/mojznUPFmZVI1cvCHcu8fMWUWhHH4aHp6pPi6m7U7YPwQB+F+78HUn3ig3J14J
fO6bvflyvzru20dkbYt5g32Ah+a66I4xh662fwvSNfRoBBBs1MgxW9ftl8B7eKm8T8C7DvyKNSvB
L9zChSVtL7dTr8WJuLK5rSi1uAa3KtgfqiNtp9PyiMp9E77J5yt3x23YVy93K56lyggZxKJ0BabB
ppRnZ27rwCr0ZW52cmXHrfeVf/pImJ1MGMZ/hzmWv6sq2+emq9DgLkonrJ3MvXoMpnfQHVCmdZD7
H5BwWcT2h//hc1Orwj1hfBCcTthz7/SfJaYKyfsbeL4UsqbhIuvL45cpiHIgtyGvIKgQ6HduMH53
tc/oMQ85P+AhDYbV6d98nFvt4aFcgzcJVa89Ng9M+LfWDqmE+eJ3ua4ftU0IlM2d1vnTbT08ZUQM
a7Msi8QhtChu91Q+Gqtw3KGQ9Fg/zuFtZfl++9Y/5oxTH2TuKV37xgrB1c2hdYwVcaB6IkTsGAhE
s/0PzV+cCJE2swm2oqNs0V7zpk3uV/6y5ond7oWAs+0fDx9jEOKM5DQHYhk3zK+rTsvTSByW+Ipl
ORCDNP+jXo/BMsr+dTVt6XNzoPP7ffEquVgXu6KTnTqCBiObPKhn4k9tsxeUez7T4Y0jXiiumxMP
0CKUMuaEq5nHmvhHGnFuQ/xA95uYmTjSJszc6snwT8vy3vi95anPh+HwcTg0rKLZ5/X+iWF+ZDpd
V1BluDc+lHhWNv5xiYy88OB/MBF4ysy3t36/PHXembEVbJ8HLy2fzuYhrTKXXclZvsOTa/llFjvR
kV0QrYrC/XPITS7tc3Lwj4ede84dRA3sIlj+fFrd7RWFUJblfLp5rI1nwcHkLbaHjRnGQetjMeI+
N/bzezDZYXLA18tTHIDMH0/rra3B/Xe+J/uY7nT387tYBbndeJ0d9P52O3idh9W4M5H6dLbdVA6k
Jy9y500UanvVDSg2OVimrqWNsvLV7+qAisij+H2qGFkmFPUx75yzebVMgzT4jvl8b+O+ImIIrJfs
Id4seYDo9N6uJwko7d5Lz5sNUHAPpsK+9qrt5XImJmWO6xohECGPejercvT0ANU6+2p/rZJADvQA
qKzdM9NWymHyR2c6APN1NBcJjGflVd2dN2LgKvy+W1eeizKVQ6nH6Z0zGoDb3HG1B2ogIezd4XRY
7s3g1n3ed53aEs+VO76uGc7tw8PhcEFalRBM7Y3xdxfYlVu5vacwm3e789e5I8ouk4F2SGAcztwE
n+bqr8qnGGwFn23XuOdNtANdxg2h0EiwYfUsEYvnbxBDD6V9ueDuvU6cnEXHnFiyndllBbK6ALsT
NpkV4+6UublbM43C2Q5L57Qz7LN2uO0lQk4Z+JTkCGuJe9JDfGr3t3B5ni/fONrsPm3DCYJp/RAS
B2iqItqdBoOzfeAphYKXOs4nbAC7dsdFp9dW0OioXLgQWHxvEMYLMn+ZsoeN+/X4CP9nyaXEXfwm
vwrO8UQEtA/aKnG/bcFBS9CxvOPDt+Ad5TANrSB2nPUrfLKw3uqHl84LTDuy1/u94jjdO6ocD0zX
e7hubEdy3nECtrfhNbDRCfLi4PhwPHLHVHkcVhn3UPmqJ7msMR89PqKpZJ/a52mFNpz9knNKMDzB
a1b2NTjedvFkC943mQvCC2f5XK+NlysTnhn/abp0Cyr7dDq17BrDg7S6BVCxQm8bMPWZ/oKju8qj
bh8/bfsYHg4fhDfLRyV8eWDY95IGE7be3vj2m09We/MOh2FJRGSnC4lna5JA3WZVYFjCr5XkTvab
SOnXfmOCuz8ryy2etZPbv/ys969AYByUe9x2VWzPG11y7h/1R7b7UpmYq/MZaqANo81+/FnOA4b7
OPLtlfvYrx+B/jsrt30Rj8ytF811TMf9+Xl6Xg+Bd3dZy3dXc4r1+n37EBztK/itLZSBc2Vvj/51
h8SuvTcZcnJ4IoUt+s7rNozCyvMeToecGcVO6BMz3cF+YXSvTuJ39sOndqSa5Dhbj5+vTLf3oycB
fjXd/o1wGl7dVR/b5y9XPlKBQEw1dCl027FbOD+Rg9Ky4V4/Hs+Prvjm5k6+QzPXvbou0t+s+Xh/
cc+W+9Ovyo9HapTuD55wrsBb9Pwjfy5fepvVXDhPVZB5V14l2qv75vHx8YeAQOSQdy2ZIouMFItQ
07FRbXvv4i4x03fdZblOzSshvffic/SsPy6J1uhp7Bco5tShHsjelbDn2/7J2DTVxfClDWOQu7b0
Uj3diKunJc5Lf97waoik4iPu3bxFuSd6H9KVtWGP2Cr+6FnLHPGnxPURLeAy1kElkC1xYIP05TY+
zr50udm7y5JALZnfctwiH5LXNz5L2G1lh4qUc5ZCbL4IeYa92V2W7fXuXHRUZ/zOvaDXhziDP1zY
h7tySWSdHfkA72Ld/V23XTJJJH7sc+VaJPnLfrcEvI1md1siERvosgH3XrG9r/9y8mv8r0c0xfz+
PAYfH+zsyxXJyfi6RGEYU6HOngVxIPD95HRZTkyG/ebK6x2C5DlySg6EIuc8OrV37u1HnvjmjKAR
t3Gzz2esE10Ew7409/z4lQREPs0+JyGtLHvxNN76/Y8eMBrqo2++de7g8+v25uK63LJwuCxDdL4s
4Xi1+kIO0du5nGF3u83NZhjdC4dY4rXz2Ns/T+sn+qTUwDZ5gDIQZ1zeiMtv39zLCm6VTSQnA3Yi
ztkWoW316K5Gm9X1ZLFFwMcL3NvP1X58Glfpy+br8adw7vYP9Oqn3HlCgR+6ALqOuEc4uyWNIbPk
iOzf+fSZs7kH6Tu3tNmwa1TM8cpFbS/sg9PHgVMdOfqO/JeCszP5ZlDul7Ty44Pj4mVjOo+r5b5N
b/Avm85tz104BieyCMF+s2y34KhMM91ftgM/Xbe7Ey5pV+dhGzxQl0tWpCMfV096YadYI1phn+in
7Hz/aMDPckzb2z6YDwQ+GmgOUzkYbFB3TumQp/mKO20sb3IIElKgu9/f3cY8XZ34mR1hiBwZCzCq
zt/C0Xy9PdtRaKhoXrrwd7ElwpHgiWMc+ZgTe+yd6bSeb/aR/4sXbm/GANW5OZE7OOQRhjPx/Y9W
sM1TPSIMssrl5yMaWvniaWbrr6iaX5+7FilD347fEstHrquwwDFuwtvVbnc+pfBT9jnu1fP4fvdM
MovLQGK25O83RzjOLxkZ1scBryoa3k2KOYwvqy7d3RJOJWEtckOKS6H3jda86Q5sANMqfqPjxV6w
Bv69JGy0XNfEgod4fX3MXMq2PCQ/d81XO13jOsnGSJIjeJVH0YOs6VMOaTdQOzqGqYMmk+29vtZb
mCyBKrlpGGNBYlfn11f1SfMMJxyQCPlEvP7VCsqQSkPJ4cbyPumurNDzwvryifaKE8qv40PvpxQE
1tIamorh7kW/3tKa482AInpsraK/f0XXx/Yqe49c/bo76yBQtikuwPnayfdbr0BwY8/Al6GnBK9s
tYT9PQD30+st3Hdn7xXrUedV9GFiuuwcjR0774ioe+ASyCmlNQ4zGW89eNvRzVbOWve97t3D2teW
HBQ9Q6855/uejgjza/r/zJ3JkuJYloZfpazWjRtIiGFRZVZ3kIQQYsbBN5jccUYxz7xNLXtRi7Z+
hHix/q5DRIZ7REZWJb1wwiwzwsEv0tW5Z/zPf/S2pdOq/wKHindiiTWUYuEuwu6fdM/rVzOyL7hS
HWvo7MQREntBcAcPf5L2mbAlwmmkQxEyf0LUnHoSy9NZcP1sZe+gtThPBJe4YBt6zkb0gLtgwi6S
e0u721Bgxy8yEixqHKB1It8CR4io0nu5Dc/KDlJ181ByL9nujuF6+Ciwn5YstyDGjW1pw7WO/RQX
7gS9fajNBZrtYm8BIJdy3X1oB/3qgS2dRjlYpKFf4IKOuF5boQH/8BXypC236OVZeCE0ZhWfp7qK
RhKVlBZRHI8kQZ4qehcJDHUpMNM9ne3aDBLlaY79gms+N1dB0/LhveNPAJsQXaJi7W5EIOcKHnDP
EhLbPnfttkq3Uocwyy/XwBxzpWbXz26OfWFaopD8yQTH0jQYi0B74QbrPZIHD+CN5EczFczUyMV1
qPt+YPk+OBSkAxg9NlrA45eTGw8SVLFhtSTS29JOTlyFcmW5oMfDZNpOYyPHQb05lClFkAJjJv9s
NqXUwrPZbKREyEBEPWQMj7DZDNorbvakkZ5cWbZ5l0+O1QyfpYDwTYXflriIsAy4IHuEH8ggjqJI
sp94aKW5NP4a/K/lZlvLdrwRcQapjmhy1HIs5FT7+J1672bdNtsX5/xJE/OOWgVkLiLJXCXB85Qh
+11wT2vRxAPdRHM1qQ5R8dxbM450MdhIlgn4sYslwxLwn5kY+u02rms7lpaKAa6IaCFYp7fTvVDg
aHuAEsPQJCxea6U8B+7UcaSM1gzJUCvBbyAiQPmEnrXOIY4wt0V2UT5GHAquiVMhcZB7gHj4di3x
mFc8t1MiNOdC9vS4ERqRz4kQL8yI/qN81FHvesaRS07pqjMjARMXxJrDdJHhFJg7UpkmCaAPawmv
fIMr3hECraVV8O14Wl7yYIJIxlxfD4Yn15zShWBVNFsNHJAXPhIZamspInNiTpq6s8t8EJ4YoeNJ
40kWvV727Bqh55wWhEh5hyhDADr2zSkqCOKA8CJ75lwY5XJ2o76AL0MfdN6Tk5odMP9GLBq2ph6n
mU/TktSkA6OOgmAnbX0Op7x56pjtY90hJ+rSof28RjeKcE4Koq7Comv5DHYCeXRIarlnyy88I02F
MnQpfhC120HWXyrKzjvjGqhFZVtFXg4eP8q5GS2dePIydxnirDpTIj7iIaUk53WqExJmTV8NC1J2
fOMK4OfgfTanT/Umkk67H4iTugRirvyUOxgSeNpiMBgiNEMfi45UBhaHN5iKtp73IkdGgd0+loI4
nqITEDaUQl88PtKpLXuyx2tDuMKjFqmnSPcQGCl6byJiRJ3nyKPmzZAWWrGkb9QNmKrMPQZQZIq2
DDjhHIHgTUKRlUR4Tv36RJOIC5m7zFMQbcoqiBdXEKxdc5Ebua9N68NEnlE9DGvWMYCM9rjMYWT9
M1MhxXoglrWsy6WksTA5EfXHqLyOveai4mXtWNpnZczjOI7LfXCzQhaObjZk2oDY9lHdc3NQQf5g
T3QPNn+B8PTQDBvRjsKYc24uRuoYZKpYqotmw6zbnyyPMbAIGJrMVuZNK+yLWCxb+9AKjcyOaulQ
TmGgoXZOP4oUcNdMaggLGjblbUvOUDv5MqTtB7gfAVzJUU+kQPoevHVNH2KEjZYr5KkYaAe+xvbm
dYhuSPSySXM6fwocuMOI554Fo0o85nIlSbtu4mKe8sy1Hs9i5m4qwJfUqb2rU9lWYw+3FW+PNiaE
Y6Kyj3nll5GtlI/zf5YVvPhy3URBeJc+kuUfy3u5KHU7lXK3PuiU0Th9WR8aPcZk775U5TIhdYzC
1X29DRThRKc8KOdrBdLMjmBR3P1BvTwY1HFqByN3rC10epB77Ov6XNTL3UGZAMooVUASw/qQbIDy
E5mqyX40Dm0iDRvfVJ69ok/LkEtrk9rLTVgmEjUXjC/egWvuWZXrjNur4uP6smkpH2slmlxkottQ
pql1yQhoaHs54Xk1NE0nslyAMepYQ6UcpLeDYFGg048hqEX5pr+xLUCQ4ICTjcbqMS9rB9EA/YC/
lpK2dwyTgObYiqyjniMsx1TsKsbYtOPeNjyW5mqkHJV4Q9R1U7JBM7cYdirsiSp3BtxgaQBdA58/
Y6LYgeYKA9gnIFPGVlx0m0tH1TjBUfXSiqGXSjX9ppyilkTQDOIgslR+qKNoW4pQ1Oi7ykmfcsjh
WKgm8YYfBFiMIMAGBVrHmA1lBGMl03glmBbWkTsvXxrUpY+7FmkgqFEY4bioFb5BL9TY7RwHCzFD
ab+s2EAba98ENCuatDaOCO+bfoBdQpG0jZeW9rlCBJFjQwZEzvDPIvyY7Mu8xtGI21zRMWSFudpJ
Nq+NTkhjyJc1dCdBuTzi8LQDyfEcJ4oPWOJUaXPI2kY7cSt8Eeaozb8DtJdsX7iSdrzQeBS6/yij
i86Vg0jn8SP4xEyhCXd8A5uLwavxW0xDUKzEIpm4v20tsZd6iocDYs63tdHqBVefeJp89ULb7Ny6
yvJzd+la4tBYugdvCW8lj4MxV09y6eY7TTo9yxaMnkCC21PZQeI75SEqth3BCuvlthIrj2Y2pn6u
IqCNYRH7sXgiW2LOZ7psnKodlhfGUDnpBUE74oLqcxdydswV2RgVFPx9aVs6dGTeozIifaOENkZF
2zy5DQmWFU+TDcUVwPdMokJZorhGkvkugu0YDeSopuOzwiXJsGKAi6LRLfKMwkuT8FmhsGVhFqIM
5bK1a3BiWBf9bAy7AE3GuQiQEQtxcPgLfu68xSR2zH3cGzf4wQk3Dm8976X2iRj1Lk+b6EK4g6U9
dHShW/TOqQo5nUOH649XIKHB6QkYAcSZFFCKiTpM5cSF2Wl4fYFOi9SQVknfCjGnbMqhTgEUi5jB
nRz7OEy2bEeIAKqCnQ6MT4IJyz02565cM2BQZNqAn3QSpBQbgwhdKm26DkNM+Li8aXDhKa+NLEXj
MoLH6NgS45A5cG+7OBXNnC/31R07D5kX5mjpgn33Th4OKOaSy8IfpNsKR22hR3KP1LKvFWYFzJpO
TTk9MktGP2KBYGZs7KJVkPaheAxPcYqKnhrrjdfEpM2rFktJZjcH/q4yPom0b4lZr/A4UcdnDF7O
X3io4BVychYsGLQNjMYkbORUQp0sSbmtpI+0z5VEi4z1WJMf4Gdzt90ekpUyR6g4XNVTpTLvL91x
YH4jLQJG4lVI5HO/TRzKhaw3VRP3wMfUGBWCP0q7oZi4/ICAEv3z5KPQEIu3GCtcu/RQLir+FkWv
lrsIpHIKySB/jWeTFf6yz4X2o9FabwqavaisvHkTK5OYdJnH5Jo/QDVlsraBFH2PrqLj6HskQeED
Gmhj9ycLSICm7lYfFJhBQaaaYulQAbnc6r0cUMwKAAesxaZGzfNCmWrXogJZhAZKJ6SjCh6cJvBB
WdPHI9NkMsPMWq1eOpmVmJMU2pHn3AlZTAGL1Eyh2FAyCGgAUt1CJYUZ6evuzApU13JEZUrz8Fwr
Wk0WpRMMElGuXpmGG/jkqbrYAZVmKIrJDg7hvJLupEGfbOCmA8tbLhUQ9KjvPZtyzVnvwqd1tGGo
HwWNeae713CpBcz8VqcqVMXhhnovE0ZdEm6r0iVcBxRCmalAvm42HMEK0ys7JHos8r405WiY7v1D
mO8uCn6aRM8FahCGsYhMy91SiFy09p1Rg6IfaSPmqoeXFwtzNPXdnUtV5KCeKknrUhSzM72pYZqx
elkXNKRTPdhy2ckCDu3SZT8B1JthGIgA8w0c4QVGEIhkQ/q+Zj6lBzBuz/6Y4kTEWEQ5h8RW9alD
m9xcBv567qu8oPRKEnwhdtXRRlT20aXk5nclS+a7R5162YHFMVMUCmzbSZ1P6ukYQ3/vZgnXqSG7
02yoRuuoD5f1WM8au7DidDOWqBTyyk4/2qNo2mPwFgAAmvYBJ1pUrhc1KvMlWKjSWzGCl2AcnpzS
sg6BegW+vxJNM+7JkqWsZEjueU2fJizC4HFhky1bJ+Xm1uALxhT0YF8mxc60XH9FssdUJMjukJWx
yWdV4Ginzrn1jk8QAg2QnR3J3/mF7Cf9IIwnqTzZblJTqzGpzwJYey8NsRRU6+oY7IP5VNpGPO2u
msVwNnknMtUkIjMUg5bpyngCC5TM1JxaMXSaR1rBu8nIGzsaNMWEDm2ZhwoQOEkOCmjULfTuHZqL
YRLPkTVk9MGs5iwJdZOyVaUmSw5sYkKxy3DUshK5hFLpUiqM9GKuzu48TMX9cHwmWrO6OAbcr1uU
pusbwDjlCEoLWXjgwBKMp8LNktjqCBBM7nxJTg/uLIq8rbU8+P0WrrpPgTzaMs9NzQLHB7+x1w6w
S7l5bjA6hkygft7DixYsvZ1/alhNUoF7lwrSXB9qz84zYJogB35hHVChkuvhLB735noU5HmahqCP
AqPg03xuzfnZe+txQOUo48NskKalQi3o1/Wso3HpmGREzYGxxSTe6G6fMASgTn5Gh6+tLQCTpwsh
prRbW02xaeHoU7htmxpbwUN6ANJ29pULTFkznW9YA7uyBjxcDbmKZ/cYI20ZVekPZz412OcRrJAi
XaBYTPs7fBHUzgvMSzuVL8U2Y5AKHm/zfyfX2G5f5odncD7nCrPtEoVCIGhmCgBZw1mblumx21qP
SqP67nGPx0ytp7VYPfZbpQlJdfIbtVSbx0Xuaa2yqrD3mXmc1TW6izDOJau67XlHSil9mbN59GsA
P443nlV5iJSVnJxXStbKnXNSSMSOE5l/dGbyed1Ix5CzPVF9foPkFCEsAiytDUh5J0rwVOWOYpkV
QA0OeMikavMgMg5VuKjGvk28ISdeqj3qVxCqddcGRNXcu+vSjkQHTEw+HqSNx8s8yRz/MZ6acQqN
F9PvbhrHKg0hG29fJv5RfTJYUY4jTJoQX168Js8W5Lp6v1HrUJMIZZNksbKbq0S8ziobf0XEQ54y
gzu4a1iK9pCSeDwEj3kqgovgXJ7qdRUsNB4MZOSIrbRLRYXNqk5eHLwsbdFDtZbnrdpl8RrOreho
1VYBfYBwklUzr+SvIF4mzybkMoupLvhwCBxL7TSKu3bqiLzd0udtKU+XvZ4X4Jwrk2hK16D7K58T
N2NGprZHVseZNtmVnb8rHx4b9PzrYyjJHL7QzOEx5NKqIa6rbHVCaThdyZfTZ69kFbRNHZxMP12k
j2PX0cKB9l2tUXHB3t1SIktXD7LYHoGkrqXAMI7q0+YkSOlCeIkmJTpAItyUzPC8l6i88uhAZ4FH
cU44la3yIJRcCr3uCquZibj7Du0fjKEsdGkRgTM5S0bLxqfCVc/55q+T2mWhBUOjimNmy5AlHhfI
H2QnhCfciElLEvszRVZzieFB1Mjfp0tnd2/hf8IlL8/NghuP1tUNvFT+lpB53eLimO3adXBij2Ga
wVKoaXxF8k+7TpJzL/GZYDuBKqtDKwru4dzE0UnGP4cOp/Ui6bFxFx29TzgOSbStOSbZSOsUTXJ4
LEMks73DVfWTSWXa6F2GhIGWhdjNVKHBVeCHH7zEnxV9gvjMAvd/rOtGXG3NsCcQDYKh4iSYE72j
tOvv/cTDsXMnOI6OlvvBhWgoUzGOKLQadWIFWsq0tWK2nsyNw37ZCk9FOV0Ekv9dJnK19FaMuiuW
ikHib6vblZq9HBmgQnqInHpB4Z0f6XWmRvQ0CbcKDX3QjrT8RU7KDVMzeSQMiCSZcZIEbPOWPXL3
hDExjCUFTliUxDlSnIfKnANGnEf8QMbv0llEch0SRYppw/h7BG/hmZzxpSNwzcflI0HOxCV7oMd1
MpfSZ0JvX9INd5mUEbXgdBTrRWlKg01v0TZV0DOdJCsl06j+jGA4U6X/mJnZAkZRnaEwfLgE+0Vl
UV9O3TylGrE6qFmXWX15+OV2rl1QSMyRK8h4aKwJBGnR+kAmZfQyDiYkW6b1jZf1mRaQRkXEclrO
xMxwVscSF2tCfTs4u6QgdRL1csQvJ0Jog0A/Cn94aSd6oWMCY9rYmBSQYAg8+FmmT3JOiLYZEWen
auRmxwFN0bjM5KAqyyr+dKZt/FgCv5lI1RgewHXgzOfKbdtk0tEKbcJHSbBoVBh6puCivYhCUPIS
sdHlOjXjIpmNdEZCozlgjo9MvKTi51GagEsW4VbbA2su+pEcPyVeMbwMFK1+aUzFI7kQu5eHKLB9
qTlq8GscfeYjWh8CaMNhYBcsJ5/lLwak+xLDTjGCqD3zX9BVHC/T2WUMDgUWHrH1MgAo6FwkViRV
TN6NGdrlX39ntvgj4DiXZrJ7DqoAJ5dOpz8QESwO1mrFQHHcItzhdDTlHAicGywGbhS4FyBNwSJk
2ojungPFgCp9ckfRdph5ARHsnr1Mb1zZHSWEIXN+Nklpd0V2dBSP4stLTtMxW9o+KhiYtmU20Vkr
u3vGRSfC9u0wT10SzFfJdiubkutWKpSTV2EFyhq1bVOpYyATqSVTPF13prUihWpTM9+Em1I/WAZT
1QCX0GhUgc2uRUWRVsmrNVEHPTmDCbCXhlt1i6JC7/qywaJLUfZxeEEJDTNu5aSKoos7L7p7UWZ2
XwBIFbyZAc4tAYeNASxZvfShnpIA84AAbZ84RJUT0EuX3HRMpBocXWCScgoQjBF+EcgnufCZzDvk
yLYfc+SzJt6uPAom9Zk2pppCJKjXpz4k13hlaW27Twxz6WM4B4V4/TR6Gr2OqydjzJO9AO0Vqdxa
VkblSzjyz9olNrgCeteNonBIg5QWxh05EXGAW40WrfQQt7m1OODxBYQjKueNogpYh/TQwCmPVj1X
kKcQJVYpRjm10Ru9L3IoD9injd4C9hhXRydZ6p+C80FbvT5u5iIm0Z7yZHyKMx0SBaj7TWfS6jeL
T7BuhtnSpD2rjF38zj49LLUxmQenvhjqefjymCXFD2FDbdPZd5mdhIO6bF9wv/P6EqxbUSbo+2BN
qnk/j08GIDSv9+qsTHrMJ3dwoULCtM/S6wj7Bw1eZ0QegVk3DeqGB8Aiy6qgxXNuiTzMhvGkxoBn
hfHxD+X83KAaATcd9KYxxg0ukDGa94pBvxuTdwEyq6yJkGRF0G50zfa7TJmSaaZu2kE+zjAXFbSb
bxSlyI9I/aOymR1XYu5Y0zKYf8i6HgkQ18+p3vlxQSagpLLR/HGN7aWjEajyxC32tuVEFldiMNkJ
BeLr+KiOG284qqJ05ms9cecrKgj7AulhJVfBBjAOVJdNQ5EFXuXXRzyTM60K70NyOL6LNo3IxRzt
OgWjd77TK33YFfOzMT0FBzf1kgVPuJSvr6US8KNOUjprQIhatKogArwCjppXez0BgsVhfxN78Jmm
xA0sZB6cmhP92sCrkTO9gWM5ADimbH/cBAuzAFXZnbYMOs9AXCpp/QSJImeiRc8xS2cAA1MpgsJY
Nzck9tI8iS3wMNglBACrfmvF8z9Rb0HNVSDlKpGlwIQzZaUyc+dk+ph7L8lgQczpHcvZRqqshhTJ
3TSZmb4eSsN6ocgCYVcqAOwGVGZI7I7rSQTDlGhiObf+28b+R+1I1dXrornbAHqoxKs3KsWX5eq8
mYzGuyuz4rd/br8xLap4F7/7h35rzqnvXzfnxut2n9x+lXY289Ef3mWla7Obefdtjkdr+ec+9OuF
bk1DrfPq9W9/fVnuFztzfaPJcvF9P5GDwXhH1vN2RW8386sFkpiGpP2AlbMPb3Q7uSJimywXo9uP
YSl+oJ8MThu6id5eNAz+Rlf5q3v/9W193eJf7eG7K48H88kCAP1uM3nZfX/rV84hi16Zf2cDPizz
2wbYD465v4KTh3bIvDif7zbCfni7/zxMQdfXZ9sIGjcd/Iq7diH7UMjQ65o1rUfv7t55gMSJ5lr4
kt5eeEWfUgwQ3zs3IOdABWXYQ68v5P3dRnBQCnTj0Wj5uTfi+oA+HK8fFcLvnofsQ5b2QRvOtOt9
pj8qBiMRFs4yQvH2uh7Am97+PIohc++RsB4g7aKzFum/vlC17yTCeshlLYbQZD/pmbCvKvvPi0L+
qvmgKfsdUbAfLKMWPq9qpB+asUH36oYCHMGZfJH5VTfdwAN/JwmYCPiBs6ap/e2FCfmMStKmy/Yu
Jek8GJaA4rf7NOHsu42wHmieRV5gC357fdKTYWL/uzbCsBs6uPTZ2wP/YSOyDwxxyxUsm7Z886Jv
+jNKhHWvRNBtTnc6c46c633+sBHOgyHdZrdu73+6jYCZmyLqXdLgPKRzOVjF8x/1AjfPOzkiv+tx
uH7RpzOV9r0K8g8NhdkIXp/ZUFiZbOFeg1l8gI09nYVI5fq8TTrvnX7EzU6jEyArun7gGr19OoGw
7tWPt+f9+55D5rMLxC26vF81MIkgxyhPoqi3148SgRvNdKCvvsX1KH46icheJfXP+5LFB6uYNxbz
qw/1Mb5yoDQhD27hSb29Pp0PBQUqhCr3qgh4jA35UZYprz/ohiL8LzhYN2Px6STBJjtwb1AF97OZ
relYN7/oB3+BSR1OmvlGWWiTzevT7cJVMWSvfsw954FpVHC+fLUUaRZ8ZypueanPbDKZy5q9V0Hi
QJpzBXf4TUF+9KFyD1TILAb53iTmk/pQ8Czd50Smv+Yhvwbb6Y+puNxnT0QSbReYnnvnRqAhSTgU
cBY/Rpek4Aguc47hlTevTxpd/rs5+d9NwWUyDyA7IXYzp+udUjBJ+bSVYcrRVTt+utybSbjk784z
4B0W0Ao87OuD/sGPzj+YJAPplpvW+HT7wBTlwvWi/ryJQNwZ4AT92u8lIJ0Hy8xXsIu3LMSn24Wr
rbxbI6TgyMNlMHMUPpwHDgrOdYZJDldB+aTGwbrXbcII8mKo7Fe3Ce/4nWLIfHbbcBUF+6qy//yZ
IAPJYCZjZ64K8Cf+I1Aa+7cI/GqWP108ZdBFd+WcDAUkZIFF7ORV9D+EE4ZXEhhTGmzRJzUVtwj7
XkealEoOJQiZ6u31wZHOkZRhfjcB9s3V/g90xL8hNt/gABCuJYM3IMDkdfsdmuAPP/C1Xv7jArc6
eGnwt7/iU7z7nIEFXFd+fYMvmH///Z1D8QaH+O7Nr5Mm377m9uu3+/vxm99919eb+vpDf/K6iTe0
Lby9cb5dZRTPgRPIOBnE2+/L9Nf86m8X8re/vrvM747Br9ZtTLbxxqz9/dK3wve9a7eWyWT+buGb
9b534Q6k8K9/Gbwmf5Hx/uX9N1xj6Xu/IWK+t/kGKGcXjCQdvG6+359v1a+7vybeTL78z/Lj2m+O
3r1rV+LRIE5eF++251skce/qvx4c+u3o/Dmh/OGpMpL0GhLfe9limXz51yH+8DRvKep7F//HLvny
T2795cMDvaW37l5+Hl+Wi/dK4DdH8N7Va/vdfh6f3136bXVM/b2rd+L96st/v9Nft8WxKvcuLuP1
/nX35Z9fVzJ6/bY67ty9qzOV7TCJN69fV/pudbzPe1f395Pk3Qm9XripH967NBc+WXz5189Wz9y/
en0/WQy+/Osn8mLhgt177TJeTXZx8pdf4NNIYN77LZXX3c92h2Do3pXlfjGYLOI55vxn34CrdO83
dCYv4/i92b6Jzv/LidrGi5/KvKlg3Xvp/9h8tNq3K/9/OE9ieY5ffqYKTO7k3gtnZu7Ll//9us5v
isBEX/eu/Q8Mx3K9n/xEXEwZ+d7lf+rHXLfdwJnuXn7/8jMNaWox9y4tX/FQvy7z256bQsG9S//h
zM07/Rg2/W2UAZbvbX7Bt3EGP3vKJnL99Q39LKr4hrj+Mdb4igj+2a+9j6PMJ16S13jz9/8DAAD/
/w==</cx:binary>
              </cx:geoCache>
            </cx:geography>
          </cx:layoutPr>
        </cx:series>
      </cx:plotAreaRegion>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'[Informe 3052024.xlsx]Grafico final '!$A$2:$B$33</cx:f>
        <cx:nf>'[Informe 3052024.xlsx]Grafico final '!$A$1:$B$1</cx:nf>
        <cx:lvl ptCount="32" name="Departamento ">
          <cx:pt idx="0">BOGOTA,D.C.</cx:pt>
          <cx:pt idx="1">QUINDIO</cx:pt>
          <cx:pt idx="2">SANTANDER</cx:pt>
          <cx:pt idx="3">RISARALDA</cx:pt>
          <cx:pt idx="4">CAQUETA</cx:pt>
          <cx:pt idx="5">HUILA</cx:pt>
          <cx:pt idx="6">BOYACA</cx:pt>
          <cx:pt idx="7">NORTE DE SANTANDER</cx:pt>
          <cx:pt idx="8">CALDAS</cx:pt>
          <cx:pt idx="9">ANTIOQUIA</cx:pt>
          <cx:pt idx="10">CASANARE</cx:pt>
          <cx:pt idx="11">CUNDINAMARCA</cx:pt>
          <cx:pt idx="12">SUCRE</cx:pt>
          <cx:pt idx="13">ATLANTICO</cx:pt>
          <cx:pt idx="14">CORDOBA</cx:pt>
          <cx:pt idx="15">META</cx:pt>
          <cx:pt idx="16">VALLE DEL CAUCA</cx:pt>
          <cx:pt idx="17">CESAR</cx:pt>
          <cx:pt idx="18">BOLIVAR</cx:pt>
          <cx:pt idx="19">CAUCA</cx:pt>
          <cx:pt idx="20">PUTUMAYO</cx:pt>
          <cx:pt idx="21">MAGDALENA</cx:pt>
          <cx:pt idx="22">NARIÑO</cx:pt>
          <cx:pt idx="23">TOLIMA</cx:pt>
          <cx:pt idx="24">AMAZONAS</cx:pt>
          <cx:pt idx="25">ARAUCA</cx:pt>
          <cx:pt idx="26">CHOCO</cx:pt>
          <cx:pt idx="27">GUANIA</cx:pt>
          <cx:pt idx="28">GUAVIARE</cx:pt>
          <cx:pt idx="29">LA GUAJIRA</cx:pt>
          <cx:pt idx="30">SAN ANDRES Y PROVIDENCIA</cx:pt>
          <cx:pt idx="31">VICHADA</cx:pt>
        </cx:lvl>
        <cx:lvl ptCount="32" name="Pais">
          <cx:pt idx="0">Colombia</cx:pt>
          <cx:pt idx="1">Colombia</cx:pt>
          <cx:pt idx="2">Colombia</cx:pt>
          <cx:pt idx="3">Colombia</cx:pt>
          <cx:pt idx="4">Colombia</cx:pt>
          <cx:pt idx="5">Colombia</cx:pt>
          <cx:pt idx="6">Colombia</cx:pt>
          <cx:pt idx="7">Colombia</cx:pt>
          <cx:pt idx="8">Colombia</cx:pt>
          <cx:pt idx="9">Colombia</cx:pt>
          <cx:pt idx="10">Colombia</cx:pt>
          <cx:pt idx="11">Colombia</cx:pt>
          <cx:pt idx="12">Colombia</cx:pt>
          <cx:pt idx="13">Colombia</cx:pt>
          <cx:pt idx="14">Colombia</cx:pt>
          <cx:pt idx="15">Colombia</cx:pt>
          <cx:pt idx="16">Colombia</cx:pt>
          <cx:pt idx="17">Colombia</cx:pt>
          <cx:pt idx="18">Colombia</cx:pt>
          <cx:pt idx="19">Colombia</cx:pt>
          <cx:pt idx="20">Colombia</cx:pt>
          <cx:pt idx="21">Colombia</cx:pt>
          <cx:pt idx="22">Colombia</cx:pt>
          <cx:pt idx="23">Colombia</cx:pt>
          <cx:pt idx="24">Colombia</cx:pt>
          <cx:pt idx="25">Colombia</cx:pt>
          <cx:pt idx="26">Colombia</cx:pt>
          <cx:pt idx="27">Colombia</cx:pt>
          <cx:pt idx="28">Colombia</cx:pt>
          <cx:pt idx="29">Colombia</cx:pt>
          <cx:pt idx="30">Colombia</cx:pt>
          <cx:pt idx="31">Colombia</cx:pt>
        </cx:lvl>
      </cx:strDim>
      <cx:numDim type="colorVal">
        <cx:f>'[Informe 3052024.xlsx]Grafico final '!$E$2:$E$33</cx:f>
        <cx:nf>'[Informe 3052024.xlsx]Grafico final '!$E$1</cx:nf>
        <cx:lvl ptCount="32" formatCode="0%" name="Porcentaje de entrega ">
          <cx:pt idx="0">1</cx:pt>
          <cx:pt idx="1">0.80000000000000004</cx:pt>
          <cx:pt idx="2">0.52941176470588236</cx:pt>
          <cx:pt idx="3">0.5</cx:pt>
          <cx:pt idx="4">0.40000000000000002</cx:pt>
          <cx:pt idx="5">0.40000000000000002</cx:pt>
          <cx:pt idx="6">0.3888888888888889</cx:pt>
          <cx:pt idx="7">0.375</cx:pt>
          <cx:pt idx="8">0.36363636363636365</cx:pt>
          <cx:pt idx="9">0.34999999999999998</cx:pt>
          <cx:pt idx="10">0.33333333333333331</cx:pt>
          <cx:pt idx="11">0.33333333333333331</cx:pt>
          <cx:pt idx="12">0.33333333333333331</cx:pt>
          <cx:pt idx="13">0.2857142857142857</cx:pt>
          <cx:pt idx="14">0.2857142857142857</cx:pt>
          <cx:pt idx="15">0.2857142857142857</cx:pt>
          <cx:pt idx="16">0.2413793103448276</cx:pt>
          <cx:pt idx="17">0.20000000000000001</cx:pt>
          <cx:pt idx="18">0.18181818181818182</cx:pt>
          <cx:pt idx="19">0.18181818181818182</cx:pt>
          <cx:pt idx="20">0.16666666666666666</cx:pt>
          <cx:pt idx="21">0.125</cx:pt>
          <cx:pt idx="22">0.11764705882352941</cx:pt>
          <cx:pt idx="23">0.076923076923076927</cx:pt>
          <cx:pt idx="24">0</cx:pt>
          <cx:pt idx="25">0</cx:pt>
          <cx:pt idx="26">0</cx:pt>
          <cx:pt idx="27">0</cx:pt>
          <cx:pt idx="28">0</cx:pt>
          <cx:pt idx="29">0</cx:pt>
          <cx:pt idx="30">0</cx:pt>
          <cx:pt idx="31">0</cx:pt>
        </cx:lvl>
      </cx:numDim>
    </cx:data>
  </cx:chartData>
  <cx:chart>
    <cx:plotArea>
      <cx:plotAreaRegion>
        <cx:series layoutId="regionMap" uniqueId="{A4EFD3E3-C071-4CA6-891E-3477AA23994D}">
          <cx:tx>
            <cx:txData>
              <cx:f>'[Informe 3052024.xlsx]Grafico final '!$E$1</cx:f>
              <cx:v>Porcentaje de entrega </cx:v>
            </cx:txData>
          </cx:tx>
          <cx:dataPt idx="0">
            <cx:spPr>
              <a:solidFill>
                <a:sysClr val="window" lastClr="FFFFFF">
                  <a:lumMod val="85000"/>
                </a:sysClr>
              </a:solidFill>
            </cx:spPr>
          </cx:dataPt>
          <cx:dataPt idx="1">
            <cx:spPr>
              <a:solidFill>
                <a:sysClr val="window" lastClr="FFFFFF">
                  <a:lumMod val="85000"/>
                </a:sysClr>
              </a:solidFill>
            </cx:spPr>
          </cx:dataPt>
          <cx:dataPt idx="2">
            <cx:spPr>
              <a:solidFill>
                <a:sysClr val="window" lastClr="FFFFFF">
                  <a:lumMod val="85000"/>
                </a:sysClr>
              </a:solidFill>
            </cx:spPr>
          </cx:dataPt>
          <cx:dataPt idx="3">
            <cx:spPr>
              <a:solidFill>
                <a:sysClr val="window" lastClr="FFFFFF">
                  <a:lumMod val="85000"/>
                </a:sysClr>
              </a:solidFill>
            </cx:spPr>
          </cx:dataPt>
          <cx:dataPt idx="4">
            <cx:spPr>
              <a:solidFill>
                <a:sysClr val="window" lastClr="FFFFFF">
                  <a:lumMod val="85000"/>
                </a:sysClr>
              </a:solidFill>
            </cx:spPr>
          </cx:dataPt>
          <cx:dataPt idx="5">
            <cx:spPr>
              <a:solidFill>
                <a:sysClr val="window" lastClr="FFFFFF">
                  <a:lumMod val="85000"/>
                </a:sysClr>
              </a:solidFill>
            </cx:spPr>
          </cx:dataPt>
          <cx:dataPt idx="6">
            <cx:spPr>
              <a:solidFill>
                <a:sysClr val="window" lastClr="FFFFFF">
                  <a:lumMod val="85000"/>
                </a:sysClr>
              </a:solidFill>
            </cx:spPr>
          </cx:dataPt>
          <cx:dataPt idx="7">
            <cx:spPr>
              <a:solidFill>
                <a:sysClr val="window" lastClr="FFFFFF">
                  <a:lumMod val="85000"/>
                </a:sysClr>
              </a:solidFill>
            </cx:spPr>
          </cx:dataPt>
          <cx:dataPt idx="8">
            <cx:spPr>
              <a:solidFill>
                <a:sysClr val="window" lastClr="FFFFFF">
                  <a:lumMod val="85000"/>
                </a:sysClr>
              </a:solidFill>
            </cx:spPr>
          </cx:dataPt>
          <cx:dataPt idx="9">
            <cx:spPr>
              <a:solidFill>
                <a:sysClr val="window" lastClr="FFFFFF">
                  <a:lumMod val="85000"/>
                </a:sysClr>
              </a:solidFill>
            </cx:spPr>
          </cx:dataPt>
          <cx:dataPt idx="10">
            <cx:spPr>
              <a:solidFill>
                <a:sysClr val="window" lastClr="FFFFFF">
                  <a:lumMod val="85000"/>
                </a:sysClr>
              </a:solidFill>
            </cx:spPr>
          </cx:dataPt>
          <cx:dataPt idx="11">
            <cx:spPr>
              <a:solidFill>
                <a:sysClr val="window" lastClr="FFFFFF">
                  <a:lumMod val="85000"/>
                </a:sysClr>
              </a:solidFill>
            </cx:spPr>
          </cx:dataPt>
          <cx:dataPt idx="12">
            <cx:spPr>
              <a:solidFill>
                <a:sysClr val="window" lastClr="FFFFFF">
                  <a:lumMod val="85000"/>
                </a:sysClr>
              </a:solidFill>
            </cx:spPr>
          </cx:dataPt>
          <cx:dataPt idx="13">
            <cx:spPr>
              <a:solidFill>
                <a:sysClr val="window" lastClr="FFFFFF">
                  <a:lumMod val="85000"/>
                </a:sysClr>
              </a:solidFill>
            </cx:spPr>
          </cx:dataPt>
          <cx:dataPt idx="15">
            <cx:spPr>
              <a:solidFill>
                <a:sysClr val="window" lastClr="FFFFFF">
                  <a:lumMod val="85000"/>
                </a:sysClr>
              </a:solidFill>
            </cx:spPr>
          </cx:dataPt>
          <cx:dataPt idx="16">
            <cx:spPr>
              <a:solidFill>
                <a:sysClr val="window" lastClr="FFFFFF">
                  <a:lumMod val="85000"/>
                </a:sysClr>
              </a:solidFill>
            </cx:spPr>
          </cx:dataPt>
          <cx:dataPt idx="17">
            <cx:spPr>
              <a:solidFill>
                <a:sysClr val="window" lastClr="FFFFFF">
                  <a:lumMod val="85000"/>
                </a:sysClr>
              </a:solidFill>
            </cx:spPr>
          </cx:dataPt>
          <cx:dataPt idx="18">
            <cx:spPr>
              <a:solidFill>
                <a:sysClr val="window" lastClr="FFFFFF">
                  <a:lumMod val="85000"/>
                </a:sysClr>
              </a:solidFill>
            </cx:spPr>
          </cx:dataPt>
          <cx:dataPt idx="19">
            <cx:spPr>
              <a:solidFill>
                <a:sysClr val="window" lastClr="FFFFFF">
                  <a:lumMod val="85000"/>
                </a:sysClr>
              </a:solidFill>
            </cx:spPr>
          </cx:dataPt>
          <cx:dataPt idx="20">
            <cx:spPr>
              <a:solidFill>
                <a:sysClr val="window" lastClr="FFFFFF">
                  <a:lumMod val="85000"/>
                </a:sysClr>
              </a:solidFill>
            </cx:spPr>
          </cx:dataPt>
          <cx:dataPt idx="21">
            <cx:spPr>
              <a:solidFill>
                <a:sysClr val="window" lastClr="FFFFFF">
                  <a:lumMod val="85000"/>
                </a:sysClr>
              </a:solidFill>
            </cx:spPr>
          </cx:dataPt>
          <cx:dataPt idx="22">
            <cx:spPr>
              <a:solidFill>
                <a:srgbClr val="7030A0"/>
              </a:solidFill>
            </cx:spPr>
          </cx:dataPt>
          <cx:dataPt idx="23">
            <cx:spPr>
              <a:solidFill>
                <a:sysClr val="window" lastClr="FFFFFF">
                  <a:lumMod val="85000"/>
                </a:sysClr>
              </a:solidFill>
            </cx:spPr>
          </cx:dataPt>
          <cx:dataPt idx="24">
            <cx:spPr>
              <a:solidFill>
                <a:sysClr val="window" lastClr="FFFFFF">
                  <a:lumMod val="85000"/>
                </a:sysClr>
              </a:solidFill>
            </cx:spPr>
          </cx:dataPt>
          <cx:dataPt idx="25">
            <cx:spPr>
              <a:solidFill>
                <a:sysClr val="window" lastClr="FFFFFF">
                  <a:lumMod val="85000"/>
                </a:sysClr>
              </a:solidFill>
            </cx:spPr>
          </cx:dataPt>
          <cx:dataPt idx="26">
            <cx:spPr>
              <a:solidFill>
                <a:sysClr val="window" lastClr="FFFFFF">
                  <a:lumMod val="85000"/>
                </a:sysClr>
              </a:solidFill>
            </cx:spPr>
          </cx:dataPt>
          <cx:dataPt idx="28">
            <cx:spPr>
              <a:solidFill>
                <a:sysClr val="window" lastClr="FFFFFF">
                  <a:lumMod val="85000"/>
                </a:sysClr>
              </a:solidFill>
            </cx:spPr>
          </cx:dataPt>
          <cx:dataPt idx="29">
            <cx:spPr>
              <a:solidFill>
                <a:sysClr val="window" lastClr="FFFFFF">
                  <a:lumMod val="85000"/>
                </a:sysClr>
              </a:solidFill>
            </cx:spPr>
          </cx:dataPt>
          <cx:dataPt idx="31">
            <cx:spPr>
              <a:solidFill>
                <a:sysClr val="window" lastClr="FFFFFF">
                  <a:lumMod val="85000"/>
                </a:sysClr>
              </a:solidFill>
            </cx:spPr>
          </cx:dataPt>
          <cx:dataLabels>
            <cx:visibility seriesName="0" categoryName="0" value="1"/>
          </cx:dataLabels>
          <cx:dataId val="0"/>
          <cx:layoutPr>
            <cx:geography cultureLanguage="es-MX" cultureRegion="CO" attribution="Con tecnología de Bing">
              <cx:geoCache provider="{E9337A44-BEBE-4D9F-B70C-5C5E7DAFC167}">
                <cx:binary>3HzZct04tuWvOPxcVBIAMbCi8kaIwxk0WpOnF4YsySRIEABJcPyL/oT7eB/uQ0d/Qv5Yb9mS0z62
Mytd7r5ROi+ZPjwgCS5gYa21Qf3jZvr7jbq7bp9NtdLd32+mX58Xztm///JLd1Pc1dfdXi1vWtOZ
927vxtS/mPfv5c3dL7ft9Sh1/gv2UfDLTXHdurvp+X/8A86W35kjc3PtpNFn/V07n991vXLdHxz7
5qFnN6bX7r55Dmf69XlslKnfyevnz65va6kT2blW3jj06/PodH16uf+3ZC/ee/7sTjvp5svZ3v36
/IsfPn/2y+51vrqnZwpu2/W30DbYYxSHNPDDhw97/kwZnT8c9niw5wtCWcCZ/+GDH699cl1D+4/3
58yz+NpKd60ej37rzj7c1/XtbXvXddC7D//91hm+6M+3fvDdRyY7E398nLG57118+uFx/PIlXP/x
j50v4AHtfPMZortP888O/fOAnpyeX6bPkvTZxf7J5f5Jkp7/0dP7a7iKvSBAPMSBeMAVcPsCV7Ln
B3CYc/LxB+Lx2h9xPTEw0p/d3j27uNbuWt/etY/H/3lkv3WOHWxPLvaff/+B/XvBeXa1PUm2MOJ+
3twMfCwI8sXHqeeTHQzpHvcxFYQ8zN7g8dofMTzrpb797b/N47f/PHK/t9zBC/r4ZPDaXG2PYPT9
LLTwXsAJzDZCH6n0K7Ro6PsIPR7nj9f+iNamlwpY//u38236fGi2gxP07cng9P+AHfnehxkl6Pdm
FtnDFH7CGX4A8xGYj1j9C6T4WdMdzKCfTwaz8+3F/vn+UfIT51ewJxBjYcCB5b5Yye5Z0AcK5PeI
wWdHoZzL7rq9Vrc/MLc+a7qDFfTvyWAV759dpZc/ESm0ByRHiAgepEUY7iAW7CGfMoEJ+zi7dpgw
vm76O/fbfz7OuX9+3fq95Q5e0Mcng9f+5RHoxe29tv3+YvHX1CLy9xgowQAH6CuoQo4EwxyWrvsP
SJCPF/1IhPtO/fafYEVufkBkfN52By7o4pOBKzp9sx//xNlF9wANEX4S7l/NLrwnMIOljeKPkO3w
YWTm65sfmVyfGu6ABR18MmBdXMXn6eMQ/xbv/LV5Fe7hkN8z4aML23XXdI+EmDEMXuzDZ8eFXfQ3
7d0f3c63NeFDsx2coG9PBqf4XlvAEvyzCJDu+YyJ0Oe7NpnuUTjChP/Af/Txmh/5L74XFt3jd98a
MN9G6LHdDkTQrScD0f0adQp+8SdS35/K9nu04PM92b4PK5Vp+vtw7fsD59uAfdZ0BzPo55PBLN4H
E7L/MxnwAZHvOy30x5DF1921vv4REvy95Q5g0MknA9jLbbzZ/8kuiwnG0CfpDtr8c7fFwj3CCWOB
eMiDdwjxpYSQ/Ee81qeGO2i93CZPBq311f7Jn/Ph/0QUHV9BdHmyf7x//nOlKvJDRkMGBv3D52t3
AcklFTCaPsof8kjMD6trr2+lvq6v25sfoOz4i9Y7wwo6/GSGVXx6npxGf7rO/k+Mq+OfGiyQj2uF
oPzjcAlBLn9OThyKGvef763/x3fuB8bRx1Y74wc69mTGz8v9o6P7OtTRs3j/6mfOf7LHQhH4FD/k
PF9ZVbZHqX9fWkXfnP8vr5W6L0IpqC72P0IBX51gB8WX+/GTQTFOIXJ95M9vOZG/al0JfAL0sMzD
pPpqrv2h1o7vIHb9o9v5ts5+aLaDE/TtyeAUnR5tX/5kpBjzA/6oyPyvV1nhQ9bqU/KBHe+Pf57h
RUb99t/Dj4D1e8sdvKCPTwavn8yJUCYMMIYtF+gjGPflii/WMLbHIIYggj+Q5o7A/kEmfGi2gxP0
7cngdLT/DPT1wfb8T4XQl7tB/mh3DEJ7AaEBQgGg8AVKeA8CIYwoegjuoCj1+Zw6un627q9L2f6A
3vi87Q5eR/vrJ4PXi6vLq+P9Nz+xiuE/ysPHqq4PqHyBGvtjffiid319Pf9ALeP3ljuIQS+fDGLH
++tk/yg9+ZkTDDATsL8FyG4HKth3BkUMRsmDdwSa/HyCHV/nt9fqTv/A/Pqs6Q5Y0MF/W7A+DzS/
2B/3lzcE3m8mQiwEL/7F3LlnPCEQCR5mF5QyPgfk932L37+T70i+Tzsev7jvz7dC/nttBIMEdfvb
//qJxAYZqQDRAPPhQTOgHWz43n29D7byPYiKndXo5LqVv/3vH6C1Tw13Jsqn758IYpegyY9/Iq0B
eRFKueAPivsrSU73sA8xKwkfctYdwC6NkvUPUNtjux24oHv/trz2RVdgFzRklG9PT35m7c9DewQy
ijD8Si6A+oP0EoXBt4t/+/X1YvSPlP9+b/lF9z707ukgdf5z0yQwRvDhlD6mSbvpH/pjdbff/liI
9NhuF6p7o/FE+C/enP7M7USwRSXEJPDFgzn6Ru7HYNvy74nFrpYozM1v/+dRX3wry/qOknhot4MU
9O7JIAUW9+X2p1Zo8R7liKEAtlB+iod2hB8LMKMQWzwi8rE6AwZ3kD9Umv295Q5S66uXTwYpqKQ/
g5c6ztOLZ2+evTg/hUJmehL/efnvL6QTZI8EIUTs/oNH2pGFAhY2HjCfPObvOypjv70ppJW//Ze6
zs3Dux7P9vVt+9t/dX979qI1g7y90zfy+tn88TUQiOHhFR+oyD0OhH9+av4r19oZJP/Kqf4/8/X3
S26fUqcEHmn64WWuz14s+uOjH8gPXj/bafpgxz5i8kVHH+Ha3v76nMIg+fSG2P0Z/tDFPba4u+7c
r889xsBo+LB5F4M1DwJK4GTj3YdDMNgEpbCZjSLCYMsoh8RMw0tExa/PEd0T8HvYs3ifpWF6X7br
TH9/yAv2IAsFEcwElIoRAVH86e26F0bNudGfnsXDv5/pvn5hpHYdnJncB3P24w8/3CvlNAyQgGtg
QjCcE8oW9ub6HN7hu//933g1yE6FskpIUzSnzlKrzZmnSi10GNti9uVxvTD7lhuvuDXzuExX/pzl
V025sDAVZevGIynbqYsIxaeOsGMhXBMRPrzXFCWZKXX3yptY0UZe5aoyLli53E6eXNXzGIUT2Uof
J5MgEcHVK5/Jtt0YZNV4YpBX3ihEswu/bSZ/jfvcwpnp4uOU+pn04k43lkRel1dzqolzw6UuynxJ
sPKb6aWFgF+UEWH5gsKoYmrqY1st3qlfs7FNPTQWWUTIVOrDsYOifFTZiZuo4Y3d5javl3U9CKyi
afI9l04LLpYI6yEj74LazHpdDSOLajqp+mDJq6KORte3V5XkHo8GKmYS1XYU44r7NdGR39YdSUN/
5CeLRuULMpM29VFprs3CG5IQJa2LxVig1M2eW7d+VqSLInqMPOOWC19YQTdBoMP3WYPFlObGr2zk
DKuaVct5r7e6XTiPCuH8IRmkGVDU++GYHcGGPVXHlgSm3o4N9lWEx5COaaZyk8X91BTQazLXEm+o
bHyZDovKpnU26EGmJnOZvpxFNaMjP7QosyuRj3NuD8ugqw74SIyOep5VGjq38O0017aIrBBijJsq
kDSPOqaatOWN91oR5fG4bPr81YI97o7GieJ5iEw1ChHXc4G7NLeDtJGu5TRuO8yQsFEwI6mOxyGY
2NrDekn12BqTBL4v8thk7Ua4WcrNoMrMxMrhKUzlmBVTYttuGd9QKludepyLm6Cs8j6qFM+j2c5i
SK1oPBSbwpI+mjs/ixoXZoWMJk6WlU/rUq2rjI/sZT/6zRuZz16JohnRQiZBVlXj1mhP+hGMuFDE
IXWcQ/DTVeIFKvvjoS4bFneBZt0rWU8vB1hevBssJZ3jltlWJblbTLlWrM5kxDxsl7Qf7bjVAW+C
ZILJUx96S+GGdJocqhImp4HCvuN+Lg8aUvhr5KouO8rbXG69ZZy8TdO7KouXLsTFadWJqY27qnCr
qSXDWVCgYj3jxQ0bTScp06At5yXK8BKzPtdv6nIevWj2JKIJg4fpus3skybYOJsxHZezLN/PTRGW
pyQoupu5sUsdy24SKOllHRaXk0SLTIkrcnqUO2WKDcLFMCZeqHPeRUiVw8b357Y1ERkFylKAYzhV
HOdBNPhejpLWK48Xv+nwFrdzoJNGtRKlvEIyaonITSyyzC8in9elPNCsEPIFl2Lm8VCp1M9zY+LK
Ln1S07L1tjOWTZY2lkGPxypQA4wrY4N0ZiEtTka7aLfxCiyWxDHbR5wP7ZV3j/nrnPcI3bV0ysVF
w8WZDYJC3XgthVHRqknyRPGs729DrxDFppj7ZdoI2jRTEHUmy05DJWk0NA2B++5s7q8kC92wbR3m
OBZl7S2bBhXCnnVe271WLBc8Ujob/RMmDD70RN+Y1C6yxWtbmmq5rFAI9EOY7LK0QH1Meq6xBu5T
xI8bWdZ83ZTC0wfIZLMuXOQx4OQNrA2mPQqCsHKr0lZcR65B9Lw2XNJkkV25HNjMln6scdMGGzw0
VfN2DPv8qAtN00bEFnl40hLSHU1T5akDRoKAR5nMAnIIL0gURVQvVtuDYDAtTxYi8y7Wg7PyoB30
qIAf7dytgppJGMN+t8yxQX0jV0WV+ycExoA5nUkRsM1CRSFjUmTzMkRQ7fM5zFiL+KFD0q8OXI87
uSGCBttczQM7ZGWFw7SvchkCwfjDqVRDGJwLo3nMtOJNojrRjQctvC5qDsVgVNLBCnfRslotKzqF
A0k4acYmquF1cxrTrCMmHvPQcwlQ8yBWM++8PlF2ck0Ky5difiQMq++sk+oNloNtiigUStsTVJXK
WyGRK3g0KrciUS3i557wcgd0MKFNjiZEYlpa+qrthJxjZIitt9Za+Nq5HNsIMPcvfcOGJvEVhbVC
KMaq2LPWe1MVQaijclA66QyS8pjyYOw3Wnb8ReXnJR8iPLD8rGuZdis9lu66IHmZn7VBjlNgBh3E
VmO+Kqe56ZbIjWXWJTbImJeMnTUvFGkDGsGbs3jY9FZVfSKLofFTszRKrrwRcLpmPqwNcVUHzU2F
qnlaFb0Yzbqx7RD7w0DwWnhAgwcZUcWd7/LgtcWKZusq77I8Un3m4fMwbJqbsg0JWsmuKWGhyIdw
eWczGH4bR5ZqPq9pEap8w1FDcJ10VtWuhimDm5MlCOcg6bzRj9uwZGJFJMpAQ+Bq2GZmQToC7e90
HtWDEcNmKagLLwNvKNyhFy5FdRrkrc8vEDFWbucxz9UZNWXjNtqpvkyLcpJlhOo8CGJPj45Ew4A7
OH+NhneVG/w2LkKUb9XU0D5aKJwQVXm1WXhtaVTyfjhglbVV3E1DaZOhm5cszupgqOIeVzV8P/PW
XkG7vomp8Uy3KczCXJKLYnmnaaC9qBIVnyJHHavThXlj+QbBOkFju4zF2zDPWrXRSC/+8YSsj87M
MC9Mwb10/rSkjQiW8dSMhTAhwBqYN3XWttntQIQdDqpw9siUUDZPoY3m3uuqFGXlMkedVxAVO9rK
KxOK/q2wxp6wlncXmPPyptK9nSIJGqmIkCvxTTXYXkQurPlloFFdH2cdKN/DxSI5RD3KAqAfbLys
EzG2Y48jyfqxX9WDD9rMQXeKRIY6Myvaed4dHW0hYuOwkW3ULzm+LcfqHcvLcVzNs7DVaRW6Zjru
1dgGqzrrA3/Vdsb0B0XbB2d2KsqISUNOLPaCJirLjLVbz5bzZdGUQANWeU0RwytAZRW1cFq4t3tx
G+e0ZWcOiaqIGdaZPYKJLt5JkSl2YGW4dNsp1wA/495yVYy4IdFS8eDa78P5bbWouUmB8mx9OIXh
PEdVWfjDVugpy2LZN7h+iTwYaStugjw4DGVdkKui7vJ6O9O6GFLsO3+KJo/AgPGWbAhj5WG/vAja
FshgHHzpvbSzcX4M8LXktMxpUW5Iy+d5K3qdqftlpIKnXpS9PrRzTs6kIpM81Q57/csM6KVMZEOp
B1cpkTpi7VzSlRF9ebd4U0jWftD45sqr8aBPsqGy+UqJckarqu2a13019AeIUXckVFu+093SvAkz
Y3FMJEUgkxCfw5RjF3iHE1XDkuQVAJ/6s5d3wPqy1OuiFZVNWN+NLsrDsmljRPOwT7Tq6isHf23h
VMC0JFHRLNhPaltjkXAxejiF7SBKR2hAvEtqabMp9ptW9KmlfuAV0RxSi19Nps8krJ3l/diqehm3
dMxSoma+msPiFYQ0IPfJVrMg6cFEZEy+AsK682fhregwm1j6loGULNfBzC9GRHgsco9uwdW9ZVye
zESnxhXByaAqEbV9PsWodiB/GWYxI5pf2NC8Cub6PGiAR6lftBu1CBMBm3RJpnEWj6yGhwGP6rSZ
cBYVtem2lYCRNagFaIr57c3SjdmplEU+JQ43UV/6B70/r+egvJhGM8CPZB9rZO66Ivdi7s+3c4Hc
kTL9yWwwW+kskG+B24/x0pqNMoashwacFXXueqY9XXVoNuuyAJFaUF8mHmInYSPe9Txnh7pQK6TN
jZj0q66vs2OE7LAq1OyiOsyG7VRMdaJrX6xaNpyA6L3AJdkMcjkAar3wTDgneFYIyAGjuAEXck5U
7kU6rI/wOBxpmvtJ14kiAi0YghvxvaMhVyoqvHmFlfUj4o/AkWLJ4zAjQxTOCnwkWl5Tj731mobD
jqomwVX7YsJFEAWV9yZfmkNJyyXu3KhjnavDog/Ax9X2Pc6yV3gOLkM6Fa+s74rIo+gYd10BJq7K
yUtWwP/VGS7TAQU5jDuk0mYMdWyaxR53iw7XWZa98NV83bPwLqzKbFNTrhJb9mM6jbRLRxtqGWVB
mXaL9x764XTUiAH0Ka3Ztq2WlIIfHMemP2jqkUde2eXnQZulIanOUQ60SQt9OzFx7xT7pFy6oyJf
wlU4LG+0gIGuqE6KicHcBVF52vij3oBniWDxjDOZ2y0Zl9sGXpCLbObfqR4soDepywCDrHUhwq/m
wHabYGB1PHnq9RL617URc+wbem8ki7hs0WuWWxXJeajuLVQdOeHPCQh4kEyubmI8Qp+gdNpHtjI8
zquxO1nyTiWwlE7p7DVzVPc09jq2hnkGnhVmcpwhfLFosJkFX/IDWvMSAOZ9YqrijUOaRmjGXRL0
tY4kbBNKXMPzuM6H90Eo840DFR0NLc8iLPFlW4eHjR+cwWDsNp5jZ7TuYagUntq0JKgjhOpXlIBt
rHz+hoVjkahZBYkhUxhPHPOocqhZDZJ1kSrkeqrpq7nky7aUXr8Vo1uiuXHnnWdJ7FHbHHi8VCm4
sRUphysX+lvL+yYtc1MnQUeSwnlvWzOf3j9i4ut3Y8VeDWHlHeiux2ngubft3Lyte0gAfPhLQUlA
h61T7MJ5fRHRwXORbd21XNQCC/VwRF1/WYCqiUc13DAMDjarwCw0oF3ANi9Vyoe8ihrLLSgpbpNy
gHyEtvRsxoSvuQ23zUjRy3aB2yNVtkTgkJdIToZEE2ljDiwae0E3pAvYzsiEnMH3w5bhBcdBTl60
sjiwIVp34QyCiVc4ylB1YjKAnUWDIiJuHMtc5Dvp50XSuXoporKhEBXktckMyBU2TUCVM7sd6GjK
S7+3XvMmGBA6KiSf39HZgembIVUyadvkWERdrrmLRm1rs+ZCF+MLDd6xAVrQg00smHQ/qWrt5SdL
bfzpCPM5YGtRN17pgY3yVwhV0K2+t0anU2sKcdoXVbtsITdAbVxPtWMvR03nFbiAYlU2SR7ICNMR
DE/YYk9B9sTHA+w6EJaVi5fhls6noB8EjihMJgXSt+flmcJYFHGgO/t+6oImWPdgx97WUiL4tmpP
7OSToxp1Fqhdy/GqGxfQQB7rQBsoN47RsEhxLCyepiiXzL2dfU5f5TDk5Go0dV69FV0myle4Hsp3
xdBqserK2TTRQKYRJt00NWBxWTaXUQBxVR3701zJyJYQpEQZzaaXrPHaOQH7MuM8GuXSHg2yz96W
durdCwtiogTm75rgwObCu3PFAsMIFTnqtgWTZF6ZOQDHTZTKYj6Pg13LWmV53Jus89Yon0O2yjru
bhcjzKUanavWqu9nkha9CUnaDMq/VtwfbophasVaeRQWlrGGdAjmb7aEkQhKpjbkPkW56JbW9iCa
q8W+bbK25tGMPRfEWpZBm0jSlS/boTZABELj84ybakqwVpAfuVzbTYAsPjJD2wXwtB2tL+kwK5a6
2pFsA39NAbT/UklTHWIFGcJZTciiqxgrjW5nymcJVI8wTsjcjSw1JANSVYHPDAzESqmYsBZEA88W
D5I6L3R1Go6M8MT3SDjGbMGUJMtSFmHiqiUYYifDMTxGLVHtoVebUd5QWil6PJp+mo4rb7RvIFDJ
+jgD3zMeBahHoAsbvIRrl7vxkHZNJ4CbAg28k4/kBuuZvs9YZrtoWUzfgUqc6jNRDF4dd7jo4paP
9ZSUPojpZHIh7yPSOWHX1Hd6ADKlA44ny1uxbcdyLqLAw8Cq/uLPfqKK5Qq3dGN8BvlpaE6HzBbV
tsoH0bl7NRPkyWBGvaU26LLDvunN65rWnVwTXi4+rLXOvVN6nKt1ZqfhPSSVx53L+du65uOy9Yhu
caRxIbtViMoWUqmgquGh9sKsl6EjY9Jp3r7xBdBlJD1tlmONa06u/H5CoMG9ISuP4M25AkUU+Mnf
FC3IoSqyThX4BURzKDuC1SIDIlfcJL1wVZ6w3JVghqhmJ+3UZ+Hx4kZYVmAkgKUpQBqvrCZTu/Yl
xsUhghWw2jSe9FK8mCnNhuCSW2XO6rrclMIExaW0sLc4XjLTsrRfaLMcSacPFIO0KMJT1UCoGGAk
Nh64hU0HA4AkUzWFx/dBDNg68BHzIclqVqRo0KReDdxDUzTwqVrANUM+2iocwMScvEqtyja/K/tm
oRAgkv6ODYbMUZmhyxykfDQrQmOSqTYeGyPOBs/AmgY6ejEHDShBMC8V6N5zXLPwTV6EXR4TMVgE
SRqMaLTAn6w7wr4eriYKeuTIEBmMF33uwnLdZaW4yadQwdI5B2Nw4Zcdal/XwQS0YMlC8BlzzuMX
uuj7EKQSpIAdRJAyrlkdHNG+43kiwhqST1HY4k5X/fQakXm88l1Gulclhf32YJwJsGQPdxMmFVvC
c5Mx/pZK3NxRShwobVI3L6GwGsI4Kqu7vKGqSxWsuZEi3EEMvrypdNi8sWUhgniaFpd4fFY2omau
skixwStTZt0SbkrYLn7ufITfQYahj6UgMpWDB7miamtBY0yAoyLRd8VLSOmyV8oGPMEiYCyuqaZ1
VLRLTSLVZR0QZjdRyNoxyvNiI2Trmpg1jaiimVMBkrvPcb8idp5imY3iAlyJKI/GoJz6BIdQS4jB
paJxC9ZVWlg70HTH64FnsEIW00W23AvigsO0iDljDYpKMUMOiZmfleky0lrGXtGhPJogiAb5I8Ph
tLHlUr22C9N9GkJkU6cmL5rLFqijSRxvphd8suwMOFIO8awmPcGTgkxSZ5TlEXF16EXN0Hp9VIzo
BJRfH+eBNcV2ApO6BW24RFVDuliNZTdEfjmZOmZF18gYJq5PDqwHf5krdYM15Ykh+mCpKg1iC3Lp
ZZxXJXizadMYHcyQzA/Z+z4bQDT4CKDS1Tjo1AU9GDp/ZGH+pmz4DSVWHnvlclK0WXbti6Y9L4te
bpssDF7MWXlqbQ7UCF74XlqG74ZOWEinnVGHrhnKy0y2XK3HjMO4pKADXzShhJstAjlXWxV0sjqF
+w5PBtaGOlmCBiQhVCGq4YBWYnGHUqAZ9KhPuipSEIcXMR2AMCFFahYUL6SBlH/y+rKMJTUW6ij4
UnqTOSg9sgwrjE17C6nLCE61bccz1Y0TeEZg+falr7NeJZmEFTEZpooXq9qKmZ1QsYRDlDNQYNXi
21NqCHhbiDgg0fJKfSdtrS99yz1Q37Mu53VelnkHVL/oG3B8C5hfr6zCqERD2aRUQlax9mc9T2u5
ZA7ic0d6PxFzqcd12XgDTrQYiU39ssbV+dS5kEZVjd61IcqaqJIkOJSD3mh/PgiXkMyxHDnowcqW
uYwWM/pgwGS/FPFcVfIuH7oiWM0IUoXYom7pDirlc75qMqnKFZTx5jYtYEUe4rqfONzBwsBZzGPR
9Ymbh9DGHqRuF6IY5zVaKkj3ofpDmrjQwH6xVRoHURaWAUTZBiMZB7i2Mpiipp/mKxUsLCoXr6lA
uWc9KM2gbu5y11fpVEP+BAQ85HMVFbnVUyoQKuUUw9pIhIiE1/kJU14AFflPRd1v1EnxV1VSdv9X
BTGhSMA2a35fFP68SqoZ8PKYjXI1rMyJXpfxGI+pDOP+hG5k2g9pflxt8QpHZar/L2lXsiQ5jmO/
SGYStV8lSnL32JeMysiLLLfQvu/6+nmMnu6U0zXOqepDnMLMIZAgCAIPD3dWTLP31IPPdAevO1z/
FGAQzuu1+BJbV3UVUDsgu3SATLZfYo5JWZYI82DOR11HBC/3znUJABNtJCBuQuWZoMDMKDygqc1J
QJ5BTWNJVWk3NcvPqBsmFvtkjYO7s3zqRiUi6BK8trzKuVK8SKJwIpdSz6VOjwhtvNU3/SlQb8ab
3sHeO0hovkR0EOh4vp+XAgHe3q7iGknQf4RAnHenRZhWq09DfRKoxX7lT239X1Jw75qGytpeiM1Z
DYpXE3I0XepZd/pPZGKCwu2d8mN1F5p7y8Gk1+XtreJWHFoEtkp1o5qTqFEIlZDcsHEcnbbGU/K6
kM+9OFfKVixbY22qBPB2g33FBjAwpGWWrJKh0slFbvK1C7KgoQMNHcOXD/qjQBr7Zk4aA3IDJ6Fi
GTWGkthKs+bIyHWjRbrFQ4LstQ6d4QOPhO/qIfbz1DUc2XbCh2l0dBe2mfjdzfUPuDQUeyvf4gxl
nLswbKxepUN+kuxvGUKEYe4FG3chxJQBfkYtW9FM9PYrHAYjtYyOJFaSe2N7h0ygB9g6Lui/rmty
sZKfQljjo6YD4qRymqxpOVh1BKSBFiSH7JQF6yk9ZH4jWLALI+TEcOZRdekg50qtUrs5oPyA9+CX
63pcOgtOAmcSEqKRfEmhSOcpvnKbeUmGhQuSQLqzvs73luxIj/0sOMsXTpETyv6/sfomGqu+AUqA
ovqU+kmvzPCJpMIJs3SqaGkNSOU1l7i7jMxlAOyD7n3CecQ4HMNmbBLgQvAKbav6vUSZSXSU94QA
9wNHpRhEJzq3V6lK8NqxYXc91X9mSKA/Kk6Eq0x5Kgu6vlW+TVdJIHTP1rcyud2zAcOo49TKvGp4
ViXVl+X7qLW866u3ZyOGCoVwU2rEBFTzfLtwbVbGVCNk6OnkTfe6dghpTE23dpCMem3dMT6IzpfC
vPmZqzLlM5mct5/aZE7VIs48OTBO7eDlNAsGXwqKwWsDkYZk5zifSeMMhPQK0E9DoVLrG4AqXv8S
npAcBorky9A65bG4N9zEk7zlV/4W/lTdzE2OxkN327yS29Iz/P7OPF5f852NNTRg3SzDBJ4NfJXn
Sx4bVdkgJMPBVyR3KnKnqVR3md/+iRQNd48JDnaNN9k+SephACyKJiHqH91tW6COYkogL7l2+pjD
5bdSk/9I4YxUs9aQDIqceTHwAdLy25Zu7eQ9bj6GPKbXRe0v2x9R3LK1pIvXRc9UWvVZ7BVx0gOs
UOBIztPy+7qo3VOBcAQMMiZuGpPH+vWkb4w6xOJNLh5VwRDED4WbIvnphE7r1q79brnXRQKpeLGQ
FpGJie4ehJKsa3HrNoFHTGrUGVSq1wZ5qOFxgsqa0uNQRMp9ZFbAV6SATE16u4pCPLZw/B5uRJuc
C8iLtBxt5C/otFovRS09D3b7WNtq6yyhElxXc1+WaoLHFb0vqspd4FPUW1ZoZxrqORmgSJarrTXC
5f7QVY1gRffsBf7zP6LYim8uonocamtqISppkDPoZiAoSnccn64rtCsFXT4WA0wDa8NZZa9LJTGS
FHdsuSAZ+6VrUQkYCoHt79w/hrWRwi8bAUxmMSElJf1LKdX3g6m//neKcMuV1sukaHmMtF2poEg/
25NjNgAyZGo9C262XSPYaMPZOsyiBvIK2sTpbU1WZJzf+rlzddP7r1SyOMOegf6MkJdWqbwckep3
paE5xXj1X5eyvzeIFdHIoKmWzCxkY2ddl7dhmZca1Vo7crQa4AwN+C3Bmu3b2R8pnJ1pHZKGAzJJ
VCb2oVPTt6Ihv+JuFDyaRWI4Q7NsFPy0NQV4CPufzF/gXN28KAReQGV37oXLgUVjjoRsAZ3NiQmL
sDQ1KS0QdVhBT4vn1SfeemO49etYOcObGjtIglDdYw9bXI6Jk7mz2xyrW8UlND61bvU4PFYotwm+
bNfzW5sv447BFCIlpoSqTcnT6q90fAmPKNX+pQazlx6qhzwwBefu881ybS2401DFuazYPdZiOU1I
rTtT60xef0xOBrVeNNp78XNYOesduYkFyrJVvpAMRL2CZA0uHsLFYapW6yuQ0DbV5sNc31XkG8oB
NC9Q3VRlwVlUdi1rI4yZxOaYoMqC5FVjsiu1yZ0xccpXzbVvWBxt3WbH8EFZPXIQ7SdhZ/yajtxj
rq/LMa5Xy6b5Ua0cCeg6p2jd4a4INMd8MhdYl9I4pdvd9PfmqaIAXApWedc/bBRn/98oHq+ALpgo
k1AZueh7zVTG+7Yqf113QvurC8M10eqgEZ1t9UbI2ltqjhpu4cnJSO0YR6aUnVkXvUk+TeJyOf/I
4Y7HCiAZCi1QZnJHWr+aX4nXBKNj3Wo/I8+gxktxBEzzPqOla3nJh+iwkP3F/COfOyzqqkjmsIbs
bW6dUP2zHdmtkAqLDpkXvveRo98PX+UXAOKo7oY/+rv6t/moSI4oXBOst8FdLUuIAmQq4zuy9TiY
f0Vy47ai0GL/yKD3BTUEE0nGz46UzaZattopSizbFAhpauJVZjl4qbijO6KG48aR0/gxkqfK8bot
7V7PmOCD+TAwJIMPfjVk8SP0gmCP28ip6y+GfIwBD4hWIrjTdjdzI4gzphLwrchUISiS/lKn1EnS
9+ua7AsADSRr7EVCh7OWJZrz1JYk5AVq/Whoq9+pfz/Lh8esjbgdE1o0QGYsZimbTQJCUWlQ2rep
/VIfbX892K4aJI8hEtwRDQUx7d7W2GC+xOMRveMXHruKesPQiwrhs2wGCAh6x0IVDdiP4zRYgqfd
nonjapY10LZapmVxi6fX6F8YG8gym4ZKTXEfV1Mw5a13fY8u06RsARVk81BWJEAEcheDNqKAaydh
7oV3M+2c+qG4s109UDzjL4mmggVUdlcQOT1dw+ABNKZyWs3x2ksozCMbkNORrrQ5NRkSHv1BvUuO
5ffpFuiS/otN5efrau6ZIlqX/y1X4RxGWKAWsQyKTUsJ9dIlp1ahiVZy7z5H/heKITmKhDN3n8dh
YjVkwn3O/EX+K0OU9LTcRR7aBILs0X5iS6plrjifvisY2VjwTiAMJvw5C+Ncs4ocgXaoye7QfHTo
dshI55T6fWEqgi3cXUk2g4CoyPkB7HV+4FaMlZCTGHYpS5OjAJFk5sfre6UwI+BvOXsjgjMSqTCB
igoRBQNX4sZZCXBpXrroa/gRWs2xi5dDGw6viSIBPBI+trLxpYibR2CZD8m65E5umye0O7xkrUKL
caDoLBS8Oq+vAZp0z9fAWCu7aVOsgZpIBg3tArC1qG59wTqw4Oj/XgeTkY1sfVtL4llaB9xy6oNx
mo8oyVPrmNyuLmCkX8pAdKkqbOuuyeNcQd+0yZTmiC5IgIR4d9JOsrcey5f0Rb2f3fChGZ3yuXf7
L+G9KAkiWlG2FBs3DkR8OaLJEAjozHblvnYnKxFcd7t5T9uyDNVCZ6oCAzuXUWZrX8QLZGQ4n9ZH
4c2H8JA+Dw9iP3fpvInCqpIYr4ieJYVxbG7VWVqbAFI9xF47vxRG42hVBdyR4JzsCEF+xVLRmStb
yDNya5aTDMiUeNQpxkDWTicDKKCGGeLOvJFFayeSxfZvsz9ykZlhkg1o13AjyZs8w63Qu+jFFG2g
hqO41upntLB9URV553lGCPqRbcYYhtoan5gbrGHs89oO4VTXr+Wr4c7aQfL6E3uKqrNTPQDE45Cb
6UZ0VV061TPBfFquWtBksBaTTtteKh2g4g+9jpadcMK7dFqOWpv/vn7cd5YYvdc6cK7YSxbRnC8x
8FPoGiBtSIE9xB4+GQDkIlftXpdyecbJmRRuI1Vz0sKCvSAk/adJnnP9hgBnqZymKHeA2xHZDXMZ
5y7lXBxTemM36AuP0P8HcbqDF6Afu10QHvOb6kio/EP02tw54efSWPSxkRaRMNG14vN5JLvRTemP
B/VJcVuHHKTX6+u4Yx4wScCeNUVDMx/hTnhX2rk01mwdV7jK5KHuXpWo8fU8cqJ8FtwEl94Rem2E
cXcuwJURaZoppMmEwEl1+rEUbRSzrouN2ojg7txRAfSvyCtUn45djlfd8JzSIsjc6GgGAB9nvmiz
ds39j0C+8jVN4TKE5Vh4qRVM5Y/KOkb9y/U9EiwbIzXYmsPaSmY+t8isazGQy1LqAuF4XcLOg/hs
Zz4zbRuLm81FKYFIL7whdle/P6I7G02bfuc0QIj6qW+9WoMzunbQHhZfBg7ekZ4Mv3aBaX2//ik7
UdP5p3D+YwG0qJaBh8JRS+6jgxG0R/KWU8D5PPlrRxUXrRBPLd5F0qMI0LGTtsO4UqIZ7LECR61z
svu4rjtAvSQKLzJ4mkt+owmpcMMRacOsgGR0cITo3HOv67xnQyCEQGSE0BcjVbkN1ozemNWOSDRD
rwuJjovyOx3/doEbZxxk57ZsoPgM7MO5EcXroHRjXQIDiYqMmns5cO7XtVDY6nBn70wEc6IbI8os
k8wx+lc98pS/opQR4Oi56DEOWHAifsXu3aln8rjdCvNKVSopS7ze7281t30oZhe43SqQvPqA5KAH
6HLuZS/DjVoLdN3ZsTPR3PWTdjmgnTZgMpXytIZHK0NzjC7YsZ0rbiuDkVRtl3OOxkTvUsARMgm9
GFmtuH1mP69q/TZn1s1SaGjd1YWbyDbp/95EPG3Ppcba2GpVDqn5bXKfHNaDRVFUf1Ld1hXHlzvv
6K1VqvzTIOsiZRwKSOsWp/pe3rZH5RBT7Wg/yy8D1fz+W3xTB//knFtgspDZMFwQU2rcrdfHAOeY
BJajPMgnKzDc7CTdS2gLcBGNeQZEan87DQJvgiSYBfS6jicud/xGnSRqjaNPrfLX0FfHSfkobUkQ
SV9eFOdCuAM4GpY0z9Ggo3RoBRHKh0P91/UzLpLAHbkpt2fw20CC3IBAAT2di+Jdl3B5ss514E5W
YoI0wAixUE1c0Kmy/aywnUaqBAd4J190Lod9x8ZZgR1mVFp5kKjysPr5I0twaO/VT+1r+yQhxy4S
J1o4LqRD3+2yJg1AyZXmd2/ZIfJa2UEjUqwgEYu3/YcdufFpFVym7FfPD/O5kpydR3pjgrgFUjP0
9DpxotyP4VSB2GAsUcYkAuPYX1PbZHRegOobfFYMbBwWaDvGkM4/0aA5BMm3kOYfaef0uDi7H6Kn
zU6ogEQYXlVoWwFG1/pEEW/2MF7yvAKKWKI9TV+JC4D9Q0L85S73ZeTqb3tv9dI3xZUpOajjXWYJ
wtldfbfyuU21tCaVwggv18kFRhLyQUOATs3sdvRKL/HtErSn12Aye9u5lcdtJ7ok7XoCdg2Qn0j3
tBZNk3l8GmIjoqZcC4KSPYvdCuOC9cwiFeBqUK5vvnaR6hgiqKdIG+5+a2d7JQ26+2khr86cvFv1
q1F/TVNBbLuvhwVnz9AVyiewa2MkaTKNQ1uowDoDrqoNt+ihFbjdPZelYfIz8G/E0C7QKG0xx1oz
4oktIz9Ls1nrTiW4W2inK6I0904hEp3Aqs7sHXUVTHM/d1t6FktyW+q4io+TB0RKHjTeeIs0BgD6
fuYaL+mP3rGD0ls1xO6Iz4WHjgUAnE/BEQeCUZFVEATz6adpkotpWS04zmTyxgjsC4t9p8ULNawE
vZRfUjSPtzfoeBZcDDv7eCaXO2wlOpFrtNZbdDbRu9zdqO3fB0cA+7nRjDteVad34CPAW7jP/Lh4
rddvkR5cP8E7MfK5DO5UAd+GxqYG+0fuFne8ValySCmZnPBQHSt0b7ui9+mekzrTijtmSpyoqW5B
q/mn7K5Uv6lQtR7diaLy1wbDQaDgZfwIBRHpoEymKmD85gxULqK8A6V+4X2d/fCkIsnlaAC8Sac2
EKm2axGolilg+1NRLuD2Czw8cqensAgTYXA9vrXF23VldjwUyCsRsQGxi0fhZ6J54zqWJO5nSy4t
qsyAJepvYf7eF485+EKuy9lTZCuH26I8QpNxPUARorwPa+p2evvfSfh0KxtNGIteadrQBN2/X2wp
+q5pcyqQsfN6hjtQsBEGHBTSSZwa4WJN6G7EddyCL8vXD3bnqmh9/SEfZb95RaiFfMGL/ev62u2c
KJAmMNAxmh7BqMiXt/MlbCNrHSNv9hV/VWmtHVjbxwKR4KlgxAJfJJHMS48PmSz/CCsHcySP7e+K
tUKrEO7GxlvcxVNoTofKVUEG+GagtpA60LQ6CF0vOzvnrvdcLLOjzS426Ofq804D94mTfFf9zEP3
eu+Y3xi4Sf0N5ry//sHaYkVRjrYUS8UgtHOBSKSVdgxeKED/wwDkBk/jTRJ0lOFXtUPyYggeSZfn
AIDmjTjmWzb6RUkvTSN4PcFNYITgh2sbBAcZGAQFoc1O4Ag6YdPWoBLmWwOjcC6IJJj31hA98tLj
eGzckBamG07H2AcRwHgqkNUdQQlhOeAuLL80P3J4MNEnMF34vdx+AreXnbHifpU1vAOocWI5XrQm
ajR8AX7dl96rH4Kd3FvarTjuuTOPzZzOihF568viWkHtz4cOBCWDn7hgI/TjE1KmwizJZSKbMZjp
QDMi8DdRZeXvbIKO8qk2M4+Vklfauckp9M2AUPTUC4Kwyz3lZHG3gbV0SaJFkMVaBdG46qagSPJs
f7oz0aFiOvWPwQetkEVTJ6PgEXREx/NiidkHmOCdBPgKxWObUzYtTaWUQj3zVjBC5oD/p6Lq4sV9
9CkBRNcMKwIgD7eJa6SFaVTY6LKQZnThgPNizsCTAZIDU5B7Yot1Zp1QAn2JOPi4ylkv3fkBaZIK
5OgWAPllE3vmkHyZw+IIjMWjnqtoRVZeBea5K89EccBE0KCYhAuLkqbRFSSdMk8L8HJsLFr/Mg/J
aT7YXggSVg8lW8Wr/DxzbI3+7RYqKKthMomCniPAb2VOeIjSdGl3WFZDTSonXtuZojReiE78pX2g
B0BFzG6B3Ba+lN+9rpikuMpztNatlWMC41MfyMMyOL030dKbQLbjiFCDFxcVVNvK5G0yBE+B0YJq
YyBBbIGI0Lphpn999/Y2zwTtsomGfhx2jUsZSq0d9wb4dj27HEGwYJa9G7X5HTqPVEdWutjNw/rb
dZGXJwHzBCEROTwTVXC+TTHpV4JeeqylHcmHJS4d3XofQXwxFF+vC9rbtK0gbgHVJmulvBiwaVLk
ggDO1SyBKntbhBgCA43AYY+JlpxZlPJIkq6GhLj/uuoPXXPXxy/XldhdrY0ITok1broCriMHRF6m
a6E5OAeO1ZtPsiFyUeys8I5jqw3nhdVx1LoJUYoXKmnzNcnL7tRr6vtQ9ygHVMYCetb2WQcfm39d
RdEqcmd4RP4ja2zIlchtCmKEZfmrzn79dzK4+DZSRnD5SlhGVSmfS6LTKk7ewJorcBS7Jvdnt3Tu
OPVj0tkgGUTHsvoaSsCitqJGRJEELqwL1aYvDAWLFXfvY/eY4snxD1aKvQKQqEAoxb8ECpAElKB3
zFFsArWzfjRJATY60YPj0qwRgis2RkPgKkTPN7dQE2CneiFLudcaP+fla4iWJjRR0HD5uy22MGh0
6bNgkbBuYf4yNIhaAgCKHrEsq0ANChRrEqre9SX77DA9PznnUtTzKzcd2bmBs/FS4siSpwH3mbor
+Eco2qdkD8Bk9FPG+cvsVTT2TXcI7zR0gC+ivbtMGHDqMuvZROErwDjxWEQFqPpodCj9kIKdEIzl
twstaOwJI+FLl8EUR8bYILZloC32XJ4BstIIvLkF7kWQ/r02bvUluclRtQfdA11RjYmhMR7giZCV
4PLF+qnqH9GcY2yrGaS/UQwIlT9ThSZehmxM+Gh61VHxiAPWP1HXJvMRF7sMTDReHSZeyp8R82Zx
W0mqzXmFRK34mPpgbN9t+7ehVV7Tx3RSWicCG+51y7p0jVjfjUjOfKu6BEdBmhSeGtFIBV+VETtW
/XJdyKVLORfCWe8QJeYEAHPhJa06gWAkec2y5u26jH1FDIBVUKIH7zWnyMAKNomSFd4oPYH0xLf1
V6J8vy5j5xnBFPkjhFOkqZYVDS0QMrgdmA/6Y3NKKcg4JEAAJtqig2ag4Npx0lMExNZ14SIFuZMn
4R2l5VNeeIzwL5y+22lFzdb+R/bwR0PuvBWxlYKOAxrOqLaCjrhJvmDkwH8phDtZlZ0PpRJBFYVM
d0mYuHoNti3Zv75g7FcuT9MfVbhow6qmApM4oAoB3DLROhqBehWUOUgTCUovn5fJNVFcgAHGiHgq
FohiT9noRj1kweQXjxjh8PcfsucWyIUZC8h2WvQXFl7xNnxvX+UP1hzD0i6y3x0n3w5Ut8AjWnfF
GVWBAfKhRy2pOnj/0ERW6gSMJr8tAuomALWu79rna+7KWupc/AHmvnZaVWjYeaB/TI9a485HDGfw
bKRiFpy6KYhO/SkJFj8D1/nBukeG4t68Q+fee0HtYyW44EVqc47FSLKy0FKorYygHzd9iVGbVwJG
i/171YDXxwvTvnRfVpqDxb8Ek9DkJvcsexcel8ccxZrKT6iIHWHXH/8RxicjMKyiTvUInVxJ3Wk1
leYedMtzHA6i6/vy8Qdr3QjijmA/DcXagurOA6UibZPstgDeR53ddjg0/So47yKtuENYGiQZ1BHC
4nUN5OEOcykEprAfhiGZjCmyCCkxF+g8Gpk1o7FR4gKe7zjfxq75I/HswilOlSu5GgAiqguIALr3
E5oHrYuOv84VmeNlkY+FJZtv4Jyn2pjZWM34Bulgvgxv8a/xWGJUh4vZLsp9/ta+SQG5Xe/QmFE6
1rNoCfYNdSOe21IGVa4UE+K1oD8WtQv4H+2oFNhv4Q9J2Iy0a0Abadyedj0yXc0EaUacHww4m4Yg
N9c9VjLo6eff112Psi8N9AhIwMhYZu7NMI8EY3c0nIv8loCZAKN53OJQPXdu5IW/wNNmoXRxYq61
U1xR29WubQEeg3SFQpRLSqC8iaUQbD04lGBva52Zaq72u3Ht+97JjmuAoDOI79d7PQidgso3uTu4
8/v1Bdi1LTzKyKd9sVzluX2DDLHVW/g79EzLLnENt4HqzZfMhXs4gEikdoojuKUO8oHcozGsFzn/
y3ZErPr2A7j9zsYYvLoyPoCgaOJpp5XWfvYkecXX6WtzK9PpIfFD77rWu7f3Vih3p4JTX161BULb
uPBn8F0TWXpLw/5GVi24K/LQIbXlhIN9C+pM/e669L3rBW2DjHpBQ+xqcCEl0dM4quIGt2piOSl4
llOEj/PhupDLOhhbVxBigBGDFV/55HBcqpIcS0j1gaYp95ND88l+Rn4WYDWmzF+JPP/u64nxGKEZ
BQWii/IoyjOgk5Y6LOpnD1xJo9NrdDcCQ/cOKqN3EWpvx/mjnwCjaICgA4yV72SQEq1Y1gUdfq1e
PpvJ6mWyRK8v4r4IU0WjLA6IIXOOtwK9fK2GEFH1b0boqyBmvy5gpyKifzZF/FsCd/wmzFECYS4e
u+kxORQ5bQKLtsAplTmFzxHZBAukuEDrTBp31rQxsYqxQ07BSMjzuEg/1B4d6rLNJpKBLLtObxpM
I7ANPD/r9FZLNIHlX7ZiYeo36wH5t7rcuTPLtZKmnqVOKOuuVm8ZdxJzttYvdDR8aH7rRj45xL9F
WYydl8FWMJ8bqtYUE3FKrHNurN6USiB9H24wRc2RElHEIDAa/kk/zXIbawNEYYANDb+MeDNmnYuB
NFT7WCnrdsMwuBvl1FYUNT4TyX7Q7hNcMaIDsucCzpTm4lhTz0FZqmK1u9Yxgrj+hO5rj4AFOeV3
Fdx9QgrEHdd2JpFzbWUtaQZh5lwA7xSDn820/dZqBKdGJIXtwCZpUuvKlK4zpJBe9XSMCETTvDtY
ggB973o+U4Z9xkZMk5uZmklYPnRrjiB7d+uHlI6mY96wSLAJbG89GT/HD6AKb8Yvw0Ps6SkGiPz9
lzMjUDMRJqBSZPHVqJFEg4xBX6yh5DkHhMtoRreMTYGUXaO1CaaHo2aJe4PzdBijUct2ASmrkThS
gT/p+bqr25MAiJqF4iHyXJjhe76amgQq3dLEpiWTccwnKYhLel3CXqCKQusfEZy9gyIbD1RmF+1n
LIM9urO9n2hp95IH0eESqcNZelGi4GvkbFswPtIlIDZys1BEjLHrLxVsiYwiKAAtfCmtjeoJo9NY
nEKlh/Bk+42LlKRfuIM/3KY3Klpm0Z8IWox/YnUKQasnUpKoMvMEVElf1H2Z4kmeNaBQxmzFdDbB
9dkKtmzvJCsqOlcB9We8t9yFhGVr7HyEfrqx0iH+jWV1wkgI7t7z/lsx3LXTpQVeMCnEWHem8429
tSPnaFHgKx5rrzn2AeabCKP767qhbfbc4M1Sylfw7n9mNU7FdzRtn0Jq3FZoIMK4Re9xVtwk6D3i
o/VYc2y6BNOhppmYfYhpx9/6f7S3edTOJOdrSjJ8yIhOri7oD5Mfg3lUFF3sngjVRMeUDYZmtBSd
62vPwwiWf4gpE6N6SbCN981giogXmUVcKIMpEUAhGDAZnhRgwYhL0i01issm2J6TyNUXLF0HCv7p
eSrfJSUTxSxsn65I5JNgZWXOYWlDohZEh+mucNHbczT8/CRaQIFqfBoM0zfIOmKimVdU/bsyGl6U
Li/VOBwlEt5O+UKlrhUptxcRomD27+Xk6ay7Qp/GrMRbJD22R2Bk/CxQQZKhHf6hS9mI4jymRDDS
sJQhakAL1vpqK69G+CS4AfbOHFBcMD8To8Qtnhy5STMEIBWeIKOv+vZN6tv3BjW/jR7rVyp/m9S4
E10Ee88eXM5oH8JLBMeMx3EorTJoXQS4w+SWCOIbdG8DhYd5QRRtDj4mlZ5EQNfdi24rkjtqtYRB
CDZQ7F5+jH8NwXgz+AuYTnEgUIUQXQVCBbk3SmXHYzalkIa5bAGmO2cYm+da70Beg0h7QHRLp0P0
1/Wd3N/IP4vKXQzRFMvRjEq3pwygxh+/L8P7XMuC22c3wtuuI3cvqBqGN4BsH4HkE8hbbxHS3bDH
SHaHzN5pvOn81R2O0wtLcpV3xnNCRcaz5zM3H8DjcPtJsXWpgJoL+WaDeCTDDKjrC7kvAQAj5Bt0
dHpyt1DU9QuQTlCxN36V2UdaiVDyIgFcXKdYyZDnPcb/NmP/E0McTmNX+9d1uGwLxLMRpKlg3WQA
AhSHz6+WqF6lZa0RbDF+sBx0+K8W6BC99VDeYEgDo/AD6XoW1BgMcF3ynhluBPPxF9ILmpWzWnQf
aq6a3+U6Zk2LKjx70QnKAJgoz2bRKxpb4c07A8MEiIVZZnBaM9h7red6/lnJK8VUTNE67uwVGl/w
AGfIBVAzc3tlG1nb9ilmm05PyOX6sHk6H9YCMAkson3KT5G/CML+vfzemUwuKG/QWaknmOrsxUfj
pN+kL8Yjmg9YpYORLi4HAyTXkyvCHV3GPKCsAx4bSV0Z/Wc8IrvQ1HpFXhM8BlE2ALc7HOVK9owU
beOpdqjnmWIs9V8Nhmf8XYM5l8vtZdEmejw0IB/DLF1MCP1YZGDQNXpdiEg5ZrUbg5ESshgYxo2R
e3NrY2LL+lyNIPFtgKjJqi52hlp6gNqHuolEu8ku6fNgCPoBbQpGLbgmgELPRRutjMmYI8igeuQz
+iMBy/Z60x/0gN0+xg8RPGInhYEzD0wiph3IxmX7iG4sTUXwNKVajaNP3J5gWCSK72swUIzcBTVS
6Qizw5en/lwot4kob2FI5Iw5Sr2PpqqZDivgN1UAwgXbQV9T7PX3xCkeRNe6SCy3rcZSlbaMPm70
DBaha2orxuEss7Nahah4zW5sfhe3q8rFD1Wm6xiSbANSdooObQyyzB6za4CwR6NY9qCDmCk/LAfL
NV+EwPN90UAu4F2JqQsm+//GdjGHd6qsEoxlnTdgcjJtHwECZL2SS4O4yXrsT+CkBt53pPGT6Lbd
8UVsY/8I56KKMpdRWWKselHjYpTFhB5YWv7AROw32Z+D7BZvsSACGmYRHNidgO1cMHeBKT0wqZhH
VXjhN8XvH9eD9sqoK6Yjceo70ROJmefl7v5HS56gOMx1kLSDy4uayuzroJAYFSF4+fJRdKYQT1HR
dsncmxGIgzGYGH7c7O6bpQzMpntQq+yn3lmnsQG2dFSPRVrngphmfx9RP0EiSQbV72dVb2NEY22q
ANajQJ8fm/vpm/4j/USlDVjScESxqnbDe1EVdvd0IncFcj82f4WHpZVGChCzAsNNyGkCYFtrXvXk
47pj3ylHYlk3QriDqayppUsxuLwwqCq38d7sAvtZvctl51+8GelNm7jRJ/eCIoJP7hvpRjh3NI2o
jRaMYlbp+HWkup+cgDp08u//T6qHHStFp42C4Rr2v0YJnDuCqFLbcGJOFjRUmI/7YcAHFAEYv2pP
+VDdDgwhomhuT0MdQ14wu0Bh3Cp8QzqJF7ldejB3dl7zXQPgApBCX/no3dgLXSHP3Y6GW2l8zaGR
ZFMt/iVN8VWUdtabkEaf/VIRpuVEVNT7dinQYpSkSBaj9U0Bq9b5kmaFiZloxpx5pAZikiyY/Rx/
uW6hl6GHhceujhkTBA6G8FXFJEWwFS5VinyBdWJEVIM/3YoJlnfqYudyuIMQ5xHYq1U19WJCvhWq
7CCTdAzrCre/FYxV96rP2a1sWeDGwYzAYklEpb8dRVmLuIo2N5SsMLn5fC3tYlEzHHOm6Pi/STPt
/5Hz2alEf7ai/0cOF1DJw2RJma4kkNMfBwxzQvrFbcHsJYoudowDClkWoKaYxUdM7grCjsYY+IgV
DZNT0dooJ4hKzpcekqnyHwn8vTNqthbOIDD2JJxsByiht34xbjEXbhS8yvb2Bo4f1kcwTgnQmPO9
SeSwltVKT70hJC38pOWXeYj3hF186WzilWzwMxoVH61mEkjeiUeh30Y0F0EM6CpL5wjjxxdQYzsz
5iKCnXRFAzVmFrtRiAbM0kRniC71CyYfx3KgYXxVMNsgBJsSi9DBDCPBbbi37GzeCzL1aMK66CMq
lzbVElxPHoaSam4ul7I7je2ptyRROUIkiTuUOSZiorQLzqhoMV02wGGtiJOP3nUXcxkhYokVwGJ0
+EewH3MZi9pO8dOYCe5V8ivoINza6v1EeSTmizWKuKIvU66M8RgMJRi1QSCPk1Vm4YwuNlgSJkeo
b+mcoEC7hL07rnp/Z3UlmC5rpBowhkwXxOA7x/FMMvcUXweZhOhUzrxufsgMzYlGkQdju3EeBp7r
xnkwzLKczGG04MEWVA3BmduqN1Z7t0RDcH3Ddo4j2CdMCyeRHUmNOxNab6bNqDUZXNh82wXWkaXH
e2F7/471MW5qVSEq7ji4j/NTb2PMaD3YPbqcVdDItAXNtFtZmQX7shNbWmdiOOeSkaJStAGjq1KA
E8KPkvaSi1nQJsjuivf620ckCTkZRJpxC4hkZ6yCZR8cW+W7WtwR8rsnAlTCThLXQh8+aEnY8EqQ
cXKWnuSdoa+Ggg7YwbG/jo/lQ4xe39HDAArbZS2w4nBrTy0Ds4UVMPKg7MtznI5rhLHzGG7vLRqm
OfcPI3nXbFHGf+8cGUjRIXX2P+R9yXbdOJbtr+SKOaPYN7Uqa8Dutuoly/YES5YVANh3YPdP7yve
j70NZWSGLu8tMSNq+CaZyyHZhyCBg9Pss7elo1O52BUENUNbAzw6Uvd8W4TtU/5Er1B+31Q+DdoH
QNbWJG0unStUAEBnoetADTqLr5URpbC1ClJ0lY4Cf7WZBfUFcLTaGkfYxaW5mCbCSBMWt7yxkzFz
FHuCPByVsrVk8tm00v45/0LoBoI4GDy0QLhi2vD0SNVa22K7tKjk1+PGo3qUqO6tmorbzx3EJTOQ
6cY2AD0TQtOFGV1vTSsbKKoM3r7xtjn/0vyFlWBi1wOSGk4czNWL6EZgYNIGXSMJ3Uo/FLoDCuvu
NiPmyhz0hZV8NLMM6amplVaRYCUJjab6oBS3ibF2UqVfPvXbyGr/WMoSPyRUqB5PFpYiAIdqM9S3
6GM6PDYiCwo9Owjnu2McSwIghabtSpGuwF7Od92p+cW1kZGae9hwqEJpd0QFR/mwChS8uEKprAhv
hCO0LB64pMsKDfg9dOP60IAuK8StFLDJsy3GJ74p8Z/efcj2/rC2WNA4WnqbuSAoaqsvhU58dIiN
joafG7n41qTOAKD8CIGXPfZEHwZ7ElCMJyijVdaB5is778K9hABP1RDh4e6DsPkiYHAbxUpAz49l
7EVkoNgaFNgaO+1O8lSLR92vmb/OyHhpXaj3gv4U+GTZfDn1EOVoeDOn4LIqrd5XZtB+Ta+fv7kL
COT3UWepBYEQDJQtpyYgDDIJIwdLHLkiGwSwmt+ngaWhGACiaNRbvRn1jv6Kh3OCUi/9ylch5xcW
iTXaKCUBMIugc3Hlj1OLOgWEw4FYG9HeeXDMcSVvuGQBAB7jnZkIDJMLC9qgFWYqd7xWCXtr5KOA
ero2bz9/lReyE8y+fzCzuJqcmqhm4cKMhCpUmo/q0bW9U6E8ifL8waGreL9LuxIWEU+g14JtufS7
aq7ruS7ZpCTLhvpSYzKi39bhO3FmgErqYR1jeNmmxCbpqOR4YFA43TDEGkpHazHZOwTaVwwUz48K
pjKUwA5FCHQzQFFQtImNlUvs4if8w+qS2NkBSxJxvBoQnoQhtYuFuzaGfR5Y4OsB1CJr45h/XZbG
RZZ2jjWCTLNIey/oLDqHEBt/KXl9V+fNKoe5PFeLe+bE3GKzTFBkcydQA2OzeF8LlKcw5irHeg1I
Y7d/Pkk9Xdvim5WZAF2bCYak1gCOJXsc0n5bdtVKJnLhev64pGUFwtFY7+SOfIPTtd3esPpHx9bk
2S/Z8IDE00FOAuDlsofaNa2T6x5iJpUCF1qhVNNiTMRaa6tfOssmIhkLrgcVYeAyT3c58ilacJCd
vsss662vdX4PtLCcNq0qwPcpKOM+dx8X9t+JRXkCPlTVEaApCndGK7TTFvSOr+141yXPCoB/n9u5
dIBPDMlX/MFQWySFSfpa8lbNX7V4/AmsMJSoYu1ejhVhoraOss24xqp2IQXyTszK9X8wi6LmZDhj
5oX29z5UMTjI/QE8pPCWvvk6z5F4gAQrhInCleVe8BwndhfOX2DEReXp7IVGFpiT3zqYsWGhdm/7
4HmhABb7YNf/KwU/LBd4YQDlwIpyln6N4JOyWgULQsi8KecBltL+/vO1XVzaHzaW9ZO6wJXOBcKD
bHhm3cNE1kagL340nGkDjHuyrr3E+1lmp6WJAoxfG/E5mHmou0cW6rsxmKNu9k344mH3V8Bqci7r
X2aXoD/cLlmd2WAEM8zGzzvX16rEd2Z1xWFdCn5O7CyCH2+oMzB4g/YLbTo1MANrWw6Rc63uxgN/
cp6sjRrmEEZ4arcpds5B/cGfP/+CF9zZyQMsouOhEAbmmLHQJj2ac7aB8KwPD7oS/1yo58v3iUsN
exJiIMsxSnOgQ207WGePAz/c070T5Mcx6u85EHKfr+gCaPrU1uKc65WpWY0OW5KNTw20sLmh+xYA
l/tO9ee78ugA6aIlYafHJPgryQ1gJ5LlBAJ7lr1MbjwxphNkXyjwLrKLlkbuzkaz9721HHuPK2uV
vmNxiUvSQcldB1gPoqFTnzZTzJnNXSvxGNg3VlTFMmwuBkRg0JQG76B32+zTkETlWqx5IXw4sSxd
wwdvOlooTswlwReN8+vmtrxzdyYcmt3Dla0hYy9s0hNbiwtjbGe7zB0PY0I9jWmhoKPNI9dZ4wFc
e5mLjTPWUKduVYdGpVD8xP3BtKcOrOPO9CjWJCcv+bWTJcln+fD6KG3HVEEzIPIgaZF2sfkmgeEk
FmA3hwaQynwg4lfhNPI0n20XkKPKzSL7nwurmqXXrSKwXQD/6sHITW5N5Fh2+c7ITf/KSCAqSw4C
2nceR9SSTlfZJ9OsjQo448S+K/1GZq1pBMUS0IBOaJf42bYuAH0nLyvH4kIoc2J3sTmroTEYnbHO
JrSMAKLx7Jv1VRK6KJHV+tYUqXpoBKqfPqy12S5+WMAU0WMDOgFgqUVYrVWzN/RWCwlNFqh7Mxg5
eA6BbAHzOf6jEfR36y7vvAKPAryNsR00tuXHXZyPpqBT1fcee+/KthvIA23a3b9B5is/13L7fLSz
OCAyHoXsF+xYEBMm+x5Mg7VvHyUO2Ao0AHc2a8XWS7HiydIWO3awWM55DpMSJrCXI9LVg534nlRg
eZyvMYEVV5vVoatL0feJ2cVX7IeR4Qi5DIhTORbd4qzQKEcXQE4T/dVd8+ELLvIjhXd8ANyFgXmo
Y5GZ+SiEhLiuqty3X6cQbbYsKjZrpbHLmxXlUgszOCgcLNP3lHhFVyUwO+zf5xSjGvMN7J0Zkwb5
A+bZ1jAY8uSdbSHIv4IG1AB8cElvVw32YJkcEnIqCmVGHY9rO+Zcuwj9G2DLgKSFDNd5raVnXUk6
3WHvgFMWaAf2tb4uYobSsN8fJDz/ChxtwLvFuq8rmDdt4mIM+qe2RzjwF/zQx2dZbCMqdKPWvYJj
dmQ8zq/JrXXMbspAx2Q/eah3zhcItxzqlav5kvP7aHSxlzq7UDwyNFA0F/VO014n72cjSKhoayXJ
FUPLnhLU1jGJSQZ5SIaI/XQzDJiOh84HNc3X/KsNVmDtKo1Rxvj8rV6KBj6sz17EzKkqgEGtVVCP
jcJvXc/PKlSa+pV6zwXQ+ck+WirIDkS1wdDy7gL4hPlZYF1vmi3OpJSkLr7IQ2ljWuCvsJCdGl5c
miWm1ejMcCi7r90ROHBJzuuG86aP8tvyJ8q8Sb06rXbZ4f1xapaTM56dVDNx8VJHGgI1CH14EOY6
uZ8GIwitA5UgCVm7Ky/FWx8/5OLaYrTANLiOhRp1EhYZikP1taH0ARGV77JVIdu1fbO4vXIwTRcM
5KRgRADRBwqH7b0B7BCUEm68oA5BoTv4eQ3gqx19vmEvvlwg7kGLgwopGpKLE6mkrGsd9KfgkpLH
ccf3zfZVXppgwQ/AbrHidS4llei1oUiFhAAF7WW1GR36pqqlOTkF5Zo+P6hf9BfD2tVvdAPUStTs
ixbZQZduxtYHvYr+g63Uki64eSTP4EZE/gEK3WWg2Q/1KDKBw0MrEdTVlcHJihe4FBmAUhLYcAzQ
qFJf5jS2nCxFsbTawm2JYje1Q9Cy4X623tnP56fp2XzOAm8NHXAhAjoxughH1AL0RlpGpMurvyTf
Wlwv6VXyxdiPX7qgulLX6qYXIIuSPh9tTbRNkTifbR238igzYZCBOROfU2xGnEmjCvQYc7+bcm2r
yhtpcT9/tLes6ICQmUBUG2/VAjH4FPHD+CCujOdhIyvs6U7LfPKaV8ALVJtxFV21Znzh2efWBTWD
B+Mdxp3Fi6SCeaQRxhryp3nDdx6qISXzJ9ClPK0dmovbCT0MHBqcUfDbLwASLRV1YwI4GZEndjuH
KURg0fyEpu5WEv2Zx/G7sloavDCA5tkfjS4WXHZ2P2cOjKp3faigCu/8SN/EfRbT1KdXVdRHLSTf
D8XG+8neBNDi6cNqueTSlv74DIsKkDqnGFWmJUdpxt7bCDvnbb81b4rrImqCdQHaS+WZkzUvrjeW
GSoUeBqOmfbm6O4hMLmlT84B43ceiO3skKKCEBu47mR5ZrVscXG16K+7IPOCg1piB0FQIVpBKI/G
1/RF0plmWuBcsReA2P3kzqWrAe8l5y+ljP9lcREDaiZDZcyBxcmM2aMaaf64bZKAcl+zZPIdp7Gx
Rrd40W0AHQnoiIbyEBTiT50jaXPALgcYRY8slh8VEPIOdGWAFGzqH2t5xHuPduk1LHDxYLLsHQe2
uOCI1oLfecbBVbaSJVONvBQlbuRp7XfJ4pf5ybUGcaBg2uUPbNsAb722jaWFT55gWbBNioHnkwo/
OWnbTowh7fZpiescBNC1X9NDMn9dudQvXXEf1rwc1x7Q61WFwJr7GO2EqMByN0ogOxh5nD6gO4h0
fPO/tLk4q6LThpoQ2FT34osWio19y9EAlbW+AMRsV+vBxMVVvkuEOtAYgArq6UYSDnOdWcF7VZoO
pDnHCQOXK4u6kEaAGFqqkP7DxOIi77yCYjgGDsgQ4ECbj7TxrR/9odjm75rwPPE5mv7F6pzMucuX
4qdIElXAUNDAXrZ0Z6cFlgsyETIgRDkjQbb7KjaYgcdXHCOtAxvRtIrDPs8rpFXATVEMR33IWhK6
uIDuNGJI5NFs6MZ0wdoXFmES9zigwtmaIuCVr/uk82m4xv9/7owWxhcHddDKoeq69yUDeAMFl0qP
3FDKP1mBJUJkFmsH8yzqPrW4vFeJimn11oC7J6Md1v0NRV2zGFfCzfNCBqxgA2lol2LMGUNep9u0
zLvBdhwk2p3niy9mBClKiW8EDND2G0zrVRjgXitlnK9MB+Qaw6WQDYX6wJLgo+IdlGQMTD4r/USO
5thVO3Vghg+gy59ubEtVGhkIgl8A4ID35X+oFk+uMuQpIupIcMnWPJQHxVK+QAlnBfx1YUkO3hPw
S+9EXcs2jcL4zCcX46updSjsN6B1fGptPz/vZ8cdwwcfbSyOe8n7LhUloFIY0L1PVADcysT8zoC6
Hhzv6XNbZ95rYWsRrkNGy1XqBOLRQ/XTzH8Q6Dh/buDCgcJqwJuoOSijyU7M6cZLqr6FWglGCt2r
OcYUHK49yE3t3VfIQ0RoNUef27v4gT6YWwQTHbRx5yyDuRE0UAZ/rJ3E7+AhP7dy8RN9sLLwErWr
AfVuYzarVceA2o/qsGX1a8bq4HM75/Evvg+SYsCSUW0FTeEi/s2EXs20wLybCd1C9Zq+6N9Rr8Jd
Oj83h+yQfOFXxgbEW1/KnRFUUGJdO8OXNgjgekCtG+DuOEuvRM7EkOYYpdZN6XUNckB5eyVpPLcB
/nDok2AgHTcNyHFOt4hVYdwmqbEJs6byB+u2Ea+fv8azTYh/FxBoeD8Hw23wgotdQQDzt2cIugER
heDrpRxBjUA36c7kAEFbVohwZGUfXjLpmgAEos2Bvi1GwU8XVdOOl4nrkjBB/CFJ/Pz6yYncBy1o
dx2KGqsGlzsfPSTQnUMSBZE7suElvRAZNFZbiaOE840B5UKvRGyZxM71vOl+y641mX6jLLa2TPlt
PoaV0qoHbwVQHRDMZ/uDNMY4t81IQf/eh2PY+gnEbCKO7kPlN/fmwxRSaNl6ob6G/1nGswvDyzw8
c1Sazd5Eo6GjkQbwhkaaG7X6wYciAOv9oRqLB6LvPt9Iy3P/bhQsNqZUvUTBYZEDz4Y1DT2faZTN
zkbNqpBU+dYYn5L+7nNDlz4mYLKG3KuY6VgKgtS13mjUVAGvmK7NqdyREeM+eRv/r6x4i+UMOe2z
gsCKY77xNDvkk+eTvli5My++NPgvT/beJIb19CSg7jc5aq6hKuxB65e+mQCs6mLwMYm5cnNefGsf
LMkn+RAFjIYxaaCMwWasAsfODxUjUVbzFXd1lqADfogJGFTtgBAyHYQcp2ZKO587dwAkpCp9nvnN
UQ+0I9mATi9Q7lPoUyt3Q7uV+/7fKH7Lf/z0wKH8gn0INwbxLW2ZVblZghh1HjGQa4dq5kujjgPk
G77iHDX3YHHa5M+fb5Olf4YYhg6DkKr0MCsCmPPpeqfSbhJMImNsNos0AjEX8fC5gXNnCQsYfJDR
KT4fQM6nFtwm61v0SlKkiuDiNQM19bNQ1vGs73XvVyp4olb9pUwFT16ktInWu40gFY3F95T9w2Yp
Z3CKU2v6h9Ye3bKgATn4DvKQG3Yw8X8rruNsdF2+xY/25PN8sDcD4Zkyc8bcVOn3NCR3ejA/tgiH
FCwX3bc0aJxQlh9suiprpp+5aQTa6H0jlkAxGCHF4qSLuSKdKBRMNyVV0NWlXxq7QsfgXqqgC4bs
v68xrIgfsfppLh4nvlG13p+16jHv2AG8vhFFf7l0QXH90CdiZ3MjcLxrbmX+NDe+B1VeXY0yZqx4
qAtbD0MxGIEAFg9h95IUk6RM703OoLyELdFU1zPO2+d778wCBuXklBJGQ9HePcvfh9REQZePPO40
1Pk7EaL3umLizC25GOJ3AY2GzzBwSS+iD/xoZunoqKHhvIIBNmCMBSXIWT5fyPkhejcDljXTRLIH
v3S6wRgxjbIjngokYLMTkeQqL6+yZxM7etpVT+6K+OiZW0eaBlVQyMrIjwOfdGpOVSyemWMOLVdW
sigdrdQv7TI7Frzt/LJblWE528Ko8YN/FUmEDv5s7ORTe23BmVLkDHDsykFO5AALHua62dxVmgZY
tkFByVJvPn+nZ5sDNiXtpgWVVQ1SS4svV+edyO22hv6mMgeTBplTq1/JzNdMLFIJUbUOYxVMCFp5
WYDUuAztWpA1TmB9eXEATQW1KETyiCmQXy7bQYqRlqoBio5Iv/Ne6y9zWN8lId80P62DhMSJr99c
Xz0m91mDSi+PldgL18pzZ2XQ5TPIb/zBB+b15PYKqeUzCF9ylekBgy4737ZXrA3zCJFIZAqQf862
T9sQZDOrCc1ZSvX+DDaqzWBU9TDsv3jhILRzU8bwDBYGLv0OQWt53zNf3ef2u8hkilZn24RlEYAD
OpLtFBDImhATW7kQznAYiwdZBpNgE7GKtsCDqAYq3MOWszR0OAnsLra46tu262fKlyF9ID0I44cs
rgcegbU+NOsqyItxm7bNT1U78KH2aVIERB+vTEtsZv6bO/9pnPHyaReZKDMy0iYmVOrx2kLUj1kA
xM+eQ3KM96C2qgJlt1YZOwPFLm0ujnxWkaRo5BuqJ+nSgMbDtLuD0mMd83i19Lc8ie/WJEWlC6AP
ShaLzenRfMYQEg6IccMe3cnvbp1noDe39Cgg1BLMyG1WKU2XVwO4lpBJyHFj1Mgw5rV4q1aXceQu
BTA2zRZqiUGfpkEpyJ+Mi9+tQCkW6Rk6zRAAPT1282jopNdgxeoPs8UDpTX8SVsdWzh7gSAacqHX
IIczUWNcIvtyMQ653hg8tnx6zW6duN5A/9N37vRYKoCtS6Gcv71Tg4t1tcIuJmfKUZCWYwLjlchK
v2iePr8D3vOTj4EiStGYm8a64CtQwLIX+4IU3OBT965DNEQe5givwfr8Xbkp7/MvkhMWuLcr474P
ABsACZHtm2g8qz8qCie6diLkgj55lOX8TlklHbOrksZ97O41SGrJmVCwOv7Ja+99xYgWcVkAPHA2
M94YhBdQhkbJXcudGaxuJH3tamMaV0KWcxcoX+0fhsxFyAIFDqAzkMzEyRHy7zuymXcSgprv27eO
QXwXnUA77KNJyosnEBKLXF/cqociGNZmy863koEJb2QeYK5CWvceXH24mYxmnOg4YysV9WPO9i3+
11w5hWftFAt3zgcb7zfTBxu92XUagiUaV9WdvXHiBFM94puDXOc3qS8LUfomWK/gncWF72YBLZZo
QkSgy6UlvaHPnDRJTF8SqES7e0Mim90dPU7cz1W0V9f2z1muszQpPcWHlRquwiyatEms3qkNoLBm
0G6ojewC2gCy34n2USaHeqA+TsM/O4i4NC4/9QfjyahkHPgaeAXB2u2o41oVSZuHn7uFs47Kwsxy
KLYw6GBMZU1j8yrDzoUyAAbQMFrwXIceBImMN0fxzfvPjS5j7qXNRTza9IOeJF1FYzI8mfQB2Ice
foasgVzOHTk26h87ZkknS9JSE7zGsaQNpm561TfmVTiJfNRTV2YhHoVwMsrKSFaW2QqvkKcSVkJd
KG7rIJNCJ3PUl2hw5iDwlwJa03w95qEWked1R3rhUJyaX+zQ1uhzNkrz3gPXrqYXJjVWwi7qjEep
/rN+DOUtsVgv6EBlA87GmM8Z5iyzkPU5os1jg7cvE/RNCnvTNOW29n6SZl7ZJ2cIN6C9MKcN6SQQ
kUJhfNmVTgybl6DMVaL6twokpGmUb5JQQ23q9h9wg3yn/Vbcay/tA/tuUn+N2u18n8L8Ow4M7FUA
byyuzLawSmNoJiXSxiz2KLR5271uAX5GxzWMraxcnL5XxPLId10L09VoICxMmUAHmcyDhqXE2PKt
hA5aGztm66TiMhZbWEJQAyVVTCeBQX1ZBqvNTIBClvA4t7qfdNa2ExfXQ5L70zjGgImHA8t9TT/Y
oxrWygrrxfkb9VA7lRA3BwcDCrx4uA9ObUqh41pbBo016wfm8oJ2uEOeF/QWDT53MecX4akh+SAf
DKmMTJjGhCFe7LUyD0n+aDnpipHzwyAndhFeoEGCc7jsDDcdJ3qrO/CdRRM047yxwUPTjtY1078O
dG2w9dydYQgeNC5QEEYrEiZPlzQJotRqKVjcVIpXX6WGmd87RWusUVZduBLwhTDtj1Im6HzQ+z41
5LKcacyF35SpLe48f0CXPeRBuZuOEtOTXVm3n3+tC9tCFvYQneK4A6GxCKCaTm0LTGKw2EqPBKgF
Wh0K79lpxUqy+j8s7Q9DC3+pV4SruoAhScOXXpvRuDXhLrWNBzUEEJ6t3uKrFhc73iL9xLoOFm0n
qHYQYEChdIaGbHpFd2rcBcndatgi39bpCZff749FLva+QIWQKz1M6nfuBqAwgPU5YpX8lgI8tD5D
ewZCA2wV9tD4BFWkI+FQp/tlzqxhTtKZxdlOjtBYPxikw9/pSm6rzRo/6/mFC2OYucIspIaap7uI
HVxXaM7k6XifE0bj573HaKBrR25AQ9t9rZM1x3zJngndRnh/KO1BcP50ccD2lGpu4WWCE+VOxXCu
G9AtcvhddWhxu+tfK3Qu9moIOsR/Fnn+43X8T/pW3v7jm7X//V/482tZTQ2nAIif/vG/r/hrU7bl
b91/yb/2r19b/NZN9VY8dM3bW3f1Ui1/8+Qv4t//3X740r2c/CEqOt5Nd+Ktme7fWpF170bwpPI3
/90f/u3t/V95nKq3v//y8jPnRYhKacNfu19+/9Hu599/waAgQjPJ4vUfH438/hvXLzn+8sNL0b0U
P9+ay3/x7aXt/v6L4ui/ghsSZC6y+uDI5u0vfxve/vEj81dkfnBg6NdpMh8uyqZjf//F/RVEW7hm
8bv4fcOVqXBbCvkj61e0gOH6XMzYIZhDGeWXfz7fyef64/P9DVDwW6hNd+3ffwFu5+QoWij2S41c
jAejdY6awrJpKBKQPDEzn0PWt9XenBoNoxZW6ewTMuPPiXB8FFSIubFJjlyiVkYzmJUZGY1ai/yR
91XZ+kqWl6DzTFAW6IaqbgOhGkMbZ7jdvyqNbh9ZkvNNr6n9Qyr1KAOLF9pt27lZzLLa1AJDMPrq
dWW6mRtDfDd7hx51txnIBjwy7S5jquqb9giiBGVKmBeoIs/uRWKP884A0ecr710KnCPn9ItlJcWr
PQ2AI7amnhymUqEHtwVUsWZNn/hTrhtX3NKnK85t9VawZ1IjIvBZXmdfzXrqQoNp3bZg08D8zOMz
KBG9Hjpnad7bmm82uvY2mgLyswVSwNQv0NeYo9K2FCgBpVniN87waDvDnZM3WWCpM519rXaaY5Pl
001t1/ODSbwHYhOArQcMuzOrmDamI3Sgy81R1f1SgbKEVir2Lau5EVoZnW/UNFcAIGOeEnJ37l6L
puSYyIPC3ew77TA/pAlu9sl22DXvyunBUHNgp6sECaCm8m/DlIMkBCDkO6Po1dgm6eOku91DklWG
5luDDbyda9Z1mFsz2jJMs7p4sq3qaCRjh3dWme6+5ZiiSEyvwryGk6o3JXP7BwdmY9lKQBUhHYxv
dMwnSCBl+K+QNOGNX5dGve96tXwa9LkIxrk2b/I58UhoTPXWE0WFwXQ2Tbu5Srcq+BUCRdOuPLtF
JaIeTWSyE7ctwEoRMB4qAGcecnvI7jOhNr3vjqZ7UAyvjSB88zQVNsQNKRpcPspzog243dpvfa+I
DdgauylAYyO/7lTFeRGq2QOnkWn57eTNQKfUWZ99G21SgLtKGadtAeGxOtD0Mb3x3Brs02BOfVYZ
o1uNM3rldTS7nbMGTFC2Vjg/ywz/nA1YyC2u7qDvZnZH+/m3wcj4gZbgVyqb1n2jqDwfmNmDWkSn
7lOqiDzW00p8I1ZdXw15QTfVkJKbWs3ozilZgqpeXSlXfZvldzXRjCi38KFmoX31tHbvpU2UJ8k0
+JbTWdx3yrSHoIVBve00VUPrVwnvtmaDSnbRuvkESUDxZqp5MoP6QzMHPzMqjJdrZZGGtYcd7MMk
6ASZldwbRlUesX+E6edF0d1rxCggb5jb3q5WFPe74rmEBboJn9EQC1QNzOntr3xSZiCLeFa/0rJQ
v3kCpXew2AuDRWU21q4/W7SKOkogW1DwpgozZ84mH9mLrsR9YytfXWaBTZMRDSJGwrO/13CEHQRw
yynZoXCU3aVQ0zjScXBv7AoqhKozgK1tKvuvaWK3cTlWRRsDVqg4vlI0rp+DVlnOH4IQis+gfgS1
0a5My/ERgC+f2eZGuMmmBZ8SDYiGumJiDhULFAwt7SQFzW1TGNNe8fR09kc0i6DLO2BgC66JGUHS
t8m9htUdhrZK4k7nrhZMoshmv88dsz/gODuPHET0dejWyvxWjU2zH/OxTQCGaozILg39nihq84SW
9Y8hdYE41tPMeDZnK6xKwwrYhKlFu+6tbxnVm1dBbGVndZo5oQc8dNteVKO77ccZVFAWNxQUgW1F
0/2i74rnxO7zb8TN0OAxpiQ1fNVm421LlXyIjBwMbrusH8xmX08DTpCb9MQ4EjFydIsUnohw9oqJ
BjMloC6yVD48dx72bWDz/rb2muzaFaQdfN1WQMzX1L14KuacGMh+vW6DvqIaG6NxbCcohgPRa+Zq
YI9mbsZCSdxnNfOSDa3dog46u5UdIQwYuzmH86jmFDwAlHht7pM6GaYgT+oGUlbQsXvq0R155K5a
ZoHuzi2c3zjZX+ukRF/d4KNW+8AlZUHnMXylbmwxNEQFvS2LYUTZGPcIuG4SCM/6apsoe6ckw7VV
umD70zLL8+dcVFro5aR8MFUBohw299OxQx8LxKQphpDRIwHMzGGZBsFm4aiB24/KD8ZzngKpqmIq
k0/8qy6832v+vwc6Jzf3vyKo/58CLdnB/J8DrY144cX//T8v53GW/Hu/x1m2/Ssie5nsIgwGQM/A
j/4ZZ6m/AsqjeyAngbA4MP6Ign4PtcxfVfTU0UpBuQHMPmBO/Feopf2qIdICxy+6EToGZzzvz4Ra
GE47DbVQPgFZF8oZKMUjPUB94TRQ7zsPTw2F1YDTSUk0dIYsxsMaMPjfgFkZowwKQmBoKBQ0Jb1h
BK+IaR1HpSOgFrI6xwnUUR+cXYXOz30B2bVAS8RVj8NhByg1QKCFTPABfsbtAUKj+fjF6IWF2XY4
hGmXUSFVRhJPxQViT+y6sasmw3QKqOU3mZ0T7tsKfGIkhgo8RqZTS+w1Mb6KlqQ33Qx26lCZWQei
3hFMSGHlZgJnABLiYO0w7ChT5kILUH0bH1Ti0SzUuNs+66zooKTcUL6rRk52fZkXUWZkBaBH+gDi
vEFNb11nUi2kLbl1tLrK6ALT6udvOkjaXtLWHfH3E1H7OkowYZI46S1JEm9Tl21iBKLX+11tJt2h
MNsMgwrAuzGIl2XWi2oCPliatggtt5v3Oe5JxZ8UroFWrM+Srt1OqlGb264iNlLOiUMjabQ4AKNV
5d2qrJyfoHbbvk51NecBb0dXA2+WNtxxXNYsQKzQe9Hk9EGWFdmLUnH0tp3RNY65UvWHUdHMbFcm
tnlbQn74p1rCrQVTWrR7JykxClvneR5bU46ib6dxJw9nnXQPuDVdttGyBN3Qlk+Jn5VGf+xGXqUb
lXTchWCMKFFDHQhQVCrp89e0bjIe2txJEaUMVr5LvVl81wxnukpaiOLRgdbHTnHqMp5HLYeaF5Gc
LuYoviQ0a35AnNm4UUqiHdoOJ8fvoTN+HJR5AM2m6dYPg8500MopzeMwmkVkjrggfTanwGBXedqP
PueaE/al6MHy06vO9ViAm7BuChVUcdMw/KYMDOAYMQ/RXJnCxf3QVEFa5Oqx6TKKwnNb5FdAAqZv
hZnzcHSRC/jSa4vAYQaJCs+cr3pnsrbvlljTWg+YZJNfk6CUbRSdGUPtvSAIB1NMH/WsRCRt9WUw
N1Z3IJzW14jrlW9Fp4+dX9eEUt9jBT4qTuwGH75tfFUBKIvMuvbCPEcxgkLJqxtgxqt7s+oMGvS0
aKhvINyC4IrZQ8HLLZxYEQOoXbQKC8amJIDRDe60sRGQJ0FpGPWR2OkYjsjbjxTYaHSB9EbdeDlS
241tlw2CM6I8UULI49B2PDSGoknw2mkb08TG5y9sA9QCKVDVcaPmGJ2bWD2DjDct7nINlVELJIPH
3kbxVx9LEJZaQozbMc0A1GEjaVPforRHcpKwJ681tEOuW+MALo+qgNAfeo9hzyvtqCpJnfqekTRJ
NJbC3nmkMoOqnJBTeelIYqYWDF15LzNwuJg7gSBMGepjC6XVkCWl5MgrPfTVXeVZTxjUh/uETHth
JNURxVyIXlp2/TqbYwZKWpY4yAqErT6TKbNinQzO3m5KsXdY3fwUvWVFDXh/SZAQpr5B5isz/Qaq
j1t96JVHJ3Xyg94TkOKPOkeDC9ndVaKUyZfanfT/x96XJMetbFluJa3GiWdoHcAUiJbBIIOk2GkC
o0QJjQPwBt5iN7mAWkVurE7w91n5B39YZTmVRBoJIdzvPe2DJUlUt6CM8O7FItyKuSvP6OTINsie
zwCmCfgBQ67wULXJlauDUY8HkrL5Zpp0kmziWBJfIxmzfev0Orw1YdASpHMU4PPcgugz34bxnknc
8NsUtcubMmbmwZbRcKMUz/a05cmlIzbwm2LoxAFVCMU2LLvhM3W0DfD0Iv2calP2W9wCCN0PDK/T
MdXnMvP8gElv+ZWqENJEN6Att2qkS+4yVbpD0PbZW4tT5lCKQh9yO4R7ESp3U+T9eoq7HCe4KvPl
iKgIersUTXRE/Fm3d0FBf3Wy6farxyenV6I9Ex8UZ6fnpt9kuR7Phe7XPW9D/dS0Dblhjojdmors
G6Y3m1RluUAI02RMVk2AlX6AxRIuStf3uiIDDu5KrNfFpAzC5DLhNIbNpYOqe8tc89KQ6CxEUifD
0m5oENv9Upqy4uOUUorSvQg3IVa04Xa2Y3GzTqN2VTmTIq+KkmIHHEeLNASVaMyHWQkIL9Tulc5e
7JCNw85lujQ/ccLANVeG8g2dceq0Su7vpzB7nWxWOTKfqc4vNtpjLcuAMjKSvGoOe8UGQr50z2D7
eGyXQfwE+wE9VqvXOjRRWcPwD9HBEEdzhbDG9oGxsj2kc1xcBhxJGxrxCSl1djiWKGffoaeu39MY
Z25dALOoNcbg7Yp3bOvwOiLWdNDx8yqV3c6FH+7wOWzOsi2qLODrCxPxelhdOuy9yfOdo6p8sena
UyxBjTisRIgT1/iypWyhpJLd9Gh8oOulTcrdNGh/n4uMHUZM4TCPkEbcD/FaPs0yHm+47Mm27xZ7
5GssXoUd7DunhW8rYWZ2EUvRHXmqppdWNvk2oCzGB6JZKqg+xnNgpuh9oUV0dGif3Kwdnmjavy9C
lYcydLRaMtIcWtGnlSZK4FEUv/Qyx/dGzOkpRqrfoWc5+40twe+7zGbbAo/7FwX58sDgvzoKI1Zc
gcxgLhnWITm6KLJ3Ac+gPCgxWNxEvixQDIAcnX2jZ/c+Lpru457uwZsQ/cIG9r3kJq2a8qTTB5rH
Vu4MHyD3HYEs0F/RxMo6Uvn6XNrgHQp5+ZSbRB4EzQtX4YAYllqk4RWkHfqmalXwo/H4nyvcU6LW
Ag8pqBxO+G+TzIedoEWJgJ4C5wuCvfajjxCIgHyvl2VgTd0aaiqIoIdL27hgqw1MGjyMh4NiWfxY
ECt/i5XGKPGEyQwTBvhrs043sQvYReKjV4VogX2YZAu0K5i7Appf7N+5PftEbhex7HLKdktgcV91
08Ni6Q46vzri7caH5THzCPpiUy007Y+Uj+uHhfBtgw1J7Mp8gJOzXLvbYSbvdA3SXah/TeqR0HIz
9hIrtmg+xMLL3UwUPbkZu2QHNfcmDZS8AVFXVtG6IFoZ/upqVMFc43f/NohG1Lrrlv1ARluvkJWW
4XZNEgVnYL7saS6b47iExX06dkhTIMAqqzI2011sY2Q8hpj2aNPE9808PccKNXQtEtnWEJlPDOdA
KIw/aq1sxVzWvcjE2J10lOL+Vpwec8J/lcUq0XKDgCG0PKDsZ2n2YMPqcA1rExJma/yCGAmDblFi
ozxW78rijdqYoWj3nixuvy4dFNc85G9LIJa7SYGDh8yPv3qdrWpTeDTn1HE7q/u8GBjiEBINX1OH
jxAyupOAvC/zyl5dqXeM2qKoxxQ24jpyKy59jvu1Qj1dOxyKwvd1zNwCF7i1b2kHhXI14bMBMSJx
TbHNocDzNWuj9oZPjSUAHzl/RmS8AJITDPQuiOd1uxCbnyWKWmVF8Qp2lSxnsWONxI1g2vtFNOYH
hur4dVUNAtiEWnaYdhtWy0AHR7VG3duyJPMzFGy48qbkIc8DdgCmET21+GgeiZvbt4yJvDmPLKQP
KRXoHQnAPfxMB/g8KzrmUEKYfrofEZ071RzIRlSzjsM0vdqG7GFBCW+B+AVLVeJ/LT82LeQ4tcuT
dZdQ2t+0SXK9kHGmTpW26QDdJ/QYJ7i8grXKmvaRNBF/+toX/2d//jNRcVUh//P9uWItU//5H//+
b39iOhT7t/oDruCP8b9ZqPGN/kJcJH98ZYdiq4agCnkKf7dQp39cc9ZRpxLl4EThKPy7hRpCBNQc
lFeVQAleCl/1Z+4i+QOtTFD2FchtAVOFCoF/ZaFOi3/km6/9mXAix1jZITDGev9fLToDMnmpS6jZ
EB2b22SBWlXmtYeDEsdnepNRTys1LZ+EE1mPPA6BRiM+CiOid/FGZv4jR/rqGrinzkctkrtStaUU
YKYO4ket/Ptq8h0yDaEUHWsCzE3i2CxLe+pddiqvQySLIQ6kNq4ntE/JvMHtCkdLFvQVixoL11qB
6jGFmoQiuC2nqIdqMgUmCXivFiHolLywZpMXJqng3PaVVPBFlNEUVnbRYiPdkNwObHroGrgyGuFP
UzixAxyYJ3jPy7rtbL6hDWt+FyH+uXc8xZsgsIaLAd7VQk1IWla/5DRf1nT6ZNKoQ5yKYtclKXYV
NgA4jdNDGENRxbjAPYe25zGWN6uEZKCPxa31Mqlc5vDkmk7XutC/RDOOFcm8rIvWnhGBD/k4xtJa
lsuea/S5WaZflTBYpH2wH4NkOcvFRvUAi+se7FC/4Z1jW/AApM4E5dssiPjZh+FQW3jxdt1VN2tR
wtoZdMQJE9mNZOCYVpf7Og74IxKs39iIfaQxZo+qt5Ng7NSTEeYsS46AY23lh43U6303IYw2KPpD
g7VT6qysCQrI60Gi5KMXwaNKcrT4OnZppGVAaMtXF3tRlxz/FVk7PybgaG47Fqm9iOSCaOkSlUuM
PxV0ZfUwpOeJKL0jDMtSoIBFZjbs9qFLkCRjNcXTKrCyWiSmmR5VaGEKkEL9lmXZHCZt50qLNNhx
5JYCG8fumFD5Pgb6Ek+cnxQGtiro2zc7TnKfM5ha2l6rWuAbYzwG72R8G5wB35xVSMVOGAT1FEGO
ENNh6lDFbGABjLDIIkntewEf2xYtbEgCXRHalpEHKuebAoKzeg5TUcGTFlSAru755M550IxblaJJ
jrTs3IT9sdHImltDvPuqs6LGLL6fjX/LJTm1ztm9zRQqsGIBbTUeeDIOUOSi3r2eMipqx9ZH9G5z
lL+ydQfGLLpHWPFSQ9cBAT0g1S4NNlGx0F0Ixe1W2hiXfePxkmAhHyfHN0kwwebKiq5aSnKTpkV+
xguLFg6H4YjE+iB9fEbj5BuKxj7DRL7OnrZ1l0Xfu3R5817ftRwOWZODegFGYlZxS/0CNDgIzD5P
hxlzJ2i7cRrPk7GPoQk+ZAmPpobnqs/xD3uh99B1b5eseY9bbEtJNmL6BwAB9OY+Ft0vHFC4/NtN
1A7Icc/6h9Ak+3GYN9qE+2WeH4yhZ0H6m96SU1KCUBDlrovzl6xnt+sYWrQEgujTWPATYY9yEEMV
rv47H9WPeVIvagItqPFIQNkU94W1r22x8CrxJT4XqwKiAIsZALP3Yg6+LSn6jJt5PEWqR3FqBDKH
B5gYEZ8fpFfzUJfhH9sABfLSf48k6j8dmw4IRgEk2WDzNDHGwTwD7gTpTt2W9ueoskcvpz1s6du1
jz+hf9jKMOCV4OVZgwrg2fLpghi7AWrj4dy9HfrivSjGgyNBVzej3WZ5f5MF5s6X7L7P2Q1VCGgM
5qcFmkWcrZOrxwCNx60azjzN2xqRtuOec3nMteAIHY1fWgOIM+vkoyLsErhSbfrOPw0W3nwBz1zi
/KPz8S30LDcy6PdI3q2R9g0Gk0/PBqgH6F5/O+d8uenH5PcYLSdvkIsLOHW3CnlO4/a0+vK+za3G
li9IxV32C+LMG2RU0GpycXPTuPsS4rRaD81vRfTWZAKPGkXncQCMMN6hEweLGjVXjmBKYJvKku/c
9wtsTVyf5xUatlCMxyQTeoPVU+yHCNZWm7HvDHFQmzIQfT0u/SeFbKvuy4HUbuAPGjjMPiRNU828
n7YcK0SNh5/hyO1OS9QiGVEYZBfq7M5QaTGhxXdZ4i+5X4ONs+2rs6bYENI8YZ96xbsE409LkJvb
ZegeyKEX6RLyaKNyvBXJC7jEZ+RivPOge0NJCJI+CglGKY7ozeQV8qEFxLe+yeU+VfkJwGS2Gw39
kbPWHhLeRPeT50VlQsMf0AqQbb2mTzog8m6RHThSJDG/Eoq8mVlafdviOW/cQNRtzIemHvW1PdNt
BNbMoxaGbIssmffeJvPtKNV9m/j2uWU42fnAq6G3e19OpzFN108S+XoIim4jevmg0uYj6nBo6eGz
LbBlrfi0KCOSZ0HI+IkDZbf2tWQ+qEANXEiL3NWmKHEYXZuF8nYENNghDeSW6vGJ0vE98EuODLb8
FKvsUDQSveA94KTQQxpIR79F+cDhXx9Y/9/UzFzl9v98FH3Q/fz5n/+b/TeTJ77uL5Nn9seXDwS8
SwmkB8KYvxA52R8wCULdix46CHy//uqvRA7++CqyQQEpepXhYfzr3AmOB97Wa4ACCBZkNsD+8K9o
Zq6CHf43+dp17oRzCZmWCBSHxyf+cgD+/HgEXgqJTfTvBpdzhzShdTOty12zBJ8GsTjbJZrSY19g
OQ/K6RoWaFO8y6uo5tnzeonZC9Q1fT0tg6maKZlhgp36qk/cywpwu17RzY5msPw5jXCo+Jbi+iuL
6beyyN9LebcFTXVOm0vIAFiQHP+Gt9GHiwHZRulQxYyia84CRQGpMVTpGkCRYRk4BzYcLcBD0Dsh
gPt5niq2+B4Ax/gZY1etDcCnapw9qSjCLTciXz1uYJxEOPvuQk0AZU/hR1DiUIu4BZTkpuk2DoKL
72VX5/O8QjmonwgfxzqU6r3To98IF23XiAIlWMGlTuJba65otLM3UwGKwPWkWv1oN7hg4UBsgVzo
tX2FMGA+ct/muOdC8SOmxavLy5cxW8Qxy3mAYoFQQOsR3SxoUa3yEYHuqynjGprn6D5yjQB6AWo4
uH7/sol17YvwEqZ2Y8MC6uypj/cdw9nakT6ukk6VO1RRsho6haaeQuRKupDB5IQnMGt9q9BAt5FC
6TvO+uzRtssTR0jEZoyaH7PLp62Txasvm99MrHDre2jwcNqPm1mxT0212wY9ML6iJTdmjvklKegF
0Ql0Z0VXYh7r19dsZHltVxpcRBYBfArS71MRfcJjq7bZOp3XK6WfsjTf2LQ5ofSv2zFZ4P4F8sos
xtxsDs4hkA2vHOR/UF7xBGIZcBE/E0eOuOQW3OTARSY/4uZnKt+oobvopUDlzFjc0zWFS8U+5Utk
6piMGFCGS9AWgawTx9dNUQKsR3bYdtBObQUiu858FJfS801RsN0QrR9IVwV84lF1RbCt+Ogaruc8
h9yCbDK6rrX2MGos0yXqmlsP7gy0oj1NGNofZMLFjsvwY5DkFuAfniHcJK4fgi20MS0AkA7Dbjgz
VBxm+zmObwXJmwN+K2gZJgyujQWmg++GiH3kd+MqjRL2Q0xwOmic/gXyE9hYdPBwLo/ojvtJluWe
LNe3c56COiPBL22nk+x6ACOkqY0FIZqx5RRZ8I0mW/cM7EktQLXVVmBRGfvboB0/fIBnoeP1DhWP
9N5lkJOR+MBi8QjEFJSEKn9PGYPvZoqRXUJPSd/fQeoGX31KbqOFPbdGPUc9DWshCgaGJX5XafuL
FOLbkrU3HRGfCe/uB8UiEEr8lzfth+7wHwXlUjVQsmsSc8PL7pAn/kEV4Qv4BJBz8SPpAO6k4c85
RhGUgCBqLGQNKRXGHxwJMsXstp86doxifojGZMez+QVd1ZCL4IXYt+l6m0ro2paYLrU0q4cRNjzj
nANp6BBJ7NFxy5EfieW6fWE6uZSrM/uJevRBEnKAVCKtkRZzk/jl3RhEYS8UIROLJaYO24y/cesm
zEXi1cGCvUun+dwOCiYzOSEEUzTFvqBw1C4SP88SfgdY/33MzFSN2VBCs56anVB4G+eIyRqU800o
wmhD59ze5AEWSuxyr/0VU1vD6WnIeFJ1LeRO8s9euv9Bkv7XnySvV+/gP7++z7/Ux39zdeNr/nJ1
R7hsc9hDCjQZRikwor9d3ukfV2V0jFs4uZpwr/f6Xy9vxNUAxcHdfA1ciQi0E38GjaI/kFeCzDl8
6VfNHtpn/4XL+0+phv9weUfIU4A5F0bgEjqw68/3974Lp+BZy9ty3oQYMm0dYCe8EUWD0dwMoJWq
YgEjVueay1dEHlt+XBLMfiXGyd8dK8gtNH3c3JoGMgG1a1qpTmRJ2otjvXuFYWX4xK3S/ASB6B87
VyJoy7Wu/za1Pt/MTdLITT9YBNRTjNW3BP4drH2DP0LrRaeK2254QiljWPUuDQ+6TMIeBBGWxWme
5Cufx+nXsC7pAX778JCxjr2jA9jdc8gGj8WAiQR3jPm58nDBet+Qp5RgOQtYEG/6sJX3cT5i7+Rx
cCwyhkRJnyxjVSACKcIdbP1Hz7y8HU2ZvtE4wx6ueCerHiqALe16SE1An2d0BLmA334fxWHzMYTz
0SkckCQE/r3Y5KWMeLrJmpw8O7DRW8Q7RbhBBlchmiw99/ChaD6El2EAZyMjHde5sPnpCnh/gMYb
US3nwSMRH7OdZBN7p75P1m0hihwrQN8/DqZkBxV4Dyp6SOW9cSS5FAuJ71QwpE+FivlYqdCJU575
7JRNojn2UVlIBIcC/M/gB8OZIvj4WDLmNpwEuIJZ4bOPPjRAxHBTA1RHUMm+aNX4k5SavoCF5rVu
ovTQa2/2fCp3qN9F2UeBlR3/Q7PCZoNpARtcB04wNUjxlDx90qWP75pCzi904jC7SU1/Fpymp25a
yP24RP0mGBrs3gIoOiYvxnYgWYDk+MSrvvKZLn6npnDwPA/ZVRWBBjKCebJ/1a7cT+CVrwdqGX7v
eph5lEZUp4zmt74Z5dbh7cEvvqZP3Nr+qCLhq3Zk4O84oYjhZdACrswY/HUYTBUi8Ivfi898Wrlu
BYIBhd/Gha1eoO0YyEsJdObdGsF/Z0q6V1GCIytgStj6wncHlAQmx1YZ+WLgmLtkAqf4xmI0PucF
Gx5GSv2DZwqb56icgBGiBKQEqghywlUGyH4IQ5CpRsVi2Ea6tPeZy9u73PP5ZFw7HcoxkJvA6JTg
4idIamjm5jekjzkAJqibXkVhICMdgyY+jB2W7sIJaNGnvgDDPJXTL1j4WM17OWMYKAOa1TZH/lYV
Lok8F2yen1Bco8BurqPDQzLhXeQ42TCu6YOfcqBtDD41DB59+7lGIkWKRNcdorlTd1Osis8C4qAd
bUPgsgCqsUE6zJL4HKvPtB2SpJIZX3vs5aXEQKlY4LPlvoWCueM32ZwfpwxVfF4S9Kqg1PHNwMy5
G8CGyW3UOpwQ65iu6c6GsGsqmeZAenh2AbCZYMAc9MsCHldve4bjAa/lRL5xwVO0N+EUDgFdmwZH
0NQNYCKx2VQQp8UTcJShvLNrv/jNGpUNq0g4BI+sI7LZk543O9gC4vmuFLib01LrZU+m3jx3YF+r
fjXJUwg1TbIL4iR1EEf37nsXQE5fR1FbbOcwWW6bFXldVkELG+s+OkTdgMDQFR/4GV15ujiHA4S6
YkrCU+KC/ALxeMc3bQcNJ7pTU/57XOP0BI3HcEsgpdtF0GG8zxIftYpEDVouedzKi4EK/A2auwl1
RqtrthYC+e+55CDZA5Kcw2YAduSTeQOEZECXZBTRUxMBvV04Vid3GWkaPpi1z2uQ7RssPSiCpiXb
zZGaDsAYgosb8qRmPjXf46WAnCpfwW4cVw+QaJZ0KWt4ZqL+kEBP/ouHah+3HI6cunelze8H0gtT
JSw5i8gnNXq2lvgQWaMw20ZFGu3lsEI2JXJoF2tYsKJmW66thFgAoYY/BHZQMGS0g/V4RFLNQ7r6
+bRwh4NG63J5NOlqnj3v2x+yGcrneb4SAML1UQGkb1XgT/MApzJep7Seu3H+ZsXCyopYhUOrTSZ5
l9pgB2GH+aDQe4VblGeB8ZSdIQLbZSgvvuvZN+fotmkjGIwUHO7Y25CDKRty9YLsRlreiKW/SWDs
v5s9Rt4a2m1MtWsHUU6FtKKpu5LP5LsOAn6rjV9qC1zxDMsZfkog9C/DYMObYNHFRZfrhNguaskD
olrcpsxEc0smg/FQtvLU0njC80n6o5ft/NKKCTB+PI/RZpgzzH2Gx6c+zpNjyqY+q4NhYTuNOK0D
lIDwEdiZiw0+9uRmClS4J54Uh9ikWc2unIzrFKT+y2j2cHLADwBkVaR9iiO9yeiB0dJU7QqEzI8o
qxA9F4d2Dk0FUoLc+njAEZ2mQ4rFUuXgWgec+2ETsIdSmHRruU/up0SKn/FKukPSZstuBvQByYuf
g70Vc/gg5xV8Ug/Oam9bj3IgWmQTJGzrZLBJ9EgUy8OgwB+M6CyHQHudqnQR6VtXruwwWw36QZZ+
ARnjNGJYi4SNF5Dq4TmZYnwuIpOIOgGte1y1LVGwho4VcFsQ5fMDZxrMFOileW88RQ8aiuXD30Jn
A1ZdaHzQvt6tv0hi4yqDAQFqGDoVUx36IL9txoXdQdcFULRd+04hmsPZHRQIIfLlZWBeo5AWquqa
MePVPMGHAR8NwQtt12SMKyDdWYaAQvaTTwkU4lCb2E1e9qXYjDTHYNZN9q1kqX4Gw2XulUE4njYB
ihdUy6APN7qDHKHvR2QRe5Iq+HSF3CRZBrFLQKOppumVs55lmTCceUGOFEHnV3wmSUlfcaaYtYKS
AAf8Iqd83umuIFNtnRyecloecPjO58A6VMHQpgcHIwLLixpbNcAB7Hpv2oZYV1ggwTSivaDd6x4u
6SqEPWezkDB4BEKPKH+kV7aglAhR3yB+KPYReL6m+tcBw/+frXjXdMh/vpfUH0L/AsX9f+8m16/7
226CuwDJPMjoiFBLc7Vm/gVYJH+gre7qoARrff07YH5/3k1ibC0IZ8cCUiBVDnlefyO0g/Dqxsuy
8mp2hsPvakf+V7YTZLn+A7QIJ3+MbCIY+65NhfD2/dcetGuFeR6xsNuYsVX6lWoPR1RHy/jQ5Jq+
QWES7IfE8kvOwWHt0JlKxmM2tMlOAoTvmYzXI+/6hWJFnsMV0DyB7Nv1ZaI2nubrnYWSrTmsEN5E
P3KyYBF3luLC6JVcz3g5f+A7ToiCH5T4zSKokYYWtgs5zsEDLrM+2/kQU2ruFPxZGVaFqRoa3WQ1
dvqOYVRMFdvAMYKhB2a8mG9bP2NutFAjuqDvbpQrsDBRgBUZlHPIKkLW1dNKXPCUx9xseugUtyFr
p087pcuD4Un36dtUP0SuQBedlYG4gcRves+cYgdJY7ZxWZ5dWkcg6g15VOwVpUMN8SI8+4kRm7AM
ltesd+PNAl03gFVf8A8wzrODjtcvcyXxU74yHw6Psy26c4oh83ZZKHstBxs/wVIGGI9p4IBF0l8y
hdlnswxDllxRkOIQzrTcTmhzOhTMYU2Sfj5CNi4PoRpSJBbAGnUiWHN+WKujAyna6aJGk2Os0Fhd
gCJDskQDCfEiuAja0gnS5TJufywj6R59rslD3AGaQ2x9XCejDN4dYv+OSDqMLmCGcdBDipZuc4tZ
aZ2ZfxlATT2XdJp3LfT3W64acsTtO37PyIC8VhyyZRU73Mlps6rbDEzfybfa/ABFFJzWRiXPel74
txU7y9MaJ2xrAxKcrVP86Dns/IpAEi1dHO7V8LW7pu+wOqxI89HpCfmR5ScUX2+TcSNwPyr2amnW
l3IEuxm4ZtoGiy9+TXg9ngcEa1TecH5YY4621smqDz6H6lFKTdDJJ/UFRyn9cCqDfg8bbHnJB25/
Ao2/H9n0LR0SvVuW1B4ziO6fUoF2srkR6gmXGfkpbS6eM8iRXikUBz/gm+i+oUcNrnrLIFcdzYqu
xqQ3EH2givvRyLU5Rv2ChA5YHqajisOurNKsGZ/ivAFemupm1zZtdt1ZcOsPaTku2w5SiS1iAVos
MUUwnSVkkr5CqC2aKcohmmnVu6WMN0PX2VcDFfk+9XHymJhhgth5zL6VGphhF6scIwCUkWzJ441a
MwhEolCcmIr8HrtfcwEWvn7Sss0ewZktGwKW4NTydgBND0NjbPP1A1G1ePH0FBwGrs05mgP+Le9S
B8UJOhcfYcvk22WJxkviOwqVctPUpVjG0+ogXjEKmPmcp0iwNjPpaljswrtZc/BaToFVNTB+wida
3Bvi/RkOCxTz9BG40B6p7DzCGGaSzNcZRMDn0K3yHOQ2ujSi8ztsPyGrmjFEWO8UY6xcJoycQ9GY
jYx18j7wQtXZ6MWWzEZjlZaQricqj+8JY+aIoMVnaEXZxfXB3TKHNzSMnvt8AKyikQVag7CY7+FQ
GB7bTuMoo43ltfEkfA8xb23kIgO/G0WS3hGsOjUNSf4ykf4n5D7uG8HP/zDraP0B+XkHwDHVID0y
1xe1S4lhu8SbVxoMryqNIK4ObRQ+U/hg8EMI2YNIzaG4TSJ1G1kMgc0VIaIFA1b0BRsFfSFeyy8w
CUQl3JfyC2SCxjbBN4hTW8dfU4CjCTIQrqNBw4EsV/DlQmCnrsMDyFwcqV8TxXgdLkDjY84AKmPB
RaX+vsTuDK/uWr7F14kEiisG+eHXoMLo4pONI9YcJp8v53imGGzUn4acr4Gn4xGGHwTi09flayQi
X+MR+xqVxq+xaUwLjFBwp+C0k1MyPOMlK3bDddqyX4OX/tMQ9jWQLVrLw7J2/uyM1M9epOYNjGl6
M+GhROjhcTPmOyN/mjXAzJeqBcBzyIRoK/Y1F8IUhBkRnvfrvJgt9pVAMRVusWLaHRAJzJbKzQaI
3XXkjK7Dp/+aQ+HPpRDTGA8BIipa9QPxRc827DrE2q95tmFyhvi7xNYzd8Tww9AWhj8BT18z2KN8
hgG5Qbzuxi3anaVP1rtgBIJfz4s1L5hBl48Q9FjQEfQPrI3Qu3yVy463MZo86TwEb7zH3np98Zps
U0xxv8nHLFD4iii7XDdCiotOwXcLq8kABg3LrofYivX3UYfTLWGZrtm4QscLJDtV+8FC1bErtBF3
LNEGZAoz2Y94mS09TZZrvZtGGnWbJuDt3YIcnWRr5gicl0sFmgRF5NQPcU0cr8mc4PeCDDgDW5UR
XQ+TQRPJuvQEcJrG+1VmJQoPAyoVFAxaEli5Ut8/jyMd9gnN/g9757EcOZK12SdCGbQD2wiEDkZQ
JdUGRpGEcmg41NPPAf/qrq5/pses972rbiYzs4oBx/VPnMvFKeQjScykCHetCKmnpDMBbFQs1EW3
pEIe22dqVtO0SnQCq2TTvRfL6Se1xq+yXirYc2tMv3LTdJmxE2Dk17pbAAHOR0sv1jxvcm+P8bNB
buGcxE61SWQVPTd0mF9nZ2ApM3blWSV5H/T12Aet0pNHRVfpkKmaXR3DVKnlhMHT6Kb6UCWufSk8
N34nQvzbt0L/eRhkusnrZFwXqe5zqCaS1JtI+k3YNc1jFBEvmHPYvemXJYXY510xPPhxNx9Kzm9O
d255J9n22sug58khR2fibOctOK5T1IKatJ7v1ytixSN58VnZVJG6ErmjagvjScvcIaSnbOkvZAnL
IxJ4ScuVJ/qJ64v1OhP/Dje21ZXPdtPn15q+8HOnfG89kKl9TflB7xIyQltbd4aPKhPtA0s5yfBw
y5W3qR3TlqUE69DuKwznxlCGfT9z+dUC04j7Uw9yd2uLQh0zhL4VLwINfHpUt3x8ksQ58oxr5xbl
az/GQ7rp1ag/6zP9P0I3VDaOE8U52nnRYBOq6gbvM81UvjEz6ior07fqpYGRP7VliiBronACWEm7
otmizWmUvYrcrNaViupoY/NUkyFsgXtE+HLHPHZA1UWdfoF+0H1XnWr3dev034KPz1kkZK11vtIG
cTYnx7Eu0wejdepPkc3hJklNUvJWl5bfo9nVp0iJmqJ8nht8J6S/xnU2kjlk76UW7DOvv9dsNoIp
w3nNNd4H+GbGpQqluMk5UHcJKjzB6ME4aK3mv6ek5EH9mF210kwVrudywgc3ehOjvjRN+pVUgvs3
sq713dga2ksmOnlX2/xU4LxoOi2VKP0SBcDmdKzdS2Hl8gv+hntbVhWtFkem8n0p0i90mGFHL7V5
GKvY2cOoIIGVGWH3yauRyFYlIB/cqz5q5dqItPBU8FNyAx9Y9wLBmuarWVDhpykGTjw1be0+r/zi
3te74sNKp8qgbepad/HgJe3GmWbvARi7vGuntPBW5HTlr2IEbbYOa4bNwEN3foUVQYK2MYbh5BV1
oW2HyO3uWlNh/XmaiwTUURbIWATB8b4aansm/1pmMckfy4u2dLHbO/7a6V2cc6AE1G65K6g0hxHh
Ti3byEVsws1ttEHd8ASP7yReyWslokEYRlhDKvLdaaUrs6GrCkH4GNlmlh7Tgbls/d9bczctABuT
uyyX2H9/Zb6Hf9e8y6+/+Xl/ftc/LszkcATcsCXhvZBh/rosE+t2/rTq/nZZdv5wXI/O9KJzc5Dx
T/808uw/cHhoWfvsJiJXTpr7P/HxfjZz/M3H012mNSB/jCg2Cub/Yjr5SNyuSNFkUpHfzlVc32pW
5R6ZxMHT6uOGIfGrXNIYk+8CWOzRnRMbD0Xa4XPaxMWGh+yjIZgdOPVAGjpZbr2Ou0uWN7Lv97/0
qN5XbsF+bkGyJRsNqq6OGDZdEU4UnZ9I3m1Sb6A/5kebrovHADCaQPIk1xFFMucG7ivACbIOhpHH
Rc/JTDMaqUOJ4s6en4qrWON9EgRRm6Jued3Ceed21l0ZvcFRwLu5JEMsNmllNoG9BNpcl0NvJtPA
nJTcD1Z0w02E+Xqw3icZUX200m8/Y66LjOJUDxbyNGelLExrI8zx20/5W4oRk1xEKJJongExB7Fm
L8C65i/OCyt/HPL+RjjdQ5651AnStzH1jzQkg043WYo3tSe3F/dpFJ3dFoB2L+9nU/yKLAIgZe9a
ATOQu8ki9uDGkvEo4gAhqUecjhcPi82XV2SRFW+hTQLajJOrrJvbjh+HhrA2xr5P5hZcioE46LT6
fdumAs/xfk7ne0o+QR/bfJsRHdIoF0wh7m7QCkw04wEtc8OGc4jmlX8xrdYFG2ip9SjnT1RGFfSa
+E5StrIR72afqujeucruoBF/oZ0uUZJ4W7NoKpFjQYCr3UQj4gDgsG+/NDgei/neVT6br/MIVu6U
XGhmhxusXNqhSVJeDVM7liEQ33q27fVYzDexR1RbmebvgXpLMDiCdsIQUYCdvltd/jJbPox6rp+Q
co1dilqykiJ+rjGbU1Gf86F+FVMGILfdaTiRtOztej1h49gNwbKyxtkywouXJARv4uidCsfaa+oX
b/GRQxmqgNXkCTYDC7M1ZcZ78l7+cQ5JENnVcO6T6Rb5mMUUDa+jytC7M+iKN3+GlpUtKCLTJUma
0oxXPa6n3tYBgv5L6Tja0apL80ZEAkXVU3dRKMgk6dl6MOqr7ClY6nXnEeeqxpUx8OpK3XQF0gNF
m19OQUsdwrgZt30xBaPmP9LfOhTeTBcseUykdilZSFjVw7MzW8aWWDC5W/q1VGHnok72LdiTDWkB
Bmqv31fJyCjMUbVtBW6HZvMBoY228jza606o25vKQ+wV9XwbWtVtVFkNn5lWDzKAuG5e07/21d5L
5i8ZZRhdcXQaB5q7PRPXqG6nYv6VWegdWkpfWuXsPtK4rtjjPATwQFPKqda+qozqg6OSSUG3afxn
8IUF/UDXr1ndG7p6MFb0FHJKZHbazhuznfPtkJA3mJVgW2dnzkHUqvIx88Un3srt5JVnI0mSHd3g
jF8ki+3oW49WKpllsG9KqWGaj/P7ZBZPMKnocU4ma8QRSCvpuytLdbfzPA+3mpifGyM2D90k7m0p
57Ul4OAUFTIHbXGSCJNCCfdLE2/bJnXjx+NmGNu9HCmkuMr6zC2GWElT1PbSI/bLozmnO0icNJp5
oOt62MRGvvfIHm5KsuZMJkzis0FunUq9Zmkxfen4FswAl4hBuGf+1o/pqKc71KhxJWz8DGhNb7lb
MnP7zqpwClZ21fmOn7JaGb102AsOs4vZnd0niSjui9BpAuQufRWVebjJ4J6tKDKE1Cs8h/6Z/RRV
udri9xS7EejLCskVbIQQjz4IrQe4QTrwIy4j4Vzc4lcjXPZ2ccd6ml9+NbK1WyKP1GzbuDXrFou7
NQzzTRa4GQ7ppSsqTrWx0jyAcuUBkU+jjVOLX6Luv1mkOaxCCAlR2z9mUANorFgfRtfagWvL99hV
u6qO2e6O8pGHn1Mn3pxRfifTsGer4tWOPY2oB9SmeMyJWmOIocZ4fjDrZXFmNka1wdY9a0Xd3EXz
QFpzlNPFtCVXydZo6w+7q5uNpU8qYDzTnmKRqUuRJVFQRV6yjufFlzKJjbLWaJv3zAYlcmgX9i01
XXQrlQzaOsSAYm8OlklkeY94gqADa/dpWex7JuDZrEWevBptfKe5E9FSwzmLPqkP00xnkpji61BE
9VaYHlQA7/fMnZcMqw+IzMlpIU3u2mSsxh59noXzS7ri6NsVnFxSBpt8rJ2D1offs1ZsWuzIFdiM
iXSDYD2OKg99Mm6Nhv+haIFAN/Gag29idxrQ04IGiMnGsIskaKP2vindm1jpz9UUygCD0FrljbY3
wvBgOi0V2em+pwahHKMicAMwXyk+E24/cSENH61IfQ6NEtyu6oNn6MDbSAGuuO8vqVjtUqvpFS7G
V1cxohZp/VKGbBNh08/tjycX2aUX+INRbHWgagEHfbSflLzLY/cr1/W3NDE/0sG4Hxu7opvDZd0c
xZvdhy05I4tmQoHZyPUpSGX9XM9wmjOr3ptmojh/zReapU8lgIt1XY5wtwc3yDUemcoBHt+WQSPU
bddm+y5Vl9K3D3gGwSzSY8ygQA82EAiW6JW3TUIeMLPj28q3ryEKt+wSrofptXIEnhtXP6PfUUIJ
2tbkWcpvsQSK1ZyQKTaa7iBDZwUqhr61tqL9ua2S8KiX7YUpfd1Z9lPcNzdlk5+LbjqWghhhXBxi
tv9pWXR0rXSn5LzzHBofjXog94RkRQClVvLWIIHKQEoUtR8eUrKpPRnVbgmrjnF6WyzxVbkEWd0l
0pot4dYm9g6FE31J0w+pfXXrcQnCepiANsnYaLDSwFzCsqDAvqK4j7c9OVqqFxBLhhQViowtlR7i
nLP9pYX2W4LoS0WIQK69RHPFEtLtl7jusAR3/3v3+J+7h2Ut4/3/5+7xWMok/9vF489v+cfFg37p
cvH4AZYLbDB+t78uH5A5ceLQrZevLNsv/nTquK0AzMSNY1ub+wPV/Oflw/zDYwWZT/UUM49f4/0n
lw/A6X+z6ZYGAO1V9jE5QvdcHLulIfAvDQA5qdiv0QHoBHIuNVA/bqh1yV1PEI9ddbRxDzGAsauY
GVgDS6UZ4ojecZB4TeOf+nbst1pKQCsmf05AJIy9VWURG9OkPp96LZW7rvSsbO33eXVJtU5ep87P
rhbNRHMalnhG/E7tXD2ZZW3pxzLx/KPJQ4JsDgFGxWo6DLWpfUaOwNzp82ibg0FBIFUxZwrGUnsT
ptZFaL2+DyetI8t7TStoGe2B+MdF1OP42lamei2tW0T1AlEecemt8TNkBwIL1UPUivrN6YliJ55W
7WoMoFtziKAG5u0FEqK2KSrXD6Dy+RdeZo08EhkFtGHBk+Gd9hyVdrVqSWyl1MQLup1pVLj3LE/x
xnVOfuywoFFfkhweYgsloV5IGNRMh9Zry5WyG9ukkFdkLFXwtXzHDYnWm09470FVuvs4kiWlGJQy
TVNsHB+12Fe4d49e24035sQ6druOoxdwnBjzWKXTGLiD1/uncdTqHI0z6S+R8PsHgOjFI/5LB+Jg
0IYHsCHVOZ8iQEOdOuqx6V3rsG33yULNQJRiF67gXyav05FiXQEeE4XedY9+J+MHVsOZmzGMQ253
tsd1ym+H6Vdj8kaOAJ6/FKZxtRmvMGZTmrxptGu5qDzXsWM+IQNymwQP9VA2ghKrmApCWvYrK1WM
nbIjaBtx3pxUlzRb5WRdEJYyPai4at4Eb+6g0dXwyY4VVk/GkS9/IZ7Lz5zGXGC1oUtKK1XaQ8xt
+9acucs4PlRIeF/+i9XF/QEDbuYi2kZoNEOI55nEotvrCeSjyq3Si0hDQkCF4N4UN/o56pUOL8wi
U9qatv4Vh6m8KWunPqStMxjEdmrn5I24x7GyygjZh/ov4HXiK5NX7BqO3GxlNSXqc1Ra3YEAin7A
N8eG9U21MkVtfNcjt9UVDuL0ZRPA3OsVPxTX4YqDs1thkw2T7u581VS/JQS/X9GUTPkqyXrnZhxD
3iGS+1tTM7iH40D5OVVtz01dM5mO4vwrUUsLYPAJoMVRhlsUNe5baMjyvtIZanWj9a7wgzNq2Jkl
eDHGEvDIZBk3xIayc8dTY25JIkEmZzX3Sy3N9gZuo//VGX1mrApN0+GVNX11YnLPpzX9GChpwuq0
a2zUIQO45hofFER5Tfb2g/AS5y5Lpv6hzDqGS1fk8TVU8XynuN0tTkpktNRd+p5tdHYhr0Mq0XVV
bW2nsaElVCutfnDp5d2GrGE7NCykfs7JWxWYbCDMVvaQ0OSZla8laxgUrMDSK9o+XS9LGrIYbUFe
d3CtGjvVf5maHj4XsyqOw0x1RcVN4E4iPkZTljypHE4OE8OyklfSW4rs6KRXoXVI/SR81r1Ub7dc
ZPNV1xL6NJZihG4Vj6RWk6fBcOZDnykH2FY8zRty13W/ViLp7vSJAuFq7ir90c1Ru0E7caMJ7Vpt
IEh2e3IByCc1bMCvIZnFISsKoEA93LMhirqDGw7lbYRPEegGSKrBPtM2sjhIOzulkJ1Xw4fpR1Sz
2q5NgFwmu5II4zZseY7r2TXv+WRkD9U4V+e5gBRFCY3vjnKM8lEpqvZ15mdvmJhw+hj0H9P5rRks
gzt0s+4yJKiYk5xIdHik900XuRL2hlxsdacnSbrLKwEppOO82qYQtM6gOOZXb+i0vapk9kqQMLzz
ecgf/XF6KtvMhZlcjpiK6C5fGXtSk5Up2+hZVIQLA5oR4SZqKnfNQho6p10/HYuycM5zRlt4ga2u
LSsX+n8jSODG/4UGjsb47/VUSk7vn/+vBJLFt/1jrjEAUWJ5OwSMTCqOf0dquJQiTKhSTDAkiRh5
/pxrBIxKm1wuMw1DD64aI8+f7QhE1R8OBispLZ11FZ7znww2wPD/r8GG34I9nUSdBMGZn6//y2CD
V6JNXPK5bRhm/9JonU/lSdOfWjaKLDWsaT7qYWmcMu6wM0Bl977jntysxnAY7yZzCn+nQw5koJui
SttN3RVI2LPgecc5VnB6fiCqOVThsV5OLa8B64SvGTUrg3zwN0mH+gRBYF6AQnV7UhrIoPVEE8oL
HLOJ/DPCiHydVJsJAtY+pIXYETeD0fnaTmvn9vconeiN59V5iWfoW0Eno8lBC+ppIY15W4F09QqC
UkN8JA5G3Xhm47PS7B6GdBSlyRocrxkvFiSbjMJymi5OTZH+AOYtyg8EVoGZQ49KPDnC1VPeOfZ5
+gCLRORjK1Dq3ClqkFijbo9PMELCS5b8LifnV+pUaygXOSoJ7yknH733CoYnOI4I9SRPq3sTrfax
tGW76glyAcYlQRGwfduzVmEYuXvJZwZGrVYxV1gkICqjMPgzyxHgPytxDiBs+3v4yfUNI4h3nuB9
HLzSqd/x1MQGbnf/e5C1fJRa2Zz4DbRbeH413q14iiYbGmfv6cXJcaUbAd+zxrVVd/E1BkZ2xHTu
D3jy3U3ZV0jjVYWsFbshYnSeQF1OjUNs+Ui1sqmxiCuUeWjRs6Ye3UQz30XhAygAR2BeSIwpteMV
ZrKgZ4xSDktOy40i4f7VQ/cFHuUkwMi9yvkGoWzvlTXqjJ9RValnYk7qPPVSkTFT2vBdt3rzHlsF
hZmWpb4u4h2Xt9Q/w94jY+07jvEc+lA7KhlFFzWX5W7Kk3cw1XJTJFrxNvItm5n0dEBp9hOGpvFU
joLsyggac+9qDK7gtOgsxrGcNUZv/OGNq2wyRHWDuqQaS//ssppU1/8QxbVBvCcwti/eD3GcEoja
xS4Y8tHPIJKDzXTEqjZ7Z9fXbfaVUQJAjE6lvC95/h/6rndPtZFyCU3wJZkqeDYWxlIxnYn6e/6p
jdPxfoKech0XnjqAifKXO6v6OM3IqoA5i26rETdhKz0pg9dZX9Dsxcj/C0+MskfsMuibacYEEXYp
+RuIC4uSV51lQuZAOgv/XSwoeBsBo8Zh1U1jNS+w+Dz0ogOmwUdUdSRiabjSVGn8EMRbAS1tYr/c
RS4Db59n80OdtWT/hcdUSv6VjhP/N4Sclbvg7NFqLLpKwv0th9zy1l3ehSw5BoTP2xAk/mS4Wwto
SbPg8nsYPpdR11ejM9KZ+iHqez9w/RYbcSjFlkJRtsAyYfA3jeHPm5wWBl/6wfQPZm78zhTpmFXs
LyB/Yvq0XMofwH/aMDlaC/U/Wvj/wEI9f9XFz4mn9NvEbqebKSWt3vysDgCUQ9942SfQLZsFxM+S
AcOdik8Gh+gp/VlCAGQ1/Sw4RIu11fuq3ZSRtnU8Ixz3FTHTFbHp5mB5y24DPPPorCWVeiMukO0E
SL8PP+zhE7UazUmDK+0tFQMHvPZQ9g8y02DgNaZ7zkwojGY/9e3WoSEKbFCO3DujnDUM6c9GBoOZ
8pF8C3sa3LKzoQ0ZA2ddxhGyc1LkrWxZ70DIRRyxanQicaTrjtYCrq4MLXmRDjBrg9o5XGuyVx/t
D+26D0NgNT8MbC/10pX6IWPTB5nOzg8vO1zQ2foPRbvDOCBDt8C1EaIHaOFueLQNlyMXER8Od0nC
Y9zk0E5v1QLqdqYJZne64Ltt0jQ14fByoXo3kXixfljfbu3zRWGO7aMzTDjXP1xw7YcRHv/wwkFj
kIYgKMbn34Morn7Y4vEPZ5wqbraDd0Ses6082m+oC9Q1mmbeQJPv0EIzzZEIyS4BJKpCeUFJL7oJ
+YRsdQpsDwrGza3qZpkHpSvLc2w084enFdWvXs9IbjHC5WeuHvGODrZ51tNufqqk3l5EkVL3t1uR
0n1OeXKcInprJq8NUiClDyE3ZmDOosgevDAZ1qHIgecNObePeO42ptnEt4lK280UEkkZegw734ME
EhDlHR4jy5ppQfdNx+e7wxrIHDK5ucrOTczyVZLuoXy2+sTds0R8up95wz+bJQEHbvRafws0n4yC
GaPAxYUZnk3ZWPddSLG9zbQaCmysi6PBYfeFfutctREpY2Nng39kN0N5N4456mmo9cD8ujR/IBVD
VY7HfTjLjB/AUMzyIU+M6DyUeGJaljdq1Sp/PUylf1s10XQaiVLgMkSzOHKkzTdZOqpy47oNYuKk
uRen1YhSFh77muMiszY2rsSbVrndW1kP/UPuQ9akwe9XH2kMkxewTH4phdE8Yt7m+35UzS7v7X43
FF7IjjTPPxACyj4Nh/5c4DmElQNLtNWODhcubSHEfOsRUP6udb8Xq7hR37yGuqOXSehZVCwB/4ZX
2+szwrZNjw0M0Wll6b0v1jCw2C3biTj81ojHQEmaok2TTc1D4zrFZ5bZJU5vSHtQupgNfROOZxZk
UG2TBnEMCj/RpxrdqV/FSRJex4leClxPbqiJ4/9uphmGgj854z2PdP4sQjuBStKb7CXOwE3fRNYs
7P+KlH+b6ZeNfv9+pt+rRP5NpjR0xEfQdn9N9CiVBivLfWQMAYvOQSr8S6l0kZmY5mFSWey1+atT
YP3hAaoChoRVyUjPIPLPid74wyHN4CJVUlJ2FxnzP5nouVL874mee68lTLIHmJACBsrfpUqeTImt
usT/E2AMUdnIfdKP6ZsRud9NZz7w5LvrPjZfh8R+BZzuXmo2c9ySIFakegBoF76bvgyZZoMhyYaP
2pmjHW0ltsAXsaavWU+Iwj8VLQC+gvq+yXYTFoqtG07Qpwpee+CiqNGoYtPLnUR+yukPeeVG5Xp0
wSy0n0p0hI/OG5xtoTIi1m7FFO1WrF+oWJG3Dy03PWIzxae4zKyvtHKTi8KC+Kgadw7SzJx/tY5T
X8Kp7oPIlSGoTR2DxwAHtO38LgyMtEIzLPDpV3mcW68i9Wi0gfREv4uLY88yCtwrMpjmkv3oGoKk
XLrw6+bYeuxwA/dFGelEKcglriufoEGIesbJapqvOuhbQgEuEc+J9S4b2Ebt1iwS6MsQcK+eFEmA
AKKRRR467KnQeNejBMKa0DWQYBoAbYz67WhVvPaKCvPOMotj+RMtLc1SrcH4PWTdfAEU86ma7h70
kXyAqqIdeseKf9e6RaWQdKo+Jx1VSktncUjf8t9YG/eDa2trj2Hxxmkr92p61gexYNKtLsCzpM31
nVULecakml50FL3d5PQaZ844ac92TPp2xWkYDD+l1Cb3CSfbuOZUElnChOA18LISszKe2S1M2m7M
3Tumcv0mNSdxiLIlsNAMXrgh4K/fENDmv1sXMp4mwtqg+DR8Bkp7Xfp5tzU9u3twaqu9mgxdyCEM
hQXrZw5yJGWtlZm36UxAujk31FUjneTq1TBHV3FteC89A/aefRwv+dKTg6CWE3gc7etUyffEoMVW
pVN7hYyhBaUnG3I8MX+GCk2DxEipbz2Y+oFug6yTZdMcPI/p2JBuGNhWVDpItVV1U4KB2uqCFTYp
vuY2z5Jkz2TZnVBzED1pOFzHwbA36PvVXT951NFLfh117OY8tiI5RHRjSMQmMUQe/mms/SpIwzC9
86eFKmCwLNh3m3OSldo2s5ftRV4L1BKwFMrhHQRD0L0195sGn3Cl5Z15pEZIrtqc0fuL4btsZgBY
Y7+feC8jsALRoUiY3gB4LwOriS9D2jA9z9awzjXJSJrg2dZxXLFWwkkPTmy8OJb7mFXFXZ4Nw0qa
cbgV6NAkzVkKnaEW+U4J+N5gbZSWvoOWPbZxdrHq2tlWRnwj6DycnRGaWwho3WuftLp0D6Ftb9oI
gt88VbdokFz4aO+esFxYsRWNO8qlW9Bz/AF8pAgJvsY6ZfrMycqN1qeAfB0fSuEUpbDr590Y6e6a
9gBxmhyS51jplD6IIrAATwZzh6JgmaQjO3d6zbTkrosfm25MNsNkUoLOtCO7ndhpxpFQifi+ITu7
7lrCj0VPMoWKkyAUlvk7V2uvZV+ipfdADXWVBiPVWyDkipVHkX2j8SxQ92YgyWfrZeyK6dQPhQ+6
zTyywvvF64sbF7U9UfVnV7IbwINqBOJwBdz8JEnJwTGSZHoduvyR3HZeeZAlW84y19p5Pg2ddEw/
/Yzcln1HLWInZFdBL8C9DBP7FPJAv3gESlaaQ3k4nLn/T2weWhzrGz2BfmAUaIll5xxQYo+uL6uV
no3PFr+jQZB+3ZT1dRi8Qx7BgdBL50ZvmCMAuo5c2dEdTB3aklWdBnvK1xqeUtGPrIAI67sI5srK
mVsAVJnJkU4vik4FE12jQbtrq/oFDynDxMJJslNKa+RscJ3dURGfAX0RO+OL5kxvulddZ0dogVaS
HR1dQjKzpX94PW6SFS4VlxLoDJ11AZcArI/vJQ2MJ9AyrpsF9KczDGF/z1z/2zHq3+NszeC08ZN0
jKV4cZi60MIkb5NmPyf6MzWIV1vjRhg3mRNk9eBttCG5xNzjT32TTBdeYgcjUwqpVA93xpgspEXJ
wwCNcurdHhQAXtbU++HG4jI6j3D4Zu5n4AzkY+PqXxpaBu1VwuTkV9PFEPNzyPll7H8x1D44Y/Zk
IK/bZKRQdE70cYclcQHxm8UcAYihcK2Vyamlwjo5M1ynWZnr2ZweLQOyGO/jtspIzJAsLtu224RZ
eyqlecP8QShwaaNp4fxbCXdeu56074bkTkzlsSI2siKi169ghQO81L1V5+sfejSeqkYjb6NzA0pk
u0BXHwziZY67dQ2Hm9DBd8cD6+jWTni1uJyxyt3c1o59NTjF+f7XWu/ZlOR71OQs1kfLi0N3H0yS
A0usrN9TS57ZgdmuNb3Og6rVxA7/aVOJIoi86gUe0JkA1akUXY9kP91SrqVgnXi7Ys4Yj/sMOCOm
ZcQkTl6HnHjhGr9Lh6MRf8Zp/atmI2zjC9z5QP5WIiX6JVkjsandCHZmRntcLE5oozRekekanpg8
DFnG0hDqQkC9s2SnYC34MW/IqM35ww2hX6l03A9jXx8EqAYWqkV9gBrFYpN5zFemRguob1I+o1gI
xBNJhPoTYiPx0bnz363WMY/j3BM4G1J+Q/tJONuuGw2iOv1HLquf0kCBp2Rsa7yMdalLWIds/opI
2616P+vWguzZmUHFeOWolDtqDTPPYfZpUsxfZw0gyjjvlkIHXAYN2SXgZfISLSZypUV3nJPPmsOQ
UuomtZratFdelPgni9fydiiGNggnvd2Elv0I8AKeW8/vVcdg03RVEqdUdOkby6h3Rpy0uwoAHwx4
IJOW7ZGjdbSW6J4272yp3cU0I3Z6JnfCa+SuKMzyprUL+Co+68b8WYB15EO6dumErWRlG4EQC5AK
58FvUF/qeOHlmib/cuWh0rHH64JYI4qhsSkz45Ot4dyYoVgCpulvm6j1qSOwYYfq+ffggOLp+rtl
ZATxaVympKvXfZE769ym6RFRt1rlmrqxCqgoOk3zDXhkeeUo6TbRzI4YV3ee65HHuqYrzF63yD7n
eGHH3qMIT96F2qi9tDv4E78W73mT9ZBjZ4e1sTQTg75wRgvs3qw0pDULsM88cs+b6nQ/pXZ0SGTz
kHkMgzGgXlb/JeEJaLLc1lXmUiSfwi1dK0ifUjO2ZdTe97mLHmn07V6Qyj9pAH032EHuDS0dd1v4
vfU4DC1ueZcsqbL0tYDNzUoaoTh9nSHoGxoaSicyN8eNXNkLvzjsKtYTcPnYSmxslASd2KoeMvzb
zXsUJhZJU7aaFaxlIgun7c024s1dEI9DF+MVMqTnKmUFT6aaeRVa8adUSc0kOyPuu0WJgSnYNWvK
4Wwg6K6LjmilHw5vKYHfoLELyKIu+YgwIfco3XaCj5YuOpimNhoX731ZG2f8X9ZqOpZ5Y/CKXA0Q
BPfEDIYTxZ6DS5h4rcqBj1wxBF1efsAYjh6UWTkggXlXlQNvnyZt2C3hbuJ4AClWgdEHlPFahEJQ
qlQlaHwYGRx9Jew9EB1A8+XITwRuyEqEVbqbhXlKveQlLCJeoP6cbSLPvacrd8NaKHmh9IOQ0SiA
TUMf/ub+jVIxw0/BJ05PSW3CYa5qlJnCmNlnEdW7sIJfPWkmAD2JgDkTEbypoFnQ7JIS11U6d8qo
gUw3k/8UzQ6wbtHUfFUbA6cr5hWsookQl/HS1MJewyWyTspjMYCgaLSrrPo9MRlb5sIvHmRb3RSu
ei/i+kof7v+wd2a7lRtZl36VH31PgzODfddnHjTP0g2hlJScZzKC5Bv1c/SL9ReyXZ2urt9A3RdQ
MApOp450dEjuWHutb1Xbhh9jZUymtw+trrlfFEsFo2f2CczC3tqlhDI9t+I11GBzU/RgnzAIry2x
4KDQF1GZ1eZFkABBrcISKALS4CbsIOnis0KIZVQ/sTescSaG4hhn4q6P29swZmSZpmp8cTM/P8bB
7PJkIMaK1TnadHF9xrPofNKd1W0Vp8KvGCymvQr8ut/6BJMwa7S4WqNmnyUGDJxoiW/sAa6slZUZ
qwdiVy6rTKCuPJpQkPRgSYiEW/LGMDStaZAyfA2W5icsrBwDvU+JUh733UYRG/9qBs/Z5RKbHNvy
YhdNdXJalMl9prayH3noyF3nl8shM2Z5OTQ4QQLOsOaE4Cawlu1USKeG25h7w4/DrVOYTzZP3dtc
Jjg550q9D1C7+ZCEF99Kw39Ac/8jdE3fMwGv/ffCy1XdDV//9fn1X/+yY/kfX+DPtarNhtTU0ozA
7A1z6Be7mPMb8odrI4z8AaT7x1o1/M2mn4C1qWkF5Fmg1f1DhKFKEMXGCwNCJEw2EC7/HREGyN0/
iTBUgXssVTV3LrCIrKAf/eoXgxSDlddv5k04B+yRGr1SwtUzjOso7Ep6wKC03ODYtZ44WX84nZdt
lF5NZc1Qv1HwVm5bsvCRJeu91bXxle3j602ayn4OvjddVFWFnL04HopWbArWMSZZDpZjpMkZy1g7
2erVdL2ReydbhWAbmTwutV5sFatYleMr6QBMQGZWOKxiU2jUpAr8XLILaZlEZYNy6cfIPfhjcdEE
qUuIxB5YiWZLbD4g1acpGyGGDay0prxu2Pvcwv4xq2v4WsHaahp143EPZbCmb1aysRzbNcpCXq49
M8nfbIIBL8k8CNj0GX0iYNxOQtac6hyqbpOE/GMqre55MYd0XDsqTB4KRKht2EYN9/JEGQRXCCbG
ndPeMlg3r9gj/F2qrXokWDlxd7QacQ8cbV0RyuZZFekaoBShWWJse8eMxtfO5+zRjlbx7mIBJvMe
omphzFpHNqvsDj8xZ04j23UtxUC9MQfbiXbii6KZhnZr2Wo+cfuo6SFUNXNtUjsup3g2U2XoBE81
CUvNd4BVVxJiBXEha//RpkG7peBRFFVzZeWYdnZzCRFr63WTu/W5tQDVSO3daMXD2gK8t5oIe6/N
tJiOkcXolTul3MZhDgnelvktRB/rwA2WzIrHYey5wz1LXGk0h2fpMeZmvQrSbYGz+QGdo30dhhgH
FOA+xiWaBVG3m4mFYNO5OyKNCzyC1NqKhh21UIW7lq3NsL7gyG1dwhCIbF10UfZRcuqc2KF2J/Rf
jKYxXvPEDfENSWBFvYxrNBdr0lT7CmPz2gtcNR4gWQQ3cc/LB/j9sVEVzt4q1cGIEsWxpcVs3fbB
oW9L9WQ4EOBIacvpypslXbZLzAF8FWfehbJBHRU0LKE6UIr3MhKIxrmG42+FjWx4MsTwNRORvrGw
Qx/tUC3RKlEkOVdL5kM+sXkcsxrz/ZFyX6PZFYsYn+LeB+4nm6NtzPmFBCbUragTx2ItCbmuRto9
Tj4Jxq3j4LGmVqS9N9u5fNW9vxbWpT56DJaUJx87hHc4qNWFOXakeyj8eZGxNx0hwBCpCpvxQqEd
YgSs2kc20vaTNHqTgxgXzaqKanligN8YLo6q2fbM57ThyBqkXvKREwr5Mtqmf4Nc3rPxzF8TT2Rb
moKUwqVVL8+qsVtaJKjvmNZzZNcaJWxscQ00j+UY2AxOMTQ5kPUIPA1QfqxBWYwzfOgVPctpFJ+N
+qdbNOEhF613gUACaz5rHP8VR3cPnK6H4tdCwOPwYtP845u+em/MTgO5BpqQyD0UNyrxnZ+Z61Yh
Udoiu6CqOvhBYjd9MrIyeml738HDWJfnfGLJvuub8d7jt72XZV3fl2Povy3fbdA9LrgL8unGS9IN
8r3gzg7QwG7RGHSFdPFdJ504CUdhE9hF9V03LbzRTbbAqBGgFTB3jOS6nJqKR/eMKJmc6auiPvi7
wdrureYUffdap2yo3gpddm1+915H8TLcOd9t2IQjan2yvaM4jK5s1GB6s9PvDu3JHoxVn6U0azvf
LdvY8L9K6vE4xHBFQySgjhvNWKuzuqRbVtS+bhIQLQ3jIMs8hiChj8PS2XYI2bdubkSX/ncPOMso
41DrcnCXOMI+9Nr20sqpDjcHq9zBTRGP4CzxwCRUjFdc9F8GI+lhigeHQK7INyWPn2vJfDnCIPfb
PL9RLul5T7eXOwx33Jd0pzkcyvhy0T3nvtUHnzhSENfsKb8uvwvRg7KdUZV1TXqjG9PZt1I8Tg2p
9eHTpbXi7cYaAesOm8R/pqHfvWUePqu/G4XWOqPb/wq2+v1v/Dn7YAGzPaxfLI0cDPPai/7nAsr7
DTq9H/iY1NlDUdb0j9nH+w3nBaYxAY3X9ANHMI39w1ImsESbeMnYQgEz9P+tBRT2sX+afQRBXUew
zhLMWogo/zT7pIrZxi0NCmzCFGMViVnoRZL2oLZ8EKHlH5AxP5Ykn1gMpN226B0B365faCbD4jr6
4KpE6n7iYbGPo3DbHbtPlwf5JDaVAmxa+oxCPchHMGxi62OYDRcejjQXhmszZzjIfa5IKaMRagll
Tq4Ih/VCI707dcZa+oN1qi2GIQOLz8rJxaFOnAU/e/GzyFOfS3fp9r2iHz6lD229GNEmDoKnbrKi
HbjyezDqC42P8fJq0bu8mntx1alwNyzNC1qVYBeOipYu1ctELhd1JXzlQrlIquhs1eNbUFigEMPz
HKD/e5SPc7w/uONwEIV919ody44R7kKGdX8xQ0w7Huz9JHyltHFPHccjIiuoy5YfzaLNtLDm+7DV
RbVjNpJgJSg0ZeLHHFJpH+CBzVOTkKN4BoiIr4kcIsYIvCHLPGD/bWtOm6hPSUsjYOK856ayVoUI
+P6YDJcWGwQ9iBuv6W75bd2IPtWik9hNc3LhyuqTs+dOKR/Dqlds/WHYBLjjL6nTAl9i9oeQgNwK
q8ZXNojiGNL8e0N/HZ23FtFDurt8HWN116PGe/NRItWDssGuS5fSdPMm1S67Wjuv46J4soLwqU05
3IfmuwWdY+MzuK5aSPrkGd3tSPHWjjXY1aT66qg89RIkHRkszzuIoDpRPpxQdBl/gppFmCpJ5Zoq
uuioKexNxkXPzc1DMNXXPsDXlRXiJS4m7DXQSndo9C8BOFX+o+VmKjQf2ZTDISjLYk/zd/FpzaS3
rCp66CsOyn2nLgPlnEggkjiXTECpNbrbJIzoUyyUtaVTMKR7BGFWm5QhUHXrDicCLSfdS1MT+caY
R1uhZ5AE68KSvoW22nvY69/HKqGtW2DW8/MleA2aXp3rSBrsiuZljYrebyirDbGIoUAyMOs091xf
eDIqjphQKX6Q+Ys/E+CsmtLiGRLD08DRc+yEXDAoVv7GCET+3tJrsXaWVG7mksmzr/3lqSXNGI4t
GA5djwbVptxMaXdtsoy4SrLqra/d96Tw3/KATh/aEWDYBqxRYLiMeB2S25bo67laVMCKub77btsh
APrGxXirAGOSc1j4IDlUDCjtPJf0tq9So2XHQBSRN8iXWwpuKeFq+oUkl0nH0CxHDGLmVQfiNRcL
RdZckoHMY6JbtF3RWoE7ri/fYhYz8bKgamWVrHY+hqU6pqgihlywCiriOjJOjU0SmMPGFIZedRT0
8Bgoumg71t6KUwiTfR8zYiChComjfIkI8nk5bhscRB7ShMN0mNs6eTw+ejU7P4nDzJTgg7hRSH6T
yYFazTOm/X7lxcQ9R+CaNL1T02TFP1InwT0Zm/d+5z7MVbbz8+yy9uS2qpoF1pb00E+x1WF0uAIM
fY4Rdlv6lWRQ3/ZpeKcyPl2Rl924eWnBb/IAv2E6WOkQ8i6ZFrGhLju4zfvpfQy8YwwZbwNkF1Nu
FLEQye1DSWkDpjKGKeKWj6k9EYKgYecyIdxOkKmpbuwcGqZD9V6+VG9DwJlMxDYb04aSkYgVOXRk
h4OnTxm0zQutJqO4hYrAu1Bkt0PqdetyyC8ng8+1mbmfuUszSmc8QWXedli0mD62Qtu/KLOvN5RP
7Kss2aGdXoUDBIDY7p8jTRbrdJVT0J4tWz478fTBXvFUmQUZ1IJb5+DfOK3oNnYIjKkrgB3DR8e2
PH7f7tubuY1PRpds+Gy8hp25njyb+3m9ZtvzSEvwtVooh6r6BQ+oB/4l4aYTezuKJvwVZbDneCCu
m3YDeZVlM49YjlV3KjN1BWaoIanYBgcpqaiINSKOCgyG+YFvpA4wesVkJz0iHqugqe9JpkBorxAl
ZdSdZ5OFgg+aFLSEm9BXLBGaGrArVU1ixWAPDTXrpQ15qrE563d5Or4tbl0cffT4Vd66WzeAvTw5
h7A0NHfCusiz/Kby7XGbB9HDEqR37OvguPbEiAu7eKZc7RObLI0qwPssvtYOAlKxNdAa9tmUN0dL
VLQ0u2o4FfpuECfVU6JBWtzTwQyZEfytcazXChg71u/iqu7bZdti2ltFgSIjbYBYRCTft7bzlYGA
J8opbhxQx2sXS8S+qDjou40w9lKX7C6DfFga77okXb7yUuuWVgpzzwEG3VUJIDFe3gPI9vqVGWN+
ZI4211HTwKzhVrxvghHQGEmdNTrdowfc96AEb/tiEcidOMMf7CI/WJzHTqZBl5XK3U7f1t31IM1y
V3o4MVQ70mFV+fuxzWhQ4brnNm9yB+24VHSe5jjEybRynIpOE8fB8goxkP/E4Vqt6hd+scjwXfMy
4VBmoPce4vTMPYI8fK2j8VG6vMU6LB+z4wp0fB5f9gHqwVZQhUMRQbkt+3RvZDa98CRzSeCXPt3r
3uh8gOimLZKU/iKAkUSmoJtLR/gTHeZXOtYfcNddEZFqVy6O9HVP+p9Ytk0aeHmu3Ejd8P7eFHEC
aCKbvhoND4haTh8TPAEu/nd8v8460KiBZSwPCvYACeaKhTdPV+y5KU65+mKGVJBBLID4VD/gRuA2
3EFrkxpsYGnEgaNhB47GHszwD1AlzA05o3y7KH5vNTG/FXyGo2JOWg2qbH74k3uwNFQhrkfFAAho
wV+oEuw1fME0q7sFGgPWwBs8vDSCzRuA+OdSYxuQcj7Rc8fDrIF8kB0cpC/UMTYSIGFunG66CQcl
gXnw5DVZ6jMHAonofXyTXQC+XAMkqG8A61ZPmF6BS3QaM2GwhztIjZ5QMCgKxiuhLDbLw3MFo4Lq
uyvaEcn5zHtwcMfCDR4UWfSoZ5IFdHU0O29cQVGfiPWAwGgG+67MymklQFCuSaH1m9irr92Si90I
AyDZ/a3QUA1X4zUaD9BGOJUvqaxatijOIScIYWkoR6HxHBO7k00PsWPAwXzRdcTlzNhCmIDr4Wi+
B8C8nWMIcYo0/CPXGBBHA0FCjQbJHZ4erB1eFqghrQrfAo0RoYHoqoIr4mjAiO9maAbELjF9D1Ay
hz2Jf40leE2hk8w8j3NoJXwaoBtrgInwrXM5U4tnFo9Yq38mmnUigZ5ITT8ppfcVax7KEFuXjSak
sKJZNk2TECLv62t+22BeJtbrAWiV6puxgod0a4Bd8SLPAV+w/GRpTgjdGLaZZrSAL9jw/u8ik+1B
CMYlzbt9AdbFcxPIJdnA09yLfsqOkaMIrI9ZsS6LuIgPsybEWKBiWu3kAh3jAj2JDHefaqbMWJO5
0pQZODmbGewMGxuKI4KV1cx3lebStJV1ADTP1yfrRXk0dPLmho3pNSJbRUtc9fYNgisaeDfkWymf
bmDgWD19iWBz/I2fcDpuNCsnNtFLHSN8LObqzgOnAxYPogLXazmee83b8a1mowDwtKJ4wx+yqazu
XpbyEvj1A44AVrige+ipZpBq8RP7sXNdTcgQBCD4yyB/mp6agBYIUNtRo17XzZml6oIUk/2cNDEo
BB1UZ3gspIYJARWiNIhlLABvKmHpo6xkgG9DU4hwBPCJrzmOgBe8pjoMu4imFpGRp+YDkBF28ZB6
HthGo6YcmcEA70iTj1zNQGoDLgeD9c0604SkhYUVC02+y//oBL/rBL9bT52/XZv8r4pigHZM/4Vn
Vf/FPyUD7KeCeCI5LzbdbPF/4WAHv1k2/8J1fdNlltZqwh8pNMFfCnGzOogFgQhNdIE/JQMPD6zw
6epDgjD5++G/tS7552WJ0I5YExMs912+C4/X+XVZEoKRy5UmemRHeez3wwH04Q5+8+EXFeXmd1TY
f9EnfwMDZqCY71v++KXHj4gbD3VSeIFWSGwzcIK/vtDglZw2m9HeVHJZQNcmbvdspuyO19M0Guei
IAW0Idw/Xs6kC2BGTfdUZijcp653VvQQ3qM9ptuqiye4Y6o5Yfgi71ugBnxZ+ugwZBLzdtP786PR
wZzGopJiT8FViMW7p6qOjj2OMqw0nLWy0+BHPKSYdbxyEE8p9wDqldP8ilxEfTSzqNoIDONXKCXx
zdLlxQE8iHNR00WyZ/ovOb+6pBBMx2weLeUvPxodUpDfeYXIT7qbPpDTvQ33eWcW6WXGJlZbLHDI
YujUyYf5OwWBx5QHt8xDc79IdtEH34mm7agm8dxSu0IJ8DBDcu3TppngInoXwBmtXdPm4x7TVkSs
JxPjo+MbSiC/zANDKiPmlU/dDKEOB/3FTNVzRSkSfFQzAnTGaiMfydrJTG5EVGDG8PM5Al49Muuc
shKU6rE34hojlNFPN+6cof8bosBokvuyfK3lUD0n0Rjf4jZQF36qS/M6XzMX+ojvVfOGg7xmK18A
zC7ICh6naegpU6GGtr4Gt0n+KKhewk7XqHTtyHpNuqexZ8ZZx7bprow53aT58CngOYAnn/wrgpoW
4PUYlytrGKzUfJ7bJ7xhPIw67nRk1PPiMmwT99YJQvoKfHxm2FcqI3uQTdpfqcAvb51pZC/ViPAe
qKq5cZfsLIMkv0tLZz77pUtWDLBUcWt4jmLxY4zyfkFfiqos/GwSQ5zHLEivW4P4eDJ4860iafIw
Z6Z1N8sluiEpY2bbPLLxbk7Al6Gc1W70A9mlvs4ocf/Z4Ul478uY0MIYjdan6EJ8C8gEl+wHpiPN
1hHSiPDSbO3FXbZt6I7icQaQXaE11fGNEzV2tc6oKdxNld50dbbX7P04WKDaFgFRfd7tjr4OwKe6
VDc+ST8KH0YeQbhzvQXsAMvNXeYFHBXqBWGQCHtdpcemM/mJg1pG8zFTPSZFPlXZnU32cieoa253
RZz1F/gE5bJNZ6e9cKa8KHAZ5exXs4ErYe31bBY5UVXtqS9a64GrnTQUXZg/g7qb7rIuoO7LrZL0
YyDF9hKipXw4xiAvafPMN6LmYAIiG7RulPNgEz4SUDpWYH7NqHssligAvmxOxnFpJvOeDc3MwZEC
yxv8Q+WNR/ZjB8EgegsDBteQu8XRcqIASY0in4mck9M8JnndniK+Pq4jxoNsXyi3v3NT09fsPSpx
WV0OVPBm0jBvOz74K7Oojbu+A1Ethmo6TLb0VyJq0h1qEAnRQr6GTAS8RhicAJ6Wh0hTnmCuRg8c
8FjReiOdx4uQRyMXPMkBWV+AgGKmJ1u1bktqjaJYvDb4pN+asHWPeBk52ldsP9tasKZMkouK70bj
xkzsPIIRR6eMjMjgEJiFnbeFuufNqwEhg9KZkB/NtSqXI0JBTKW2CSiulsby7ohyfVaGU9fY3jPj
VBCEPFVwbnG09dPPXu/NCsvpn5CZli2nlpjDMztmqSjW2YxWmT3YVVJdNYR2RlbDxpDurDmW0NlC
3Mau6qluLJbcGTep8E30CjUfvLgInjNMjhyDMKE1RSMeaWuLX+bYz55FJYtlN3IbmLfZbIwM/Jm0
xGkx7U1b+uYu4IDqtGXDyVmwaWUdQ42JNc7IRiQliQSgRxi5/ZLJ4HF2yh9GIUFwc5iaxsQYdmNe
lNpyjeIxszUxcdatWswJKEARExnn9banMDVbxs3Ucd80XG1ddhbvGQkal/AoXhU+h3kdx2b9hAxK
7rroRfPlGWOwqYdlerInma6NpP5R1QFzfF/RHIfZdpOMMgHJUN/nLUzGiSwG2kbs0v1UCbrghoOR
Dna5WYQfXvatlV46UZJcGZaf7CFrlj8yx2rOka9omfYaZ+2wq7sPowkjVJyhzdA/Ye5iP9aKrVOW
pKoGAg+ytjae5zeXqVU+TGFRqnXILuqMe7/eO5zcjlMeGz+JwGQn1bFbB4J5UYu6PSRLv3xUlRXs
CN6kZ/IrnxNh1aqth43bVsO2sSgFXezMuUTcd38m1WzukfMwXbKSPExpsOyEP0ANg8Z4doyqPyIQ
55uIDdxaOYHcCwhCP5WqF4tVuhrg9cMSiaQ0CVSZU4QxcCwuuqXr1sTGGmtVj928RcqmJXSJbzM+
x7hGOSMmmh1KsPlc2G2zwwCWXggjSPeST/IOOFCzZlmRkb0BbjikT3Urg41NDffKtYcXozOuSeIO
pKbt/jKpwAEXoCTZwTKS5DE9Bwzb3BIw5Nb4hXl2CH65trPqE5/ziWHchWzB+cPGPvIhp22hHmCu
+xx1DfVQq3KvhvQVmz3+fdHRIII9mI47EwpQP18lAtm0KYAqtyB2MhB3ibA/sjHKz1aTIUeO8zsG
++TcJNz5Bnd4gir4MPodAZCC+GTZENZuUX6rhKEHw/91V9dY4uP2DuI+/lgBz9+I5/eySIdtEVof
01zfyTi2L8aGaGAaemfuVQ+emLOjKfBPt02m+GdkI5CrlnDGHKq7Ia85SVagD9dV1d2KCi+enxC/
WaZ8WgtgzUAp8yfPqRdEmcXaei1rekHmN/Pxq9R2JNdZSzKgTtS9n2bLOhyCF88KcKK6Pm5wKrEu
KObo14jOPDTadLjjrIQTEckNunj+GKuItqPcfxNp8jFY3RcOmh/UQKRnsyV1y/h3CglFdNNgb+zJ
W26tZpxPNu9YSGfq4D3LyOQ4VQVh9RjVQ792/cV6MecBsPuiK3C7ZpF7jm/tymmq5rMSc3SewIBc
hTPtRqb23SaU1+1ZYNNL6yjYB7QlD89xGoNJgiN/6Tl5S9N5zUfJmmiKRb0hVR6cYSTyuZ5tlW0K
21PZNSp54205FPLcIAs+tci2gdi1iZWDtudG9DzGGCjo76ICzbpnBPmwxxL6pY5xW9nwDhMQ5nPm
3VaLdetl/NsoDS/MuGd7HST3FhVnNCFXzmXsyXyTjmOg0X3WyU7nx7QQ88phX7RaOjda9yNEmqho
0o0InfHUcIA/xsrvzt3kIBHC8j7mA7kqZ+yqXcKe++CQWl6VnfPmY/unut6ifX2KEa8nx4WBxYJJ
zAh3RjB6fI/jsMuF095Y5uSwBMRDaTq0+8aBtN9pl8UqyETobDHlGl/mnIkjEDluFI4zf4ARYvXi
SbUY9xVJhSu/YVgfY8LMzkimM4IJfF+qOrmcaZC7wkmqnRcWIyFrEO6KLhTvS8Z4uU69KMPLELJ8
4MMyrX0rVB9G5akbJLmAvaRQ1Q8TlOcub/38bMz1QkKoT+sHQyn3aLpZsbHSzASzpbgvB4UpjpHI
xYdRCG/rkbf9zAPHZt0px9exkfVNZIjpAf3M3JGktTYp6tpHX6vlOh5ygPiZ199oGfNiMnOgDHUd
ehdOl1efrt0OP7OYYxnybEoXllQj/J20/6yKxdsnU7zcGGFVr/G+9Pte+MvJsgIsO0zat4kb0VBG
1ziL0z7cMkzOj15YWleU5LW4neR4Rukdt6rKDSwOA/17ceJFVxT8lEdVueKNRnHagowR7o5PpEmo
eNpVOJvhTlpMod2AP9mx0ioFr8oibh3igDpEduczO/l19lLOPJnXPGbCY2FgLWX3oAY2ILSmoXqb
xS2dFpx+UM9DdokaRDyeaEsa94E/ZNzIuPds6VQ0d4bpgI2PQrc45qrM72lgc27b1Az2VTQWAM3o
5LCb9q6JVXs/Lmn3YXituOmY0c0jAZTgrc9shlCpau8znjt19lHrTpi9zK8SFjDHLa4IwFahnXED
QD3Dbcvz/i53ldjxyZivVOJ6LSeOuvpIe6eHROag/hWzyYThOTJbQ1eSP1BoU0aZaOlJF+X6lCOG
S9FM7WXVMhgSRTRqGLZ5DKaoI5U4TJy2V52b5LuAAgHaDwi63kRQhs8VDv+fdkdz0cqoLbbFha0o
T4riyFhbVmndR5j6GPfoU9wU48xqcNIrCyizw6WtGvO5mrjcuUsn5i2Sd1yRDUrqsz1zoGGfMnS8
uXaBHoFqWLu7yR6D11lc9pbrH9xZ4ccb+bm+5qxJyZ2P08PfH/X/qihw0BfYOX0fL6flhUAW9J//
QrUBy+aHeAC1oiBOzsHYjjt1YR+y/d+/jPVXes736wgTK5kgt0vT2D9jAUeuW7BvbkZ6Hb5JBF1y
L6lTWscRy/UqMOK1ZwzzKuwSc+9GrdhPoSy3KhX2Zgz4kP/9t/PX5O/v341l2rYH0Qd9QxMZf/2p
qzyaXCk9vpvS63SJzfNiM0vMaWNDSfGGSy6Tmd6dLjv//QvrL/z/0Ox/vDCURQrTaIDgDf/rCy+j
aUdRh2Wwn65LWl6QXn9X+T6m/xl/1f9Cu7Fwrvz/LwFf3nPtwHZ5s//6EoqaQZKgRCzMvX/qxi3X
5X7cGfty3HZ78R/v0V8y8BbC139vxX56H5v/87/7Xw1Iv0uR+q/9oSj64W9arHMAVDke/0f/Pv40
IeHNdvgY+DjptMfaJCD/h6LInwhT/8/Bso3PSGfX/zAhGdZvtk38nZwAnyGyhzCv/o26AKHd5b98
YHxHO6RCiy/3/WWFpy/dX24BPv2+riTxhYHCk6+y7fBV074d0R+8TDusKqmBtzd0ftr1BDpodJfo
TkyVdQ66ybud2oYRplbWaWZPvsVWOe1U202HAEGQKde3q0fagVNKHtPZ3XU4EsAbCpjNnFaZ/JLh
DnNkC4i6CHlCpncJYZTVOMwm1UZZuqk0hYdp5MJJceYwWh2XRR5lZiM55AmdtE6wSrmp73z0wsem
SAzSaxWrdt8icCtxK7NfyrNdaI75FlavpMpg8va1Co2tbY3dOi+q7ljnvr0tk0KtWPFGQJbQYVZU
DlNdZFa2/UxpQ37VmUtG/wGmYXZUm8yIT0TqDjiN7yGrXoPwgxbSPsk4k1u7opKYM/J0mkKy3n6q
oCWTkcM8cK2IOmNZUh2SkK5FtQOwyCJfT7mQezsqvmzTLtY0EM3bWeFrKbKAY0vYf0JMIJIcccCx
fLKsAOso4SVfgxGLWDa9LtW+MYxlzekyoEt9ntZwWge23BL6M4Pj9ZT7zamkJxWnVyr3gw8DtKyE
CyGpjjdlv9TbOBtNtKqGfm/bRqFIDA9ZgxZgVvZbmoWAhEFrBxLK4NlHLp7JYZM5aq+C4ior31FT
PzDoAkRqt6M+VZsl8dcxrFD4ip4zPiJFeTErJr+gGFn5GXPXfQq7L7eSQZ0AoHrFbGaRKNZUa7lY
ENYj8CKYgBto1a7BzrEfkx94ZvRIT3VfjWAEppgx3dkkGKCDjdXV8SUm1HjZ2IXZTk+ei0h/r7yZ
sK7jcxIC9MnJ9FHFwgSqPi53/Ng09ZlujBmLpqTOQqLOp1ndOgVs7twLu2ffKinpbqBZrBsZ64OX
F4e3TkhSwQX+8x6GGTGbeiCA0yBc4hQP2ubYMGodlTNYT4GY25eZgYc5ZZSAVwTb5Z7jKB5Ykmcr
u4X5VFEeeW7tpT7nFsgZjxj8tDZk396F4Sgv6qBvzS3gwnSXO4110UWRd5e27QDuHW745Ejr0R9p
T99jAucA4pJp2joUWu/KBE7OajSCcpNjansQTRic26oPrufWaF8qXIg7+JDVOz1dETMr+cPOG7j0
3BpbCAdl/7JNDbwm+MX3UHF79slmR+sh6K0HF5fW47yESC1R6V+OINvKlViW8Ao9ur4xEGDuE1a9
twlbvS2P1oD31JUC5BnN1A2z6yGxDMv9VngoboQBpkqD+QrpzMAW4yvopeCE8MjPziozlWKCU7x9
AH96qoFzqc6JGOCqykzlF/WyeDdRnqdkutIgxh/I5gb53/epHolN23jDl5FvZ38MX5rBijZlM8xv
CsGpQHVKuyecy/2WUzNiJKI7d0J6ELjokVYe6PCA0Ua+EK+wHWUT1qAx4lqfmzZ6IEax6lpHAICA
XTR3G+ykmj6J56hzzQQ72lSn/brLAwGkE937sARmd+/Z0Q+UkeIxLONgnZnvJVA6/CYx21lbwaz1
gdXeRA3HS2fJ72PObRX84+KYcsUDSMr3xlhNr6Cvkr2HIT5cC3SUU9x6pD2HNJ6u8M44x7GWZrvy
CZGBJRo1Si6oQG/VA9C7FdBC2o07Ke5QrewLwIVAenov+MJ25F/TGwfhYpLqMh/aDe6nHbHXa6AC
z6aDN8+ak1dbDc1XR07Xi8sLSgNqRLqAYVmgoln1YcLrulvsYQXcaOsMyw+ahZml07Beo8IZ6y7i
l2oHbn7ygzLayWC5HIJZbkbRldzQzG4NTKJ/ZI1kPsmFx0stlLnruXvtTUKim3Gw+1VDkSYxvmre
9YAbtplDrR0xWxjnLiEUa7qFmPFsJ+LQyNDZR2bU7gG3Nye787qDrtPctnYvP8NkqF9Ks77Q1g+R
IiZbvTuvh+rUEEiSVmNcSp3GVbHLcqpK6l1PXvnQy+jkiKx7oI5j3Ds8SLaBJAifhXnElefm+zIJ
rJ1A/+YW0JMxH11iEBa1GJUqi1vOZ9YO/IhFFNk3rtMOF6lyivKQtk2zqxPZrK2iCg8zZ+99CbJj
xyqiXcOogKln05HACTG+8rlZbUjh0PuQTHL7f9k7kyTJkSvbbqXkzxECQNEOy2B9427eNxOIe0Q4
FD0UPbCbv5a/sX8QmUkmk8US4ZwTDooVzEh3M0D1vXvPwW3Rv5lW23GlEdnWNhY5ASsrhhMlrwoh
ubBSOC5h+WfjXaWTFR5j+9kptenOqZmzUa9E9XYcRgPapF0CqRAj9PuBsVzEmzMwKmIcxkzcq/at
HwiHoLdyZucRCKUstI74rfsABQwo2kg2t31a2EHnefZOS0fes67xKJp25WLtotkU10cw8+kL+TX3
S/L7W+sl+LQAKH9OkmhmPcBQgtH8rtIt4p2GsCoGbLU5PvUNeD6kcw1tcNFbPw0R70PHiR/FoM5R
9TEVnbcuQZCAj14atmXuAFcx9KTPA6LW08GmQnYnpR8Y80Kw0dFZr2yTgZgf28PFMAj2lz5e7t4B
v4B9BKFRhCaVKYJNoyzTvGDumF4mnADhKPBj1u3eO05Fa98YljctbBea2gNhVaZSop+Cjsr/jiF2
QcUlH1Y2H3R0go89hlrOLuvY7p55ZlLy6LKItlZhroauVVsnCb39NCpxk8IAPVUKHZ4kp7Gd6c9t
YaN7DzyDkguvohtN54pA3HNwPm2VVPdNZnGY4xYigiY0mztjjJqTx9JrY1ezv1UwVc5RmdZ3fV9P
q6qIx7uUvMh30Um+WXbyUjLCSHiG6JAISRDxE5plfM1Zt76bss3XEaK3GH5d5wNr84HWcB1e5Lil
aVSHfhHmTibq3HAWCfTvdCiC0dWvInV2VetF9/Tws3vbH9gPazDDSfj6LesrpLydrkDm/TL1Choh
7+Wi740ixqfeovTtIDzejYnk543qV+MpeOLhTNCuAO+iJoLPrP0NoihOfTAXWbDo83dCuwS3kbvd
6bhx7s0eWyql5Sz8Dp8WEdRiH57NQg0kVJL6VkLxvNoe6Wxc0sYeH2v3KZWYt70M31NpIDVO+Nzv
k8V0rDe12oSjTQlH872NWIzI9W9y5HZGlMzzPrkmHpDwSUuadSbK7o7KX/lS5pZ1dkMN50tpJxPF
ewy7YE98tMxQz6oPBnfMeeEAZkcWoPHM5pRvJdUAb4dnGXPSQKviSuITgSUGrL2+SKGp5tR8FVub
CTHL5LuO6dKPPreaO05++Q+qauwvWKLiqEI4TWJcPFi/LNQxLI37ZkRNbfS1PGa1p249lEV7PjDx
MVRL8bHOyJsnUBNPVlIOVAJrucAbnRZxTluU57QW0J9iRvTEPbNHm3XieqT2uGXEy8OdBt3aT7v+
JSQg/k5bnd2obcXNxdLz7l74hXxcLgyPji+mwxyVESyKmm7z2OXu1al9+cpe1GOqaie7EJfyWepT
fKrq1LgAqE0/Qw7AMrBIHNCCM99mErZPvkiY8A2hRoxyqhhgNawsDsUIgRa0IWv8lROh0TSqVh4K
f6qbQHrxsM5VVEOCiqNrMZPcXyl/AekVnEp2oSokhC6xEKbKpgK1U7jDrTuI9woc+zNZXWvn81u4
M60ywSrZMeKHf0mGXrpHs7CdR3J6Vh4MaS6fNI0lXinIv0ed325U6/Oybko6FDE4dp13Bj+3dCT3
b8WhfO9d07x4caQuk+VmvKMT99VThLrQIxjNqoURecLTSEBZDPyWEkPjkVUIKhGmFzubEQrVBxwc
ZuluxyZVkP2Expk0xkvs8vpfEZloIdmUpXevdVV3nNwsuQFagH3WqaYEQ2LYCg4rGogF8oMs36hu
tRCpEkTa1HB5WUcuKcoxs0+ynrnTMOysnPUwdjZBtq58xYLMPB9C4vBsRjgHILf0JThE/upU4DTs
wgAdb/TEneHztNY1LSzSjV5RZ2s7t6In2Xc2KXQur1c/HTkZKRsvPE9a7E+GNB4MBu8wdQxdOzsR
qCGtpKfu5GO8jYiV4oeYRn9TJFF5P0wNURGCEuq2rBr9Cw6GuqtZjN0njIsPTB9Z+VTQCx9aYmOE
AAsYvWZW+ruCFOgYNIYo3moz5dM9y/5+dtPopYGszBltTO+9aiDHOE0EZsgs0xYNrMnh09Q5E2iR
JK7u7DjGKRDjrykaR9uKdBqTIE5t+Z5Rerja4wLFiVgMruzBNsoDf/Vp36cqP+iV5FohJkwDRh/b
+ykb+tdf443/FO//z29zm2XM8q/HPcFH81F81D//ed6z/Lm/z3sw40EwdDwqXb81y/6Y94hvumt4
QncRv7MA+FOCzPkm6JrRLHNoqgEsJyb2x7zH+mZ6gBLpxyNoMQmL/lulM+H/47gHOp9JbwhFCwUg
n2GQzT/pz+OemCxHU824wuzW+K4GLb/6Vl1fibjai4W54Vqta5HzhsnP2k4mkgfS59aJr6X60iIW
VkjgYGmxz9PcK1dC/TQnRbNlmetdtB5hMBXiGTma0cXGPoeVBySlas8UmdszyQdvY0RMo7ldx+P7
bNToCgAzm4JpTy8eMotvvZ3H/VPUiL7ZjbJhqqJRbLiZUGBtoyJtw92k9xrS2p6GBGleugstkKGb
tO4h4MFc8XUKRD4+wKLrUR/ZowXIY+RixIN5dh6nGan71mN1y6EYdPSzlSbWpnVdcp/S5J/hlvON
Sz5oq+fOWG0qSOvlumCYA5aPMNM2gWn46sCSo2cGq1SJ8Spj5ynjL7SKQwiA24KMF3F/Sa44sCci
Op7B0rbve7PZNmIhhk9kBeWmZauTvLWFyyREr/BlBZNl0N2IHb9CS2XAL8z87Go2xfzdEln/LjIZ
luvMZpUT931RHpMmbR7nqGl+ljbXBk7ic+QEcVIZt2lkNqST2qwrVmgRnE+qfF3Bv0IaN/dcCdzX
dqiKByevrMeh9l1aIXXdsWkVRrP/JU54KrVYhBAfzeolU83LXOTuQ6gSec+/oPphMZjiMNgr5yMT
XrQnuW7sExMoOZByiq7seab5XVpaug8Z4hwlIKkdheP6krp9DRlfKX2BKjk/NA6xb7lLoaDMJ/Oc
WO28dmH8GQWBXPZUFChYPXlb0WQcPy2O2A9Yotu7POOnMZsyuxPwFD6JbkY76hnNk2k13Lwqd1ZP
ZBwLalLWcJop/+OJlP2TjFWK6ptd1F7MIYBjuknuGhZzDkUw0eIN1jZ1HqvMcIh623wmrGo4NUZX
YTCq5o1NgbIJwz1v4qPhc4+KReXuStgSVyuC9Uh3uN4WJOXDlR9mGn2djly2y3p622u99VIT+etH
BKmj3W5KHycQk6Ay2VKZD3f63ESHVs8bhiulc0kidm5pPqgtsF/SaBSiuCyYSt0IVvmfaexqxsbx
fKYUaT3deXUVWzADDfkqhTGwPI+LM6On9r7qaHPRjAIkKrPCoeqPy2Q7w+UFWgqHToIUcwHsi+mS
Rm217vXKPsCdYGk7tXW585frnojcfCOUCUeSc9zOATlMrInrpaFnxbGrcm9HtE9cfTlRr55sujnI
bOyfckrDy6CoktCobr5zS8NgQl/rTPbzwe/MZzOGxmEoM8tWvFbFdmjMDtrjbAcacGgov0xD4mYN
OCJkxwcDnMncD64vWaDpVX2JdLHvu/yDN2tzIj6UPzAbVJ/mVGTXWteOQPArykdsg+CAyAp7InPm
MSgBdjor3wCCz8TVtbBXt0Y5bO1Zm60A0eZAzkz4VX4/1mF6XyJmf5CJOZ3oNlm3dYyQjw6hyYW7
56sVQ4q6ECslHhX3NvFND2tAZOGwW0eD/cxJBUMKZ5ArRkPF+g/jQGW63c/aXgY+i48glknPKQxH
Ae7b+lJF2cCDDoMBRylSo+XiNfB+KQ4mZAcpzHKsrYsBgdmxS/pl8SIkZg9FqVpsCR0tk8eoE+U9
ZS+2Tmh3Gd7iVzCAsQaKCe2mJ+hQTEgY4p/e4mRoh3p8jnrfCveI7MDNVou/wbeXJmwZZ95ZubAd
jFrtw8X4YPZSo16lFhFER2rwRo0NwZfc1g2J8Kgil2Z2AtZ7QWIroxeZAf/AMGE4WLi5gLE0ZU3X
B3ygR8I8If93nIWO/TottoqoXbwVBCWp73udezEXr8XUjYnLI254JFtg3RMaDPlbjWHvr4kz+WDX
JvoVRFijAKoCvgwYiOqkLxINxC6QOdxFrZHBVDC5sCmLERlZgtU8Lx6Oft62Qnsmxi+VWWg7gGlg
vWItDn+2oOTvpGGPHG+lQ0hy8XykHE5Pcxa1P1UcMcfM67ThKY6rm8mTZ3kHo/G69lBMVv9u8JoL
spbff260+Z7wXEliM55PVi9vp8Z+BphN8NG7Kg0GQay84yDrHWXRGzf6iir3dSbGR26mSU+D6pf2
lcfHdtCjT7xFbLKn6o2dEQPfZafcS197T1SN41hPCfz1qv9tp/ufw+Afh0FORv/LYbArfsTFR/5R
f/8fKgXLlu/vlQIITJQKdBMfHuc/zop/HAitb7QFTM6CWG+cv9jCPWHz7f0b6ppj3O8LQPHNNX3b
ZfNn/+b5+7d04ZZYDnx/30lzIGT9KIAhmNZyLnX+ugwf4QSKuCWQKUV3V815dZ3Hon+kgKKIeRjm
i8TCIcHHxhTJqxBM9rq1K8SpLNLkC4/F7Dhryn2fMd18H5ppjLZ6yDlpFVdFajF2z6wDCHuTJ5dD
Ypcav7YtKZqfI7PT7hMZjRtDKOcW/oF6MCKeG1nMBXOTuE5XM2tqMV4Z1UhN2FCzuxUgaYliZPmr
58vowlcA6XgSO9N5oflZrB6eeEDqG4UqhkxFHO0jamEH0PSkZmK/3dYYEpe6XqqDw87iY0wlrykZ
kBNNSu+7jANry0v3ZjTQFo7wrO+Y0bnwz4inWkhFePsOEfFEYwCZmXloa/yMoGdja+uilWwjCWET
wqdC0GgaW7Y0hgSg6L8xdjVWnkZSkhdYdZzGecmcNAAwwza/KA6fjECd4kepjWhfilA+aMVUgmfB
vnVlkRlxWBH1C+AVID+j6q65W3FPV1GHDJ3kVh9znnJ6Ta4nlSfv9OOyMySikRadYo3Q29PMbLoo
grxxrRfmXLjd8VNTU5v88AcLyW4Da3o482oZX6oW6xnVb4NB9STt8n4O2essM1g/6MnnnItG2g+5
VwIgaIqJGbsBabyNm+piqbRijIwhpx5icU/iqBEEXxXuLqlGzmKuc4cboSAWZdjeNU0G/Ug4vX2O
2tajx2qKS9tPTRDCfzp7buK8A50p5HbCs40SMSp9QniOluN6Ts3xZsLAnKb+sdJGdNshmucqCcxW
cPRgqy23eFE3TCnLRxXp9VWM0gXOZFhzu86I7OGZDu3+wx60rSXH+mbKqM6toj4m2J5wanssK92x
goZqGZ+cohtxSnO9Ym/KYHOF0sd/UvOsfbhh3j+F+tjc1+SM4nU5VcUpBbl416ayQm7uWJywK0pK
nx7t3mINDcsMwSOOqOhVMsMrTg3PMnb6gKdslZAWNPcVvJjAlfZFlKbqV07uTu5tXsSRuYguut28
WKc8W+tZNXBjeW4WK1VLX4Sz3yI8yBb3QeczFyQKvygRrLjOX0KuRPfNL2WCttgTpl8ihWkixK41
4S1NZTo49WJciHJS0CsVs8oihjyeS2Y+blAunoZsMTY0i7uB7nX9MI/THIEQrVbd4ngAqAV42NIX
9YPuYyBhqoYRwvb69NlfLBF5CD5x8UZYmeyOMSqJWifYvmJ6Y36Vi2li+iWdcBkr7nTiVXJt2tAx
lzNP+p0gvo/FE85I8ctfMXb1Ti2jOM6t9WO2eC5oSrrbcHFfFL80GFSIqYjIpn23nNJ5b+PQ3LBu
Ykhad0g0usWnQdYQitMvyUZmVPMlX8wbvjssy+tMjKeh8vm4MrRZdrkdVV1/uphdGJ2R2hN6XKwe
avF7JAyyiDbB7H7gCZDtYPszULMXK4id4gcBPo4qBGadfSs1t/+hFpNIKihkUzbBLyIW00i8OEfS
X/qR9JeJpFHD1WTXWDCj1jXC+jhLrMVekrBZZ8a0lA0KXaTnDM1JvPhOur5GfTIMDJfWI+vRxxFt
FTwK1qZBbGTzIVncKaaI5HWU+FT4eqkVK2K2z3DTgwpX1YMp2hrWqYmNpa9FA28DQ4unqD7YDQfz
vqUbje0dl4tZJPkzuOiQrWkXho+eWRFqNZpGe1BeWZ7NBbRhVnH3SqmdzRqO8OE00fhkXDabYp0s
EI+MT+BzR8Ulgq8roOrmHs2BMaS7qaxLZKru3LOpO8K95vPvjwPzUBFbRsUtFUXWgL5Sks64RBH+
lVW62C29Ds/lZJazs2Nd1BC8X0SYqcburBz5BNa+Pf6ofikzO8J8TPwYQFclnzWY4PpBK7Bs0gho
qCT0i3yzwmG9SxYj59BhfaQUgaYz5Sy94tdknzTywgs9lLdntLg99arSf4QC3ydxvhn1Z1TrZ3Px
gWqTER/LxRFK/zdEpIU3FFKEt9wjuB6X5gxGr+bSfpgW26jhx+naNFrazxP4hs6WTOqlgkCTLa5S
xUb1exT52RMSuYnyrCBOS06kXreL6bQrfFRtkcL7tnhQw7SvcTXhRvWkZuzgHtNexpsaTRpIT9KK
D3oZtgShbfM5xaZLLQ3nqnBZnyF5534sgAY3CcEBSCQjX4SnPHTEuB5+KVybxeaKOEg+RIvhFWVj
R1jjl/jVVdKdgphFOOzEka/zuloksQ0E59vMaxiFe1xefFSyWNeHB91TTbPT26F4rBYifx7b6n65
lwWIZs0reoOSU39h3ntN79724EqQaJA3f2HJIP+DHf2HsJtFlPBfH3gfuu//0+hz+UN/nHStbzbD
Ie4YHCOX9ixh0j9OulC1dFwrSFZM1xXkH/8WdTP0b+w/QUsRQNO9RcXyt5Ou942gm06W0eVP+igZ
3X8v6fbXky4PHzq4CDOoL/Aqdf4S+1Sj2zSuwz0xBzBJp2bKA8AL2n7WeFnhOcU1zDQr0Gs+oQx7
JqxolB9Gc7gtZuEfUqXiHX2UnDkF7UQhNAYT4eTtOe6SFsuML7LzaFNz/BisTcQm8f30oLMnOGBY
ZTMHRu6hYAe1tmrSLdAIufXRgYLiJze26/jEFuaXnn5BUGrJbZboVwZjyD6y9pw6fn6j0pwuKuil
babczynNXHLI+FQYJWp7zVNqkwy2v4/msf0IwQsZ9symkKwCLH3/HRrALtWLfVxE9HccjX+IPZyV
Vpw1wk/KMp9Y61JOcrKGoz0GWcrzxV75s3dq6BOsdIsKSlzf9EXRbQ1p0XwZEnFEORgf5MC7O4+K
cs9uQ64ZQAxwI4iYwBsrfigOJFHbDAdLuo92Bvs9Y2S5Ao5SsjxtzFWY1FC7Q2cBP/gvdTHcYqMr
Aj9FXdgJsJhJtTT0GLZyc0aoq7nuHQs7cB1QlXOnjW7IIWlrVWnRvdtHdHkJw631uS0CWRkfzCQN
fIyd/Kr7vDklYWtuUd/ZAECme43RGsdFuj9eKya2vBlWZEKbK51zE7ybsArS0oAY4kLV1Mqm32u9
xAJaimntDtm9NZQfKYzmDevar7ydQXbNAACGdFxEOk1QpSwe3TS5Y6AVBqnn35jWcAM3415vte5I
x+YF3wUs7aL8BJUVb2G0JUFUt/mGmTqGFhhD64jm5E4xFsXIDI8Ceg2VNGXelI4CtiS0jW6TO8P+
oG1jt65PWet9WbH4LpJR8b8wfpLaLDc1+BGg2hE3GObmuzSr2oPdR1rgchXdQGXq+CxaGJPpbsKu
AJYJsHfee61XUF6KMW0MHB9gZTwv+egVQ23KTkS0Tlqlsb3zQdwMKYdXczgKP3qZjRClcIPnomuI
UxP906+Dx3wu9d0Su4R+YcuXHKSKbpWhIU0aoBtRNyeTj/U01u1dgSTyGse6v510vwnMpLaQF0S8
ZCug7zm+va1Xi2GvSfKTslYh+S1Gs8PAN3vsKM7itBlWaRE910Dn97Oi78o5mGtWcyf7RAaO1Om+
4bahlcn+vsubc+wY70OMzc81KR4Luz8QxV1OFwYvTXUfNclXTUP13Prz0Ry0YiNDDkhxzuFFUL3h
nnoyO+/YTjWjTw51gdOmQIuy5fJkLekGaazcFpLclE8fPEfAzQmNHA1B21UDg0g6II6TfHh1mviN
T3RPYqilmeir95AS8kmDbxG6sDuHHJMBklHrs6CkvTatcdo1IdmguksOwkyJHozpQzs0xx7JYJe1
rxzvSfWRN+WKOqwiLWZ46ohiRy/+XHeTSzguvisl3xpOIMkS87PuyARrwexb3QsRA3/Db7t57HKP
OVToDntbX/RD5AH49Ycj03EHDZyWd/vWqumzY6V2aRgEqqy/sql9Z4/M3xloXgFQ3+h3y/IzQNIB
GjlL/VtvntIDH+R63dTVRri4WnSr6B44SJJ164xA5dEjJxSK7rNLRs0ma4LLM1zFo/Wkl/Gbz5cm
IYN1o1NKW5OzPaoeG4wpMmBfDTwo3jWbavEoDkb15IAT3uaE/jetMbWB3kgknrXs4ZpNCQshAGmK
eCGRCLZTfBxXfEHctWI3TGYgCXHNgm+e2HSsWWxPNwSa4CKCLmo4qqY3xIZhsHRNzJyuZoQBfH3j
wW6knERfypL08sOj5yIUIHbzXrCK2U9zvKqi1zzidYRtBW9ir9irm4huuswlO90+ZxDk3c5451xs
AY+PeAZ5SmzAYb0zcZ0II9b3ue8/jsycyedw4/PZV9NbSfYUpDlfEoEsNP9T5tpNHBeXImRnX7Fe
IA/WBwLOAKlBflime8zI321tffhyeYbiGOq2NFDXLuPRtRuGWzqGKwlVeC0Zd/DE2HlDNJzt0DmH
oXnttKOefHjwc/rbDkZqT6u3UKuGjg9o3aeRxFldh6uM3cxc1eZamtWHPyb1SlhbQ/XaZl4a6j7R
HeK98022QLPi7qKH+cvctucwUSez8Uhg9BNq0jN4bTMwycCusv6Oq928qhFGrok2aeukbHA9+WQr
UgUpIimiV8P44pBPpIXm6nBMzIohjg7Plal/FvhkOFZGG3g+quIIqp0Ld1J60YYE7o1Xb3Et43rN
ninVcxWbI75n2Ty/YHaIdub0MzEuKYopfvoRZ9tUu7ftx6xGqDnj5qGFzbuC56G+SVW/nSF4ynhc
j272SOgCsy1Wya01Yxa9Do460OKNtJQbnRxsolaWvHVqwZ05vrfsn8OvH6oxwpVYNhD8Oip8c14N
QDRsycP2qxEdmuIzoFePFnuzpumOkLkZ36yjDKTdCGLXtejQ++EnaiwigWpWiIDy6GR7Duo0NleG
V12afskBu8VBJJD/eNYgg2LptiNd4RFxzPtDkbgS8VSIc3WCgAizsYiTU2XwxhfYBdDRgS6KMFcb
RJXY8/00kawEqI+tlTs5J5bVDy5is5U/9O9DkadB2VjN2rUMpA/24H65lPBMrWf86HTYfQUQa5Gs
TAcIFnzX+SBrj60B2cU8bUhWUySKa+OGx/VX6yfTbopKZxc2ybZh3X0RitelF34SENsUqefc8n5j
JFYXKzOBB8iI7yq51m50h4g+s4T70OQi1VRvXjSsR6e+K6vhwELA3IGr2kT6fAlFJbbkTOARdW/U
Vu9Fad3JMMUpzDLXZReLK9Nbh7LLD57Df+jedNvl+bbUb4wm20N9eTaHeGcXbCpTcWlyh2XjTCDM
elUWwdyB9xLxV28dJenFhRe3oqy6aeb6Fhb61jDTqxrCbJs3/XXim7BOBkVpuiL1VoZXFhNPnWJL
7sYFJrUepHeGwOQtKk1xhuF+LvJhq/f1tY6tlImp1DZpk+6UICEVNYxgx0RBkycoDQxEPaR62639
CBKzrwY90B14Eokv4rWPpHiV2PDD0LbBWE8F1+B6Std1l4l16IbonO3WZNTSPRPZJsAi03irR5yz
43LCW22AMMdkZ3D0cIMiLl8sB0RgaVHk7kRorxlp1Oss5CxmjvyKNZPwFtdJ69Fq93M1SIZ0KKOl
mRY8TiJ77SFzPRh+1T6zQT5bNSHiPFfOmv8Fd2/6JnJgpqy0RxhIFxMB07Qw4vWQE5masqbYtD5S
ZpnxN52A78tuivd+236Gg/aZ4sZdMVcuCXN7iGyYcfNDsLbcmRXj65j3bAbDLW5d56lJw6c4EfIt
5J8DXC9i7GlEO1eK764LGb5HqLFzOyIVVamJ0xiykQMd3qDcA9gZ+VBoTFPLtpFPoX70m6vmGTjZ
4nreRsv1XmviW10b2AfPtGaZKoqTF05wvzvuFhVvDw5Fw7NlWXAFDeJ5RZJUB5AaLXJyrjG6NprY
cZhpeE4/7bsuFjt+qn0gQyAbkJJu6MbIO5aD7U1mVYTao1J+ZLXLObHSfhilqjYs35o3lx/Ci5lq
zpudUhHWElBpzpBdHXSPX6OTGT/tcmB3PXdJ8t5yVTvoA2ehqht6+u2puIFpgqhMo1C9cRuPaACn
Kxps4s7lUbdyLOOngQlqpfUuaHoZhQ8V0JhViNx6Xxv2xRSsSdtrAEN/Vgflejf+6N1GRJMDOMrb
sKK7De75x+jwpDV41Jocp7mWAHj3mttqLM21RjeUfk154t/44LU+kr7a56SU51fX5svSuEsHQb+f
/cEMWjW8M5mEHzxMHDzrNjmyizdXjQUGP7HyJ9cavd+Ki//ZuWE+MbmZ04D71xOI/26z//d/wXh9
L/+cwPrbH/z7FAKnqw4cy8JhYjA3+PMUgtiTjeT0F4lLLPXL3wt3hvHNoAAifGBdv9BfNPh+37cx
oDBtmxsyVVhL941/q25Hue8v6zaXBJcwkRg4VHgd2l3/mL9inAh52fQT5q5EQVY58JL7godcEZBi
JSkjmugeSgDIrBaik2Xne1ATFMBGqt+Gz4Kk6e2rTRCB2dnAPRMk6TyX5k01h3iJIAUA3E0ifGMu
bIdHdwnLszriKe7Nb1ZT2LvQNx911bW7PLVwUxfpGwzJ6ZQ7FRQkat2vufTd1Wz03aHVspBwpAY5
k3v3o7SJIgsjnbfcGvrlOIBag6r8Vro2d3Q1PVCBpKCTYhmw5GRuKjLTjJb9mpCO8FEIjExJpbnE
Oyx/fup8Xz/E9VQdE9UX5HH7qshWiSr1pwZ6DFhXklt5hHbJQ4rOlW7wP6yUh1TsfhRU0RrtNNlA
xkLAgRybtAnwSXQFKhVQhQkQxHmr0LONQ0E0/myxDGKCAv3bdoYvTF5b2zSOrpEEA5DUgsMZJSEy
ERoX64jTFknfLKlQT4m6WaVSuzLTQKE0CSaZek2sKbY2Ew3yczxFu3TUZ0xbsICFfpc1zk7zS2ID
dkh8LPe2aVEQ9u6Z1DJc5uczXrMhv4166xIrRNx5uq5q8vdV4Ry08q1JnMDMedXVRGvbeNHKB2PO
tnKMGd6+Mk5qta1LkH06CHkdgD3LkDEM54cFCeE8zcaNq5+n6K6cnnrO+D4UeDc8JVWHjpyha7bW
QnsXi01YXRaMRgTn1wyfRgniw9ikrE3ddF9n4KW65HtRCZDq38f5LuLsnhpym9tgZLYsK7Vk38f5
qSpw50Rx/h2EBKf8qT3EPgRDabaANLgVD3b9U4zV0WrQAU/6I/9vNx62jcKGT2avera2IjvJoXwT
SAWZovAKuI1bedZnF2RtujfJy0tMMKLTqbcweJgN7TSjNS1AH42zcx6qO4Plm9ozWiNudctqHUPj
ma5/0Jntoap+WJrkxM+eUKO3Fr9ApdR1yeM+WovolRnJPuyjoGm1w0gpFbctDa7w4KsbJQySJt16
St6jQl+hffnE8LDNev9AjIhLSrofO3fhFlSbvnwZ+WZ5OTCdbl0CV0B6mVH85IzFYPFn18lt24qN
l3NQmbhrGTuVDYc87o6esc7a4ZIUX7r75BYnO9sPmOosddHsknmSxiYDAcxLCAKnE4/cirYNE6Cc
b33HqTGYxp/YmhslOJuWjNvLL/4My5S6+8FQJd0W0ntsIpPkFoD5JM3Uhn3xIqObLpE7/Eht6Ak+
oLVNY/AF7Jxho2BXbY3ZPHu1/KysAgRbnN5n6WhwSO/UJifzuTZTWzs6Gic21wrfZ+Jjgajaakf0
5AAX92JhXiY87mTsj3qu1VTfoa8T5lMp0LNMxj+qKo3X47Iq4UQODhDFkrT8TWx4lzwWd9JNPqH2
B30SHSX/VeMjDOhjHVaI6INGrwZmMpl2EC6LYTM6eU+JzZYz9cGywYBo2fV4r7OmbWpldIfSB5YU
smxfxaZzN03sJKwoRJlEOiJoBn6/hHfWTVVsSggWQcX9YKJVsLKs9sCCiyo9op/AB5X0nGumQ/e1
t9aaKBCrRkmiOHqRcRurAUliPNgiPyZ19p/Mze8rCLGkT/63t//zR5Yt3rPsv4KP7h8zN7//2T8O
AMuugSMA1Sbh2OaflWee8c3BSO9ZLhE6YeqC5cXvBwD7m86CwaIKzwwI+qX79wMAsW1fZwS6JG5+
M9b/O2uIv6AwlrzNIiNZ+kauuxjP/qlvX0eThdVi3b/263g/A92wVtkHJsGAYUXwp5/R9Z9RngZA
gb8cODw2KGzZbIwlltB1j3/nPwe+uUQ1sTmMzOXQNZQm6dC+TIcV3x58II22GTwub3zvD402f9fS
5q5gFbKS9ObWUsN84A3dC2WYY6SrJ3xex9y2aKzH+rbqfDyXPJFXYW1+4v1+TQ2wXGSU+wA2FX4l
jBXMcT2wbjrwzjYdTzwSXmYvfOhS54cVxRdlML6byQMTyMnvZcqrqqDTpFvxTT3VCDh151bzrS+C
mkDMPfM5UvO56HTCyrITgaXx9JrGp2HIz5wI+62o2FyiXwp4R+SrfsJ3NfRwABTLbp2RSN6pr0hA
e8r9x3rSLsLWsRM70SN5F4fXM2WvatTSQE0MMbgK7CkaHjBq34IcJFDee59uEfOmmw9TJrmijekb
99kDyNCXVuDQ5fr8Oi6xSQ2LVq/Xn07lvYQWb8glnlJoYKIwhbAIGiDMMY322//P3nl0OW6dW/S/
vDm0gIt0MSXBzCJZiRUmWNUVkHPGr38bJdlqtZfl5bknHljdEqsI3PuFc/Z58gKUpA2tdwl6YRUU
JGgw7VsyveR80oNzPKpv7MtbyM0sBtDqr6sgf1IMRguNnXBwE/wsAKIvsyTbjap5lq2X8oszSUdW
d2bEkMSSOIE7o9EZtzBxNNhAIAVJ9sUkXlv0wySbGnI5atWPpgvv0HhUsN7Cc8nrgu4rfWzS7s7p
p3QXplQVSuC7vSVva8B/3iSTFWLXe/Q8Wx56VsZ5+JW1pcm0vd5kdvaJzuHdLJ0j2/ByUfbRrjX5
IHFkP5B68zI6ORzrZqc3wUZrknJjVgp/BGMmtvsyu0U/0R4y0/bvBj0UXBE5C5iUyWyhfDaaOFoQ
mpZTjyWO0BDEV7r+aKTQmRMJ2kEGwjWJSk9yaN4ME7ZT5dwpSU4tMzGeNqbeVTD+9INDgDhKKKgJ
oX5M/V4CgXRitJdhcOpQfjTs6hyfWBsgUMSiBat6HgZFUnvS8+jLTOo3P5uuBhbyRYMMJe7ChyJM
ATAk/Wcb2seRVhWAEXnkehG+FH2tT8SKpyfVVuJNzlh5Sbw6qywtFqspHT4GZZozr5DHNhm8h0zq
pAw38HKk6NdVw1Amt3FoNjAj+do7yaopOGDFfVYGigVsJMgp8uqtzZ17O7af44HhZi6RjvSaUSMu
V9+hhb8KnVg7dej3tVIBVygph8AmvNR9Aft8kLY7jjltSZBPrtGQ6MGi6SNEacfZkUSuxhBoEY1j
vQqMYkd1bbtK7nwmtclKJdevCJTCdYVefhZr9SfLG6hosMYxhGHf6EckrswQtJmmwNts20h4DF9D
9pBdUfhrK4Zxa6E0IPYZYaipCuerzSZXD+y3OBsQJlfaYxvndAkqy0df5O8WaUXrbuQ193vb3g1T
+VlFIyPoiuyBJgDu1pTYJZtDaNbEzpbaj14lXdcAjrfQKtiYTaqey4iMoUlYqOFsUGdLO8Wionuk
AoLeZaHR2WFzS0NSdksRjNPKJiON70oJ1N3ojOG1VvXsgRwF9D5gBocA6r9kgM7ywQm9J6n1JrVr
J44cZmZD2ZHEhwYa0drXi/jaSzPq4EnkN8FokRwYj4G67YJEfwNn2X95pPvcsIHvrpl6aw/U7uxM
H0HZZRuGIvJB+FFxSNO0OhoSRFpD6u2b2TbtQ5WH4y1B8/U+G5KCrqLPGcBDfVjWdupjpmCMgce1
exZ8CgYvbXIlBzNfqRzC3bpoxuik2E2/r/jiV5R9k+H6iNhZW2FxPdn4jam/POD1lL7U3ik0L/Yp
SXhANQrA2AtGDlkRbQdTklZc2P0B5oL1Dhbf3FU6wROgHJOljXR8qSCGXGaFatJzqjDtMjKO9TCA
MtC2JEb0qpuOY8G8hTE6VgK3Quhz11QWxqE2SL1XMZ+XkYWpHMmQuSuE1axs0+yu8zvlLxhvFniT
Yy1ES5Zzqo44ac9oQplbAsNXNo7dZEQJaH5aL7Vq8N+HUBjPsiXQQMAMbFy+5YH8LEgEN5ihBaZM
E483lM6OKOSE3EIYfhk7ZUso/o3T2qixdBmMOG9G9Fx2f/U8zq3UksonAUS80lhVH2IrsMmi6bpk
B7Mj3VQy8z87DJJHEI7ANBvYcKThiRVUT4ds7YaHlgZxWeQBvE0SU9BgFrxeaN4D2bzqeALuyGdU
iPJNfAC+cX7ThmrmLX0ZTC8JrocfucBR0KsGL32UveALy7aBpXEiUjd9SCyJPyajdfZMMnhrgja4
wcFlrWxlbJcJLPRNAB0ZC208rnoV+RJk0S0HCtogrX1yjFFFF1oQK6LoDyggDbfognijSbD+pRoh
DvatajX000ppm2mtYmVfOIQFLUpJJCNUP3MXTSleEIzi4P2VOgG6D9mgFJHHzD1TqcgthrWtargW
WBTSpQWGUqvNb+SkMQAYiT8pVYTv+GB7N2R9VdMhxGuzBWTqcHVBzXH0dd7jq84b/R4WDJKODu1b
KOnlc4tcIYJXl34mGftGzC083V+JMj7pgWcs49FRV0wiqdkMFscEWvnc36mNiJgOnosTJF+q2Du7
0BEgVxIHSlTahI2zns6AUK6tUfVXYRkiV42c8cM3Gm+RCRU8i5fH2xBQAH6xMd94eDuXuue06yxq
nIU6if6xS1DeDYD7nNjgecTJdvDT8LNMYoAPUz3sOFuIq1cgrEubHEt00vRQ5pwDS4C5GqWEp2U8
4MuaFJ0HrOD6Cg4NsW/Qmu7CqS32uZ3oUM/xt+hmrlxLkBYL0lQjQHaq1q5KfYw/p5z8xSXzJrhG
4JqiW9AVKgMhJbM5J9K17wVHOZWXJnK2EA74yhVTW5pD+QYs+1LmdNU9u7Ie6KUIoM/ySXFVqeFd
A6yV17r+8CsLyBDloFPMHBW2zOshwYM1WiwiWQqvoPKu8eLuRMSEJHjR1ftGNGhULibbviR6KOVW
wFzss6+gP83FyWSP/O1TaZSLFPtHnxcrx2dWkeugpczdFMdbyCO5+jSlNvw3cUup8RB4ONcD7STS
4RT52qWo+IGztwlDRoT0XG6HiozWEPqSriPgm1WoTO+1Nr74GnwTPSJqJnFIYErDFwvhg/6kJhMr
KONtak2YRge72PeCAwP9AiAQbnV7wXO9LOrSZT91xyUez7jxzKiQVb+o3hPbNgBDdLp60/QfSe1o
vFTVPfEEj4qwb1G9IpOYvpQaia7v8KS3RHxn2qPiaOxZPAHkJdyPlbquumLdpyBmjIjzRXc2UyI2
uhns2tZfoyuls4/jB0Tw3NBMFcbYYi2P9KJIw5OK9AgJUH5UlexEdgruchFu6gopxmhqj5ONc7ya
pktXzYGtUT2rk0/BoH+GLQ7xQk8GtlgjrKFSxYoW3aplsbeTgeuP9fkuIlDlQMAcG41AeejygOrC
N96q2nzgUro3Ve9+TIxz0kK5bA22zTJ50nXzbhAEO2kj120G4Mi0zqADrqOTPnK3vEUjkR1DFt/N
jUGm1djzRrENZaRTJmLclzyvhG3V+UIQGLW0O22FtMXNCoZOTh1ghQRahlCJLCTDZ4uvWD9Abe8k
mg9tQpc0BfdBTdJYU9w0usWmMblDjHbyg85nfZNf4LWy2Z/6m662v9BZM88LyqdCNrfaFG0CO9yh
nDzYmXy0vfLVyapNW6g3CD/PaaQ8eLH/XrXGjVLABxMRDj6vGo6ahuEttjdw/GepLDlXda3sOQ5D
hq7UEZnyzvu+M0ZwYhYkyjEOv6DwMm1pvX1XSVZJg7pFZ/GMKZ14mLYoIE9M2waMTgVYqwW76qpK
8GLnxcXzgb4PeuBqhtNyOOerwQ8/8ROvHBUtKzZ8soQyZCkDIvqy9DccZqsy4xXJ20tUl2cW2Tsz
qIxFPpYwwof0zYbHRSRbc8jU4QWCympqAQ4jdc0mb4fq5aa3xZpM9K85SHyt+/1XMQ/rEiAQ5I6Z
pyZQhhVZbzeeWulumHuPgdlLLgUo43nsHflvMNDU9GuOfGqJLPwoOzQGRDmh0K75gavpFS/XHkz9
Ci7+ERyRzqkzvscIkqjrwLfhlDhaUbBL9PqVxRwRgmZ7qVRjX4Zy5/TeTR5Zj03uPZs2ROumac7k
br1Fnh1zqMUnRl7oas2TMSo/ytjGOu0JbWmEFiVczqi30dG5dOEWsvihLpQ9m9Z8RRWwxpa4LgC1
aV6x06UH68W/9AOPNkPmMBxu2lbT3MIUxELyi4KRpe+yPmPHzyhZDpuBFIfChPnEk4btsS1cCGY7
dgMnc2KPpodS2ygju4VpshJXDZhzF7mOYBFdQFtyYtg1Tt00I9YLHEUhWwoZj9RJ8LL+Ui299gZt
4FGBTVEFznFIp/u2xdncKe+AGZ477KaLFl1Z4shThBCb4TGmnjDCcOHfZsGw7y3mBxyKt2aV75KO
tZoU+0yARiBwET2X1T1mXXzf2fYBkfVmtBp+2VBqvOQxUpj3ZtaltitMguV2LOWrF5ZHU2kPhKGv
sYLuB17vOJCAm5zk7BfyZHR66U5EhCD0ecqlsUXFcyRa70JznbqNxuoizCZaFhCkRXaj9ZiIcmMV
5tpt1ljHOiGx7HuQ0UnvIbWQtFg+TkRwe6e+jQa3HRqoYkZ46UCXBqo4wSE03bzDrNp6/EGf+6vX
nXsxGjeBNzyZMgm20vOsVenTkFt5Tk6Aod2yH4EQ1TMjDkpy2zlzrr4ePqLjLDZ1nIQnbwLiq1lZ
vB/FLM8onmp84GtYVq9QtdGhY8BZNI1QVzQstDGhTStrywu/Qb4SJSIeKoQ05gT2I+oWtj4++1XR
N3vVxq8uq2nWh7Af8S3AWmOfbqvCa3jvo5cBVdtSKzmkkjR5jgzZveZW/qgKB05wh8ul98CUdyYq
eR+dolUFn4VmXdNQIRthJPNdKeUNAUwoC/yCYjKrv2TcOoteMe7y0hfLke0NSkKm2dnYRVvsUM1S
9GxaYMXDyFdQziewX2rT2TMSurOlVrlpGBCOgRYrH7RnxyLLKuVWQ5tYW73y5hiQg8D9TQtQVOEi
HSIiWnCvl43dkW9Y6ePS8RXu/7FmG2R5S0Yk8Z4Jmb4K8lyjWVMw16SEz2fOnlCGaFNUESGSmt4+
GX2vYXKyblCqouqVMtwRWcENLkm8gJv/HDX6NdG7G4IXHlIpnpuIexYEGmuHZhsFY8IUYHYXSZ90
RPiXREmQezrcD0QBAsMFxmLW0cpDkpLhjrgojWLeN7HDRKT0nhtpLvMkS+gJnG6lKddCj69qjlgS
XUWudBeC2zLK5vIkWTPFS82IwWib+ECiOMYZPuLho/f46sIIUxtVb75patY+uscsvnL0Z2hZFq7q
ydhUU4bpylOD4WgTH/8VyqbhiKrxDgtYNFOQKCcdXBEAh9HawjE3mbbnP3p8quS0EFaJnX0Gajqf
9EOXRiIeNrAPLKMU/FhB5i5SN5T7jUm0H8TyhY/naRKMHPCHsEBBlIuPENIMRul2URpQX3QHePao
rbHnMnMKrSdAo+phCBBHtsaua5x83ebWrWfoZI7LNtgSpXFPyvejoTnvHDKwJifAn+Tiokiry28W
HX+1pNWJso9a9e40mSqL3FOeGWqeRmS+rjSC2w6emj1WV0h8nTs5FSGmbHHpAK/eAJQiVF46Q+zN
WD13TvDVmvVzOvXPIm4OeWs/6ipXF9/4s6qxiyjacA8DLlwrKoEAJDKBgqT2cQGxXpHaPClKiVV8
qI9ZXkqaLoZ9Ig6qA6ItbaH0XP4xT/cyaKmelUi/hcAW3JBTG6xt1hkwRnmJZY+vXlQjobY8Rqux
btpz1jcjQiP1TLParYN0TJYoWI5Gkkm3Ua2PQi3DrcwU8D6MNEMdJS7+9XvVgBzoFPg11cl61u05
/sfPSLKAFzFFnDsYK92xqPLl5FmHngJs6+TjXgoVcFSuNkc4kWu/1o0NGs63RpG9yzKNjoc2NfDs
jjuluppxfRENvwnJVKsUfB/1XC4aeXmKIoIP8NUvwlJeJ0Nf425+0ev4wQdUvyxMO1lz022dMruv
NflYifbBjPODN/FDIL3yViaWQ0dPnQPXUeLWBF+gwMvO6DSAkXXy2PYpV5py0drhoqPFX9oVM7w+
Lz+mlgpwDLWT1rcArqJoG6ZxsHcEJHBLe/Ay5ZS0/Ba6DEk2ZbVloFZGHLuICwEyrzVOvlTwfU4K
+Cj1OlbDs5lGbq6JHXEou6zCOjZ0ytffD//Fv+CmbVYZOI81U2fpgcX4r6N/UmGKtp1QX6VASdHr
MILYJ8M7xiChsIJ3LesYaq5x9t4nxJyPZCgAqWwBVQX8Ph7QKCN1tW6H4vXvP5c+rzj+tBxLg2fj
p89la798LjwUwTQiEHPNodnBnDoVZrC3On9neYSpWjoGsugR3NqGcNM8Y+W66TVSt5p4V3TNQwac
dVKi29xWFr4X/zDCHQpdomtR9aCQQpuM+8yiCkXtv/QQaQa8PYj8Vr4xA1aK3d//NL8sWKTBBESy
aFJRsOhsm35dsKQcpJ3ioZHTzy5x48vOFUsXdeAq3JJdUrvpCsnXymgXgOfFgnQUt9n4/3HTM++u
/vJL/fVj/LJXUvQ4h8ZZJStxW7655XVyy1uCpTfVh3lIN+yon18wTu+Xi/jC4EgsOHbWjvufSO/z
0u5fP4YlWJxosxFI/vIx0O6bGbTeZGVy7Gcsh3qeLxTyRkpmOWfME1uB0AUbRr1CbsyBxLLKJ4fg
4BEgqUJ8VkoiMciNNxaZf0B8bg2o2I6Th/U3Zq+NYOCpLm9svl8LFbI9D+gRERvPXXHMeHAB7PpM
/bkbC0tC/HlOKUSSfEX5SyyEiuHTJwVk9ffPgP5XVc8fz8BPP/VMXfoJok1FzLEbzD/1uROLxh3c
/E79XKv7lBzj9bRlo+QybEeovcze9FXzuRzd1DU81/4PT+O/8N+/H4OfPskvJqek8Kgd5t9/Oa6q
XbvxLs6ysN1hVa5Rbfy+j/73tPn5Tf35Tf71vzZbrn76uQM9QVdrFN8/NwWwGyzDxXqNgXqPX8el
d2Fls1R2/5Fy/+vJ9v3ftQW7XNUmW/HXd87x0ykzYh52/Rw8YDNtLvaTv+q2/rF1QfNi/Yj+EYv4
P/Hd//1BP+NV/hv1Heuiv67d//xbf2zeYd2zcrdsKDrUXyoYpj+ld+I3nW8JtJnQxB8RmX9s3m2U
dygsWK/jHOQI/Sk90wKQL9HxWXj2Zo8g/+i/QN2L76fiz6fVBJqBBRDOhslnBPr9jcL/6WnthKmp
Yz/HlBDtQB9uSwp8APPGDy0nD5FK0jDCfje2Sn6cgIACBLYQGa09J7Ve9LxQFiUkioD9Sam+Ukha
X0qu+tum1My7wvCwJKHUdgXDQphCxbAVFsuyzCcAOOob/SvWCvNDayvz3pLF6E4k6xLkZzcuUAgE
MUMc+ld/KoNrD4eNdUQ2DgvUReNrrSTDyZ7y6Saqm5FBdp8Yt+kw+E+l7QxHM3DSO6b2SO/CFP0P
tu9z77T+sXbyslooJtmHnWp3x6kbm7vEM4t12TXtB5mT2ikhg+qmSKCGVbpeHwvRM/2v4ZVteiBA
y96nrErwFj5g+DQ3BqaWja+Z20TgPUd4lIk1M3qirubCHpeWepKT3hyVZpjWiUosjz6+yyRPI6Dq
vcqafRh4NyUYbGIrUcRZHa76peqJDx6dh8qfm3eYOAsA/dnG8+G/O4mI32AGedvMqgxW2DKNdyP8
bzKN2t5gna0K/Vz05vDDLhP8DUPodBekBOqpl22nLke17G7wfFd8XGf8yqXdPImshptKZ5AZ2DdN
46urM+yKfYeRjyG/8TEVBQIv2zExHkYNmSURPuV204aKOMFMQhsfdr14yyalfXDGMkrIjDcxWSQK
ZohFriIQSMN67bTwJBAkRQioNNk+WnXf3AgGZTt/iJv9xGbrPObCuCm/CVLVN02qZO4ezIApTdbj
IUPreQ9+Ib6DG1ikd44Cp3ThZDhncXpYaKC6giDolfymWPmRNWPgxqEflvQKpblJv6lXqpaUJyUN
Duk0JpdiGssfWNHSe8ZwzaGFnKVM+tZTQWmNM1TLgK5lEeW0Jv8G1yLkrdYHSO7LyFU7A0EFbsa1
M4O61G9mlzbjuwbTuAZtcW+GQY/FFMRX44XNex6wWvFnABhjKvMzHGcqGCtBfY2GTr94opEb5irZ
PhQT6swZKeb7SbepTAkz3PKzFUVctRxmCBl2XXhk7Ywmi2ZI2RQFE2b/mVxWzxCzTnOmTTiDzaBT
MyHlfQCk+00+s2cI2ljV2RGqSb9hWB0+29+0NKIoxluCfT04MjNNDeOJ9oPQp/LkgQnEGjWD12Jd
cIPOMLYhG62bega0yUn1dyiRvA2ZSWD/vkluWihat2GXDWt3Jr7xVsOTJb6VOUKvI3ch9bFa++pg
3WYzMS6MB3vjoNN1Q8SMe7DCxaJ3xh4nAI6aJvMx0HVxXh3xKRCpq8UzHnXm1U1O1wLZE7ay9b+B
diCtGJkNJrLHmXengEpxc8TwjynbTvy5MxnP14NgI2ZaXgf05zYtOAfzmaWnz1Q9Uc+AvXoSch39
jt2bCXy6aI4h01O+flscWT4B+0YK84I60vpgvKGS3tFBLAADDoltpvyJVCR71pJ4Li1ffYWXAQ4Q
IytowNSHEliwftpSIFpvHKWomOGq7JOSHnT0tIpYbAKRQJ4nw1fY28rwe9Hyv3v8j3vcoEj79/f4
8rN+q34W0P9+jc9/6R8COkGeNYU78ZKqRBFv/KSgN37T+H9U+h3DRjpt/hlZg0weWZuF/V+Ds2gi
mvyngt7+jX+AOxT9vNBm8Zv4b65xfeYI/FR0co3bOg5+Rzio8ekkvxGnP13jMq/yNklIiSdFVv5g
EBMdO4nWhTFiYXxhYEwYweZw0bUAXCn/hv4Nv7W1sRAJoCLtfYQEFtSJVVZDH0kzxY+XdRKYRzMp
nK1tfCWh5x9YDiS3KJ9wmpWhnTebpgTrjsDaZ6XqVZX+NShB+djX/hq7EDAgjNcAJoeCDBzG2mJ6
iogz6cm5IwGPYvXFs6Jm5VdF/ZoQp/PZoc9/DwqZHgZGBU9RIfyt7YduihNzHwZsIPl5aq4v09Ku
Hi3VY26Tus1yrz1y9udu75vDrqwt61klnuxJTl52rLDlvukkoByMoPYe+5SzDIxynL4QuFve05m3
rl1B8ONfOOz1rMCHXxnEQkZySHBfohlAd60Xu6C2IB8U3VXTlWKNdaI9CI/7dUECucCB7lWTCdg1
U7FIpXG3mwj/uvhO89mXQXNVA6aEqM2l43IFqM9pk5vGCl9rcmGofMxwSBbs3mKIYniHqG1S7IGo
dNP+GuaqvdXS4GwHE4J7yMxbpPv6xknxmcJnEIye7QhVPDv81tWwqh2sHCDNQlMDxxVo+W5VTNEo
0XsZrKpuHheDMm/eAPexlOqsojtyN8Q2TuHCWVWGL1Zj5w2Xhu/so2A0uDZaBYthR3wfXWtQfSZ9
k7abuuugIEAvlI9+Gbw2QsvJTFKy4lqRI7rOiG156OuCvBM/CTY5i+qN15fpHjwUPkfWf+OqVTIH
vVEW3ftYzNeVBJcZNKr+pXPp0e/mQ7bNWVoyd/HNZ0DkNLMm+ETkPMmu7RPz5PeVvR7RVOM2b6kn
yL+Te4xe01n3J/ogo7aHC3YSZPyteAFBKt6HOgzqVVqEzkcSDf4pyEM1RNE+ND2qM2MtaxO/QlWd
81FFjBWPP8xYALSYZtWGNRAKs5Dw++9EURRveUx+7WRjIOSOmfId9ZyDgJ7c2bbMj0ELBtYP1YYR
mOk/DLUqbIJg4lYjIbPMH8HSho9aZyDUk602O/VliEdb4xZtA1znLKJ86sKCZdFkxMl7SbDreyVM
5sOGkg4IHyN9zk9JHwSu+6Pl2Fq3KiH3MoKG9+Ii72Mf31TYy/0g27bKRHQzyGAegWmw4jN7N/uR
YTl+FquSb9JyYrcxQhM4ExvoDazd7smEz37pYhynQTRMuyFNhwcPk9uhhEWZBar5qqQxeZpVatgM
EuqydLW6KC89tiLoEQWpxfCe1Ge7nZhEzTjuR7r16b1KtXWgOA6pBSwTNETIqCxIleIxX9htuhEq
FhqDKKoucQ3jc6zFRoZgKeuLwa5fycAf4fUttrYCECj31Y/RhxKA+zokvcVJkP0lvuJvCBGF/EGJ
Egr4mybPpZ5beNR8b574D/4VFm18B2++e1K0GlNzMSSPgxD4K5KmBISsxU139fCdt5GSUSZZXTHb
3Ib41KWt13N/4wdcIJRRMNY7jYKeQW/JZQ7jeEP9Zu8KAkkIV4EIQKzCfTAoPH5IEBDmoy+yC9DP
bNUeZeFpZ5AFXQ/FKZqIPFDFWxqM+VeUmsRd9rXHn4xL57kIvWKbdkV9Z7Uc+jA4HPN1ArR4gL6P
GEgC73UJMeM36zjaTYlVKV5mlpxu27Yxx51R93CJEkhqVTt1BBW0FelKhjzS2shq4dlUPBV51+Ax
9CxYiqkwCQkYFWNTQ6RBaeb3TxwNci7j4+mVjEfEtCY7qh8gt4aL5mEGJwdcJ33EMMSFVJm7Hrbs
KU8duoIs6dVwRWnenZWi0F6FSVrTQIR6v1S5lA5IcI2DBtgY1W+eZk9lNQ3sc7XwR4XcSltkaCT2
gT2YF8Aswa4bBl6Rwpiqh1HDGe2z3NL7zL4KxcNEEk7NOQrrEqkmMSRVDCqR6bDCTcIVULMMmPif
cQhupqrzgJDALCRMVZ7jKoyPSj8lt2aDpHcXUUomaxs516GoLR3rauo9a00ZXr9Lj/+VYvgZEfBo
DED+fSV28+Z/vCWf2dvP1dg//94/ijH9N3JlmVs4QiJ4dGZy0j+gSsZvDrZdDc/iP+u0P+2MOuMS
R2WywgyWGu6fxZj8jaJptkVK/vJ/a2c0/zqHoxRj8I1QlT0rxaBqOvN88KdSrJ3YDLeZwl4lKnDE
5gsEBC32ZPAVi7Y8mMqhjKGjHDrAJkjrISv4t+EYLntBqopRHIrkrjI2Ey2AIpKDM6zIp0mQW+1y
5Yz6AVDMYqQf0htIyyCRVkP5yvQCPtkqrgYINO/Oiz7tzT1v94jV7NDlKPZol1ZwM7smYRd9VbOd
UGjfdk3yrmP3++kru/yrwQJjyV+qUZYZUoPrSpooo69vuNRffwUyGWswPJp0u74FwlPPR4ln+/EC
wYlTUXyRAt0FRnWo5+Onmw+iXCfgp/s+nfL5oArzpkXwMB9fpBo7u+D7TMN+4K3mRIGDrVbWazhZ
nH7ZfBCW85GYzIdjPpLcRvQ5CcHZfHjK+Rj15gPV/P1snY/ZZD5wE1MrCf0e0pjyCuIFhzKy+vZe
4aR2Rh8KzHx4a2EVb/rvE10UunLov8/57PvM77/Pf+37LjDma6H7viEU7gr2m901/b4/koDMHSpD
rpWqIhA6n68aVTHjOxjNXD/zRYQ5gzspmK+nRqqRWNmMDAKuFi4wGkvusnC+1krWi72bF8NHlpGK
oc7XX4Xu5sbArTnWFzJ0aCp1OAxfGbdmlza7tKmWEBY2OoCAbL5e8Yxae0VJuHKb1Nsxt4CQlKJ/
r/KGrLz5ji4sRX32v29uv0u0s5ivc8h6VTkLj+We0AHu+3y++lFDfypzMaCJcXjQanPa9XOpYM1F
Q1FO3ZMWSJRcIF3UBe80KiacEm+QaSsXBbF8pOuPzxRRVCTdd3USqnm21YF1Z2wbgx9T7+Tx0hiG
Bj4W8nKI64wCHoKoJ5w3yrz7iCxBICxhfl+i6rlmw8DwIUTsGjlIkQkUsjaVEnjXzjACCLQCRVal
d+9tZ6lbE5HzIWzhzwx+SXBiZirNne6NJIlJXjSvLJHuFQX1HlHIywRZMOJ/p99mlQl/uiMqroBk
NCnmRrYllkYlw1NEIp/UasHlOtPj9dIB18ncEj53Bw0G/V6M7mWZ9eKMWyVcaDrAmWogkrLTQkSt
hSYvPtwMSkFQo3pOOF9gPliT3Z590+s20WSuAzjYDCKDcQ2uO18WvX6DRZmJkAzaZaGmh0qo+dLr
m2o7mxgWkRXd96VJalJ0zqCkbbxGfvCevU69eK27+6Y9apO+sahzeUkv4fSUNVO5GsiocbyXecBU
VRlYGX2tIYyRyl1Gw6SjltCbO6qPhYrEMRo/PXGvZg2Z40RwttQAsaVsS3i4BciAVEEry4W6KIrg
KZ4evHF4IsxqYU9InNqTiXRat/caehxlMFfpbCZQfuRKuxayOkXdQLqndTBz/aiOzzawTebQS9sK
l2ajnUeUEhaGl3qUZBDurf5Sla+MANcTCR4glna5F6w7wgyzVGMiDHYI3bvu+xuAUcsu9TcVpVou
uzOi95tx1Ja+jSqxw0tJsLUKQVN2PZGrFOFpryxTjl8S8S5xqb6gtEo44iCzPqZKi2EM8QE5nb1z
ytR2XVRPSdoshyzYqtbFalBXW5HbhqfOn6e08iqrdksXupyGeAX1Mvd2fjkcdJbj0Zsh7HNYiI1n
0VyT45FH6VYAKyqVF6ajBIgehkaugy5kQFjC3QFfUWNTMdoETtVrCwnWzE+EPPGDlPuwl5tWbVeT
gb6XrqgQ2D083PG5tmHktxDVI7XvVhlGOqtyVVcPohebiP6xKJWl6QgXYNsWuf2yrS6MruuBc6kS
YPdg1ID6MNQvS/9MsvYO1CtPpsLArr8P43GZx2JDr7+S+rQSIElGW1sZKeK5/N1B2lX55Y1nvkfM
VIN0ujNzlYzrkgwzNBo64UEh2I5InnwL7Wps7jLl6nvFJmmrHaLdNuhXMLkYs5FAlAGgyNtdZTBm
++yB5SXlx9CDwyDOcaEE1TEZhwNzzWUEtrocom1bcj8mW3RrBLYOK3BUd9MQrCNUyDiEqVJvZqmM
dN7mqCZ9QAitMYZgzj0BRdHqEamgRkeVsktFAXUvU5VemgS9kRRBea+AHgL9SmCgzWiBRQps5Vvk
tvf+IBaG2T6WhtovG+1HZatLzpINDBPXCJSDE+5t2hA/HVeGUa8jszhBy11Yw34qqWDx+pbFo5HR
yANCIL7MmOJdEu/0aUK+OVst7n1WyU2lnNT+HhA3nvxm0VTVKyquhd39iE0UOWPLHDVZ08W6vW4s
q1GCOKnWfYzAU5c3kIVOdm+uhYbvLTVWqiaPg41bfPIhbSs6rX96IjeTfqTCIt3dRLHhmoq9GjT/
3JXZ/7N3HtuRY+eWfpVePUctHJgDYHAn4S2D3uQEi0wy4e2Bf6d+in6x/sBbkipZdStbc2kg1apU
ksFg4Jj97/3tVeW2O6dzHkusk5GR3zqNc08EYwWZy/HHQ22XqBNwfiyJA8A7cGjbuWMIsshF/kj4
kJGsU9ZW08tVTTR/cCES49OpEuJH+bRtyChWsUuRQfVjHHT4rxE+c75WYb+w/62c9JHlkGU16Tcm
Z59S4vRHg/K1az7XC8N5FhxHmvIki+9GGK4LP94Ysroi12+GH1hH1k3Y31QD15oehWto2jfYUls+
35uqVxdCSSCqoEZODEcY4gCnnpbM/udZx9bsmkvRmreByE+NJu+1VvSHvOFA5yWENkiVHEEbvbq4
JYdC28ak/bniPNiALJK4fi3c8iWv7M3AFYhLYgOQJTtHZXrR+vw9FzvLi0CnwVLXktpjzw/xeGbV
SRmNOGWZZLguzSsvxANe+0dTS8RlMrEb0Shobps42+r4oxicbc3avhAqeZ5ydbZNjcoXCGqsdj3K
jT/lvG+6BqAeqPUdgRuxKUNXPRtFFMA2s6W/d4cyWFMW4t1VVenfq1BwddYd1Iph/BiU1u30iLKG
oW40wWXUvbRcvi8gPngi52sgd7+Sh6JXiniqYPQYJRJYfVzv7QBuHiQpoISatus0/bWeZvZFmfld
QeodOgaM3SGkzW+mZ3hN6NGo7KSavQiINd6EBGigcmQaqRdXm6AVBTFhADTLMDgFYWBvG0vpGCTb
jmMwoDsoIWTgcEqa+KUhfEfralC5WkRtd11qg5DXbVfhaUttFSAoMae5cmyHshTPr/pLpZxq76Um
dopuFA4G0dBr1Wb0avshrEM+S3HXuy9lowAku6MqHwkv5jAxKu1N5S3ANbvw9mXC+b5qPWCPCZVT
xrJvcclxJumJV3o5Xg/MFB9+muXnVLNs9tPcz5fEbr0r3GSc8RCbi5M0lbbtI5W8j05sX8N39S9q
9K3b2Jpv+6XjvBsRdGuclB5es5qoKq0eDYGYAoQ0zZz23kwmU63p5Qu2owHadWVMvnruDZO4PyRW
72FwoiHbGOBIp2U/2X3ELhsww4ljDqw+B/dNyhnoyhqyYF/q6MQAPy3iqXGoNxso5+WKc1l1Gm1i
v/VUpTehzPPHqcijF3yt5c4Tk/scJb1zo/uWeqCsPboSJWh0bPmkgMWYDTtcofHRwmn5o3bCdBtV
BKHsrl3r2dD+MKamffHFiG1amX794NpyGJYsL/Hh7286f3KWMIpHNYAPSZLa0O3PP//DXS832gxM
oZOsmxV8mJVaUgC5YdazKrf2L1wsxlc/zdfv9cVFxAcniqyA74VMsiTavIpX9NdsrHV/dmBLOYvy
rd2Qd3BXfIJWnhYufnWxE1/vdaTlDSA9iHM0shmO/sXa4tZppxxbJOsOI/4GUFaySFcczJb2N1yt
s461cde/eIvnH+tfBgUmLfP3dIRnClfXHbh3P98li8mWVkB78prw+CrYhUuodOBeFs42PFr8z6/e
5q+esa/f78vPOKWthco7JWuGlSvKbP0bYznd03a50palv16Eq2QJg9fa1FsJkf0/g7jfaRbzoAv9
5Q+//dVr8/q/6G/n/3D1mn381/8mvv1//0/38yjun3/tX+IPqTdMBkKnCobjAZOwf4g/8jcsj3xg
mIR9MdTMkzjk43neNjukPm04v7Os5G+4bEyhz0AInmFXF//OJM79+RGZ1R+sOwI4lus6tiGtLx9X
s+sQV9sGr5kZXQaLnlu7+x6P5Q6XLobWybweywj/iX5oM28nKPCzdbYNmlx6eAM2nWhtby51mqpy
gNwEEReGLdcxgwljILsSlovYyJdUcS08x1pMEBomib+DUga4oKI5F4gEFvVUSXENmGlum1245WPk
x6sJhs9Utxu9rs+5Ji+gBpZG0N3gzF1o3tpE/UhAv3Tj0WDTnZBCmUTZp94mpghPkvumrbydbjOY
oCnLtiXOH/dq7J9G7+Sa5HjTNRHJhV5yo8KRTKPHguZgcpCr1n+YuCbHTHGEa9/Z5mUkcJFW3+v6
vVMX9nZCzJxF/eMfPj1/IUT9iSsy/zJwUEmd/+Cw8r5wPrC6NIVwMrDRW3SQchlv3JVaEWh+9N+i
1a8ceH+xQs8TYAcuCisVEuWXpSPu3KQZB373MD6A8U47/9Uk77Akjw577GgDnPqBE09ssw/c/uC6
OMNqeHEWf/9j//XrwAJo8sND7Pq0xf5hVxpdDWbZ0JKCyFEXuORkfJxk+gGBZJFmm9zf29WBAutl
F70wx1ml+TGrb8DtLjQwZEBOMEEtK3reME39/UuDDPfzam6y12KIYq9kYs7iPs+x//DSKraWPPa0
lFw3NMOw2ncGnnLGJhZYh3NWnsDutvIyI6C7zQBquC+eaT6CZCFXgCDMoV39/Sv6k0318xWZzARx
wMGh0edX/IdXVEaNYZlmktKdK/cuRpJmNHgQ7gKKv53WuRQD+e+RRFCtLbr0mxJHfDqLlr4byXnV
dtW+G2WxbAL9tRI/wjD4AWxjhQpmmytJOVkewW8TFL5PwXWDQUuvuBVUavf3P4bxdZv88mPMHQR/
/DGIarLq1LyxMZZh8Dnr2U49wVWB7bkFrbvGV7sM07thXawIQ9CqcrY2+o4Ayd+/kC/P3Kz98hv+
1/v5leUDhAzLTRZk66pnu843/qoBS77gvIe7N1y7v/p+7CA/nQ8+vx+TBUNIW7hUzP78g9fF4KaM
NjOOYGIjVtE62dFBcO2siz3ZiAX4kX/7iPD1W355rxn89wFD8myt1v16uKc0ZVss99ExXWVbD4/v
tJZHrpSroVpE2N///g02/vIHlnTmMqxg7We/+uk33eKliNKMH7igCUDjcn8nK1xvPX5D8j8scNGN
zFad9ypRhI2DWW3jflVp1pL62aWmiOfjQ2pR0zAjVmsZP4DuV+XWjH9xcvvENv7x5Da/TfheQS3j
YRVYWX9+od7QdlMxgD+wFMP1gTsW4RTsY1e9Bk5U6c+1xcOtk+jtwS4NHYhRtdEHzE5Jkq09AhpO
RGtuWt8RP15O3PRYUxYgyhdW2R4q/Ugn2jKdhgvkxGOYJ9d//0aLvxhj8APAxcQnyicaMNXPP0Bl
hiXElRx+g2FsG7vd9OKVsvUnIJG3AXYKFQA0azrsKMAGuYtPDrUEclpM1Q2mhvsh0/ZGX62hZ2zH
loJMNmt9pP/QPVuZwY3zRILtTOKK1B04ppeoI0vUJgwcOv4Ej52a4FkgerMSe92dqu/8lnGn+IZV
bdGSmyEBsqxZHJUgrVT3V23WH/T2lfE9jIQ3I33T8ps+id/5EbaNzPY9WI8wa3DRbbApElG7aoKX
cLwQMb9pSxLMhNx0Sr56V1tMQ7flJrgqIQk3nbzpim4TIVS63e1ctmYqf1uqlPuWu2lSmIGpvu+Z
j1pjsaYSd1lMHxNNmvhmjfKSyfrKDp0PADvo4U120PhdGjJPYSSyIOrOkQsy15XE3jHpQNtID4kd
PQBbB9agP+rk1UkrRcPSHIO9DcUviUycnOF7hQ/QqsJ+yR1i63njLiAp0cw0R+yEHVqYlcW0gwA5
rgTCKg+qW2LBEbuKyjfezF+tRT8f/v577fvjB+bLXhLmVF+GGsR9+sbTTbSrttkSVPH3DPTL6v+L
ZfbzsPH372jQomhBC50prT9/RB3uwXlH/8G6XpG9W+Wr4HAfnNltli/Fxnv51RHnLy68NnM9arep
n7F4Yr48ElPW2k0z+imxqYxT476BdxRj5Sk/anWqKTQG7GA40SKXv9in/2pfYUZrkgSc1xT5NUST
SlkzkmCDY83jzAAhgTYAmR2jac24YPKvaQxQ5kJGm18sA6DFeRO/LGSk4aHjWaalO6b8suKaPm3Y
kZNbiDdMGgy6A+xgO8SGtx+0lIGb5k5psUxa0CtQSJVB/w0Dv7dGN5LHvJMxgxjqEw9llKrvmDLs
F8vr9HMwoRTFdBWu2wbipFOYxq1l1ybB3oEcaJrp9cGrtOkDPllakQvTHTRMx+qOU5sTAW0N0urL
wO7iDfxz/oWyKGJYJg0c1oUY8hrgdj3/60/ThI99IvJhFy0zal2fUHOwVzRzjbmYPRcpiWEYQGaP
Ha+aPRmzO6P4NGpYDGKxcs/+DYGRI/l0dJTQZI1Pm0f06fiIVPTWfdpAknyavrG+YQ6psYk0n4YR
/dM8Ys4+Ejeu4gNtSbMi4w/1AyIdOk2ma82LmMUbiYpD+SJcm1nYsWeJx6y06GjMsg++Ek4xyFsY
iWdZyE2VeqA1yLmhL8B9Nmf5yARk9BLNklLHFP5mJMG68mfByYgkYvKnCuXZoA2qT23KnmWqYZho
q5ilq0BNqFjccnwua7O2RR4TnWv81LwmId2HHj9uu6YkWz2zL6CPhbNUZn2qZo4dAsiepbToU1XT
ZoFtBmYzNp1VN1PWznsyS3E8RNZtPctz0yzUBdKN351ZvHObpDwZNPjUS2sW9/w2YjhpEtxetFGP
+GerD/NTD6w/tcE+DYdn3gYUw7FqmVxXs5BYzJJiM4uL2SwzoormN94sPVafKqQ5+u4LgD1JoFRa
9gPVuCiW/ad66X8qmfUsavqzvAkUDOM8xyyTTCITx0XX9YFxGD+pnuUM+EQShmMXWGA/ZdU6RwON
RS1soIkAnDtmYm5WQw/mcumZcxewZSdo3bQz2Tcu/PMND1+3DMgCmNwDguwuUVX+Po0+ZTtYv16z
brLvBUGNl8kb7R9TGYMAKGaIK84c7SAqSdVLZPQ7UuhcJkAFCx1/pibvutE/x6X9ynehwLTb+5G6
TyJ4CVLOO7V7VdN606Ts7IgFkBCNhD6KKLbB3jtHss47DKmwICxBcrpUMe0Ru9D2+AfqIJlRRFBs
XUILq1hrpn1a5O0i6v1ti9cwFaSNa6Aj7XfhvHVldd97zOOjCXchRXc3davhwKKvT2UxBeDZ9B7g
bDwYbv8EfuyNxA51MkAju3g6Yr8KaXWUA2Wn5Wtbefl1pHn6Auge0lRmLdEgX6pm+qE6lw+JKZh2
5B+5aWxqFYDbZZrW19ENk8u7MnaKVV3PO2JTczo0bhyKpAVX/wjYWOD6xBN60vU0JRYF91Pyu6V3
7ZA9XXVuBVnDwBPoTh292rbatB0dCFm5Z9pUIW3TZAEiPwk2Ki57DhDRWtf9Fy+zXxMnxdBnaZTn
eUcnAAOchR/GlB89W3+GPIUdNcRWRksOPrBsVXG2aQVTIGMMtx3jiiKFr4kteDEY5Xrkv+BTQS7q
7EeVX4NwY9L/zphsCSJ6YRksKd8JUG97Hhm8q7s67B/p78PRZizT0AU72V/E9Npb8LXa18FpMNuX
/kalPyKuaHAYJWO5gfG76uxVzjyysfQ1SSQob86mUh0G2YrPH4MOjWlm85Y2t9K8t6cY9116dNIn
S5Mf7nhteN+buUh3dM+1rW+kETxo/bgWfHkRRsdKG5aNbG/CkOoteeaN2wWJtk98jw9Ee1s1zblP
su9DH6zjkC7E+CnE0jvJDa0L0IGuKTdcROJHr50nVoi4b5etvK78aTVN+tJUxhpExUbWNxM6ErEi
YiNHp/nhd+5VxfBo0OOnxJP4gPlMt2/sFwvmHLfpcBjiD6s+FZazj3r2tuRKdcMGU/apJlcS84NM
dF9hZXboAG1qez262V4azTobAtZNsdSdPdmMZUJvDLXyMNfL24bhYG/sLD1iT1qDIwKRwsGhGXEz
dZvEreEIF4+Td68P1LTmC1HAwTt2YAlHWy0y0jsYMVa5hfjl3SnqFXuHh1F806qRwKi9EmV6NbXj
tgB9yIqx5G6hQ38ZRroHWroiY3Mvg2MANRAa6XAqq/7MKlnQlPQAr3zpTt4xb70t6+NdENbX3K6+
MfrqiKck6ocNQnskKxIY6WJiXgftlJJimxS9H3L2hh8kI86ncUt+OE6J9fPHlV8zjpyuyrhaR6nx
HcjUWia46OnUJWWzFLxXhRZgBIFUPZrgVJlr+dE60JAUAn0pyl3RhidA0jkijvfq40PW8aMqJqAx
/TjbNj5FGZB4+zEJxSadU9zBeZLjsg5upy66qTQqV5G7YGTZTsyVzz01eXXRyLMr9sM25wSeVTHD
RRdWk7FPRwqyiujoJOTCcnPRMPn0sVW5icpYErMf1QBBLneRFPKLAR0toSRLeFkA3w83eiK+o7k+
5PUhtraGuI6N8MrifK9H0as9dUfT604a3dme2DZznZkTm8YyKt9jncUfeNtGVU6zsP2dhhstIMec
8ptVFFLgS1olgD9crTl1Hd3uZVlvx/zk+VeJma3cKjmPTO9S6zEY3zw3Oyt8SYMJvwzbBWV3FzJc
zP3WEV+r4vYT2nhDH0gdgE+Qe1OzVuQYjyIaAG242yDWXvIYL4VpMxudSoFRCFO8k110KvwSYd+P
BI7wsz3QEntfVOKcB/elpa0lVTWFClY879g4aERlw75KPO1clOazi/BL1wfVTfhw0gROmU6IO9oo
weBEN9f5pGg86Sg0nKelQIGUfEoL44BBeW1D7di6MNFLDiyZ0xx1hmalb3CidHci3E9GshHl3eCy
8rojipqElYaQy9PjX9Mwm8TnuDhUycXlmW7G/rqtBi5s00qHDDyG00FX3ap30lMx4vuNfVji+HsI
SO2M0tiRHr0l7XbJzVs5ZzQCiIGVRymCo38vkphV5q7n78US10HAGSEqry08KsYS+e/OEsmBP9m7
AanrWn8RY7hzsADB9j8b4r6onYeG5i/YfwxScch8BOUUcTboT0LB1B8d+zy2wz7rYU/ZLl1P8imJ
uNk2zTI1MdF0F8URlzXBLh8NDBouyreR91ceIP24q9/KHL3cEBxEUtjz8If01tsDxNpgzFhSHHAn
h/AqhGhPSIIzfazvvME8ePHrVEcPIMyBNTfG60idAWXn8Sak2jWFFpOqgbpD78EWkPelhlqpeCpq
Zv+0wxMcuY6QMHE9HJTFycYX50JzoLu7+3AYN2EKlaOezp0xrgzz1rRPofFgIcyr7GUyW5rG5Ntk
PEv/YA2AfsPxqSztdZ9Z3xrvaQjaN1fB/xPJK3Qj3vJyJbr2Jk3hBUZ2h1aa0Dnb04znD/dRKdZ+
Q5ZF5flHr2Hv6wtrEes+5dYpRfPlHQedl0F/hAy3VOZ3z3cPtobOKYetnaWPsjf2lWDcWjt7bUgf
VR+x26+C4TYS8HRNoFdtsoYckkTvoniMB5edoFgzUPCVt/L64CnswWtZp5HqtgDC0Mh1XnKsyQGZ
abh7lJFiQGzXedmcVNKcqiDZB2W97nCgQyM5i+yjrcmjyvA5kf7aw8I9tMZaJVD+VXsPvRZxwr1U
E+oINAsflhLqK0SV7KYQ9W0txcW1OeUwqD6UFebKlNLQuLee8IvcKlKqSxvex8S8M8IF3hvJVQ8S
NmIyXoHB1/Ws+i6HSeDnKmeDgO2EMcXhaXZ2Y83mOGRl+qHXOG0laQuauGnpp3Dmur7UKAiM1LF6
F45h2As59/1hXmNZjyjsXmoV5zXXm8SbaqFEmX3dPmU2WIeoiaybyPSMa82L8p3fkh8alJMeZ7Dn
ZhpFiyORWejW8ZlAdvFgvXHZSw5ChZ8EUjVcAoUxlSRp0B4Gu8ZcCF0zg2muW0fuH9UpUbV5Aem+
IN84bjqRTTsTlm5CL6NOB6BKJP0E5BPSbwZP4r1igvKRlVZ7DREHl9qkcjZ+ktISa67m3XCsandd
Yw0bLcvUXWfbwQ0hce48rC2EzXo1fYvcHFW9ZiC9x0qm37dOIV6xDU0fAamG2CrgYFJ9PKyqvEho
GZHEcHER6ItsolulqzWdL26qDSfU5s00/OKtaNWc/OJcTIaIblIdPvqF/gRnp7r+1uwFYfMh0bx4
6erK3oi5+dRRvp+QPmqsHjisXr21c52q7Wj1zq8zudSzMTiyEMgzmBTtrOka4lertHznpRQ/LEBh
45hSXQ5G3YfyKHKSMFOgcTDTBpxF0oqMbWBnIJMhCzWPVHSFL+QC3zCZRJtKCzFDDlN2VcMRux1a
KmpUOjwRulLv5lx9S3RB01a65U+36aj7mJ7EcDLApO6kNyUvSR1H8Awp2ZCjYX8DxlZ/rzLP3w3T
jCKakuGEPxbI2EiYYiT6M6b7ceIwK2omPkNpT9OiMcfp0krfu6/6kZqQOidhr2PI3hupQ8G3jenR
W5p2UG17eneote59jalc13sLwNbnRBQBuEOr5XgcW+rDK72NFdTxWpkR7RI2xbCw1CQDQhkY2ZVi
ojgn9ajX6axwX8PGnZg4mcmrZtf6jzAy2Z0Ly38TZVHREWw1Q4dNr6M1ZJjiNTFl/xoymbgNeie6
Dxp7vKnaCHZd7EQXCJjuMRSN+l43D6Ny0ZTb7o7Md++CzRfpjYxabJNhZo7HChr47Xy183wz+bB4
8wlUZfnNpCt11Uyghu2u5jBrAFpDtGBGenTxajMJzZAQawp8qoVuqurRE4H8gQdaT/aaWZYKkryZ
75OiL28AyOI+pDwXFJKWWQcIUVhaK5Y3lTk5tqnkF1rjXw18HHqboEt4wsSQNg+E/jC3YrPURi6G
GXaQbpVS/XH1jYXTWk+7nDbZBb09e2O1hJxVLK3jstz+atBj/8mP4hkIgQ4ZfcnAh2njzy/ATWt9
sjDerh0BDhQLnL2GtazH3/z4LR8fNfLS8HR0ZOLlOJFGK3H2OReurI4HroEmkU7bsCaa1TmjJMfV
HlHSSdmtzQAujHk7YRc34mgP3pInqmY+gZW0fyrkJeJQjAG2KUi9Gw376H4cHhNzjXV9a7Dgg3yD
vtJE15MmzrHE9Ow/xvH3T1nwPzEdYjrEZyyE5P85pvOnupF//p1/uDQoHLEc0i8CoxC9HjN25B8u
Dec3cjuz24IbASEem/nW7xEd8zcw/GSYPfx+hvnf3o7fXRr6b2R2kJ5J79hMtWcryb9j02BH+0nT
/awcgVKFYO45BKaF81WqTwqT05FQK5AOwZOMYIJzT9C8La6T4M716Upo0zpn9tGP29Ce3IcKsfTb
wEkkTqZuCx/Z3cZMgM5B2Ocr6UTi4MlpvtujVP9oXC/YFp4ZX6lUVse+8YONbiiM5xLwMPsnsAaT
VoBoNN37rK4BZGlFdNLtHgqvnpQvMTTXpyqdaJjunPCOdEiyywdTz/n6uSAq0eOzoP1RbFvGVOtm
mkHSosBv4BYTBT4OHjpZGyVyZTSNiyQNrZPlZeWdX47cBLTGvFIOFxV9yv0tEWGXUtmyxd9OX+/W
brTowddbR+KCqhtqxig6f6Gusr3xcjoIhtJrLADO3CFkhN8FN/XgviliK6feD92Pquw7zKyQV9eF
VrjT7HqsjyGac8c/5nArUwIJ30YDHBYJCsjTrRNkmyTrvHTVaMkIftaFnmfOGBCr7owPDR3mDhyK
cZ68EuOunamnwEySm9TW+u9c8jgLkIdNxCr02SUWlUbJs8iDFupobsJWnulrIBcHtW18mb51VL49
2JPmPbZaC7LR7e0baYekvkEqz1UXkiIAggLuM4ZxD1+2UQ03HLO0h9Exjk5cjCH7+bjr/HT6FnAi
Xw9tkVcb9F7P2XYEE999D993ZI7XXLWgYbvUTvlLQyVmvYHLi885sq30zax0umfx2iG/KROKclwZ
JxUl3F3SVsfsrFMFMPpRf5UOcnommpnc4IOl/6zuXPPeoYouXpQgcMJlNVkWwdfWkqAkO6EDSSe5
8qGFtn8ZxdRiyadvA/+1VcOusYoBK+sIq29ZuvqjbwUWyP3Iv8G0Q/9dL7Sdl8fTS4L4dOK662za
ponLRRKV8TZLkvLGa0N73VWWg0oDOLkJ6itAAtEmQl40KQ5YdOGrrhvhfQLydxvPvZv0OOBkXtgV
Y3n8r7xQUk14gVvNDeCzZoX3PoTGsJ5SrYJMrIW5v0ptOk9KhzSBB+T1NIkUn+3clxLRqrxU0nG2
WE/b6xb25SkKMm/LvABsRjx7BnPBKZSQFiVorphR8eaGdGB6Cm1CII1vh9s4Zxwqaxpc1bxd0wGD
cMDH70CviUbImEgzRxGsVjT6XdH6zYmUm0iEqTgSb4KQzCOKMjtwAQubzk1vUcxlOVlFbY7vqPik
d22PS4rGHTpvgMPrRr62bZ4cN4zxajugnVWQTDx+dLk0ftofeH4JYPSq/cAh3wECMaxt3+jxmdvy
yAPKEiStRm4nSllWaVZRMVG37lrxZJ9bIcQ6HGaEYT1U6yYx46M21RTmBjqVDLJ1y/cWHNVVXCqT
Yx0+FkWpWhFcauAueM6GDsGqpHrH9mknFn1J25o+pg1cc9lW9TKY+Zc6ObIGoo8WHbIZnDnqEQjN
tDW+jZjwUVqc1DgGAzTOPOGsbBQVY2GRuijrvTU4b7Loi410AS947cBIlsptZhweQUcaG8eN3zbA
wVsEo8KASqo6noOm8t2byTMKHAIwHLmAmiNKYlqdwhgwStV5JnKxO8lFn9ConGgM2+uMGIBVZm/j
TF/NZg6rNRNZsYRrV8VMabVmXqv08mbtzgxXprfDqesF9Uy4r61tVUN7VWBfjZn/OsTesPdmJmz/
iYdNgG5eAFfTLGTlXU/WWSWXXKIamXXerqOK5gn6SHKfWFAOZZ5NJDgVuZyhMWCTKKYH9QRcPTHQ
e+vuquxSxlqxcw00DNr/lHBrmiioIfq2NYu23fgUxmxM32yvwFkRnQifUGU+xnokA/VD9j1yN0zZ
NeQEAI9NuKGqCqiOR7lJlKGu2XCEZZ2E3A6cw5yjYy4P+4P5IZ/oaiFLvdwWkMBc7UHqdOk1mY2B
kEbpQy0HjCZ00tlEMvQA/YBJGFw7l13SynO498kx6aCTllHCfjVOq0IZ7CVNd+kmaawbJ/SXthuQ
B+fSurBYvhioGCgWfUnMy4FSW2arwanksnA6dWWDsGcj1o9cvw8FpRQQSpzlZJ51PALMn8gutS5G
Z4cYJyk7MmVdZG8Al43MWpVsdiQZ0Tc1pBDHmi4pHSjKuO4rf8dKTUWVpl3ngF+DpNpYU/yj8Zkp
W4W61ewATAIU/qxQD9BWmWtHJzwE16UP8ztrBvQ8ynVaYxkn2sFGV4SUIGgQ8uvHKJNiO1gY+7RM
e8x95zGsHBK4w5PF2JP0lFSbop2GTWxqz4XvfYuz6joXNdz2ELd4CSoNFgjznJhvK9I18amz8HX+
xDjI1rGXtT299H5xb5H0NbNgFwejANLAamWTvi+pJF1bcf1WRfz2/ZxAXFTY+07xxsYRMnOsmYgk
kdacx7xWNmNhEO0LP7XoTnDQnfeGH/irIGc0ugx0R/HyWRdWVpczHg1s0S5lVB3TMYpehmqOoPhT
F7DRtklAoj53NAfKejknq5ICjBjAZfnkyvx7g+RHeq65GilZBWmOyo687KcfY5zsHaOE3UvUlpAR
XSgy7JIffqwPH0Q6mmXulIIyyKa7E3ZLgeTU0lBjRrF3QUuaTp5JbJ+6+TK8HgJu4003TM0CZh61
58psmBkiB2ZL4XTitqTK8anVJx6wNHDw1KSVsuYciv+AlYuazF5GD+BeuEg2eXTuqqLjLhsLkn8B
wNu07VEcOiCqukcU16fEYtM6fnKfxv4MvUUT1ZhT0KMyZhPibKGK23Ks6qtSqwVPQ+zZV57o6E6j
JonXQHLWoLTHRbTTfZQf3n+grF2d4QcKaiptbFWTcdGcbR9b/V2XTQlnGJlZ1xm+6JyYU9YviyBF
3B4EInzLYDivJWM3YfrxQ1xl9lXP9fOmtCjFxhAYZxuaUUROOT13q9CgZyFLNb5I4MWI6lkYM5wT
Rr92ZE/J0Shlt0+UaKmB1aRkyNp3zm0dcl9f2ISobiODAFbuOQqABUCJNgP7tQw6ytD7oRg4K/tV
sHICr6/4/wfiwKfZoSSWDoaNZPD7A2cYrJOMQu1mORoThqbOK1Y6da00aQhfLIe6aiKotYHODdAa
9oEMxL4z6TLIZMYJ1WSI958bXTPu3//rHyxLvDr/85XuMfoevr6//pG78DvMkr/2+61OOr9ZOlY4
bnamBbjyj9578ZvuOADhTB01QOdq989bnZxvddLCZU+5oxCu4ML3+63O+A03jcONis6dWUTQnX/r
Uqf/6VKHFgN3wJrvlTov44sbKjR9YlwB/amzXWcV0w6Y0sGs50TZSj5nKWONEE8yd4RuWKX0gWic
gEhsjiKXu5j5517atnWpaNtZJAAKll3JUEUzELzJVduAdHzCS/UgzoqR9C4g1kpdmILp1gmS1jCR
1NHqUuo2XGL5YfzsBEOwYvAH4Fyc6Vm9TBN5S0Iu5rq1o5ZWiTywruFG4Z+oeJ+yhWOSAV9M6C3g
mziE32qaYz8bgyrZqnO6sRr4MBBfUt+6LwdZbXw3cw5T4NV07eg4z8xy2kqnTc/ePKtaOaPmnmWm
B8SalX3nlWlEGW0mnsoxfBEuqmKYMjwqeV9pA3ATAJmO2ldRR1S+piB+U+vNcHD7WN9GxZTudWOu
Ri5q/dqMizdwDsOOAaZaqyLCJROnDPdaX043DEezfehwjYw9cTW0EmNOarVnvdDLZWWZnM3bzovW
aSjah4KArbawrXy6h8f4EcjCXPOZujggB3YUNsQxHXfaXZLr5rVqSpibCLlbKDqQ1IvuxgQDA1Ug
5W6jm/E7JQ7zsNJL3J2na4FcBO0UP8d5Fj631EiONJ60JubsesgPftqm3PHxACBQMfRfNAyJqbJK
YHNVUyJXXFy9s25UVFtlJtMU6/+xd2bbcSPXtv0iaKBvHm/2DZNdkqKoFwyRkhDoI9AG8Fd33E84
P3Yn6CpXlXxsD7/71WUqyUwkEHuvtebqMV2pPrYfcqPOPrepFJdA22mEn7DuL1AXy7MzDsaTUzTN
QXF0Jjbog7DHd5jMeh1bhrf1ISlQG6j7U+x7S3Sj8Hay980X21CwNaEqmS23adOl2wlXqWze0bCG
LaptfRME5XyyGMo4LNMP8WWUdXToUrxSrT8PZHBHdWMKbqnrlEyi4NxfIQiG9B3uOjsTmGhj6UJw
7/0jgx5VCgjI9M706EU3flyWyaYu6ful1m1aLKiOdZYUvTwXSTlsEx23VNTkBaQEt++hucKHIunv
62LXmTSzFdZsHQzODA9aqHnnlFPOYnCgkyrImqlf4c/kAmHWbHf2CHB2NcAC2aAh8n41sfGsxrHh
KxpmRzcMWIX0lLHsjYgVOvzO0r8pC6U3lbOkB6kMh0U2hhPWqzwKCb2ExT4ZRsQn3+mDnePC9rfL
LKPVL3MahOrOQOqMjXzhylfqsTRKSVmSnfDtnG3rm8kmYmnjqOIVXV82WDOq9/pCx7d23vO07mzN
zIMG/ZXTD+DQIe3PhQddpR44SkFAgKYKnY4fd+mi26UimLeupfVl6Jv5KeHMdU1NrEqi9KttVam3
OnJRApsoxm9Tgm3ADiRo47ObdIOdOv/hQSa5KNy16NzBYN7YeSPXJmJMuPHIhqJL98UL8N7xZwph
v13R3hFvFFTb2yZKxqVmllerIdFpKjVCwTqANQ6SSRtX28gzGn6nkrMKcf/rOFQs33snjm9aJyfa
E9exda6s0bkbvLl589iaf/Zlb4rVxIGDJUnL7J96DsQopW5i26t3Ra+bs5fV4iGpO7Vxjdm/hXCV
IzrSTJhuWiMu3yHcthRwFCDo6GcgiL9G7xEHTc3sUsiSjDeOUSftpa5s7w16Ke565jz8/d614eCB
Mj8Upb8Pikgt/mtreqUb9RJkmf081ZxiCK+78SMFTdk3EZncwzwvG+8Hp6/2ULrSe87kHFoDLIJc
lh314UrM36wEbODGiibL36bB+LXyRZjex1NeocZhRYMviv+JiIiEfYdjKkX0NDXuMAfrvEqd4dS1
rWthMpAw9NgkEaURlJpkwt47Ikq/Dq2X7opSWjv+/unZVowsj1SdQDSeOHnnA8ottucGg77lWvKB
YS+7zwYsQCvhOdX32tLzORykhYEfnCtmbioVAwCjz4HtxJ/dkvXFzu8Ng2LJzna2WVsUb+FoiOxM
sx6ewDCNveuQCtb0pXIY/fgL56sKwgd3tEjZcAG5M66Bzgf8FZRjTpuVaT9UgZqW7fvUkRNQW4qB
03mTF+xOd3KkReo0mHFXc8KbiEJWVRW/5BaE4x0DD+vFzBThsYdtOjBpCl8d0Twx2sXxXVSkjHGK
iNzKDxoq5huTvj7mKh6xk6D5OIDTS9/vQDuSNimnDOk+mw8Kkox8oJm1Jb1fZaeQ1lbBYyOUePeK
KYIFMmnnnmlWnunDs8/lwDGUVq8y5q4KjvexbzVgthx+WU24oJnrbcjKkejqlG+cwSaIJkoLuh/d
sQTneDTBhxisp94uCFOouG2+qBAb7wZKbdXTIRLFK3oYHXPtWrAx11OcYD9x+wbyQIuueUnttrua
hmzP9Wg6bzYhZ+pzKm62m+wD4yoBunofaFc/zEk+9JaTwJ/x/KuO5UtH89jLCPeO2qaxwZZA2KI9
QAKlfrJ2+KBWExisJ9FH5dWODf+LZ5C0ZhD2iBfg96NJFlmt2uK/9N86Cz/MKvfihpKZTAL1mWcQ
12Mu8Vc5XdhgK3WaJ+XFxRKyj8LjXOYcyhO+PV/t2p3eRTEVxBc7+8CiRV4mJ6NweZYMs2vi8qVG
nx/b7FXxOYqtmaf1cMyUouc1sJS1LYbYvUibTqo1czvrmckFgwOBIqHdPv5udGYj5Mnzqtpr70A+
NQx7ngztd3tECV71Q0E8wO8MBiHaSLZlZtlPgBSLSxLNzck02uAwBvhKURYwFlr8gi2y+T7zjeI1
wTV7k0VFeyeDtmZK4wFPCiH3buTQmWvuEcGmaroc3mHVf0ugNBKv7MNnm0ONlIMBaCiih7uk5WnK
RX4qOSUt/RnsPyZV1xSeCjYPpY2oLfPCuPx3MvnzZLJMBP98MrnvsU58m+p/HE2Wn/tdcHI+hS5J
R3BjDrBdb8k8/iE4IVEiQ6EbBWRz/zSaWJ8YO1CoIlC8AS0ly0Dz22himJ/YwlrL2BJaIXpV+B8J
TvwufxGcfGSr5R+BhkYqiuhW8MtskrVmX0gOHxtZLL70E242oOIqaBz3MZehZjy24u4d2WzpTnbT
PNtFVC5+q6XLBsUnnXhfO2XxPdfKvzV0Krai1el3jjYYJJIChFg5KeGu+JPUQ+ua/VdpA67fCgdS
4hpB30xRtC2xgRkOv2iIOn+XdEb0LRS1RYs500pWL9D2nr/jtjJgELE9L65dTsLCgVyySn2n2aLR
6INHn/xubMvSuuGPaC6dZyvC+Fn9U9kiMTltzvEiiDTvVmNmUIDm9GS5rLrp1eUmx5s13Khajj/Z
uLe4zPruZ5905i2Cob82qiI8xZUzPXrCo24WyEeYbySCBjlk6oo0kE7/1GUdGZ+SM9lC/eGpwamy
LT9zC1OXvm2Qg/Icm3jajeF7l4xugoa1FL3nGB72GGlsebBml+1yYGTmyyRwPbM8Lg5eaBk3Y5pX
X9Ts2a9x7M3OhhwEvTrT2J/YHHNUBwETbosgiDe0VJksFoHBe1FnW+vcFYgadIEW9xxAfZgjedBe
EUrHt6ww4dIXvdhr6fSvfQ+NeeqC7MVrhvLObZP6xUTNibdjLxz6iPvqMw9hXKooepyQHHl1ZMPB
fBbhISn8MV4r1sqfow6Y6UqVrhOv5ijULOOKgL2Y1zRXSZCrH5J7YXjGj6zRNo7jHjZINPgX/C/f
A4aRhxQCJuV0bQQKi1lrPpIZH6/APYJDF4GqIStAMWr81ndpf2sF6cDjJHIOdWZG0770I/wHIxXY
utTRSzw0P+rQF9+YUt1bu5vUsWd0PSTWACdqWLogh0UKbT5EUavLbvtFKMV31vxkakQ9nVLfPBkJ
kmq+iKudP4ToOT7oezWM7+kixGLymfbDIs7iWePMjdfs2izS7YQZiiqstkfQXfZDtm+k+3HZGbmD
ax5RuLATWi49BB/LJUtm9tr6WDllVeI1mNCXddT4sZqa/Lb5Kf0cxJUdGGTYTdTddfOx13IbSz8T
clXXMpZWsk6XFVi9LMOyZS0G9Ml4bD92ZfayNpvb2qPsuA140phz6x0s1xHNVi3rts5BdF6JZQkX
SJzuY9AkV5qTON8VpiPvczGW9ykVb+tBt+1R1rn45icelRVWO7z23FNaBIT8i5x1RUsEikGiv/pd
de67vMEBbXvVpup0czDBHz1lrK0/J2CErzW3oic4Oc2+lUO8L/mx44LbPKsKkPmqUv26Lh3zvUy6
5gs8+xoFDhYqAXHd0MsmJhMJrWFDEvUZe3w5x7Q7hXE1vPtF5twPFWock+Z8Yor8zM2Xz5A2QBbH
4KkL47PrxvmZzkObt6Ggni8fu+Ypmk3zIQojOtZzE1pjqpNDPFpA4yrYyyazJX5KVcJWQx6h9954
CoFz4xdmUh4YH7BMuc8jFq0TJ1Gq9YTu39whmK8ySfz91AkgvgE9G3wlumIv2QxsKB7pWbZy4F21
ViI/l1QsYqJxS/nNmAa+V8Mkpp+h24W3OtcUzftkj9ap64U/rFHMsJQKk7SI0fEn5Fb0nuVRY67m
MK4fW9tbvlaDJkEyBIalscky1HLsNFCbUgvA9Njmp7hJgjMeI9CAg6lbXKSGHpgxkvRurmx6QZrk
R9ZzL1rVHOivhVbli1eHNShAZMwstp4ooOAcWDjUa8e0WI2qDoGqifKODBroQC5LEKQi9+mz5Fv5
pfLb4eiLdD4pvYwdaWKWb33P6mbxTSeP41xO90luTseC5QhHtUbt6PLKab/zCfmIqE3W7qyCWzET
LRZS5+w7uOflWT0MbNak+VhheT3Zfpfd2GY1PKdF3Hn7qWmsJ8o7UIs7QxAgyXqDdtU8lG+DssMb
avPG91B75Q0HVTZmRevHBypMst3AA/pQtSMjgsZ/ubKkRDNH4Xd3Nd51G/OFS5jNyk1ESe3r8CEP
8qDC4tiSzMij13JOHmRVYZy3+WjWaCawnXq3H85hm3uvgYB6vGol9TTEkDM01rmkz1hCk+SOOCm+
VZXgdk3DdRw8+QlPRr9kfmUR7d54fRskm9wsqKujhZktHbkSA7nVCosHu21AXBkqgVRmBxVR3TrQ
yV0/OcwYdtCGu9lnXdcwzTzgfoRuY7G4XBtQEkEnztFjERk5HDvXHdDKKqxkkMIye4+e6tz7POkv
pT83u46L/kF7VnYqiRKHtPIt7czkBtTr1FrN7r+n0b+dRgEN+4GDz+2fH0ZvvzXp//zfv5xF//5T
vx9F/U9QoTgk2X7ECfLPjU/Rpw+EEf8pYkj7OKT+Zn2yP5FoXQ6pVDaHgDuWYO1vJ1GTmiggx6zP
oXngcKEh6T/akv/lHAqgBioxnogg8DF52Wb0a4IXqSmkcpM+uFquGO1hzBD+/jdgrOUw+0di9u/u
KiLJHHitwPnFnMiziuhg2EFML05G9BUv7KHX3b+LBP81/Myr8F65oYNdzYa3Ev2K7pgqrzBauKEb
teXRsIPMfh7O3ALW4Wq8q6/Jv2Uv/PUFF68lvCGPj4BX5iNcTHJ/9ly2g1PYYGLtjeHCRZ0WQorE
bv2nC+p/odbwL/7l3fvHl2HM+cvLBBbLTIwVm7TwvVdz6sfPcs7Janij8dxzdzwigSSXumD95C9P
xDwMZoKqPCWN5XnpL0/O3Ivmm3h5msbLc7WNveapWZ616cdjt/aq4mwvz2JveSq7PJ6Dyd/3PK4j
HtseCy3qPf1+vHdrUw3vEcvkvUgcHvbpx4N/Rra/mTn5pvh2UrNYlcspAUpH88VVpfXu2v26+ThM
6HYOztVywuiWs0a6nDrkcv7AYV5c8+VMkhtT+xTwDx9wN1eb2As5vLCuOiuOMz034Ho535S6/NIr
PA5rYfnDa/BxDiIj+I0zZntMhdNDBgjKe4QddR9wNutxnHKeqswQi9eH3FlYaCJUiDiP8YccSmkm
ymjiIJIOi15a+aN3y04te26SHgtPX8tLh9WO8uZFbJ08UtLVhwSrFjWWzQTCbBI3I2wGN9izZiAC
FUKqGRctd6wlsq61KLx9Ij3euiGduVw/RGCdgjmWH8qw7kyqKRe9OB6T+nFeNGSGtwCBehGWZdmX
4jQsenNc5HJHoZMBbo+luSwj9cxEqAmKolXj/UK2TmqdXqZFy6YkCrzHh74djvEzfVeI3sGHAD4s
WrhaVHF70cftD6k8V7731HqxOW77DzG9UAvOeVHY4w+xfV50d3dR4J0gDDf2hyxfpSj0wSgsGitQ
7Sn20j/82sh+kqPL9wbLqVW46Pwzgj+16T8mnHjgf6ALmk/R4gzoF4tAQbeFaXovqrTBxSS8Jk4K
1tDBCYwyFgNMO2xupw/rQbm4EALsCF02cZl5i0ch/Ztdwa67z+LDxABtNGZxzv3uaDuF8dJ9GB78
MLYGIkFw2WkSZw4eZA87MglupOyj+7GKHoPqJhDmTTGyniy64SVMOGS1RLBYe85mWVI4z+U+F9O8
jTiforA0xEaw8zenuvODOz6e4dwkbfpkZRgGAaF7GKt4wneJXuHe9Flkau9aVHPmoRKmlKON5bJK
1DUJb+jHim2qxN8NvKPFauL10YsUCmS3xdXXp311V1acKFyrKT9rXegnuEZLtNHIdi1fs3tDDu9x
Ou2KOb0fh+iOrfS+Fp2LuZ1qmXsVucd6BnOqc4y66GB2yGkkCsrd5Gi6xT0CqGH7pAeRrdMaNBnL
UFKnmEkBtGNpKRLClr1AAFRfMpQw0ryg633co9iuFKd9b20D6xBNkz2KlMpL2y4n6tGCDbaEk4P0
cExS8KB2RZobT5PklIs/dVsaNB83fhd+nV12goqiobt+UMk9fSDVlQPqlo97zwIPQrQhABsxWK39
TpFDxiVbznTDJzti3ly7FQBt4y23Xl2JvXE+lU4OMITLrnyoI9YuXHWXVsZAyzCZdwaofRl4lHFb
t0Fz11fT8yQEiBx78FgIh9/dAJjG5EOcjU6NeMSbeuV8rkNjWlPBfea1SFk9zYGg6/nqkKDpTXVT
ujE1rVTNlvU3p17G33LgZqCdA/SgrUi7l1lAofYtdWF3lLLHfo+1u9ZcesT4773ih93TiNh/r+Fj
4WzZ+VX5XRDznTNaYnjqifpHjAZlKrlmu35Vrl7V6gFa1p5SdG6zBknmtoQL/YaQ+zOeInJ03W0+
VfsoDHa2S24KPTkyxo1MudQxX55aHD/QK/Ksv6l0vSn7c58selkx4VlsDn3OyBMnTxUA+br8niJ1
R2S7121X3uGGS/a4eE8lNB6QNwdup1w5EBTNFmeP+9WQN7m+rTJoLaNzL7Kjkoi7mdy7rXMj9ENc
3ZtZcBa1TTwyZLiXjrOdo/hx2Rmti/rNN/vXQgV3JgYiu2OTVYwFh3nCVaWZYf83FaJI6N6bDWFI
B+VaR9+8KmpOIDeYBouY5QcB4WhmtTTqzDiIvMSS5csdG5gtUVVO51LiQAOoXvrB9G5n9nTL9Wk/
1oERbWi62wSCSNqAk/nIh6ifuwjLzxjQJK+L1LnnHnQipXRxB1sQdI3k6xR09UGxv966KqOau5nR
qbybtkh+OLPjcTuQ62nMD2QQzU2RSXEaexom6zbFGqvatUrstz4VZ9Fy4pjbknDyNJQXizQngxh5
6D5mTS/DDQWN6W6cL13nVnujjeddhlNibee6haRBWL0Q87PdeIfa9K9xmjkMqFxCNmzznHJiOLn6
agRRsw4CYt2JscdyjIIMEpey+NI5Ui/Wk1wFER268tXPMvMJX/2rALGbJ7BsF99qlHWHSVjWXZJa
mLpzll1E0cZ+U9h+vcmTGYUma+m51El07XvMZZwk6EjAjDFP3yI3eeRju1Vc9RJGv9O207vX5/ZV
kwvY4ZdIn8N0iKCpOf6GSvMFVyj2Cgo5Dz6zI2uoLn7j30NjAb7g81hkAzHdDT4Z0XTKqlOZj9PZ
tVTyVKN8rAa7f+iSYR2ToHM1a6aZfHOXF+NaQhUhHbqpCVimSf5ZSb6YXWj3d8XcAR8HcygiBq0M
b6VQ8Y73/oJ7nAqZ7t7JsyuqHFlHYRuPZubfu31rcsufjtzkX9vuwtnlIRNjvgZwJA9kG9/D8EWb
QBUcTXMHGUR1NpOMmyjpo1Q/ROJBhzd8n6HSt3pHFSj5SxzrKy6SU2hErwWJ89zR911WfJkdfIQ2
HsLGMr6OHj49fyxOsin2QWPeTp2dnOp8nG8AWDNJxwl9BVRi0QjvhKvZk/VG+kmyFTOSU9Wbw7pa
COrQWTeBN7jEPRtIxWWIWprVl7ZLgq9REZprelgxwCK+y5VZ4/5dcnl8BpmJzwKI3nBtgt7haGBl
Dc9CzwbujVsI71pqsE3qw3pvlxZmtMAjkS4jltRDQJETzWIYEA0oFLbh/2yroHkVWeO86CDC5BC3
5cUTVbsrgtw4WkPabJ06g1HuGPoi2WJy/1I1hEOJQSZW1dWMNavsOckuXheiz/qFfQlmhPt1zTlr
NTmD3KvIf/PCITvOqmwJrKf1xkZnhzJdOhqaU1ZGK98Hg8+eH29Dk6TbSbmtpqLFwhE04MpcD3JQ
L4YRuS+1zKajo3Xzwm03mteGhslzgmeSiVMbVu1MyLHmIeC0MnirisF/1Q05EDYNKvuaVx5Jib61
s8NQwO2w0xggAd18XwLssNzrbBVfwRIGX6VX+bdtAtzt1GvXe40ooXlFoR9vnXiM5EoEE9ljqyJJ
TTMt2AHO9WTSpxlKeIVF5itdFPZECHlsjmPT4WWhnnZnBib0sVYUqoJTSTU58qXeEuZ78nluXuIg
AHZXJaCPjWetnHNZZocJ7fLJpaZ3Z/mYAFfwN72fCsPT9389JP0ipywzUkBMiHGdaA+DsfNL+oz2
lLSAMG1tasNtqRZGP5/rR78NtpjmSZKwW7JytckdKAGahLG0HRbtI096GtT+3SD6V23nH3+ZZW78
UxZPxK5TdzF3cAr7jnQs0PldX+CAACmejvI5vP03f/yv0Ts3pKnIYlkB29RybO/XObRKhYGdyYbp
KlKgDjAfldVRq8yBVo7K2AtiJBR/YIKm0Jj8iNr/69/g1wn1b7+Ai53PXSx39i/vPgP5LOhoNTdO
8F5Jg+A1fzFfrn/9Kssq4o8tQujSx0RtdrSsP5ZM2K+wUJA7gRCSybQYZhj7LtgV3Tsb4vBrdijj
3jYczoL/+jV/HfGX13Toz7SYVC0g17+8tapEjPRbXlNC9M+DaSPc+r9yLgjnP4ym/7ri6/+U33A5
fGv/FzmX9/p3p2n0iTkA+o/D8miJD3KB/S7nuvwnF8ju73Xqv23QzE8mSq2/2Ewdh0vHxCD49x2a
4X6yl51b5IcWGGAor//RDi3AmPrnSxOBErOqvwjO/Ibs8ZYQ45+/8SSxU3qBIRk4Sqi7NqOML9l5
uavITTBy6QWmz0yB4xRpTjZE2SgMKAn+eVojzVm3JZvfr0FtiO9pngDMU7bBEFnMRIE2c5AmjyZm
kmd71P0XogHqs9R9fIP10QPCVAyE8cCUPPvjzKmVtg/QUIqjgT9b7hYqmEVlclbz6Hej51bF5pmA
SvyYx0P7Onf1tdeR8zM0BcoTuTC9m1x4YuvZnOQ9z+LlRNAMrxyihi82uYpDL82w3c5SDPs+V+Ux
Vv50YE9i1ccmsUi4dH3BrCBrAZeKGlA7n7Dmla1PeJxZdtMFXn8kyrv4mnxuRR5uofsMh+lujE3a
TFDPbIoQYkSEZND5Ywc6YF/lU/JidN3wOJSN3MWugIogre/zwKC9tlhk7eNoENu+CSH9FFOZXEfP
HdEhurEEWFGNj00UqIe6DeefKrHUnZ5aBr2mMavHSldq3uLD2RmGFiev1Omu8TPrwUuK/hxbpkHv
LTVinF0s89qHpEMxsXn2Ic51cTQG1aDJ9exz2AElzzAf9LDuFKYc4E0pVtiZ/nCjLp6LJdhujvZw
G0GGfFZDEhxmV3nbIBvqflWCRpjITrJz8xjoaLakc+oLV5631VUueefKKWYkNrwOgoaGcRI1jTgU
WdbdRFkJeUEI8CsoU9SKUKATnl3hjvyLLmFWYHdoY05mjLvUDNLbwIUJ0dZ1+FhnFbl2vyvqhUfq
WS/ZkPfmKgkQgajL8trjZMvxG+1OgMe1nK45MjG3X/ZAZycOHXfVO+F8rtIA0yHh3542+Cz4Mpmw
MdrClpfAbe2Ll8bi6wjzgO4ZTk4wsTsSckvTOQ9mUe2kwxg7E3B60nkpni2rdwmOOQKCTZGonRka
8ZkMY4sXKwoPMX0UDxMh1n1SoTFHgH92iH54si2nHlBzDDIqqyZUzr6hA7PkxAisYpUGDqV5Kmn2
SZiOG0APzFRC0hoZJERwi76jh5wmkRF+RyvG4yxNIhda03dFJrN/0DbJdY0loCLYYb96y3bBMEt4
rV2aF29d11uXxJxSvmBBjCLqZfuorsJLQBfml8jWwT2vTbGZCTb2Lq2S+biYGZ6CKUiecGv3j53v
Npd0lOAX7DCpvxKWGF7YN1LC2sfAWAxehLFw50e4PoVOiie6VrAegdNlNo4obs/8jr2Gq5IbvJdj
us5jPiZVpGpn15RtrBGY0lMdpvlNYnr1a0odntyKmElrNTdogzCLMkrR8XJF3poW5rBczWOVi/th
DOKHNDGK56S0+geXM/JPe/TLcB3aw5u/0MBqVeQHL+vaS9NQJkYC159J2ZoOrUZJNhoR69xxvu16
g5y+nEqOX8vPzbvIVMz0qUwIt2rheNhW87eu8exdHMP5OKZmNd25NYBtZO5ObTH+ocs7xt4I+vyL
VVv2ASqFd+fVeUSRbcPo/4KGbJtr4dp5djKFKmDvFezCpftFNKF3n2MfHozIn1YCI8fXEXcKxCOr
TPcsasZvTabGQ1t4T1Wcz6iinmUk+MJE9xDrPt3EuDn4X0u7bxinm+zB8bL2QTfJnG4NI0u+auWy
tJUm0yYoCy/iPNq23avhUjxmUZJ9qzK4R04Q2MRqOYJC8RnHc6oHNi+mm/P/VEHvb1gJ2Q5ROa94
7hhZsTWbVNJ3sgqvNHil7TZLfOchMJyavVYXVm+VjLif2a3x6IMCJkMLNeqqhBE/YngPnzIQlpjY
s1HDERvhLkRV4Zfc8Sznu9uN3g3kS9Y0YdodhKNpKQDq+9WrpzxeZfMcP+GBlXrlWEbP5TVY1bq1
4mlDljk6l1ls3hKNDTbai40zMoUHkCeuLmnopFtRFPn3wR9yGrBbQbl46aSXcABGX3dNCti3bxn9
ATnh1MTeXwVl+VaO6TCSieRqQyufd6KZS4biQrZPeDUGgoPFKKazU/fVtcPmQZtVPbnv2o1pr8N4
mq2Hgmj1qq90+zN2hvRnmqbz2VcKgHCUyuhEKre7xf1bnNrSkQd2LeyMStNcAqVy0us0HsMrGZdl
l+LAcJKeDg9zD0bb9YvgcxPNybMwwIvhmWm/FwVFlVhO5quRF+mtqPhGM19gQ6ol9WtQgVK5Bmmk
vnhJghjjch8fHNk9UcA4sc6iFJhMpL6KESUhc8QerGT4wB2SAvGAoXgd+CyP8f+wJ1gFmNbfRF4P
h+VReZi1N76A1LJKIgvRcOoTR1J6iYthpZVhrdymD2HWTU4FAUCyeIxxeJ1c0eQWc3o0vFZtg2PV
S8bpIc0sASRIDvMPDJdvYvTnYzyN0R1lk/a5qgx7BxqyeTTxwzqYkPOV1Uv3B8bn5pIJH/cG/2iW
uOOTZVF8OUe0E0kD69ZU6EpvjCDFXYmnlTm3KyNC1Zq8qIqGgby4dVt77DQHqeNDXlTpi1YtWwQo
Ae2LhtV6HPwSZ7Ki5LoYs5a8XAZSfC0mySBA1gVMnWVhPpsaNlGe1U3v0xCYd0noRK9VFHU3lW1i
uOpJ/cy8SEfRaHWaKajECTYeq3mcdhOZiZsM6hpN9pEcYSjhvcvSXt7MYijuWJLEN3NiIvS0qdJ0
CObY5eGmJvoZ6lnwnRy+2BIuNp9RDLOW95QDwT5TwbvnyPSCxoKdTua3JVUUN6ZfhU8KxuP9FGd3
NRbbg+P5+UXFNMZDlSHg3UdvpFSzO0OEQGvox7bXblcX504N2VNVJUDQezpmq9UYB6RmDJfr1GV3
vZonkDm10YofZpNkb0HjtT9nW/f7QSr/izDYuKCn9O9wgtmi9Xj/ANjW1T5pQQm2RLqvmL7UugU9
fzvyNu6rrNfPiWzDUxr69bOSnvvdLrr6VIMBYumjrduJAxT5yAhbCn63R12F0cSirYrZ/1oLSwqD
xoMNPgdIX04omRVIom9dsKm4tcGh3eLgAYQYlWZl31WuPqXo0kd2ek9NlKs9K1gH3iZbJJpZ6X9q
K58cNi1mgeGae377hkq0ikBUI50jA7++sL5wCH9kpMO71rI2nju3j2WJ6s5XfIb/YBLIxsHtduZS
zFhY20b0xcNYVPrdZRFer0RRRV8jIaoAvoyRAukDEElLr+9TICecgacTRZUeAJBNQB9aSbIhq36k
sqyeTBlQBzg0Vn+cu44+srb0KJ/tMECuTXBuNxm8jfeKL/eZXRukgt7B/8hzWhMasZwjRRH47KeY
1qqV6giP4GrMm705VZPeW0loH+MhYc+M8kMxiw8EoUDsP0SCXRaR21kC83fVOVPGYG+SImteoi6g
fcWPmts6EO5ta2XOQ5UmM2LGQJB7pdtlO56X1lsTgXcG7+C455SkKmryKZrJ2BI81sMpTgGerXKZ
IcI5GSaiFVkqbhppP4u1S5ZqXfm6fSbnp+0NUaDioHrLPdeFml/40uivPII8gD1yYlXDtTc8mZ5d
Pcqp7r6lxhgQCitKve34DI86H80b9NmpJFMfVTvMsIv/hdwFMk/pNZsFLrbJZmK066GBOB7Sn36T
dxY3w9qVXD4ablZQR+WzHJOI4GwyckA2rfitlHN0ouDNO4WOzXpaUJoAM5hE+qbjhLiAJxNsC24+
emuUCAIXHC6c+4R9QY1xs64EPZUzdmLf5xAFTA1HqGM8lqb1gzQB6222bJD5bIMX9E020EXtEuoJ
W7mkZCZuLpZDrzEScv99NEAvw0Wl13Mjq7l7cvGqI1Rbo0duJSn5WiS8uL+FwzIPa4f2Ox+1joct
37fJa9Zpacb9ocN716Ja1Fl3CZG2N0qnyDd9UP5tzfVf5NFvAdnFpfLPnT983O//8//+cWux/NQf
zh/OtnwiuMZNm6AsUKHftxbBJ7KxLv1AGFUW6BELjd8WF+Enn9rjZTfh2lR6OM4fawvnE/+jR3UG
6w5sIniK/hPnD2VW/G5/2agR9mFjyC9mmy67kF/NP15U1EPkSXvTRBXkBav7/+ydx5L0SHdkX2WM
e9AQARVYcJMCqUvrDazUB60CGk8/J9s4ZP+kkTTuZ9uiqlIAuOHX/ThLBzMW8Vsh6z4HYms6B0Pk
PkTX6Npe7uesgGVuPbh11j5ifwsJT+lMP3R+6nENqcSGa9rb4UYO9l2MEXZXy1FhSZ3dr1jFy/vA
KI/lTvfVhb80evNUA2shjNwHECn9hyk4FLY5zzGOKBAdVTcQbCy4fW19j2U4qHAy6YnHF7q1cEKa
U7HLhyE/5C5psS3CUfYkbVGvi7mN/kjTkGBUq+nFTrEQb52E2gsWIGQ0TV2O2Gu7kYGPCPzA5cmY
fqMiR3IQ6huTis1+RtB2vK4DS2ImTz5g9jenieLvQkSYTqaRfQTTFcRsbcJHDpwynuoDpYTzTZzb
6Q+DAXvcZOj67zGiz3nNCGkerdRrNoo46qr2J3tTZVFf8YdY9dYmQnWrk9DtgGRO4q4tk9rBnaod
cohWc1/0gltUbi8TR3rLuU5K841iUxNwmB4fzPA6Hse+ZOwfhgTPN7VLLFDYO4pfb5r842iZ48lu
xvouTCbwxb5VmxcVWd4HU9VsEqpv1B1b95QEtFmcbeEad6Ql6oe5DunjcJd6PVpZAba4yB7ZZ+QH
bl/4/22Z0gfKgQ63fp7UuyGtoADKpd9pZWlalLphxz1Sb+faHQJfGGo3SNdugtLKu7vCcKt2zdSq
DuWMOgbw10veDKldAv8JOOGlH3N6jEVCfdVA9yLWaIYwdmGCOc316FabLPuAeznZSaJEiCW2+kA6
KLA1pMYV6l5/IqAYPDM0SPGuH/oTdCtu8S0TC3Ws83PdtP52mId0ZyeKHhK+LY9OBLxYK3cBgW23
uygsK+inYsbTtdBAG83tDzSwfptaVRlk4IEEdm23/WNr6s5Rv53zbGYSeKmu67MT9e1d3GVAfJaY
niVqoAI9eO49cpDYWEZjBnIYpyd2RdXdMvistrHR4cGmCiIqlLM1VKa+DUurQzqK5OLkRPMJd6T8
sdNoHxaWf08csXn6Mon4+6jJxl2vxvLLBktDcrd0xju0nOmbf1PRyMzqbgUJKt0xVgxckG50IayP
0EE+H02rTlW6xXdr3hSAQC6hLItH5sdoOzB17BvIWGsxu/E+jeFrPjsOL4rsXrF8Z9JvD23UqgPH
deOXRgxri8uVeOaEdvqdJqyGNryLDtZccxB8wotxrgsW9gbTdLbSQ18c2snS6y5MurOo33U5YP9g
FIIgYyXCouC4Gr9ju/7Flju/Ng6OBHz2JQKekNnzwDvN1HatbHjVscjGPSG8+GYyCCBEFieyPPbz
6eIVeSUeeLZmfyZhtl9+bDY/8RBWlx5ECTV6tLB763Kp+pvcSAX+Cxdpk3KZeR232Xg7Z7AsDE60
u6Eam6CFNcs5iLzHSrotbV+LJOmdtnWO/1t0zivXfgdmtbFjOgOqdWObCCuQV46cpZeAcZPytyUB
sQsasbPfYwLnvYLZC1FxZ4rnND+3Q4x63NiE+Hl36rI56KTkvkViZcWZeD0r7yhE2eFNK6BejnqT
dmpdEsj0WyYCA0x420SM5f2BJRpsH2LHI57FosuCzs7xxZyGQd/2vb3Xljho+yyVwa4ovPHn6DzU
5ms6oyOWWcD1d0OWaNzDM9ixzdswcGIiqEGELLvUo6JdtO0uUacWSxGeITaaTT5h0MH10kOiyRhi
Zh+so+E/wIBHIKfGuhxXXju85vawaSlOsr38ka3zviLwvGrtO0oXXiHJbgzzxe6WRxz6PqClQL/G
xjkafz36MUT+04zii8+83eHSDrd4X+JHMGkt59/+oS4I+WOim/mbasTTdLHPSI3rfh52mA32Yjyl
fXPnLdH86/Txr/LMwwhczm4fI1JKs3HjiRiTDrJADpk7iklNf+oMxSyjx0z/EqTau4vzIOLyxLu/
5hu1JhW/9fhdbkz74aC3IDSPcrJWdcXYWxCX1OXyYDlb5j0OdbAlcoqI0ujsNcvDgljcKh+XhRUU
44YYDalbyq5cuTdVvEmUPqE/v1QtrAJ33HWDOJgD8C2owB0XQOp3d00X3iiDc0TswWkKVxSpvGS5
3LC3zeLpMEqPm5Da9rP3bjnYIzXb6mT6Kvrl0ori0FTGvnLck0gJ3oZyA0N3k7lfV1VrlcXLxvVD
mpka5lfJOWpsLy3WilC8ORzqQybmgT0yoO7ixHJyY/WvU/xeUBJlUOcXNpy2KVWA9HesMx+sbHHs
HbWqEyAY8o2KiV03unf1BLp0CJyBGYLcr6gIDlRfuTVvctJWMhm3IvP5kwU9H9dKiHcfaqhqPgWh
zMXxAmasdU+Mi8DRNu/r12pyX0mH/yZGWG4wVtw4w4y7BzrFSmlMJSo+JQWMrjHdhdp9Ys3wE3v+
DoWuPfA57vycegQRriu6uAy32UZlSYQ69BRJrkytKkMRCwiNP2kpN1QAfuS2dDYMByM2IxwpGHSr
0k7WKCynaZEXIaM3d+qOGE77tWmWO8cV0MLkpbJ6SG9aBco1o1WsPwfLeyERuyllTm/l+B2WEl+Q
C2m4TKPrWc/bZQRQ91VrIRMBzjJbu4cL50vEz3o6F66pv5d2DG/7RBXvY1PzUfnAhgJM5t67G3nu
rulUd/KXSbxrbevPfHCoBBTp7dS6dhDbDqCzTJ50s9wtrp2T3GHhnyfDKY05DmOWaNdmD9DcMQd1
u8TWuRTk4OKcrvpW08CwLJzXzKJcT1Jdc/LjZsjdZ+0OlIEljwuQTJm+x531PJi3slqA7WesEmy1
cV1kQEVXdp2Bv+rm+8Ge6M8Ii101ZqfZ8DY+4tKyyIeeXPtdqOOJjT93W7cSuDjm9BHsRLz2Tac+
C3uONkkp/QvcKbFtPLP+I0R9rZVnZfaiklLdW3XRoALheVzgQ5fb1p7cBzwHA2RtUo7o4dWw0a2b
v3Sx0JtcgIK2THmk6PBi1eMuEZNcwS3oL03unEsLSXko7mRHCC9TzU/i1Mmm8V/jVk1bciHmBduT
XuMa3bjXgydY/ZqHa8N9cuD6geU8BzL0nR2LCAhwdJJo+F0Yzy66iF5UKX9yx9qhZdzyIa6GPrl1
gE5M9iWb+JXXQ3wY9aeoAbvfi50j8j90Gm3TFNucYPjbcI1hOqv6kyEIuPituDcUqENPvfHwfstU
DoisDMy+uZmpihgSQL6jRK9oAyHjV4NDd+ulT042gZigB2cjS0j9MtzxcPmoCdbH1ON1JoDEesyf
8q5o1v0EssXubyxf4Kr0zdfW8b6ibGyZv3EXYiQniMOQm7cd7Cwwbk1y8ieJFArmrA0vbUsW3IsH
DD0gEyxwgLVZHaYwunML787MmjqYB2c/O0u9qUzILW4YrYnKvWsre3VdKvVm2W7S6zY/ip/S6tt3
FjpMzOFXqXbHEYNnw7ANiyywYXtAbYl2ReKecZLssT59Teweo7K+nQt7k4Xw+JPY3YrFOWCSv0fw
MFF8eG6QF3ohyrN3UXjNsrpBjnhts4rN6cJNLAsy03s3og6VT0DqSzhv9fnwlvvjMWel44HDjmqo
Aovr/hSp96EVD52peAq9Jsh5lk+F89oXSrPhBMNtU7Llxj+WPZ2XKa62KO/EBb6qDJN60z20RYW3
bWITUG17TOXBDKV19KdjA96eqrIET/QQ5GVDjqom52keag/qJIiaHz0TBeSiIcQPSlvhvMQiaImb
kEyd0LguairHp+HJtZ+ztqOrYLrk2Xiubcpaaw/dahJPVLYEM6lqBlbwmY1zkLDqLNe9iYyFDzFG
p8nzgzTU1mvqg9Vz4gLPOaXUvprVvUV3eU3B0dgTXRsN87MXw4agwc1cAzGRxhFP+d0AESQCkg/1
EI2LPiNoixOSCbSaA9CGb5bux8gtPyhQCBy/vElwdbpFc7DG8r2GG7Dtr896if1p5cFz3Hi48rn7
1OwV7X43Wfm4iqfumxXs3s2ep0K994OiuAHaEkoPpqKs/5ERd8V82eHRudXjB4i9XcPKXQMkXNTH
bMK7rKdqm8NkcEunIcLlPJSiwZAVO2xVaHMkQ71CQUK67sePRAGJrKFiW2hITgvL4OpxBzh0JTTU
0iEUULlBU+UXw/pOO2tXOSpgPUrXB11G1qz3XjZvDT7yojW2TfluEQxIoCd6LJvDfg6M3rlM5atb
LQ+ScpspnNc5EtfVW+pMvL4+SHGq6oKkNXhR8UgcEpc8/l7nBBx9y4Nla8MY4rWsGKgOYhTrPn0f
5JO1PPXTqxM9glPfLHXCg2jiy9MGaf7pUBQyVHu53PJEubROGnG8FkdIyislwq1JnlCW+3hwgnYg
C6fslesz0/ovgPhWDZJc0u7VFJ0yEJB9Xzz1xTMId5qdjnb+BKJ+E+svt1I3GZUBjrJobKL6yZco
o/btbNHMMyJkXMkwQ3jJ+mlTRF9pfc8NGrPeLk1fYlTKMWTtRMSSB9y1dZLtmeaYW5NkHRdSiMav
x+uR2WLizFPAmLrVMLNAixxGWhr2SrrjroZnKBXZQ+8bD3pWt+Ey7Uvn1Lmvk8hvbSLfZvTcKJyr
H73g803CjRGSDS3pLTLJboceW0aYd6UBDcP0h88K37RnxhBFrMlhmUOkAFpoMfzUGatLS7MQk2GX
f1tN0zx3Re0eEA3ntVG1H47ZviLlv7WOzRIo8m9UNdAOKfQ6bOGw4GHUXX02qMzCqgzHZwpYdvdC
HBy72zmhIEtwjKLNAGh6AYNJSvJGcQUzPf8KbA+d99Gkmi4qb53XdRA51tECuDYvGAoKE1gGXK88
vh+b+RcenEWA8VWU1Y59wDYxv0mCHdPC/HCc9ruJnH2Tm0dh0qHLbi20DrFGUNcbLtGVbuNLgUP5
OoEpmZ3IROBKvR2hlGkmXrt3XoEqPg9G+dS4VNYM86UaRmoaKN50xTPPdcy6i4o5errlLsRisKEl
9OS17ZmrCt3HqfcNFlUkFwCETneA9sMvqSkosVu6cWMOyRnixhm65rZp2uu7HmYB8YSHAul2sdkj
2khkrBF3cZuUEImiYq38jimt70/sAoK0oEQrH+1tbXBsTtS9Hfd/hDXvmsn8mn3vkmTNc47fVBfT
rpLGTxp1Xzyl94Ohxk1bwoVYnIhWgWR5xg/YnhoORhtRFODPsg0h/0M2MpJKyQg0mpe6vYbU40sy
9zsYuKu0tlj3mCzeEMz5d44Eq1mQDJA3ifwk/TMkPDtY8FUsA3WV712OZVNub/L4DeJuYHm/BeVI
WEBXserWWV7tymnaOjlnq7wojtYgz3gTEAU/vfAhDj9p7tiYsR30ERoEoH7FVav85IAetbOX+KTY
DXrAJAhKr3LZB2g3Ky0Zrst8OzvWGpTqVl4ZuqX6SBz40qbTrgl8E1ScC0T0yozdW5JAyFOwyMjT
y49kqt4Fsn46zG8sUSijGxzFKXR6rLHAYsypN3kS/lqV2hlOoa9RqQOU88fZEBzQW+ejL/pHYYZP
li3ZnhrxA/vz+x6O8Kqd5KOu3P2k4q8qIWQMcjnZLR1DLQTsgLM2/2joPuCabjIaHbd2JCjZM+50
K9nHhd9uRycHTkNMwUlxjEkAWwm5RN/5dgZuJuDTQKA5BLFocDWsJbBdJKhu2XpTdzZpALu6tIew
3I8Npd2c9+3MDMbCeHUpCdOK2ze34aHuSQBCLcvmdT2T6prj7URrOb6tVdd9sWLhAqqDOkouU52v
gXqdOUXjiH6K5exhVF7MXRpH+pzzjuyQDKsBFL7rsjacZ6QZKofgO0dHPmcz8GMBc2kquOzVosSz
53vXhRh9I2uJTgJ1t9LVQalo2fluZuLP4RBy5k+y/hROVEnYIH2coIdWIZBrmqyqB/g5KSkq2bIO
Tzzm/iEakw8xmPFLq546u771w5Sn8di6GPodjhjNM8mqVWlaj6oPX9wy7E5On9+IPueMyXxqTs4L
wJDAqioeuugUdMr+MPRTj4z1jj4vCQEIB1Nbat7FaSFUpUqS8+a87uv8hSfsPQd2/PFD+m26PXDo
5gEawLLKfXNnm90D3/DtyCvYRGN25OvzA2H7FdYcJK0JOIXPWmYoM/pBcPkLmf4Wpb0FdP1QOdMH
nroADPMVpMrWaxacW9La19uSAjKQghZQEIqjJ+vKKWmz7Jm6Ip4SkzzJ0H5AKt+11Qza336lPXXr
2WZ0MGYbcXduy/qqUT+7NcQPi+nNxzhEb/LZN9s7zwmdlZ/179y0b3wP1QuKVpV0oF1jkgjaORH6
wS5Ng2DzXcXiLkrhV6e8Qtpkh2y+FTkjtFVze1WoCmwNbq4U51R197YPn/DqViKA+eyM7g/oqntY
HKtirIPMLck+5GdIVngAigPgdpr/RmA0rZndtrF3X6Jnx0v1E5Gw99OnZfhx5luwK1iXcH3Qe9tP
O6Khn8q7VWz6NdjiDYM3up6bPlKO82H7ywGj8Mq07mds8U7ZLysBbA6RzLtE2gVVUtzWfGLENDca
Fcx2u0crp6LRf2ZkBIZw5KRNxSuKEogW2ptuipxFRiLWCjbY2OttDZCgc48TFm/6EznsX4wogxj5
QpeCSeVI6OH57t9bhy0tsYFicrcFupFBTjCu6QVUUSAxLFQVXx+qBPOJh2bhbg3r1NQUZnnZkTls
W+X6nlLdE9gqcgH209LWT64udzymNlY0H9h6liuvnh/AwmwgUgH5pqAxapGB6p0wk73gbtEu3PJE
eYVkYYfpb7X1NjgmiPbiObbS42IC11vM46y6TdrTvFUad/bobiK+aRQbfbqQbbLJ6JBv0C7mkBED
pdF9GkCWhbAUICusZ3agXj9u2LVC3y6/ptk+ybSglxCZkkDgWtq42+hYAIVom2/cRDe1L76w7q5H
iPvdQK9pFb8vMTXJ6baCnOcYai3bM55RSuSe3JbnXd0xVi8btL9VKfgTGLPDlrNZlp5r7o4rVw4H
CS0Y582qUCqoGcraBaMJt7t2fImjeWOijS5l8uvQ3TlD0Ev8ZeU1d3nF7jlfify9KdxjYz/ZyTtK
yM7+i4KPy5at0Wpy/De7wytDU8B6IZFiSD5T36ZDQJ8EVpGiyNc2M73fvw0FeTguxD++Fx/i8hW4
x6MJex0qyjpXYQBBPMCBcsuRmpnyYxFv7kwhn3NPv1duu5xscwh3T4P7EznHtDmrHikA3KDVyNsU
tc9qbb6GHQY0s4iesgGiHDFw81uP4bHnLdBFfkdhAwApRHd+9NL9oXCO6s5ryal+af5Cw4xuMEU1
yBSxM6mLxEL3IcOPksd9iwbNsqc9LFV3snR8yDS0Etu37qVON9eCeVCWnKucNV4EenQbRliMfAjd
aNJYXtu1Xl6KSN3x7L3Wu/9ZEFLRzV90ahxJ0XJn1VN/cjs13qRD+mImCJr0hyyCds6rbdoXh1De
zMmbW3ESqQb5Kjn9kXPbZu4OpheeEabCdu+FYNCLKrkdCnRM/q5pqldNrVCguMkVwyZsfBA7jMq2
hnKvhqCkcQG3B22f8Q6nAnrou1c/DZQYQ6k/UEJK7yOeoBIj8VJjr7Yfk5ZeS9nsqkw/hRWdi7N6
9ad+3zoN6rm7bn3mzquzFH3elPSSOi9l3T/1DqETvFYTZZu15sDcXyEvyU8X4u+rQ8yO0pyOhUWM
AaDlStU1pYAwShLNOdPF5Fw/R447bqPWOHJSkkpyGvIOczmcRhdwefOpiMyuVBHjw/Vv6joDnbjQ
XVA2xOPkS9x1z1mUPHuGC+oHS1cNsrLCwFt1aitS7KU2pmz2E/NnB5qdWcFeS5FdnFlfFswFhuOe
Iy97g7q6FuyDOoY+hGVgxw3QdmpOJ3tnCKLgGcBA4E9V/MUJ/dO6Ijmr3NxSdxxQXlcgAoss+opC
9x3SFXNCdk4TDCysAjCNtZgqCtkdsLsCTKXCEgWkxIMMr6GAkJsY6ZaI7x9eEAawdO8N3nzE7YWn
Dm+0rO6cZN7OSVlS+IefKFX+HpNEULvv1vQTux0o43AfXS/tIeHsAvl1SWhxRKCLG0iay/AB2WdD
hg4avrI9aK1Zs+r1tWYzGvcLXkLsGkZ3UzoFm8ihe6hCBNwk7F/QejErJ3QwzlYQTtF34smv2W4e
ayQ7lkTcF/IY/EJvAeUZDO1sejt9Iq+9UG8I1ikeLXHS4HADD4QuE72hdwW93CGh3U3SZFAGpaDX
Mi2XvabCbxUn5psdcwSCgJxvMRYjcuCBya4L5byrQdJWPPOgyOQaMSmpmYeHwT3Nw8Xr3rKoPo5T
BCzV1bDZO7c9zVKQLCyaUwHucl0j5SQS+KMXMvdELsfPwphuVG3wZXLoIKCTg/HrrdQFgzsT7OJV
9zbOXz8Pt33cMETQ7ld4giIU3GqpG733cY26llanknpeg4OPsMNzNGTtBnhmu6c+jPSAb/Ihp0h4
XtzduZ256/CwIvtwWTkT+hQRYAvY05pBIYglemWK0+e2HbvkYJToklNd6ZVH7fymMJDFlxZ7oBMG
JvL30I/BOAwPbExPljvUG2p0+XSsTVrZgG95hfEov5KwQyCmp2Yef9NQr3F6b/OhwFLJPALTf5qL
M0XMWNTncNrlZawuKaWjB7NQ3ps1OsfYiW98RSmHA1/0mLLEPla9gRvBPXtze0q84osUraKD2WKx
sbDr4/gt9HPkTxQdlBI3mXWdY8fEHw9S+sZe4lc4K25tWz+nf4fnWdZ6KNlzdbNUtX4Ba8rWpNIM
vM7oYPvNVDkFVA5al5yd8C4uy2yt+TJxvNK0/JXQH8aVHq1pFQ8doTCsWBUh5KzG9Bfl5EUIeQMQ
B4CZx9fKNZ78n3Md9bs5Ncl+WJS5YqbEbR7Ge5LDm9lq2KZCv8CBNHP5MyCoeGxOdc6TEaF1N14z
0Vw8wy0AxrsGGxXeYFasK9ZC6T176mvGE+ZTum44Q/2K2AIq2/Hz5ubq7VvYX5GUsdZJadVHWxXW
AyfXeFvhtdvSK+CcsGIChC59viu+G3P7IHsSremRqqvrFmB8LvkdeAiN5U/ZMnIlkazYX1U0ZpGW
bhGkpH2n8EkWq3GyES2GUHouFsCFZuRCJfvEa+1HORTVSdidPhtEiYI5Sdl2t3YcNN5AkHAhY5qF
4PHEzOKDNS+evbrzjae/mYpwCsxRVf6fsi/uqqTs2n/5p2tw6O+ZN8uTAsMKvWQ2LnHX+Q+9ZBFJ
Tas0ezhpmMem5F0xAtZvRXb/3/8a8Z+dQP/4e64o/b9FFhkkOPkqgPFvUxAerb2xXdkrZoaj3qX/
Q1hQwt78x9ekPIH11eSFKZPX9h9eE62e+BDg7G7nYwTwYhVtu3prIhrsaLe+dTbqsiGjuFdr+35T
ff33L/QfKwGIZvK7CUWRRfcJTAqF7+rvr9MGsNgMdpNt08N0bnfqkB3coPt/r/H/e+P+1RsneF//
a2/crv8ckk/9+5/dcdf/798zfb7vSBtUqSdND/PHv7vjrH923WvikjgvxmySn//mjpO0BVoeiCcc
Uq7D7MYPbKu+i//ln8x/dh06EfihHmxXIn/S/t/Y4/he/MP31OFXexIRhWgt4UJlm9ds6N+uiaHV
hYKcDeh3gQ+fZSEe1gZ32wZDZkg6Paq5P8t0poDY9auPHA/OXYRnmyq3PszOJGR8tL7pNa2dsFib
LEK/m5IAfxoPM/rGoO+15SRnAOZ+4FvXpY2ADK2xb94PGdpXl9uJscrToX4Ajc7e3SB6xiEuzi59
pdSj6S1G4EPnD5oGeGjeG91pwV5zQ+ePv596UChYxAng9DkdfUPlfeRJnj2y/0n2Bj9l5cdULbm0
id6g4iqOGtzPM5eN9dxbLus3TmFxR9TLT4Wk5hD3TqVpZqW06UJ/i/e2LEXDPaJ2DgSe310B8CkU
7nygpHgo8LQZZRdQ5goVNlc1nP+KZgylK/sJzDoWtsjfqw7AAs+QBVgM5sL52bSud3EwO951Yyca
vfMw9UxbJA06q1pN6THZN8vkiWp7f1hKZ69RovWRgHSy9owODLp4whbR0DLGaaEnNA+fUbcUjeYU
FoRMO0MIdmao9XX/3SfbzPfyHVg9vc6GCBqDNaUkWOgMg6hII7DszX0xlcWHn7I5sUweFau8IFiI
2a5FoCEWPEfJjK1Q8O75vpUH0mJrkuXL8F5hD0co5tzX2KG/CfskugGraayIaxQ30sbeyzPbCLDz
QVLBZ74nVYn1mYElGKy8IC8V8vbPrnGLlwXzup9KvCBFfq+nSq0KeoNPIqyclamXmZHTE0FoGNku
8QnsWBpMklzsajvQZLFzu674cCM/DiLazDn82daaskP6qm3P/WIAaQ+lmNJHbPIVUrcafsbOYVsY
x5T6GKC4qUNPts3SsGRrQ7bF9sR0QpHSVmJHD5qJ73jXgagUQ+Ei1/eENtVoBsjM0z7GUfmSTE77
3FdoK9DF6VJgtbLRprjMdhcGwrOzY8P6bqvs3gDc5fM1sGgn82L5NVX+dpYd/WBUIvqi2kPV9g+Q
4cH4Ls5rmPg1oG3jLQur7uAOeAiB5mYPzqymFeRR97Zgw/zbzXzmCYTgc9p46qEpOKzY0ZXRiGQ4
7ak/S5EHJ0Flt2e59yQXCLUwZMEWL5ddk2gCb+XQ72GO2SeoQPI2bp1faQiK6fDoUzWVGPvQxMSW
1cLfO8k7+bdrxR2NDdmQyUM0FuK9w49ymTtKp/CkSsQo29s2dle8NKCVD5yKyzthaJxWzSiG92aR
zWuCcHio9DV/6XT5MSNS8yggvd0WzdDXK7dx2KeBlrjtIssPdOYRtdFxAdLFg/ZCjPNm8JfmVCHK
7WGXIvDNWee/wNfygnmyU/wtctnnnppfhuZKQy9AWZh4SnGfxfJ5puik3FhuSUdv5nfgWNt2rYjs
9Wuk7GRXl7ZxbTJID2k4V09OKdVdZWfxfsz96J4+PuQnisTataCsYI0Zgb1DRS1A3KbNNwdT+2Fs
SXIOdYOuUlau9ZphTK62Mnf5ijPPruRkt1yopn6bONMdQTuH3+M4VZfMxkVamCwbiY/HQejlaCU6
z9kCZyH/Y1jC+wZfO3XAkEZA0t6Up2cP8Igg8bo8Tl2K0Hy9LxjRabr29YzX5p7u2uET/2udD3Bj
py7FZcAitYGuRPWaNVGeWdMFlF9bgfS1H8i7NgVlE51BiwDpRZ9CF2SQ56ClLJSUiGzxN/Oom/0k
jG4dk8YLhllz87MNUYLrgRIfNt7yu3BouoY0S5CoTqr0uryy5RNZZ5zX4M1HGeR5VEJj72rQnuER
a656rvzrtlM73SdW4GwHqAG61gBgmEO8cyaR7Bwbwp0eexag9yOp6XNyBeFn7OB2ExmJi3XF5E9X
YH4LxGgfzUqT9wCn30+VfGoEiP3xL9o+4Ch7b/3F4HdrcPycHEiqY5YlQQosqPtRk2lwIyQtz0K3
8U6ZK0TQYxb/4T9vb+wxjvemaOzA6RbjuybZv18Kj80sxLWMyDUtO0Y2mDf05mECqSKIY4Roy8e2
7/TFTjrCayUcVGfNFVmS+Lg6uBxq7X+L0cz2/gRBeFXQk/FBHbfcazXkM5V8cn7Nk4w4U29Y/h9R
uNmjl/9VbZKzXfRCO98PnJFPuZ6iG9n74y350QYb85IUwGqxuazMPOScAdOOfbjlNiw8q46xNcuy
+d6irvKes7xx4TEPLmIkYHRHsEq/ULsgD+wK470vhbfV/rU9o9PTayXc6k8Yu/X7iIb9MpsRQHTh
azwEskzuu9lBgIgwlv+hLIIY0QxQ93FK5XjX0euAsaoacYeLhp38OCaHFH75o48/9hDD/d02onyL
E69bCY/6ykH15kdp+jgthsnfpcp4ob41JFsNYypa8QdgAl6cXv1BDWLpDJcaO6urE3o5UdSaTZiG
xb7uxmSToMreZrFnnagZzb5bL2OLzCH8BYKTvPE1olloDwDC6NXdeV2T4A/oYP30NIEQQBy7FJS0
zyIC22WRYDZtAQ1QAt5nL37E+rpMmwRpgEYYwJVVurfLzPlsXKPy8AJVHPWbOn/wY0l6yGuZKmbO
4nqLlSM8UILsnFpiNqeMRpkrwNiyHjOVWTf95Fp32FOwtxq0f64Ml4dIppPkwW+Uhw2UMnqC+gWB
6JQuUqvLm0PEnZwSnDpxP1Uzeifq7+Q6u+ZOZWovdzETg+Pa9gVf8MSOdMJr5mD3FPHgPoeixto/
+9aLZ/YB+8GSNSvbjqgIP/NQ1RgJETHGAuHarOnigt2zHT0Z4RaXbESzwbffyJ7pcxyN86cypMm2
faYwmf7BeN5HtTSwy7CQbXxQBhEbW0oFZX6Do8+Fb4mt2KOi8du0HECS9ZgdND68WwJS1bsSPit5
mdlwx83il2ZI/SoAVQcE5fiEXPl/2Tuz5daRa02/iqOvGxWYh747GAmOEkVRlG4QGjEQxDwRr9WP
0C/WH+w652yXfezwvSOqtvaWRAJMZK5cudY/jOJKvQFiqsckeyrLkiYeTrX3ML3SZmiFvN1m2Uj1
xZigkblFfDcoC1rwI+qG/ZXoMR3jzoo+I6ymv8YynV7Svo0fhLghPa3rrOp82BDFsK3Ad20RMS5X
GZtJ+pKpw7CeR0l8blV6D3YmZC/yHf67qg+lD/cW9FE7q7jiIKuUvEGHmD/0VpkfJymeTiS5n5mo
G2ctbREhq5FlZtUJd1+M743bw8d8Ha8R4A8BfJ2PIlt25LhdHPpYs5wEPyrU0wBaXzVpjST9ITOU
8gHmzrNWlkM430f5AF0DcxsyADxd8jvoKAMNq1rulVfAnwB0cfL0o5uMLLaVL1JZiA2Cva6Tu9+k
pvQwT3OzQx+d7F3RaNUue8M0q2DxAQweIhQeVzNb8E4SY+uAYTYKiJ12P+LOcPd6vSweUcI8YJHY
d+gjxmLQlOwew01Ce6pu8w3ZynyE4pg/jDBmvVLUlKMglcRmGbrp6Vr1w07ub1SYyrkAq2PM75hy
FfukijMvVRDirkcCkKm32rEpjfuXMQ3RQ9FJdxjxFrijGXiuqgMYHGpyolTujEAr0uaoJ9Dk5SGj
+3+XlWPfKXEw9P34kqBfLjMsEhuxIgHUxf3AlGjcm8JtJxpFgkVkjuR7CuMAQRFLpLEp01UtJ4FR
MCIkJTGfeaJtAmlPjRTWT2nSEcA/KwpbsTGOnZIicJrweYN0LE1UGmoj8REZwGQanO2HOo/RS6H2
9XPRS/pnTT60qfQF09J23eWe6NTPzawaP+E0I/ZJvmuRfFfX91ls+geNqIEhXdwfUYTv3ot4GN15
qGDFI1Ri52gmPFMNtL4jUl8P3tAyMsmNqvzQkj0kufXFqlM3ImYMLkjsifMyZ+p/1xj+F7mBqVuU
qP7nEoPz//5v81V+vP9aYvivl/0n/079zTA1ophlUUxAM/sX/p3+G7rXMmphIjUENJ6ou/3Ov7N+
g5aHbhBaWmB+INzxqt8rDMZvikY9DqNLXcQXkr/9KwWGpcz136U9TUPbAWUivlCHMmRVXlS9fikv
jMZEmRbBYI9DShFSdVzPhp38cPj5ZWD+TgkR3OTfuxJsQYV4D4Jc/EPRixGQOVZUEWjCa3eMrVsD
vD0e6JR26oiQbAHmaKpLsq1kBMRhw823Qk0W52e1KaM3KdfuPhnw7UFNqvIBRTEN40MlNYNkHC0H
gHP+gcMLpL2sa1BKRHUAg8sJCkJmVNBtccTyrDKOgjbGqVkVumEHbtr4nG6NcFGKJP1U2qGkB5cp
0zGtBsagBWXAHiwhjcINQlEEeUbLG3qC0lH14OiU3HI3oRa9TUVpnAG4AOJqxxoL5362Gj81++wI
vazWdkoeCfhxNOJIYaaBoR3K1USSzblfAZQzw5pe8CohmiP9HbRFS4NjvPXTVqDn4EAILr8hmQnv
ZiaKuauognG1B2lEjoLwyz07QgX4DPl3MAejCdFJKHRtpSnalcZGK5hYp0NVuZdgEdtRKNZmZbVE
NiAJK+IqUqOJgXHxCkVEmo+0pJWroL9iC6wixFOXWNrfynp0OZcgrZtNkfkV11nna2Ydg8TkPAbT
mXpSlcvKpshk8zIgQ3ExQaNswcbmPsiR4gQ00Qr7XMK2WsB2PCBxBo2Lcw5day1v2o1oieNjFWvN
YFuRlq60ZCpX+GQKrx2vQrIFSDne0HTiMBDvzoDRohe82JTTKK2arigAlJZtnNk0LWu3gEfh5WI1
0F2ZOhCcqjbPJxXe/mcSgdZOTAw9c7HD7/2OBsIoAR3PO015usVGtPCslW069y09wRY0MkdH9C3i
FMOQXmYegKs2wi6by/dkMukg1QakdYdNiI5WdHsV5PFzObh8JzcAejOcuzdDucOlGYpy3jX39npR
QMA8jZMBhEFGxbuo83nyCgqPoUI647QxWdMVwNGDIZgahax7rZ/7m2F4aoau6MIoBzLbPcyzsZUS
8YTo1es9QyxJvvH0+zhyLFXJX5H23VOleZmlW3BVR0/syI5EHYzc1rToGOlCeFfE55oiYoyGuwbb
424NoCgy2DWFfnXKWb2A8A3lEd0HbWigDSmLpqT8nvQHzdgL0eha6fCV4dJ3G5NVN0a+iQO6WWp4
vbdueetQW4FAU2cbzYw39WLLwR6m93XuWlcKjPBW3bjHjGYU9zoFBc9EV/LOwU2YGf1sVIIOAtIg
psMKagtiGx0oNXRM5xCwWRLEPYi8aJBLZOdFdS0OPHNaw8pXR9kJWcxmn5kmnjVqKBdF7mttZQFZ
TlYcLtzRSDzJ0FdDPu6a+hMp1q0V0fGW4S3kPcW/gq6Q3qE12d7o2ipCOgIUSmXSRpSjmBrDojfZ
QU3iPnOwQeTOJu4uoBOm/Ee/9/trFR0yQfu5pdGTOXQ7lDGqbcU1P3NKDE1kxk+Tol8fJnw+ct08
WCosVgpMEfblsTtfs0COC7RC1JdBrOBUAZKqVMyExbZ3m3vX4K34JEzZtu6KUEVGvq5R/LopluBg
j5K5qtSewLZNpp3jPiroW1HtrL1RxttEFC8kRfaQl5y9LKTH6r6MfFke3xM99UsF/gKIMJqYce1o
3ehLi3GxNkjMixSyCswjXteXRu+iHqU5PTmThWicU2QAF4ZMjFfTnBZvXEPjiaPTY66LhIjmdFZT
3D2jGPKZmnFxfWmtKL6UeWU+o3rEcTPVdF+Nc+MlspT7itEWH+h0Kb2rjC3SuJxyb0hKwQofQJKA
/qu1DLZfJN/2EcXwEweuVPYxZJEfpnvdnuUov4tQniL6qT129ppzryTtSGePz3lPZ5hLkWke01KK
Ry+1Gs2rxRuKsnnD0zTmQvQxQmsEJ1NoLtrYkicrEBHUbrp5wBKmyg44lDGhcwWuOFWh2+qKG9Da
pOeE1Khy1XdWJ+XerHT6oZPM2VVSUae+8O9E7FcBR43OzP+ciW3f/0S/B9TGX+Vikkh7zVpe+Z/J
mPQbaj8G6Zauk10tudN/iSH8ud0D5tI0dACtv7Z7JPk3MiQSOEtSNU00TN7w92RMEhF+1PmZqsoS
AhuG/K8kY3/s9eCrrPFWS9YnW7R7uM6vyRiy9pjuVHNMn3itIPHfosqbh7+My99JxEgf/5CIcaCU
VbpXlsinkmh9/vVVrqZm3rU8widOi2FkGhoNmrqnlVSmYkp2ZsT7nL78l2Rki7ZXPeJ2iW3d5npT
608I53AIxSnNTo3Q5Ic7Y7IVG6EGcVKhcY6AFKpGWGvXVHIwcr4ruQBwhk5aYKoTDFb1VmXrSMmT
b7GL1UszFMFVkkUYdMgPq0OJSmOrAo+xykY/SAn6cQBlaetjF1zXn8u+H9QmARN75ww9uut1hotR
Z4ndZkqs+mpbzF6qZ1ZLTVKum1VeydS2brIcb28apGvsu5YK6I8qkWR5ORqHyJ5V+a0DI5/J9X5W
OcNSYRjJEEYVzJkxpOP7tZ7ZwlR5V8WJ24z9qQH0oNbIIU60fHS2L4RuEcTCn2ODGvO6vBuTU/cm
0BVyr6tWFqHVCi9Wrq/iK6a88qk17t61TaFHg7nSB7pKCrKCQ/dsTTDjpxLWoGhk505BL47igepR
ntP2V6PUJAhMFrYiE3u2EWFBm853SFjpQ64Xho+/ejDLiFUNdzZjOQ2LbCF5VzFkTF6a3rAez8G/
V4oGoqRFXPmKEx95yfSCZK8vlMhqpwXOhYUobcem+ZHLMnKEHp1ptYy+UwtUL1z4m5MLICLbVAkF
zBq9qhQtmiYK4HmJbhSF9smFHNOtGrm49DcJVNgtk98M0pxLl4NgvUIT9iNi6gqHSTVQ6ldNvt+d
MaOeeLOMJwsrbdtS5XWsJf4MmQmhgBsY4uuqtqbNVMciWGuKECjYAXwohQ2ahpSiryUo02qaQXKR
EdymOlDl1q/ImVNlDHWacnZ/ywG8DkqYymOD31wX/RTR4KTXaD/UH6OiBbmkOVZUuanWuwMDK1Aw
rvq1WRZHlIGB4ExurQkrs6R2olMSFLUIDOow2yiZv+MbX9oylQFKbwkY1qYHGsQZYARpR+kmsVBH
UEThYrKPIHpKxTltALayMozOU6J2y/alO5FQ0mKJ95FOejL3xRo6LcQFvNOLEfpgpV5ueg67roS+
fcOY+44+PjASR0zueHA/zSl8sfsggSSXcb1MJGa9ZQvlfacNtBKM1pBgDI8uhbdFSR0+Tj5vyjaD
FTXlzaYxhsCgz/wMTW6LriUJF17GCDrL2RuInDtZnQjqWIe+ZolFg9iFCSCylN7MBlpKkgA4hj01
XQ3IplYNlhCZtVoiHZ8aFK9Y/I5QV4GoTOcRCPadlLDu2xZ3wdqfJ93Jrw3WFrknK9NrfL0fycBr
D7kukLzYMqA6eRKhmXcDTjxiSBFzlUV5oI1Qm9rF87Byq07fdXEWNAyeZNTdW9aSL0+R9jaKJslZ
NUOaYARwCSZDvL+pRUyr+VpSii6Sfd7CwJamtNvfjUjzgS4x96W3HkN1hU+T0QqpoFsA6Gx3KRBk
w6BNkt8NG0k/iuHXNHOaKvZGcscxGc+xXgXXPPLTEmggnXzKtP0rFGoLJdB74mrC11CQ70216elR
66aA5yWlCm8KKeENP0DN7FV/aHr0Pm8qbavxnlzdbLCQ49RZPmDbAk2r6oATdf5Gzes9N0AZWn2N
9icnlRRJkEFND+KQEkll6mjlZb7SK8LOAk85O54WrGr9dGsOVD3PfQ3CHLJFN1Rg9Vp6/Tccxp+a
BKhtX0+vKpq0tiBOcHCnl0kfXKnPPLGeMHmtHvOxeVbm5tgY6WN9FZHHMwTaPYohkcKyt0jvkEgh
i5pdmMmNr8g66lQy2PlZnbd9072j93eoYPXl5RUW32Ic2Kvb4mY5UpttU7DxuVHReDG8HExplUu+
3NwviWScM2UGpznOX+yaK0xeTBwNVN2zknJ+VmTro7sC2cqGmVol+mVCA0CTPr2utF4CWFyHt1iN
zWMposrQ1qzF4RYUIBbnqfnGjsJXywwBM23fq9UGx6dtgtKeTcPXRbC1VUIS248Kf+Yr6qfILFy3
WLG5XVRuxbu4u6avYyojIGTcNrEcr+ZB29Rp9ED72TWTblWX0yMg7he5/ooMHwDF4JvX24pyBNoO
PQJy4Ofu9zX+MVYp7NG3o4+vmx6A/3Cc0KazoKhAMSi12zEXpqBFiFzKcb/U9wBcHfKhJzZ8cAU4
GKWjFqZKfLk3HEpu26YVNgNinHasyjbqQJsouYouyHkO1JIjRkm+hI19K5Z+MXzkwO05k8HhWSDm
sTQeKqlbyeNtX9I9uN3whoxdzq6PQquCXFbO5SDw3IpDd+/825TthhRHVvxTwMkinCp6NxAAKCXb
mZJu1Umz1Upxpm7IP/IkeaADe12hTRIMmMDLuM1A8G99s7gDZh+Y9IndE9SFlEG/RpxdcAsakmAE
69vRGqy6+nk0Te/WmEFcgtZY8JUdTJ/G+FFuWewPupY7WSWxmUaIGwgEgbsun6rB3KJJ3O4gf2zH
sXsWc8VPFzW2tNlj0jJgpy6GnYJ6IqJ/koz9WK0/VkP1kvXWZ3lLnyuCWcth1VbKnxFgfd+vtZYB
gGYHJv3aZav8ruyHfri0VbGxbgtfDjWZXPosgA9ryn2NZNxBF5pFdy4L+uJdYYEqWe4n3bjScgPf
savMuaU7TFX8nuezg873eDSXPmscqKbfIiwamSqSj69mUqAhc+Mg5w2gRYoGdHt9j57EBFmAhoIa
bsrs3YY/NWCRmQiGUa1kAduF4Rp72g1UrnUF6W4eJo0Ta6RNmAkjUylI/G5k3AD9dHpDP7oHuEjL
CLdoF6OnNyVXg8m4r+hFRgAO5kNO11yr9bAfhgOOqMGUmZsR7pqLD8oA5bCLoQnnL4NC6OQiZgm5
WOuk3jX0jCqcXI/nGwJNC9lgKMMkRZe6uXP+LDUN6Ydmi9rQc63wwefruMsE9rqyg6YcS2APIEJ0
HwJU0TAzaKrY9xk+vKqvognbClstZaCs17l9yjlNF8I4BokC8Q1q0VmqodcSSWM/QhDdFq8LSmIQ
12JuXuATaKuU/obf9N1Zu2H4IFl9KGT0OiJT2Jbd9IIObkxMmObg1tTCWgTWsUrzcttQ2T3PKeZk
0JdqxHM3Nx3etYFKa0otMFU9Pddneyrz/q0vEv1hjnjGrq6oxBiEHyDodWjTHttRwxxHmNguB/TD
ngf4qECbs5PcY16KH5nTTlSR0jK5O6oCDbtoPweQXtAU7156/56LYT4SYS2wuncEey0KR3PXeHGN
wCLVBbj4lol0kaXCGJu1NIBb+AlpSnNQTwELHsPfRcxWs7VKH1eTQTsPJxTyWhxu13VKlQf4gvg4
JhJeMIt+Z2wCtbx+tBikuFh4/zRa2Z1uUTt59bVL3wX9IutnOt71tp1lvK8LZoNpeXEPq54KNSwa
iKUQGiVgEMDih02V3I9K3I/eNWVDYCdh2Hop883SXOlZG8joN7FkIeqQ/AyrbJJ/4koaV1Us3CCY
qcmi8LhA99GPYV4ihZO0gt8Ic3fsBIXcKunRScpp+GyAsourWhk+OxkjoF5VWVsDqqRno470QFmc
+IwUFO6c1lFQTbp8RjC0eEqVTnK5L+upK0plJePQeJqT+9xQx5jg5N5Hi73ONLIdGqnUb6b5enP4
dXmgiRs1W6qvpwKMYusowm3yB7PFBKwqhOxTUOf8UygqKrzIV6OaIVc3J5VayJewPNbXXM/pKdb9
ZNgpArnPYlaXz2Kl9ZI9QhMBkSKkJyERO9FHoRjpIfTMtyCTPOmeWRdiXAkWi6THoV4vuLKml+8t
tJwjLWEw/sJMQ0nFcwXIlyhNH8VddKKmOfzj0+rfNA102TABZ+KWy5ndkhbLg1/aE3OG+YBi3GMP
C0cOMIkXH3JhlV2Lv1RPPqf/E3+Xf+dULC0wyv/ug3Dal0TMssnUwG7qXPQP3YncEMmAUZjwxo6L
QfCH83sQq48r3XcErDii2pzNwX+5CmwL6AB36aErtv/Kp/3bm/gD1rO04hmW4xR7k7RtUcAGHhS7
Zmv/46v8dcvnb6+yVCF+GdOl3SSyvfBRVdu+u7FzdS1X8P/xRf7ai2K5CB0qhDSosojAHkUKLb9e
JBsaNaeREIPV8ygWeAuF28Cqatf+xdX13w3I30HO2j/sQP5H85mk1Xf+Hpd/Kn/+9PQOgP9P/1F8
Nd/j//7TQ1MO6dd38fn9p/fi6/cfOu9d8o2QGX3e7wLW4C8eKculfi+UmdJvimrRb9EM+oISAqH/
VSjjRyCiUQv9iwnKYkbze9NSUhYXFCpYeI/wYjqL/10no4S2uJ/wY0uW6Yf+S1YnMjf2V6tVMwEM
YU6i06MFU6f8ISzIVZSKYGITPwvjlX/dQ2ReqW7nwXiyYSh7mRe77pf7T0kDf/Q4+vN1TVlXcDgy
ZEbgr2e1FlFU6TquC1+DE5qXuYLDIrIfRv84rOJQ9Dsne/xnl12qkn/7cX+57B/iQq/rIkQ7Llt7
u9ExA3SSHT+cNuzvLpIhDmqVbv9PooRG8/dvLiubigrmFe4lFVHjD5e99xGKkGW/XHa6XIpt41pP
cuDKwdTbc+1eGv7auPE5C/EgtGd/8tP9DqoiOtFW78AgdTPVYU/qrtt7sksGh1MEsireW9aFBxmV
qBOdwPzLrSD0OpL/JvkwVtdRYAa7nezo6yokjbPVtWX7lj16+Ead9XUTIlZkS+60vc+OX/fb3fUo
O2/805MdbGpdka+DbL+ZgXRBZ2LNbXAB8DpvFDr3yatgi2c/e0U+fFXvQWiDrnbj2a5tEY+s0oaF
dj+nq+JLdmbXl9x4E6/iTRQgqTZwL6PXnnHVdNFzDg1bUL3+bHKMIwn3wtxvA/VZi2xpq54NH//N
vS9cyqPmJ1DXtkCBL3McIJz+Y1kQo5ziAf+4dwDMOiJGHBj8GsVHaJDvO4GUlO72u9+dGgaBezp0
YXkE9mZDVtnG+87dXKqtdfEhrit+fHyrbe623h9m9y1eocNX2D5iG14fFO4YUDXStuPe8BOnePXp
wdmK7HJzkPeyhyqUfOtzN3M2Co2L5KtrE1+LfF1Q9Ph5y0/ap+gsz3cZX8kXDugAYkwiOwgy+coW
r7PYVj1/DFr78FE/hmjN2rvy8QABWvH9q4cghX/zClf14ElzXfvQMtJRsFueRrnnm3vNb07VCVPZ
B+6gpOXylG6gSNpT2Npwah/aI4mpL7/3GL8hYsR3AQK7uqM7c1j5c3jdaFvfv+9QDF5FZ5Onh8Ng
XAX3vbWZw0Py6U+n6oEZsxPsdEXu7wi2S+VP4c8oyMbAr3EB2OLYxmVRAqpeu6/rZgqnUNki13Xi
URyqr7q1+c9dLE/QLHPbIzTjzZscc4TdgWFs98vkk89v3Zf4/mZww4afrnzf8jG82+rn6iF/yL52
b8usM5nSI1qL+epDdiz7DTzhGQvRtRqMTuWe5Z36iJDQepnouGN4y3BZl2EbBcnDdS8cXOkirg2b
AtR6JzqGjSS8g/mq3a/RrPGZ7OI7HOx3H3kq27Jve79977bR4/Lu6qPw5JoBzuS2vn4bvcnd5Q+z
yxcmDjejOsiSsCbrffYgfOq8AknxwN0odsQpl1KQo/lYDDMZ94rPtDXXw1b+obTm4s58poZOCuur
yH0cD4lTMQSaL/mojznUPFmZVI1cvCHcu8fMWUWhHH4aHp6pPi6m7U7YPwQB+F+78HUn3ig3J14J
fO6bvflyvzru20dkbYt5g32Ah+a66I4xh662fwvSNfRoBBBs1MgxW9ftl8B7eKm8T8C7DvyKNSvB
L9zChSVtL7dTr8WJuLK5rSi1uAa3KtgfqiNtp9PyiMp9E77J5yt3x23YVy93K56lyggZxKJ0BabB
ppRnZ27rwCr0ZW52cmXHrfeVf/pImJ1MGMZ/hzmWv6sq2+emq9DgLkonrJ3MvXoMpnfQHVCmdZD7
H5BwWcT2h//hc1Orwj1hfBCcTthz7/SfJaYKyfsbeL4UsqbhIuvL45cpiHIgtyGvIKgQ6HduMH53
tc/oMQ85P+AhDYbV6d98nFvt4aFcgzcJVa89Ng9M+LfWDqmE+eJ3ua4ftU0IlM2d1vnTbT08ZUQM
a7Msi8QhtChu91Q+Gqtw3KGQ9Fg/zuFtZfl++9Y/5oxTH2TuKV37xgrB1c2hdYwVcaB6IkTsGAhE
s/0PzV+cCJE2swm2oqNs0V7zpk3uV/6y5ond7oWAs+0fDx9jEOKM5DQHYhk3zK+rTsvTSByW+Ipl
ORCDNP+jXo/BMsr+dTVt6XNzoPP7ffEquVgXu6KTnTqCBiObPKhn4k9tsxeUez7T4Y0jXiiumxMP
0CKUMuaEq5nHmvhHGnFuQ/xA95uYmTjSJszc6snwT8vy3vi95anPh+HwcTg0rKLZ5/X+iWF+ZDpd
V1BluDc+lHhWNv5xiYy88OB/MBF4ysy3t36/PHXembEVbJ8HLy2fzuYhrTKXXclZvsOTa/llFjvR
kV0QrYrC/XPITS7tc3Lwj4ede84dRA3sIlj+fFrd7RWFUJblfLp5rI1nwcHkLbaHjRnGQetjMeI+
N/bzezDZYXLA18tTHIDMH0/rra3B/Xe+J/uY7nT387tYBbndeJ0d9P52O3idh9W4M5H6dLbdVA6k
Jy9y500UanvVDSg2OVimrqWNsvLV7+qAisij+H2qGFkmFPUx75yzebVMgzT4jvl8b+O+ImIIrJfs
Id4seYDo9N6uJwko7d5Lz5sNUHAPpsK+9qrt5XImJmWO6xohECGPejercvT0ANU6+2p/rZJADvQA
qKzdM9NWymHyR2c6APN1NBcJjGflVd2dN2LgKvy+W1eeizKVQ6nH6Z0zGoDb3HG1B2ogIezd4XRY
7s3g1n3ed53aEs+VO76uGc7tw8PhcEFalRBM7Y3xdxfYlVu5vacwm3e789e5I8ouk4F2SGAcztwE
n+bqr8qnGGwFn23XuOdNtANdxg2h0EiwYfUsEYvnbxBDD6V9ueDuvU6cnEXHnFiyndllBbK6ALsT
NpkV4+6UublbM43C2Q5L57Qz7LN2uO0lQk4Z+JTkCGuJe9JDfGr3t3B5ni/fONrsPm3DCYJp/RAS
B2iqItqdBoOzfeAphYKXOs4nbAC7dsdFp9dW0OioXLgQWHxvEMYLMn+ZsoeN+/X4CP9nyaXEXfwm
vwrO8UQEtA/aKnG/bcFBS9CxvOPDt+Ad5TANrSB2nPUrfLKw3uqHl84LTDuy1/u94jjdO6ocD0zX
e7hubEdy3nECtrfhNbDRCfLi4PhwPHLHVHkcVhn3UPmqJ7msMR89PqKpZJ/a52mFNpz9knNKMDzB
a1b2NTjedvFkC943mQvCC2f5XK+NlysTnhn/abp0Cyr7dDq17BrDg7S6BVCxQm8bMPWZ/oKju8qj
bh8/bfsYHg4fhDfLRyV8eWDY95IGE7be3vj2m09We/MOh2FJRGSnC4lna5JA3WZVYFjCr5XkTvab
SOnXfmOCuz8ryy2etZPbv/ys969AYByUe9x2VWzPG11y7h/1R7b7UpmYq/MZaqANo81+/FnOA4b7
OPLtlfvYrx+B/jsrt30Rj8ytF811TMf9+Xl6Xg+Bd3dZy3dXc4r1+n37EBztK/itLZSBc2Vvj/51
h8SuvTcZcnJ4IoUt+s7rNozCyvMeToecGcVO6BMz3cF+YXSvTuJ39sOndqSa5Dhbj5+vTLf3oycB
fjXd/o1wGl7dVR/b5y9XPlKBQEw1dCl027FbOD+Rg9Ky4V4/Hs+Prvjm5k6+QzPXvbou0t+s+Xh/
cc+W+9Ovyo9HapTuD55wrsBb9Pwjfy5fepvVXDhPVZB5V14l2qv75vHx8YeAQOSQdy2ZIouMFItQ
07FRbXvv4i4x03fdZblOzSshvffic/SsPy6J1uhp7Bco5tShHsjelbDn2/7J2DTVxfClDWOQu7b0
Uj3diKunJc5Lf97waoik4iPu3bxFuSd6H9KVtWGP2Cr+6FnLHPGnxPURLeAy1kElkC1xYIP05TY+
zr50udm7y5JALZnfctwiH5LXNz5L2G1lh4qUc5ZCbL4IeYa92V2W7fXuXHRUZ/zOvaDXhziDP1zY
h7tySWSdHfkA72Ld/V23XTJJJH7sc+VaJPnLfrcEvI1md1siERvosgH3XrG9r/9y8mv8r0c0xfz+
PAYfH+zsyxXJyfi6RGEYU6HOngVxIPD95HRZTkyG/ebK6x2C5DlySg6EIuc8OrV37u1HnvjmjKAR
t3Gzz2esE10Ew7409/z4lQREPs0+JyGtLHvxNN76/Y8eMBrqo2++de7g8+v25uK63LJwuCxDdL4s
4Xi1+kIO0du5nGF3u83NZhjdC4dY4rXz2Ns/T+sn+qTUwDZ5gDIQZ1zeiMtv39zLCm6VTSQnA3Yi
ztkWoW316K5Gm9X1ZLFFwMcL3NvP1X58Glfpy+br8adw7vYP9Oqn3HlCgR+6ALqOuEc4uyWNIbPk
iOzf+fSZs7kH6Tu3tNmwa1TM8cpFbS/sg9PHgVMdOfqO/JeCszP5ZlDul7Ty44Pj4mVjOo+r5b5N
b/Avm85tz104BieyCMF+s2y34KhMM91ftgM/Xbe7Ey5pV+dhGzxQl0tWpCMfV096YadYI1phn+in
7Hz/aMDPckzb2z6YDwQ+GmgOUzkYbFB3TumQp/mKO20sb3IIElKgu9/f3cY8XZ34mR1hiBwZCzCq
zt/C0Xy9PdtRaKhoXrrwd7ElwpHgiWMc+ZgTe+yd6bSeb/aR/4sXbm/GANW5OZE7OOQRhjPx/Y9W
sM1TPSIMssrl5yMaWvniaWbrr6iaX5+7FilD347fEstHrquwwDFuwtvVbnc+pfBT9jnu1fP4fvdM
MovLQGK25O83RzjOLxkZ1scBryoa3k2KOYwvqy7d3RJOJWEtckOKS6H3jda86Q5sANMqfqPjxV6w
Bv69JGy0XNfEgod4fX3MXMq2PCQ/d81XO13jOsnGSJIjeJVH0YOs6VMOaTdQOzqGqYMmk+29vtZb
mCyBKrlpGGNBYlfn11f1SfMMJxyQCPlEvP7VCsqQSkPJ4cbyPumurNDzwvryifaKE8qv40PvpxQE
1tIamorh7kW/3tKa482AInpsraK/f0XXx/Yqe49c/bo76yBQtikuwPnayfdbr0BwY8/Al6GnBK9s
tYT9PQD30+st3Hdn7xXrUedV9GFiuuwcjR0774ioe+ASyCmlNQ4zGW89eNvRzVbOWve97t3D2teW
HBQ9Q6855/uejgjza/r/zJ3JkuJYloZfpazWjRtIiGFRZVZ3kIQQYsbBN5jccUYxz7xNLXtRi7Z+
hHix/q5DRIZ7REZWJb1wwiwzwsEv0tW5Z/zPf/S2pdOq/wKHindiiTWUYuEuwu6fdM/rVzOyL7hS
HWvo7MQREntBcAcPf5L2mbAlwmmkQxEyf0LUnHoSy9NZcP1sZe+gtThPBJe4YBt6zkb0gLtgwi6S
e0u721Bgxy8yEixqHKB1It8CR4io0nu5Dc/KDlJ181ByL9nujuF6+Ciwn5YstyDGjW1pw7WO/RQX
7gS9fajNBZrtYm8BIJdy3X1oB/3qgS2dRjlYpKFf4IKOuF5boQH/8BXypC236OVZeCE0ZhWfp7qK
RhKVlBZRHI8kQZ4qehcJDHUpMNM9ne3aDBLlaY79gms+N1dB0/LhveNPAJsQXaJi7W5EIOcKHnDP
EhLbPnfttkq3Uocwyy/XwBxzpWbXz26OfWFaopD8yQTH0jQYi0B74QbrPZIHD+CN5EczFczUyMV1
qPt+YPk+OBSkAxg9NlrA45eTGw8SVLFhtSTS29JOTlyFcmW5oMfDZNpOYyPHQb05lClFkAJjJv9s
NqXUwrPZbKREyEBEPWQMj7DZDNorbvakkZ5cWbZ5l0+O1QyfpYDwTYXflriIsAy4IHuEH8ggjqJI
sp94aKW5NP4a/K/lZlvLdrwRcQapjmhy1HIs5FT7+J1672bdNtsX5/xJE/OOWgVkLiLJXCXB85Qh
+11wT2vRxAPdRHM1qQ5R8dxbM450MdhIlgn4sYslwxLwn5kY+u02rms7lpaKAa6IaCFYp7fTvVDg
aHuAEsPQJCxea6U8B+7UcaSM1gzJUCvBbyAiQPmEnrXOIY4wt0V2UT5GHAquiVMhcZB7gHj4di3x
mFc8t1MiNOdC9vS4ERqRz4kQL8yI/qN81FHvesaRS07pqjMjARMXxJrDdJHhFJg7UpkmCaAPawmv
fIMr3hECraVV8O14Wl7yYIJIxlxfD4Yn15zShWBVNFsNHJAXPhIZamspInNiTpq6s8t8EJ4YoeNJ
40kWvV727Bqh55wWhEh5hyhDADr2zSkqCOKA8CJ75lwY5XJ2o76AL0MfdN6Tk5odMP9GLBq2ph6n
mU/TktSkA6OOgmAnbX0Op7x56pjtY90hJ+rSof28RjeKcE4Koq7Comv5DHYCeXRIarlnyy88I02F
MnQpfhC120HWXyrKzjvjGqhFZVtFXg4eP8q5GS2dePIydxnirDpTIj7iIaUk53WqExJmTV8NC1J2
fOMK4OfgfTanT/Umkk67H4iTugRirvyUOxgSeNpiMBgiNEMfi45UBhaHN5iKtp73IkdGgd0+loI4
nqITEDaUQl88PtKpLXuyx2tDuMKjFqmnSPcQGCl6byJiRJ3nyKPmzZAWWrGkb9QNmKrMPQZQZIq2
DDjhHIHgTUKRlUR4Tv36RJOIC5m7zFMQbcoqiBdXEKxdc5Ebua9N68NEnlE9DGvWMYCM9rjMYWT9
M1MhxXoglrWsy6WksTA5EfXHqLyOveai4mXtWNpnZczjOI7LfXCzQhaObjZk2oDY9lHdc3NQQf5g
T3QPNn+B8PTQDBvRjsKYc24uRuoYZKpYqotmw6zbnyyPMbAIGJrMVuZNK+yLWCxb+9AKjcyOaulQ
TmGgoXZOP4oUcNdMaggLGjblbUvOUDv5MqTtB7gfAVzJUU+kQPoevHVNH2KEjZYr5KkYaAe+xvbm
dYhuSPSySXM6fwocuMOI554Fo0o85nIlSbtu4mKe8sy1Hs9i5m4qwJfUqb2rU9lWYw+3FW+PNiaE
Y6Kyj3nll5GtlI/zf5YVvPhy3URBeJc+kuUfy3u5KHU7lXK3PuiU0Th9WR8aPcZk775U5TIhdYzC
1X29DRThRKc8KOdrBdLMjmBR3P1BvTwY1HFqByN3rC10epB77Ov6XNTL3UGZAMooVUASw/qQbIDy
E5mqyX40Dm0iDRvfVJ69ok/LkEtrk9rLTVgmEjUXjC/egWvuWZXrjNur4uP6smkpH2slmlxkottQ
pql1yQhoaHs54Xk1NE0nslyAMepYQ6UcpLeDYFGg048hqEX5pr+xLUCQ4ICTjcbqMS9rB9EA/YC/
lpK2dwyTgObYiqyjniMsx1TsKsbYtOPeNjyW5mqkHJV4Q9R1U7JBM7cYdirsiSp3BtxgaQBdA58/
Y6LYgeYKA9gnIFPGVlx0m0tH1TjBUfXSiqGXSjX9ppyilkTQDOIgslR+qKNoW4pQ1Oi7ykmfcsjh
WKgm8YYfBFiMIMAGBVrHmA1lBGMl03glmBbWkTsvXxrUpY+7FmkgqFEY4bioFb5BL9TY7RwHCzFD
ab+s2EAba98ENCuatDaOCO+bfoBdQpG0jZeW9rlCBJFjQwZEzvDPIvyY7Mu8xtGI21zRMWSFudpJ
Nq+NTkhjyJc1dCdBuTzi8LQDyfEcJ4oPWOJUaXPI2kY7cSt8Eeaozb8DtJdsX7iSdrzQeBS6/yij
i86Vg0jn8SP4xEyhCXd8A5uLwavxW0xDUKzEIpm4v20tsZd6iocDYs63tdHqBVefeJp89ULb7Ny6
yvJzd+la4tBYugdvCW8lj4MxV09y6eY7TTo9yxaMnkCC21PZQeI75SEqth3BCuvlthIrj2Y2pn6u
IqCNYRH7sXgiW2LOZ7psnKodlhfGUDnpBUE74oLqcxdydswV2RgVFPx9aVs6dGTeozIifaOENkZF
2zy5DQmWFU+TDcUVwPdMokJZorhGkvkugu0YDeSopuOzwiXJsGKAi6LRLfKMwkuT8FmhsGVhFqIM
5bK1a3BiWBf9bAy7AE3GuQiQEQtxcPgLfu68xSR2zH3cGzf4wQk3Dm8976X2iRj1Lk+b6EK4g6U9
dHShW/TOqQo5nUOH649XIKHB6QkYAcSZFFCKiTpM5cSF2Wl4fYFOi9SQVknfCjGnbMqhTgEUi5jB
nRz7OEy2bEeIAKqCnQ6MT4IJyz02565cM2BQZNqAn3QSpBQbgwhdKm26DkNM+Li8aXDhKa+NLEXj
MoLH6NgS45A5cG+7OBXNnC/31R07D5kX5mjpgn33Th4OKOaSy8IfpNsKR22hR3KP1LKvFWYFzJpO
TTk9MktGP2KBYGZs7KJVkPaheAxPcYqKnhrrjdfEpM2rFktJZjcH/q4yPom0b4lZr/A4UcdnDF7O
X3io4BVychYsGLQNjMYkbORUQp0sSbmtpI+0z5VEi4z1WJMf4Gdzt90ekpUyR6g4XNVTpTLvL91x
YH4jLQJG4lVI5HO/TRzKhaw3VRP3wMfUGBWCP0q7oZi4/ICAEv3z5KPQEIu3GCtcu/RQLir+FkWv
lrsIpHIKySB/jWeTFf6yz4X2o9FabwqavaisvHkTK5OYdJnH5Jo/QDVlsraBFH2PrqLj6HskQeED
Gmhj9ycLSICm7lYfFJhBQaaaYulQAbnc6r0cUMwKAAesxaZGzfNCmWrXogJZhAZKJ6SjCh6cJvBB
WdPHI9NkMsPMWq1eOpmVmJMU2pHn3AlZTAGL1Eyh2FAyCGgAUt1CJYUZ6evuzApU13JEZUrz8Fwr
Wk0WpRMMElGuXpmGG/jkqbrYAZVmKIrJDg7hvJLupEGfbOCmA8tbLhUQ9KjvPZtyzVnvwqd1tGGo
HwWNeae713CpBcz8VqcqVMXhhnovE0ZdEm6r0iVcBxRCmalAvm42HMEK0ys7JHos8r405WiY7v1D
mO8uCn6aRM8FahCGsYhMy91SiFy09p1Rg6IfaSPmqoeXFwtzNPXdnUtV5KCeKknrUhSzM72pYZqx
elkXNKRTPdhy2ckCDu3SZT8B1JthGIgA8w0c4QVGEIhkQ/q+Zj6lBzBuz/6Y4kTEWEQ5h8RW9alD
m9xcBv567qu8oPRKEnwhdtXRRlT20aXk5nclS+a7R5162YHFMVMUCmzbSZ1P6ukYQ3/vZgnXqSG7
02yoRuuoD5f1WM8au7DidDOWqBTyyk4/2qNo2mPwFgAAmvYBJ1pUrhc1KvMlWKjSWzGCl2AcnpzS
sg6BegW+vxJNM+7JkqWsZEjueU2fJizC4HFhky1bJ+Xm1uALxhT0YF8mxc60XH9FssdUJMjukJWx
yWdV4Ginzrn1jk8QAg2QnR3J3/mF7Cf9IIwnqTzZblJTqzGpzwJYey8NsRRU6+oY7IP5VNpGPO2u
msVwNnknMtUkIjMUg5bpyngCC5TM1JxaMXSaR1rBu8nIGzsaNMWEDm2ZhwoQOEkOCmjULfTuHZqL
YRLPkTVk9MGs5iwJdZOyVaUmSw5sYkKxy3DUshK5hFLpUiqM9GKuzu48TMX9cHwmWrO6OAbcr1uU
pusbwDjlCEoLWXjgwBKMp8LNktjqCBBM7nxJTg/uLIq8rbU8+P0WrrpPgTzaMs9NzQLHB7+x1w6w
S7l5bjA6hkygft7DixYsvZ1/alhNUoF7lwrSXB9qz84zYJogB35hHVChkuvhLB735noU5HmahqCP
AqPg03xuzfnZe+txQOUo48NskKalQi3o1/Wso3HpmGREzYGxxSTe6G6fMASgTn5Gh6+tLQCTpwsh
prRbW02xaeHoU7htmxpbwUN6ANJ29pULTFkznW9YA7uyBjxcDbmKZ/cYI20ZVekPZz412OcRrJAi
XaBYTPs7fBHUzgvMSzuVL8U2Y5AKHm/zfyfX2G5f5odncD7nCrPtEoVCIGhmCgBZw1mblumx21qP
SqP67nGPx0ytp7VYPfZbpQlJdfIbtVSbx0Xuaa2yqrD3mXmc1TW6izDOJau67XlHSil9mbN59GsA
P443nlV5iJSVnJxXStbKnXNSSMSOE5l/dGbyed1Ix5CzPVF9foPkFCEsAiytDUh5J0rwVOWOYpkV
QA0OeMikavMgMg5VuKjGvk28ISdeqj3qVxCqddcGRNXcu+vSjkQHTEw+HqSNx8s8yRz/MZ6acQqN
F9PvbhrHKg0hG29fJv5RfTJYUY4jTJoQX168Js8W5Lp6v1HrUJMIZZNksbKbq0S8ziobf0XEQ54y
gzu4a1iK9pCSeDwEj3kqgovgXJ7qdRUsNB4MZOSIrbRLRYXNqk5eHLwsbdFDtZbnrdpl8RrOreho
1VYBfYBwklUzr+SvIF4mzybkMoupLvhwCBxL7TSKu3bqiLzd0udtKU+XvZ4X4Jwrk2hK16D7K58T
N2NGprZHVseZNtmVnb8rHx4b9PzrYyjJHL7QzOEx5NKqIa6rbHVCaThdyZfTZ69kFbRNHZxMP12k
j2PX0cKB9l2tUXHB3t1SIktXD7LYHoGkrqXAMI7q0+YkSOlCeIkmJTpAItyUzPC8l6i88uhAZ4FH
cU44la3yIJRcCr3uCquZibj7Du0fjKEsdGkRgTM5S0bLxqfCVc/55q+T2mWhBUOjimNmy5AlHhfI
H2QnhCfciElLEvszRVZzieFB1Mjfp0tnd2/hf8IlL8/NghuP1tUNvFT+lpB53eLimO3adXBij2Ga
wVKoaXxF8k+7TpJzL/GZYDuBKqtDKwru4dzE0UnGP4cOp/Ui6bFxFx29TzgOSbStOSbZSOsUTXJ4
LEMks73DVfWTSWXa6F2GhIGWhdjNVKHBVeCHH7zEnxV9gvjMAvd/rOtGXG3NsCcQDYKh4iSYE72j
tOvv/cTDsXMnOI6OlvvBhWgoUzGOKLQadWIFWsq0tWK2nsyNw37ZCk9FOV0Ekv9dJnK19FaMuiuW
ikHib6vblZq9HBmgQnqInHpB4Z0f6XWmRvQ0CbcKDX3QjrT8RU7KDVMzeSQMiCSZcZIEbPOWPXL3
hDExjCUFTliUxDlSnIfKnANGnEf8QMbv0llEch0SRYppw/h7BG/hmZzxpSNwzcflI0HOxCV7oMd1
MpfSZ0JvX9INd5mUEbXgdBTrRWlKg01v0TZV0DOdJCsl06j+jGA4U6X/mJnZAkZRnaEwfLgE+0Vl
UV9O3TylGrE6qFmXWX15+OV2rl1QSMyRK8h4aKwJBGnR+kAmZfQyDiYkW6b1jZf1mRaQRkXEclrO
xMxwVscSF2tCfTs4u6QgdRL1csQvJ0Jog0A/Cn94aSd6oWMCY9rYmBSQYAg8+FmmT3JOiLYZEWen
auRmxwFN0bjM5KAqyyr+dKZt/FgCv5lI1RgewHXgzOfKbdtk0tEKbcJHSbBoVBh6puCivYhCUPIS
sdHlOjXjIpmNdEZCozlgjo9MvKTi51GagEsW4VbbA2su+pEcPyVeMbwMFK1+aUzFI7kQu5eHKLB9
qTlq8GscfeYjWh8CaMNhYBcsJ5/lLwak+xLDTjGCqD3zX9BVHC/T2WUMDgUWHrH1MgAo6FwkViRV
TN6NGdrlX39ntvgj4DiXZrJ7DqoAJ5dOpz8QESwO1mrFQHHcItzhdDTlHAicGywGbhS4FyBNwSJk
2ojungPFgCp9ckfRdph5ARHsnr1Mb1zZHSWEIXN+Nklpd0V2dBSP4stLTtMxW9o+KhiYtmU20Vkr
u3vGRSfC9u0wT10SzFfJdiubkutWKpSTV2EFyhq1bVOpYyATqSVTPF13prUihWpTM9+Em1I/WAZT
1QCX0GhUgc2uRUWRVsmrNVEHPTmDCbCXhlt1i6JC7/qywaJLUfZxeEEJDTNu5aSKoos7L7p7UWZ2
XwBIFbyZAc4tAYeNASxZvfShnpIA84AAbZ84RJUT0EuX3HRMpBocXWCScgoQjBF+EcgnufCZzDvk
yLYfc+SzJt6uPAom9Zk2pppCJKjXpz4k13hlaW27Twxz6WM4B4V4/TR6Gr2OqydjzJO9AO0Vqdxa
VkblSzjyz9olNrgCeteNonBIg5QWxh05EXGAW40WrfQQt7m1OODxBYQjKueNogpYh/TQwCmPVj1X
kKcQJVYpRjm10Ru9L3IoD9injd4C9hhXRydZ6p+C80FbvT5u5iIm0Z7yZHyKMx0SBaj7TWfS6jeL
T7BuhtnSpD2rjF38zj49LLUxmQenvhjqefjymCXFD2FDbdPZd5mdhIO6bF9wv/P6EqxbUSbo+2BN
qnk/j08GIDSv9+qsTHrMJ3dwoULCtM/S6wj7Bw1eZ0QegVk3DeqGB8Aiy6qgxXNuiTzMhvGkxoBn
hfHxD+X83KAaATcd9KYxxg0ukDGa94pBvxuTdwEyq6yJkGRF0G50zfa7TJmSaaZu2kE+zjAXFbSb
bxSlyI9I/aOymR1XYu5Y0zKYf8i6HgkQ18+p3vlxQSagpLLR/HGN7aWjEajyxC32tuVEFldiMNkJ
BeLr+KiOG284qqJ05ms9cecrKgj7AulhJVfBBjAOVJdNQ5EFXuXXRzyTM60K70NyOL6LNo3IxRzt
OgWjd77TK33YFfOzMT0FBzf1kgVPuJSvr6US8KNOUjprQIhatKogArwCjppXez0BgsVhfxN78Jmm
xA0sZB6cmhP92sCrkTO9gWM5ADimbH/cBAuzAFXZnbYMOs9AXCpp/QSJImeiRc8xS2cAA1MpgsJY
Nzck9tI8iS3wMNglBACrfmvF8z9Rb0HNVSDlKpGlwIQzZaUyc+dk+ph7L8lgQczpHcvZRqqshhTJ
3TSZmb4eSsN6ocgCYVcqAOwGVGZI7I7rSQTDlGhiObf+28b+R+1I1dXrornbAHqoxKs3KsWX5eq8
mYzGuyuz4rd/br8xLap4F7/7h35rzqnvXzfnxut2n9x+lXY289Ef3mWla7Obefdtjkdr+ec+9OuF
bk1DrfPq9W9/fVnuFztzfaPJcvF9P5GDwXhH1vN2RW8386sFkpiGpP2AlbMPb3Q7uSJimywXo9uP
YSl+oJ8MThu6id5eNAz+Rlf5q3v/9W193eJf7eG7K48H88kCAP1uM3nZfX/rV84hi16Zf2cDPizz
2wbYD465v4KTh3bIvDif7zbCfni7/zxMQdfXZ9sIGjcd/Iq7diH7UMjQ65o1rUfv7t55gMSJ5lr4
kt5eeEWfUgwQ3zs3IOdABWXYQ68v5P3dRnBQCnTj0Wj5uTfi+oA+HK8fFcLvnofsQ5b2QRvOtOt9
pj8qBiMRFs4yQvH2uh7Am97+PIohc++RsB4g7aKzFum/vlC17yTCeshlLYbQZD/pmbCvKvvPi0L+
qvmgKfsdUbAfLKMWPq9qpB+asUH36oYCHMGZfJH5VTfdwAN/JwmYCPiBs6ap/e2FCfmMStKmy/Yu
Jek8GJaA4rf7NOHsu42wHmieRV5gC357fdKTYWL/uzbCsBs6uPTZ2wP/YSOyDwxxyxUsm7Z886Jv
+jNKhHWvRNBtTnc6c46c633+sBHOgyHdZrdu73+6jYCZmyLqXdLgPKRzOVjF8x/1AjfPOzkiv+tx
uH7RpzOV9r0K8g8NhdkIXp/ZUFiZbOFeg1l8gI09nYVI5fq8TTrvnX7EzU6jEyArun7gGr19OoGw
7tWPt+f9+55D5rMLxC26vF81MIkgxyhPoqi3148SgRvNdKCvvsX1KH46icheJfXP+5LFB6uYNxbz
qw/1Mb5yoDQhD27hSb29Pp0PBQUqhCr3qgh4jA35UZYprz/ohiL8LzhYN2Px6STBJjtwb1AF97OZ
relYN7/oB3+BSR1OmvlGWWiTzevT7cJVMWSvfsw954FpVHC+fLUUaRZ8ZypueanPbDKZy5q9V0Hi
QJpzBXf4TUF+9KFyD1TILAb53iTmk/pQ8Czd50Smv+Yhvwbb6Y+puNxnT0QSbReYnnvnRqAhSTgU
cBY/Rpek4Aguc47hlTevTxpd/rs5+d9NwWUyDyA7IXYzp+udUjBJ+bSVYcrRVTt+utybSbjk784z
4B0W0Ao87OuD/sGPzj+YJAPplpvW+HT7wBTlwvWi/ryJQNwZ4AT92u8lIJ0Hy8xXsIu3LMSn24Wr
rbxbI6TgyMNlMHMUPpwHDgrOdYZJDldB+aTGwbrXbcII8mKo7Fe3Ce/4nWLIfHbbcBUF+6qy//yZ
IAPJYCZjZ64K8Cf+I1Aa+7cI/GqWP108ZdBFd+WcDAUkZIFF7ORV9D+EE4ZXEhhTGmzRJzUVtwj7
XkealEoOJQiZ6u31wZHOkZRhfjcB9s3V/g90xL8hNt/gABCuJYM3IMDkdfsdmuAPP/C1Xv7jArc6
eGnwt7/iU7z7nIEFXFd+fYMvmH///Z1D8QaH+O7Nr5Mm377m9uu3+/vxm99919eb+vpDf/K6iTe0
Lby9cb5dZRTPgRPIOBnE2+/L9Nf86m8X8re/vrvM747Br9ZtTLbxxqz9/dK3wve9a7eWyWT+buGb
9b534Q6k8K9/Gbwmf5Hx/uX9N1xj6Xu/IWK+t/kGKGcXjCQdvG6+359v1a+7vybeTL78z/Lj2m+O
3r1rV+LRIE5eF++251skce/qvx4c+u3o/Dmh/OGpMpL0GhLfe9limXz51yH+8DRvKep7F//HLvny
T2795cMDvaW37l5+Hl+Wi/dK4DdH8N7Va/vdfh6f3136bXVM/b2rd+L96st/v9Nft8WxKvcuLuP1
/nX35Z9fVzJ6/bY67ty9qzOV7TCJN69fV/pudbzPe1f395Pk3Qm9XripH967NBc+WXz5189Wz9y/
en0/WQy+/Osn8mLhgt177TJeTXZx8pdf4NNIYN77LZXX3c92h2Do3pXlfjGYLOI55vxn34CrdO83
dCYv4/i92b6Jzv/LidrGi5/KvKlg3Xvp/9h8tNq3K/9/OE9ieY5ffqYKTO7k3gtnZu7Ll//9us5v
isBEX/eu/Q8Mx3K9n/xEXEwZ+d7lf+rHXLfdwJnuXn7/8jMNaWox9y4tX/FQvy7z256bQsG9S//h
zM07/Rg2/W2UAZbvbX7Bt3EGP3vKJnL99Q39LKr4hrj+Mdb4igj+2a+9j6PMJ16S13jz9/8DAAD/
/w==</cx:binary>
              </cx:geoCache>
            </cx:geography>
          </cx:layoutPr>
        </cx:series>
      </cx:plotAreaRegion>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41F30-B526-8F47-8FD4-AD719FBABEE3}" type="doc">
      <dgm:prSet loTypeId="urn:microsoft.com/office/officeart/2008/layout/VerticalCurvedList" loCatId="" qsTypeId="urn:microsoft.com/office/officeart/2005/8/quickstyle/simple1" qsCatId="simple" csTypeId="urn:microsoft.com/office/officeart/2005/8/colors/accent0_3" csCatId="mainScheme" phldr="1"/>
      <dgm:spPr/>
      <dgm:t>
        <a:bodyPr/>
        <a:lstStyle/>
        <a:p>
          <a:endParaRPr lang="es-MX"/>
        </a:p>
      </dgm:t>
    </dgm:pt>
    <dgm:pt modelId="{F584FE5A-5F7B-624E-9210-DBAD82B71FB2}">
      <dgm:prSet phldrT="[Texto]" custT="1"/>
      <dgm:spPr/>
      <dgm:t>
        <a:bodyPr/>
        <a:lstStyle/>
        <a:p>
          <a:pPr>
            <a:buAutoNum type="arabicPeriod"/>
          </a:pPr>
          <a:r>
            <a:rPr lang="es-ES_tradnl" sz="2000" dirty="0"/>
            <a:t>Imposición de comparendos – Proceso contravencional</a:t>
          </a:r>
          <a:endParaRPr lang="es-MX" sz="2000" dirty="0"/>
        </a:p>
      </dgm:t>
    </dgm:pt>
    <dgm:pt modelId="{8D502310-DF62-C746-80B7-A80F0FABD960}" type="parTrans" cxnId="{0CCBE790-2777-514E-91F4-FB309421E0F4}">
      <dgm:prSet/>
      <dgm:spPr/>
      <dgm:t>
        <a:bodyPr/>
        <a:lstStyle/>
        <a:p>
          <a:endParaRPr lang="es-MX" sz="3200"/>
        </a:p>
      </dgm:t>
    </dgm:pt>
    <dgm:pt modelId="{44D73B57-8747-C744-B7E2-21D2F3E9A5A5}" type="sibTrans" cxnId="{0CCBE790-2777-514E-91F4-FB309421E0F4}">
      <dgm:prSet/>
      <dgm:spPr/>
      <dgm:t>
        <a:bodyPr/>
        <a:lstStyle/>
        <a:p>
          <a:endParaRPr lang="es-MX" sz="3200"/>
        </a:p>
      </dgm:t>
    </dgm:pt>
    <dgm:pt modelId="{6CF39B9A-5965-6645-9AD7-C83E9A38A2F8}">
      <dgm:prSet custT="1"/>
      <dgm:spPr/>
      <dgm:t>
        <a:bodyPr/>
        <a:lstStyle/>
        <a:p>
          <a:r>
            <a:rPr lang="es-ES_tradnl" sz="1200" dirty="0"/>
            <a:t>Sanciones</a:t>
          </a:r>
        </a:p>
      </dgm:t>
    </dgm:pt>
    <dgm:pt modelId="{B228FE48-931D-374F-A73C-236CA7B213AB}" type="parTrans" cxnId="{0C3AEE7E-5D36-2947-B64D-88528BB46932}">
      <dgm:prSet/>
      <dgm:spPr/>
      <dgm:t>
        <a:bodyPr/>
        <a:lstStyle/>
        <a:p>
          <a:endParaRPr lang="es-MX" sz="3200"/>
        </a:p>
      </dgm:t>
    </dgm:pt>
    <dgm:pt modelId="{50A8819E-75D6-2849-BFE7-134364EDCE22}" type="sibTrans" cxnId="{0C3AEE7E-5D36-2947-B64D-88528BB46932}">
      <dgm:prSet/>
      <dgm:spPr/>
      <dgm:t>
        <a:bodyPr/>
        <a:lstStyle/>
        <a:p>
          <a:endParaRPr lang="es-MX" sz="3200"/>
        </a:p>
      </dgm:t>
    </dgm:pt>
    <dgm:pt modelId="{95732996-8939-0740-930B-E9D803FEE1F1}">
      <dgm:prSet custT="1"/>
      <dgm:spPr/>
      <dgm:t>
        <a:bodyPr/>
        <a:lstStyle/>
        <a:p>
          <a:r>
            <a:rPr lang="es-ES_tradnl" sz="1200" dirty="0"/>
            <a:t>Caducidades</a:t>
          </a:r>
        </a:p>
      </dgm:t>
    </dgm:pt>
    <dgm:pt modelId="{623832B0-C23D-6E40-BFCE-189B5BB0C17C}" type="parTrans" cxnId="{0681062B-2471-584E-8D70-82012EF92FD4}">
      <dgm:prSet/>
      <dgm:spPr/>
      <dgm:t>
        <a:bodyPr/>
        <a:lstStyle/>
        <a:p>
          <a:endParaRPr lang="es-MX" sz="3200"/>
        </a:p>
      </dgm:t>
    </dgm:pt>
    <dgm:pt modelId="{99A3284A-FB27-104E-B6F1-CD42A2492BBE}" type="sibTrans" cxnId="{0681062B-2471-584E-8D70-82012EF92FD4}">
      <dgm:prSet/>
      <dgm:spPr/>
      <dgm:t>
        <a:bodyPr/>
        <a:lstStyle/>
        <a:p>
          <a:endParaRPr lang="es-MX" sz="3200"/>
        </a:p>
      </dgm:t>
    </dgm:pt>
    <dgm:pt modelId="{A397D2DB-5664-D943-87C6-3152AB2CCBB0}">
      <dgm:prSet custT="1"/>
      <dgm:spPr/>
      <dgm:t>
        <a:bodyPr/>
        <a:lstStyle/>
        <a:p>
          <a:r>
            <a:rPr lang="es-ES_tradnl" sz="1200" dirty="0"/>
            <a:t>Prescripciones</a:t>
          </a:r>
        </a:p>
      </dgm:t>
    </dgm:pt>
    <dgm:pt modelId="{472472CC-3EE9-0D41-8B61-102BBF3C5F25}" type="parTrans" cxnId="{F1331431-97F9-0B4B-9417-AFE4D8AEC04F}">
      <dgm:prSet/>
      <dgm:spPr/>
      <dgm:t>
        <a:bodyPr/>
        <a:lstStyle/>
        <a:p>
          <a:endParaRPr lang="es-MX" sz="3200"/>
        </a:p>
      </dgm:t>
    </dgm:pt>
    <dgm:pt modelId="{C925ABF9-240C-5F40-8F63-C357132A1E6C}" type="sibTrans" cxnId="{F1331431-97F9-0B4B-9417-AFE4D8AEC04F}">
      <dgm:prSet/>
      <dgm:spPr/>
      <dgm:t>
        <a:bodyPr/>
        <a:lstStyle/>
        <a:p>
          <a:endParaRPr lang="es-MX" sz="3200"/>
        </a:p>
      </dgm:t>
    </dgm:pt>
    <dgm:pt modelId="{5F1EBACD-8CBB-F749-A263-D65DAC2305A3}">
      <dgm:prSet custT="1"/>
      <dgm:spPr/>
      <dgm:t>
        <a:bodyPr/>
        <a:lstStyle/>
        <a:p>
          <a:r>
            <a:rPr lang="es-ES_tradnl" sz="1200" dirty="0"/>
            <a:t>Exoneraciones</a:t>
          </a:r>
        </a:p>
      </dgm:t>
    </dgm:pt>
    <dgm:pt modelId="{D1C2CABB-56BA-3C49-B491-2EFA51F1DF5E}" type="parTrans" cxnId="{8A64F19B-804F-9E4C-8AD9-4B7D0E770958}">
      <dgm:prSet/>
      <dgm:spPr/>
      <dgm:t>
        <a:bodyPr/>
        <a:lstStyle/>
        <a:p>
          <a:endParaRPr lang="es-MX" sz="3200"/>
        </a:p>
      </dgm:t>
    </dgm:pt>
    <dgm:pt modelId="{A6B8E31C-420D-7C4F-BD8E-A305C25CA82B}" type="sibTrans" cxnId="{8A64F19B-804F-9E4C-8AD9-4B7D0E770958}">
      <dgm:prSet/>
      <dgm:spPr/>
      <dgm:t>
        <a:bodyPr/>
        <a:lstStyle/>
        <a:p>
          <a:endParaRPr lang="es-MX" sz="3200"/>
        </a:p>
      </dgm:t>
    </dgm:pt>
    <dgm:pt modelId="{5B90C253-9451-7743-B89E-25EDB5B53557}">
      <dgm:prSet custT="1"/>
      <dgm:spPr/>
      <dgm:t>
        <a:bodyPr/>
        <a:lstStyle/>
        <a:p>
          <a:r>
            <a:rPr lang="es-ES_tradnl" sz="2000" dirty="0"/>
            <a:t>Capacidad Operativa en el Organismo de Transito</a:t>
          </a:r>
        </a:p>
      </dgm:t>
    </dgm:pt>
    <dgm:pt modelId="{D843CC5B-B2C0-3A4E-B16A-C72CB1FF05EC}" type="parTrans" cxnId="{3094EF1B-A968-6543-808A-61BCCBEA416D}">
      <dgm:prSet/>
      <dgm:spPr/>
      <dgm:t>
        <a:bodyPr/>
        <a:lstStyle/>
        <a:p>
          <a:endParaRPr lang="es-MX" sz="3200"/>
        </a:p>
      </dgm:t>
    </dgm:pt>
    <dgm:pt modelId="{C3963D95-D2A7-1240-854D-857716EB5A5B}" type="sibTrans" cxnId="{3094EF1B-A968-6543-808A-61BCCBEA416D}">
      <dgm:prSet/>
      <dgm:spPr/>
      <dgm:t>
        <a:bodyPr/>
        <a:lstStyle/>
        <a:p>
          <a:endParaRPr lang="es-MX" sz="3200"/>
        </a:p>
      </dgm:t>
    </dgm:pt>
    <dgm:pt modelId="{1DB2E18A-CC4E-E448-8BA9-994FE5C17869}">
      <dgm:prSet custT="1"/>
      <dgm:spPr/>
      <dgm:t>
        <a:bodyPr/>
        <a:lstStyle/>
        <a:p>
          <a:r>
            <a:rPr lang="es-ES_tradnl" sz="1200"/>
            <a:t>Agentes</a:t>
          </a:r>
          <a:endParaRPr lang="es-ES_tradnl" sz="1200" dirty="0"/>
        </a:p>
      </dgm:t>
    </dgm:pt>
    <dgm:pt modelId="{D802F992-275D-1042-8972-E10B054D42A0}" type="parTrans" cxnId="{DF6466D3-9F38-7245-8B0A-A0FE2A7D278F}">
      <dgm:prSet/>
      <dgm:spPr/>
      <dgm:t>
        <a:bodyPr/>
        <a:lstStyle/>
        <a:p>
          <a:endParaRPr lang="es-MX" sz="3200"/>
        </a:p>
      </dgm:t>
    </dgm:pt>
    <dgm:pt modelId="{EEF5ED7E-6141-8449-B381-6C9532004A65}" type="sibTrans" cxnId="{DF6466D3-9F38-7245-8B0A-A0FE2A7D278F}">
      <dgm:prSet/>
      <dgm:spPr/>
      <dgm:t>
        <a:bodyPr/>
        <a:lstStyle/>
        <a:p>
          <a:endParaRPr lang="es-MX" sz="3200"/>
        </a:p>
      </dgm:t>
    </dgm:pt>
    <dgm:pt modelId="{5E9F09BF-6791-8A44-AE06-D758421E593F}">
      <dgm:prSet custT="1"/>
      <dgm:spPr/>
      <dgm:t>
        <a:bodyPr/>
        <a:lstStyle/>
        <a:p>
          <a:r>
            <a:rPr lang="es-ES_tradnl" sz="1200" dirty="0"/>
            <a:t>Inspectores</a:t>
          </a:r>
        </a:p>
      </dgm:t>
    </dgm:pt>
    <dgm:pt modelId="{710E739E-4777-D644-A301-5663059EAB35}" type="parTrans" cxnId="{2F111C32-87DF-D445-ACEB-94EA9FE22BE1}">
      <dgm:prSet/>
      <dgm:spPr/>
      <dgm:t>
        <a:bodyPr/>
        <a:lstStyle/>
        <a:p>
          <a:endParaRPr lang="es-MX" sz="3200"/>
        </a:p>
      </dgm:t>
    </dgm:pt>
    <dgm:pt modelId="{C174B12C-FFA0-754F-9C3E-00CCF848BFA1}" type="sibTrans" cxnId="{2F111C32-87DF-D445-ACEB-94EA9FE22BE1}">
      <dgm:prSet/>
      <dgm:spPr/>
      <dgm:t>
        <a:bodyPr/>
        <a:lstStyle/>
        <a:p>
          <a:endParaRPr lang="es-MX" sz="3200"/>
        </a:p>
      </dgm:t>
    </dgm:pt>
    <dgm:pt modelId="{59D6267B-16C3-FD4F-B10C-93FF00A52924}">
      <dgm:prSet custT="1"/>
      <dgm:spPr/>
      <dgm:t>
        <a:bodyPr/>
        <a:lstStyle/>
        <a:p>
          <a:r>
            <a:rPr lang="es-ES_tradnl" sz="1200" dirty="0"/>
            <a:t>Tecnologías </a:t>
          </a:r>
        </a:p>
      </dgm:t>
    </dgm:pt>
    <dgm:pt modelId="{69D92486-7075-984F-B401-A381C3EDA650}" type="parTrans" cxnId="{5DD0BB74-DD9A-AA46-8251-399E202BD0F1}">
      <dgm:prSet/>
      <dgm:spPr/>
      <dgm:t>
        <a:bodyPr/>
        <a:lstStyle/>
        <a:p>
          <a:endParaRPr lang="es-MX" sz="3200"/>
        </a:p>
      </dgm:t>
    </dgm:pt>
    <dgm:pt modelId="{9A303A3A-BDE8-F348-868F-140B8B811D76}" type="sibTrans" cxnId="{5DD0BB74-DD9A-AA46-8251-399E202BD0F1}">
      <dgm:prSet/>
      <dgm:spPr/>
      <dgm:t>
        <a:bodyPr/>
        <a:lstStyle/>
        <a:p>
          <a:endParaRPr lang="es-MX" sz="3200"/>
        </a:p>
      </dgm:t>
    </dgm:pt>
    <dgm:pt modelId="{4BA3A356-D052-0C46-9AD5-C141DAFD6F1C}">
      <dgm:prSet custT="1"/>
      <dgm:spPr/>
      <dgm:t>
        <a:bodyPr/>
        <a:lstStyle/>
        <a:p>
          <a:r>
            <a:rPr lang="es-ES_tradnl" sz="2000" dirty="0"/>
            <a:t>Capacidad Administrativa / Cobro Coactivo</a:t>
          </a:r>
        </a:p>
      </dgm:t>
    </dgm:pt>
    <dgm:pt modelId="{D9B9C0C9-EFDB-EE4F-A601-BFCD194DB3B9}" type="parTrans" cxnId="{F2218395-C31B-8849-B756-D7B2E7D54EC9}">
      <dgm:prSet/>
      <dgm:spPr/>
      <dgm:t>
        <a:bodyPr/>
        <a:lstStyle/>
        <a:p>
          <a:endParaRPr lang="es-MX" sz="3200"/>
        </a:p>
      </dgm:t>
    </dgm:pt>
    <dgm:pt modelId="{69A655C1-8B70-2B4A-8162-10854881169F}" type="sibTrans" cxnId="{F2218395-C31B-8849-B756-D7B2E7D54EC9}">
      <dgm:prSet/>
      <dgm:spPr/>
      <dgm:t>
        <a:bodyPr/>
        <a:lstStyle/>
        <a:p>
          <a:endParaRPr lang="es-MX" sz="3200"/>
        </a:p>
      </dgm:t>
    </dgm:pt>
    <dgm:pt modelId="{932B8A3A-1CDE-2144-BADF-66923F12178E}">
      <dgm:prSet custT="1"/>
      <dgm:spPr/>
      <dgm:t>
        <a:bodyPr/>
        <a:lstStyle/>
        <a:p>
          <a:r>
            <a:rPr lang="es-ES_tradnl" sz="2000" dirty="0"/>
            <a:t>Políticas para el control de la ilegalidad  / Cumplimiento requerimientos de la Superintendencia de Transporte</a:t>
          </a:r>
        </a:p>
      </dgm:t>
    </dgm:pt>
    <dgm:pt modelId="{AB13D636-6E73-7A4B-B17E-DD2FD128BCA8}" type="parTrans" cxnId="{5DCD49ED-4BC3-F343-A9FE-45FFB28CF0D8}">
      <dgm:prSet/>
      <dgm:spPr/>
      <dgm:t>
        <a:bodyPr/>
        <a:lstStyle/>
        <a:p>
          <a:endParaRPr lang="es-MX" sz="3200"/>
        </a:p>
      </dgm:t>
    </dgm:pt>
    <dgm:pt modelId="{A4CEC8AD-5A4D-0B42-BA92-22717638FACA}" type="sibTrans" cxnId="{5DCD49ED-4BC3-F343-A9FE-45FFB28CF0D8}">
      <dgm:prSet/>
      <dgm:spPr/>
      <dgm:t>
        <a:bodyPr/>
        <a:lstStyle/>
        <a:p>
          <a:endParaRPr lang="es-MX" sz="3200"/>
        </a:p>
      </dgm:t>
    </dgm:pt>
    <dgm:pt modelId="{6161C35B-F4D0-2447-9B94-F54C07A54166}" type="pres">
      <dgm:prSet presAssocID="{EBF41F30-B526-8F47-8FD4-AD719FBABEE3}" presName="Name0" presStyleCnt="0">
        <dgm:presLayoutVars>
          <dgm:chMax val="7"/>
          <dgm:chPref val="7"/>
          <dgm:dir/>
        </dgm:presLayoutVars>
      </dgm:prSet>
      <dgm:spPr/>
    </dgm:pt>
    <dgm:pt modelId="{C31CEB6A-703C-CE4C-81A5-58B56FD421AD}" type="pres">
      <dgm:prSet presAssocID="{EBF41F30-B526-8F47-8FD4-AD719FBABEE3}" presName="Name1" presStyleCnt="0"/>
      <dgm:spPr/>
    </dgm:pt>
    <dgm:pt modelId="{F9A73ACB-7184-B44F-902E-5B4D511CFF98}" type="pres">
      <dgm:prSet presAssocID="{EBF41F30-B526-8F47-8FD4-AD719FBABEE3}" presName="cycle" presStyleCnt="0"/>
      <dgm:spPr/>
    </dgm:pt>
    <dgm:pt modelId="{8971FD2C-FC8E-334F-BD3C-BFE65A02CCC7}" type="pres">
      <dgm:prSet presAssocID="{EBF41F30-B526-8F47-8FD4-AD719FBABEE3}" presName="srcNode" presStyleLbl="node1" presStyleIdx="0" presStyleCnt="4"/>
      <dgm:spPr/>
    </dgm:pt>
    <dgm:pt modelId="{06244C3A-F314-F344-85E8-23D586A36049}" type="pres">
      <dgm:prSet presAssocID="{EBF41F30-B526-8F47-8FD4-AD719FBABEE3}" presName="conn" presStyleLbl="parChTrans1D2" presStyleIdx="0" presStyleCnt="1"/>
      <dgm:spPr/>
    </dgm:pt>
    <dgm:pt modelId="{79202761-C2B3-B34A-BBC1-9057785474B0}" type="pres">
      <dgm:prSet presAssocID="{EBF41F30-B526-8F47-8FD4-AD719FBABEE3}" presName="extraNode" presStyleLbl="node1" presStyleIdx="0" presStyleCnt="4"/>
      <dgm:spPr/>
    </dgm:pt>
    <dgm:pt modelId="{8EC99358-04C1-8D4C-BF21-E1C34D94B756}" type="pres">
      <dgm:prSet presAssocID="{EBF41F30-B526-8F47-8FD4-AD719FBABEE3}" presName="dstNode" presStyleLbl="node1" presStyleIdx="0" presStyleCnt="4"/>
      <dgm:spPr/>
    </dgm:pt>
    <dgm:pt modelId="{07FADF12-C458-7F4F-A9A4-E8D4F8A53286}" type="pres">
      <dgm:prSet presAssocID="{F584FE5A-5F7B-624E-9210-DBAD82B71FB2}" presName="text_1" presStyleLbl="node1" presStyleIdx="0" presStyleCnt="4" custScaleY="126870">
        <dgm:presLayoutVars>
          <dgm:bulletEnabled val="1"/>
        </dgm:presLayoutVars>
      </dgm:prSet>
      <dgm:spPr>
        <a:prstGeom prst="roundRect">
          <a:avLst/>
        </a:prstGeom>
      </dgm:spPr>
    </dgm:pt>
    <dgm:pt modelId="{4598DE07-BFD2-3842-B1F8-AA952A482239}" type="pres">
      <dgm:prSet presAssocID="{F584FE5A-5F7B-624E-9210-DBAD82B71FB2}" presName="accent_1" presStyleCnt="0"/>
      <dgm:spPr/>
    </dgm:pt>
    <dgm:pt modelId="{E6A1B80C-F574-F442-A888-FF711904C423}" type="pres">
      <dgm:prSet presAssocID="{F584FE5A-5F7B-624E-9210-DBAD82B71FB2}" presName="accentRepeatNode" presStyleLbl="solidFgAcc1" presStyleIdx="0" presStyleCnt="4"/>
      <dgm:spPr/>
    </dgm:pt>
    <dgm:pt modelId="{3E4B20F3-2B8D-E640-B394-7B5B700AC624}" type="pres">
      <dgm:prSet presAssocID="{5B90C253-9451-7743-B89E-25EDB5B53557}" presName="text_2" presStyleLbl="node1" presStyleIdx="1" presStyleCnt="4" custScaleY="126275">
        <dgm:presLayoutVars>
          <dgm:bulletEnabled val="1"/>
        </dgm:presLayoutVars>
      </dgm:prSet>
      <dgm:spPr>
        <a:prstGeom prst="roundRect">
          <a:avLst/>
        </a:prstGeom>
      </dgm:spPr>
    </dgm:pt>
    <dgm:pt modelId="{3247C66B-F2EF-AE4A-B77D-D5DFD452FCBE}" type="pres">
      <dgm:prSet presAssocID="{5B90C253-9451-7743-B89E-25EDB5B53557}" presName="accent_2" presStyleCnt="0"/>
      <dgm:spPr/>
    </dgm:pt>
    <dgm:pt modelId="{FA8F23E5-626B-8C4A-A633-95574401A861}" type="pres">
      <dgm:prSet presAssocID="{5B90C253-9451-7743-B89E-25EDB5B53557}" presName="accentRepeatNode" presStyleLbl="solidFgAcc1" presStyleIdx="1" presStyleCnt="4"/>
      <dgm:spPr/>
    </dgm:pt>
    <dgm:pt modelId="{F71A7509-252B-A947-B182-284337E209C8}" type="pres">
      <dgm:prSet presAssocID="{4BA3A356-D052-0C46-9AD5-C141DAFD6F1C}" presName="text_3" presStyleLbl="node1" presStyleIdx="2" presStyleCnt="4">
        <dgm:presLayoutVars>
          <dgm:bulletEnabled val="1"/>
        </dgm:presLayoutVars>
      </dgm:prSet>
      <dgm:spPr>
        <a:prstGeom prst="roundRect">
          <a:avLst/>
        </a:prstGeom>
      </dgm:spPr>
    </dgm:pt>
    <dgm:pt modelId="{722FC4B5-2A47-7A4D-9D3B-65CAF7E869F0}" type="pres">
      <dgm:prSet presAssocID="{4BA3A356-D052-0C46-9AD5-C141DAFD6F1C}" presName="accent_3" presStyleCnt="0"/>
      <dgm:spPr/>
    </dgm:pt>
    <dgm:pt modelId="{90DA934C-7A5C-B54D-981B-67411D86F733}" type="pres">
      <dgm:prSet presAssocID="{4BA3A356-D052-0C46-9AD5-C141DAFD6F1C}" presName="accentRepeatNode" presStyleLbl="solidFgAcc1" presStyleIdx="2" presStyleCnt="4"/>
      <dgm:spPr/>
    </dgm:pt>
    <dgm:pt modelId="{1CFAFAD3-3598-EA41-B41C-75488DF7FC56}" type="pres">
      <dgm:prSet presAssocID="{932B8A3A-1CDE-2144-BADF-66923F12178E}" presName="text_4" presStyleLbl="node1" presStyleIdx="3" presStyleCnt="4">
        <dgm:presLayoutVars>
          <dgm:bulletEnabled val="1"/>
        </dgm:presLayoutVars>
      </dgm:prSet>
      <dgm:spPr>
        <a:prstGeom prst="roundRect">
          <a:avLst/>
        </a:prstGeom>
      </dgm:spPr>
    </dgm:pt>
    <dgm:pt modelId="{CB144920-5A94-4D41-AD6A-140A74B443B1}" type="pres">
      <dgm:prSet presAssocID="{932B8A3A-1CDE-2144-BADF-66923F12178E}" presName="accent_4" presStyleCnt="0"/>
      <dgm:spPr/>
    </dgm:pt>
    <dgm:pt modelId="{F331A063-662D-234D-AA9C-4D1717C17421}" type="pres">
      <dgm:prSet presAssocID="{932B8A3A-1CDE-2144-BADF-66923F12178E}" presName="accentRepeatNode" presStyleLbl="solidFgAcc1" presStyleIdx="3" presStyleCnt="4"/>
      <dgm:spPr/>
    </dgm:pt>
  </dgm:ptLst>
  <dgm:cxnLst>
    <dgm:cxn modelId="{AFA4AC0C-D19C-1D46-9CC8-13374759F7CC}" type="presOf" srcId="{5F1EBACD-8CBB-F749-A263-D65DAC2305A3}" destId="{07FADF12-C458-7F4F-A9A4-E8D4F8A53286}" srcOrd="0" destOrd="4" presId="urn:microsoft.com/office/officeart/2008/layout/VerticalCurvedList"/>
    <dgm:cxn modelId="{7399E311-05EF-F743-849B-78AAD6F652D2}" type="presOf" srcId="{5B90C253-9451-7743-B89E-25EDB5B53557}" destId="{3E4B20F3-2B8D-E640-B394-7B5B700AC624}" srcOrd="0" destOrd="0" presId="urn:microsoft.com/office/officeart/2008/layout/VerticalCurvedList"/>
    <dgm:cxn modelId="{3094EF1B-A968-6543-808A-61BCCBEA416D}" srcId="{EBF41F30-B526-8F47-8FD4-AD719FBABEE3}" destId="{5B90C253-9451-7743-B89E-25EDB5B53557}" srcOrd="1" destOrd="0" parTransId="{D843CC5B-B2C0-3A4E-B16A-C72CB1FF05EC}" sibTransId="{C3963D95-D2A7-1240-854D-857716EB5A5B}"/>
    <dgm:cxn modelId="{E12C6B1F-2E5C-B540-8499-AAE426A9B5ED}" type="presOf" srcId="{5E9F09BF-6791-8A44-AE06-D758421E593F}" destId="{3E4B20F3-2B8D-E640-B394-7B5B700AC624}" srcOrd="0" destOrd="2" presId="urn:microsoft.com/office/officeart/2008/layout/VerticalCurvedList"/>
    <dgm:cxn modelId="{9863F620-3B16-5045-9232-0CA00DBD00EA}" type="presOf" srcId="{59D6267B-16C3-FD4F-B10C-93FF00A52924}" destId="{3E4B20F3-2B8D-E640-B394-7B5B700AC624}" srcOrd="0" destOrd="3" presId="urn:microsoft.com/office/officeart/2008/layout/VerticalCurvedList"/>
    <dgm:cxn modelId="{0681062B-2471-584E-8D70-82012EF92FD4}" srcId="{F584FE5A-5F7B-624E-9210-DBAD82B71FB2}" destId="{95732996-8939-0740-930B-E9D803FEE1F1}" srcOrd="1" destOrd="0" parTransId="{623832B0-C23D-6E40-BFCE-189B5BB0C17C}" sibTransId="{99A3284A-FB27-104E-B6F1-CD42A2492BBE}"/>
    <dgm:cxn modelId="{F1331431-97F9-0B4B-9417-AFE4D8AEC04F}" srcId="{F584FE5A-5F7B-624E-9210-DBAD82B71FB2}" destId="{A397D2DB-5664-D943-87C6-3152AB2CCBB0}" srcOrd="2" destOrd="0" parTransId="{472472CC-3EE9-0D41-8B61-102BBF3C5F25}" sibTransId="{C925ABF9-240C-5F40-8F63-C357132A1E6C}"/>
    <dgm:cxn modelId="{2F111C32-87DF-D445-ACEB-94EA9FE22BE1}" srcId="{5B90C253-9451-7743-B89E-25EDB5B53557}" destId="{5E9F09BF-6791-8A44-AE06-D758421E593F}" srcOrd="1" destOrd="0" parTransId="{710E739E-4777-D644-A301-5663059EAB35}" sibTransId="{C174B12C-FFA0-754F-9C3E-00CCF848BFA1}"/>
    <dgm:cxn modelId="{688F8C32-80D0-334E-ABCC-167C185231A1}" type="presOf" srcId="{A397D2DB-5664-D943-87C6-3152AB2CCBB0}" destId="{07FADF12-C458-7F4F-A9A4-E8D4F8A53286}" srcOrd="0" destOrd="3" presId="urn:microsoft.com/office/officeart/2008/layout/VerticalCurvedList"/>
    <dgm:cxn modelId="{2BF7563E-B389-8B4A-9DD4-2E95F87C0CD9}" type="presOf" srcId="{1DB2E18A-CC4E-E448-8BA9-994FE5C17869}" destId="{3E4B20F3-2B8D-E640-B394-7B5B700AC624}" srcOrd="0" destOrd="1" presId="urn:microsoft.com/office/officeart/2008/layout/VerticalCurvedList"/>
    <dgm:cxn modelId="{36A31D4B-349E-3C41-B6F6-9A954841EDB4}" type="presOf" srcId="{50A8819E-75D6-2849-BFE7-134364EDCE22}" destId="{06244C3A-F314-F344-85E8-23D586A36049}" srcOrd="0" destOrd="0" presId="urn:microsoft.com/office/officeart/2008/layout/VerticalCurvedList"/>
    <dgm:cxn modelId="{5DD0BB74-DD9A-AA46-8251-399E202BD0F1}" srcId="{5B90C253-9451-7743-B89E-25EDB5B53557}" destId="{59D6267B-16C3-FD4F-B10C-93FF00A52924}" srcOrd="2" destOrd="0" parTransId="{69D92486-7075-984F-B401-A381C3EDA650}" sibTransId="{9A303A3A-BDE8-F348-868F-140B8B811D76}"/>
    <dgm:cxn modelId="{0C3AEE7E-5D36-2947-B64D-88528BB46932}" srcId="{F584FE5A-5F7B-624E-9210-DBAD82B71FB2}" destId="{6CF39B9A-5965-6645-9AD7-C83E9A38A2F8}" srcOrd="0" destOrd="0" parTransId="{B228FE48-931D-374F-A73C-236CA7B213AB}" sibTransId="{50A8819E-75D6-2849-BFE7-134364EDCE22}"/>
    <dgm:cxn modelId="{4AAD118D-C88C-C845-9B1B-D9840848240D}" type="presOf" srcId="{EBF41F30-B526-8F47-8FD4-AD719FBABEE3}" destId="{6161C35B-F4D0-2447-9B94-F54C07A54166}" srcOrd="0" destOrd="0" presId="urn:microsoft.com/office/officeart/2008/layout/VerticalCurvedList"/>
    <dgm:cxn modelId="{0CCBE790-2777-514E-91F4-FB309421E0F4}" srcId="{EBF41F30-B526-8F47-8FD4-AD719FBABEE3}" destId="{F584FE5A-5F7B-624E-9210-DBAD82B71FB2}" srcOrd="0" destOrd="0" parTransId="{8D502310-DF62-C746-80B7-A80F0FABD960}" sibTransId="{44D73B57-8747-C744-B7E2-21D2F3E9A5A5}"/>
    <dgm:cxn modelId="{BE513995-2E84-534B-BDB0-B809B382E29E}" type="presOf" srcId="{932B8A3A-1CDE-2144-BADF-66923F12178E}" destId="{1CFAFAD3-3598-EA41-B41C-75488DF7FC56}" srcOrd="0" destOrd="0" presId="urn:microsoft.com/office/officeart/2008/layout/VerticalCurvedList"/>
    <dgm:cxn modelId="{F2218395-C31B-8849-B756-D7B2E7D54EC9}" srcId="{EBF41F30-B526-8F47-8FD4-AD719FBABEE3}" destId="{4BA3A356-D052-0C46-9AD5-C141DAFD6F1C}" srcOrd="2" destOrd="0" parTransId="{D9B9C0C9-EFDB-EE4F-A601-BFCD194DB3B9}" sibTransId="{69A655C1-8B70-2B4A-8162-10854881169F}"/>
    <dgm:cxn modelId="{8A64F19B-804F-9E4C-8AD9-4B7D0E770958}" srcId="{F584FE5A-5F7B-624E-9210-DBAD82B71FB2}" destId="{5F1EBACD-8CBB-F749-A263-D65DAC2305A3}" srcOrd="3" destOrd="0" parTransId="{D1C2CABB-56BA-3C49-B491-2EFA51F1DF5E}" sibTransId="{A6B8E31C-420D-7C4F-BD8E-A305C25CA82B}"/>
    <dgm:cxn modelId="{CBF730A3-4E5C-4B44-B38B-106BBA710D81}" type="presOf" srcId="{6CF39B9A-5965-6645-9AD7-C83E9A38A2F8}" destId="{07FADF12-C458-7F4F-A9A4-E8D4F8A53286}" srcOrd="0" destOrd="1" presId="urn:microsoft.com/office/officeart/2008/layout/VerticalCurvedList"/>
    <dgm:cxn modelId="{0933A9C3-AC94-514A-B446-F17C174B6C6D}" type="presOf" srcId="{4BA3A356-D052-0C46-9AD5-C141DAFD6F1C}" destId="{F71A7509-252B-A947-B182-284337E209C8}" srcOrd="0" destOrd="0" presId="urn:microsoft.com/office/officeart/2008/layout/VerticalCurvedList"/>
    <dgm:cxn modelId="{9ED19BC6-ED81-0141-8C66-B8F84251CF8D}" type="presOf" srcId="{F584FE5A-5F7B-624E-9210-DBAD82B71FB2}" destId="{07FADF12-C458-7F4F-A9A4-E8D4F8A53286}" srcOrd="0" destOrd="0" presId="urn:microsoft.com/office/officeart/2008/layout/VerticalCurvedList"/>
    <dgm:cxn modelId="{AE1E5CCA-DB83-5041-B895-3666D88710E3}" type="presOf" srcId="{95732996-8939-0740-930B-E9D803FEE1F1}" destId="{07FADF12-C458-7F4F-A9A4-E8D4F8A53286}" srcOrd="0" destOrd="2" presId="urn:microsoft.com/office/officeart/2008/layout/VerticalCurvedList"/>
    <dgm:cxn modelId="{DF6466D3-9F38-7245-8B0A-A0FE2A7D278F}" srcId="{5B90C253-9451-7743-B89E-25EDB5B53557}" destId="{1DB2E18A-CC4E-E448-8BA9-994FE5C17869}" srcOrd="0" destOrd="0" parTransId="{D802F992-275D-1042-8972-E10B054D42A0}" sibTransId="{EEF5ED7E-6141-8449-B381-6C9532004A65}"/>
    <dgm:cxn modelId="{5DCD49ED-4BC3-F343-A9FE-45FFB28CF0D8}" srcId="{EBF41F30-B526-8F47-8FD4-AD719FBABEE3}" destId="{932B8A3A-1CDE-2144-BADF-66923F12178E}" srcOrd="3" destOrd="0" parTransId="{AB13D636-6E73-7A4B-B17E-DD2FD128BCA8}" sibTransId="{A4CEC8AD-5A4D-0B42-BA92-22717638FACA}"/>
    <dgm:cxn modelId="{48F8F1A5-B199-0E41-8FAC-22B6A0FFEC16}" type="presParOf" srcId="{6161C35B-F4D0-2447-9B94-F54C07A54166}" destId="{C31CEB6A-703C-CE4C-81A5-58B56FD421AD}" srcOrd="0" destOrd="0" presId="urn:microsoft.com/office/officeart/2008/layout/VerticalCurvedList"/>
    <dgm:cxn modelId="{1B6216F5-62BF-3748-91E4-B95607A85614}" type="presParOf" srcId="{C31CEB6A-703C-CE4C-81A5-58B56FD421AD}" destId="{F9A73ACB-7184-B44F-902E-5B4D511CFF98}" srcOrd="0" destOrd="0" presId="urn:microsoft.com/office/officeart/2008/layout/VerticalCurvedList"/>
    <dgm:cxn modelId="{82485BB1-5EC0-9A4A-A3B0-D2514524ECD3}" type="presParOf" srcId="{F9A73ACB-7184-B44F-902E-5B4D511CFF98}" destId="{8971FD2C-FC8E-334F-BD3C-BFE65A02CCC7}" srcOrd="0" destOrd="0" presId="urn:microsoft.com/office/officeart/2008/layout/VerticalCurvedList"/>
    <dgm:cxn modelId="{9C338F78-6759-DB4C-889F-FB4EC86DF7D5}" type="presParOf" srcId="{F9A73ACB-7184-B44F-902E-5B4D511CFF98}" destId="{06244C3A-F314-F344-85E8-23D586A36049}" srcOrd="1" destOrd="0" presId="urn:microsoft.com/office/officeart/2008/layout/VerticalCurvedList"/>
    <dgm:cxn modelId="{B3D240FA-299F-E840-BE92-DD1AE3366DB3}" type="presParOf" srcId="{F9A73ACB-7184-B44F-902E-5B4D511CFF98}" destId="{79202761-C2B3-B34A-BBC1-9057785474B0}" srcOrd="2" destOrd="0" presId="urn:microsoft.com/office/officeart/2008/layout/VerticalCurvedList"/>
    <dgm:cxn modelId="{0EDDDF8A-9B2F-2848-AEF7-68116DFC0731}" type="presParOf" srcId="{F9A73ACB-7184-B44F-902E-5B4D511CFF98}" destId="{8EC99358-04C1-8D4C-BF21-E1C34D94B756}" srcOrd="3" destOrd="0" presId="urn:microsoft.com/office/officeart/2008/layout/VerticalCurvedList"/>
    <dgm:cxn modelId="{DBACB321-41FD-B94B-A6C2-171FB5E89B76}" type="presParOf" srcId="{C31CEB6A-703C-CE4C-81A5-58B56FD421AD}" destId="{07FADF12-C458-7F4F-A9A4-E8D4F8A53286}" srcOrd="1" destOrd="0" presId="urn:microsoft.com/office/officeart/2008/layout/VerticalCurvedList"/>
    <dgm:cxn modelId="{FB0B7D8D-80B5-B641-A8A6-604E23224D63}" type="presParOf" srcId="{C31CEB6A-703C-CE4C-81A5-58B56FD421AD}" destId="{4598DE07-BFD2-3842-B1F8-AA952A482239}" srcOrd="2" destOrd="0" presId="urn:microsoft.com/office/officeart/2008/layout/VerticalCurvedList"/>
    <dgm:cxn modelId="{AD8DDB74-51C0-C947-97FB-B8FD055049FD}" type="presParOf" srcId="{4598DE07-BFD2-3842-B1F8-AA952A482239}" destId="{E6A1B80C-F574-F442-A888-FF711904C423}" srcOrd="0" destOrd="0" presId="urn:microsoft.com/office/officeart/2008/layout/VerticalCurvedList"/>
    <dgm:cxn modelId="{A0454F80-0F0B-B34F-B8D2-9935E2F917D7}" type="presParOf" srcId="{C31CEB6A-703C-CE4C-81A5-58B56FD421AD}" destId="{3E4B20F3-2B8D-E640-B394-7B5B700AC624}" srcOrd="3" destOrd="0" presId="urn:microsoft.com/office/officeart/2008/layout/VerticalCurvedList"/>
    <dgm:cxn modelId="{ED5FA422-4FD3-CD4F-BB8A-29122105C37A}" type="presParOf" srcId="{C31CEB6A-703C-CE4C-81A5-58B56FD421AD}" destId="{3247C66B-F2EF-AE4A-B77D-D5DFD452FCBE}" srcOrd="4" destOrd="0" presId="urn:microsoft.com/office/officeart/2008/layout/VerticalCurvedList"/>
    <dgm:cxn modelId="{414192F1-A0E8-7C40-B30D-B314E05FFFF1}" type="presParOf" srcId="{3247C66B-F2EF-AE4A-B77D-D5DFD452FCBE}" destId="{FA8F23E5-626B-8C4A-A633-95574401A861}" srcOrd="0" destOrd="0" presId="urn:microsoft.com/office/officeart/2008/layout/VerticalCurvedList"/>
    <dgm:cxn modelId="{8D0D691D-AA53-A143-881F-36E46EC30438}" type="presParOf" srcId="{C31CEB6A-703C-CE4C-81A5-58B56FD421AD}" destId="{F71A7509-252B-A947-B182-284337E209C8}" srcOrd="5" destOrd="0" presId="urn:microsoft.com/office/officeart/2008/layout/VerticalCurvedList"/>
    <dgm:cxn modelId="{FCE953CA-0E44-C541-A301-46FE11B5FFF7}" type="presParOf" srcId="{C31CEB6A-703C-CE4C-81A5-58B56FD421AD}" destId="{722FC4B5-2A47-7A4D-9D3B-65CAF7E869F0}" srcOrd="6" destOrd="0" presId="urn:microsoft.com/office/officeart/2008/layout/VerticalCurvedList"/>
    <dgm:cxn modelId="{68699F58-4A2D-6B4D-A906-7C90AE278C5D}" type="presParOf" srcId="{722FC4B5-2A47-7A4D-9D3B-65CAF7E869F0}" destId="{90DA934C-7A5C-B54D-981B-67411D86F733}" srcOrd="0" destOrd="0" presId="urn:microsoft.com/office/officeart/2008/layout/VerticalCurvedList"/>
    <dgm:cxn modelId="{F8095447-FE54-7442-9C4C-B9C54B7E3429}" type="presParOf" srcId="{C31CEB6A-703C-CE4C-81A5-58B56FD421AD}" destId="{1CFAFAD3-3598-EA41-B41C-75488DF7FC56}" srcOrd="7" destOrd="0" presId="urn:microsoft.com/office/officeart/2008/layout/VerticalCurvedList"/>
    <dgm:cxn modelId="{B1E1388C-957F-B245-A51D-6F2BE53F7004}" type="presParOf" srcId="{C31CEB6A-703C-CE4C-81A5-58B56FD421AD}" destId="{CB144920-5A94-4D41-AD6A-140A74B443B1}" srcOrd="8" destOrd="0" presId="urn:microsoft.com/office/officeart/2008/layout/VerticalCurvedList"/>
    <dgm:cxn modelId="{AF2D8938-B3CF-1A47-A61E-D105FE0B0188}" type="presParOf" srcId="{CB144920-5A94-4D41-AD6A-140A74B443B1}" destId="{F331A063-662D-234D-AA9C-4D1717C1742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4C3A-F314-F344-85E8-23D586A36049}">
      <dsp:nvSpPr>
        <dsp:cNvPr id="0" name=""/>
        <dsp:cNvSpPr/>
      </dsp:nvSpPr>
      <dsp:spPr>
        <a:xfrm>
          <a:off x="-6477459" y="-990692"/>
          <a:ext cx="7709831" cy="7709831"/>
        </a:xfrm>
        <a:prstGeom prst="blockArc">
          <a:avLst>
            <a:gd name="adj1" fmla="val 18900000"/>
            <a:gd name="adj2" fmla="val 2700000"/>
            <a:gd name="adj3" fmla="val 28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FADF12-C458-7F4F-A9A4-E8D4F8A53286}">
      <dsp:nvSpPr>
        <dsp:cNvPr id="0" name=""/>
        <dsp:cNvSpPr/>
      </dsp:nvSpPr>
      <dsp:spPr>
        <a:xfrm>
          <a:off x="644892" y="322005"/>
          <a:ext cx="6753186" cy="111805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503" tIns="50800" rIns="50800" bIns="50800" numCol="1" spcCol="1270" anchor="t" anchorCtr="0">
          <a:noAutofit/>
        </a:bodyPr>
        <a:lstStyle/>
        <a:p>
          <a:pPr marL="0" lvl="0" indent="0" algn="l" defTabSz="889000">
            <a:lnSpc>
              <a:spcPct val="90000"/>
            </a:lnSpc>
            <a:spcBef>
              <a:spcPct val="0"/>
            </a:spcBef>
            <a:spcAft>
              <a:spcPct val="35000"/>
            </a:spcAft>
            <a:buNone/>
          </a:pPr>
          <a:r>
            <a:rPr lang="es-ES_tradnl" sz="2000" kern="1200" dirty="0"/>
            <a:t>Imposición de comparendos – Proceso contravencional</a:t>
          </a:r>
          <a:endParaRPr lang="es-MX" sz="2000" kern="1200" dirty="0"/>
        </a:p>
        <a:p>
          <a:pPr marL="114300" lvl="1" indent="-114300" algn="l" defTabSz="533400">
            <a:lnSpc>
              <a:spcPct val="90000"/>
            </a:lnSpc>
            <a:spcBef>
              <a:spcPct val="0"/>
            </a:spcBef>
            <a:spcAft>
              <a:spcPct val="15000"/>
            </a:spcAft>
            <a:buChar char="•"/>
          </a:pPr>
          <a:r>
            <a:rPr lang="es-ES_tradnl" sz="1200" kern="1200" dirty="0"/>
            <a:t>Sanciones</a:t>
          </a:r>
        </a:p>
        <a:p>
          <a:pPr marL="114300" lvl="1" indent="-114300" algn="l" defTabSz="533400">
            <a:lnSpc>
              <a:spcPct val="90000"/>
            </a:lnSpc>
            <a:spcBef>
              <a:spcPct val="0"/>
            </a:spcBef>
            <a:spcAft>
              <a:spcPct val="15000"/>
            </a:spcAft>
            <a:buChar char="•"/>
          </a:pPr>
          <a:r>
            <a:rPr lang="es-ES_tradnl" sz="1200" kern="1200" dirty="0"/>
            <a:t>Caducidades</a:t>
          </a:r>
        </a:p>
        <a:p>
          <a:pPr marL="114300" lvl="1" indent="-114300" algn="l" defTabSz="533400">
            <a:lnSpc>
              <a:spcPct val="90000"/>
            </a:lnSpc>
            <a:spcBef>
              <a:spcPct val="0"/>
            </a:spcBef>
            <a:spcAft>
              <a:spcPct val="15000"/>
            </a:spcAft>
            <a:buChar char="•"/>
          </a:pPr>
          <a:r>
            <a:rPr lang="es-ES_tradnl" sz="1200" kern="1200" dirty="0"/>
            <a:t>Prescripciones</a:t>
          </a:r>
        </a:p>
        <a:p>
          <a:pPr marL="114300" lvl="1" indent="-114300" algn="l" defTabSz="533400">
            <a:lnSpc>
              <a:spcPct val="90000"/>
            </a:lnSpc>
            <a:spcBef>
              <a:spcPct val="0"/>
            </a:spcBef>
            <a:spcAft>
              <a:spcPct val="15000"/>
            </a:spcAft>
            <a:buChar char="•"/>
          </a:pPr>
          <a:r>
            <a:rPr lang="es-ES_tradnl" sz="1200" kern="1200" dirty="0"/>
            <a:t>Exoneraciones</a:t>
          </a:r>
        </a:p>
      </dsp:txBody>
      <dsp:txXfrm>
        <a:off x="699471" y="376584"/>
        <a:ext cx="6644028" cy="1008901"/>
      </dsp:txXfrm>
    </dsp:sp>
    <dsp:sp modelId="{E6A1B80C-F574-F442-A888-FF711904C423}">
      <dsp:nvSpPr>
        <dsp:cNvPr id="0" name=""/>
        <dsp:cNvSpPr/>
      </dsp:nvSpPr>
      <dsp:spPr>
        <a:xfrm>
          <a:off x="94102" y="330244"/>
          <a:ext cx="1101580" cy="110158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4B20F3-2B8D-E640-B394-7B5B700AC624}">
      <dsp:nvSpPr>
        <dsp:cNvPr id="0" name=""/>
        <dsp:cNvSpPr/>
      </dsp:nvSpPr>
      <dsp:spPr>
        <a:xfrm>
          <a:off x="1150141" y="1646752"/>
          <a:ext cx="6247937" cy="111281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503" tIns="50800" rIns="50800" bIns="50800" numCol="1" spcCol="1270" anchor="t" anchorCtr="0">
          <a:noAutofit/>
        </a:bodyPr>
        <a:lstStyle/>
        <a:p>
          <a:pPr marL="0" lvl="0" indent="0" algn="l" defTabSz="889000">
            <a:lnSpc>
              <a:spcPct val="90000"/>
            </a:lnSpc>
            <a:spcBef>
              <a:spcPct val="0"/>
            </a:spcBef>
            <a:spcAft>
              <a:spcPct val="35000"/>
            </a:spcAft>
            <a:buNone/>
          </a:pPr>
          <a:r>
            <a:rPr lang="es-ES_tradnl" sz="2000" kern="1200" dirty="0"/>
            <a:t>Capacidad Operativa en el Organismo de Transito</a:t>
          </a:r>
        </a:p>
        <a:p>
          <a:pPr marL="114300" lvl="1" indent="-114300" algn="l" defTabSz="533400">
            <a:lnSpc>
              <a:spcPct val="90000"/>
            </a:lnSpc>
            <a:spcBef>
              <a:spcPct val="0"/>
            </a:spcBef>
            <a:spcAft>
              <a:spcPct val="15000"/>
            </a:spcAft>
            <a:buChar char="•"/>
          </a:pPr>
          <a:r>
            <a:rPr lang="es-ES_tradnl" sz="1200" kern="1200"/>
            <a:t>Agentes</a:t>
          </a:r>
          <a:endParaRPr lang="es-ES_tradnl" sz="1200" kern="1200" dirty="0"/>
        </a:p>
        <a:p>
          <a:pPr marL="114300" lvl="1" indent="-114300" algn="l" defTabSz="533400">
            <a:lnSpc>
              <a:spcPct val="90000"/>
            </a:lnSpc>
            <a:spcBef>
              <a:spcPct val="0"/>
            </a:spcBef>
            <a:spcAft>
              <a:spcPct val="15000"/>
            </a:spcAft>
            <a:buChar char="•"/>
          </a:pPr>
          <a:r>
            <a:rPr lang="es-ES_tradnl" sz="1200" kern="1200" dirty="0"/>
            <a:t>Inspectores</a:t>
          </a:r>
        </a:p>
        <a:p>
          <a:pPr marL="114300" lvl="1" indent="-114300" algn="l" defTabSz="533400">
            <a:lnSpc>
              <a:spcPct val="90000"/>
            </a:lnSpc>
            <a:spcBef>
              <a:spcPct val="0"/>
            </a:spcBef>
            <a:spcAft>
              <a:spcPct val="15000"/>
            </a:spcAft>
            <a:buChar char="•"/>
          </a:pPr>
          <a:r>
            <a:rPr lang="es-ES_tradnl" sz="1200" kern="1200" dirty="0"/>
            <a:t>Tecnologías </a:t>
          </a:r>
        </a:p>
      </dsp:txBody>
      <dsp:txXfrm>
        <a:off x="1204464" y="1701075"/>
        <a:ext cx="6139291" cy="1004170"/>
      </dsp:txXfrm>
    </dsp:sp>
    <dsp:sp modelId="{FA8F23E5-626B-8C4A-A633-95574401A861}">
      <dsp:nvSpPr>
        <dsp:cNvPr id="0" name=""/>
        <dsp:cNvSpPr/>
      </dsp:nvSpPr>
      <dsp:spPr>
        <a:xfrm>
          <a:off x="599351" y="1652370"/>
          <a:ext cx="1101580" cy="110158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1A7509-252B-A947-B182-284337E209C8}">
      <dsp:nvSpPr>
        <dsp:cNvPr id="0" name=""/>
        <dsp:cNvSpPr/>
      </dsp:nvSpPr>
      <dsp:spPr>
        <a:xfrm>
          <a:off x="1150141" y="3084653"/>
          <a:ext cx="6247937" cy="88126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503" tIns="50800" rIns="50800" bIns="50800" numCol="1" spcCol="1270" anchor="ctr" anchorCtr="0">
          <a:noAutofit/>
        </a:bodyPr>
        <a:lstStyle/>
        <a:p>
          <a:pPr marL="0" lvl="0" indent="0" algn="l" defTabSz="889000">
            <a:lnSpc>
              <a:spcPct val="90000"/>
            </a:lnSpc>
            <a:spcBef>
              <a:spcPct val="0"/>
            </a:spcBef>
            <a:spcAft>
              <a:spcPct val="35000"/>
            </a:spcAft>
            <a:buNone/>
          </a:pPr>
          <a:r>
            <a:rPr lang="es-ES_tradnl" sz="2000" kern="1200" dirty="0"/>
            <a:t>Capacidad Administrativa / Cobro Coactivo</a:t>
          </a:r>
        </a:p>
      </dsp:txBody>
      <dsp:txXfrm>
        <a:off x="1193161" y="3127673"/>
        <a:ext cx="6161897" cy="795224"/>
      </dsp:txXfrm>
    </dsp:sp>
    <dsp:sp modelId="{90DA934C-7A5C-B54D-981B-67411D86F733}">
      <dsp:nvSpPr>
        <dsp:cNvPr id="0" name=""/>
        <dsp:cNvSpPr/>
      </dsp:nvSpPr>
      <dsp:spPr>
        <a:xfrm>
          <a:off x="599351" y="2974495"/>
          <a:ext cx="1101580" cy="110158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FAFAD3-3598-EA41-B41C-75488DF7FC56}">
      <dsp:nvSpPr>
        <dsp:cNvPr id="0" name=""/>
        <dsp:cNvSpPr/>
      </dsp:nvSpPr>
      <dsp:spPr>
        <a:xfrm>
          <a:off x="644892" y="4406778"/>
          <a:ext cx="6753186" cy="88126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503" tIns="50800" rIns="50800" bIns="50800" numCol="1" spcCol="1270" anchor="ctr" anchorCtr="0">
          <a:noAutofit/>
        </a:bodyPr>
        <a:lstStyle/>
        <a:p>
          <a:pPr marL="0" lvl="0" indent="0" algn="l" defTabSz="889000">
            <a:lnSpc>
              <a:spcPct val="90000"/>
            </a:lnSpc>
            <a:spcBef>
              <a:spcPct val="0"/>
            </a:spcBef>
            <a:spcAft>
              <a:spcPct val="35000"/>
            </a:spcAft>
            <a:buNone/>
          </a:pPr>
          <a:r>
            <a:rPr lang="es-ES_tradnl" sz="2000" kern="1200" dirty="0"/>
            <a:t>Políticas para el control de la ilegalidad  / Cumplimiento requerimientos de la Superintendencia de Transporte</a:t>
          </a:r>
        </a:p>
      </dsp:txBody>
      <dsp:txXfrm>
        <a:off x="687912" y="4449798"/>
        <a:ext cx="6667146" cy="795224"/>
      </dsp:txXfrm>
    </dsp:sp>
    <dsp:sp modelId="{F331A063-662D-234D-AA9C-4D1717C17421}">
      <dsp:nvSpPr>
        <dsp:cNvPr id="0" name=""/>
        <dsp:cNvSpPr/>
      </dsp:nvSpPr>
      <dsp:spPr>
        <a:xfrm>
          <a:off x="94102" y="4296620"/>
          <a:ext cx="1101580" cy="110158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CB3E5-3112-C642-BDD0-A285BD2949FE}" type="datetimeFigureOut">
              <a:rPr lang="es-CO" smtClean="0"/>
              <a:t>10/05/2024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88552-F867-174D-AA12-E4A1857CF833}" type="slidenum">
              <a:rPr lang="es-CO" smtClean="0"/>
              <a:t>‹Nº›</a:t>
            </a:fld>
            <a:endParaRPr lang="es-CO"/>
          </a:p>
        </p:txBody>
      </p:sp>
    </p:spTree>
    <p:extLst>
      <p:ext uri="{BB962C8B-B14F-4D97-AF65-F5344CB8AC3E}">
        <p14:creationId xmlns:p14="http://schemas.microsoft.com/office/powerpoint/2010/main" val="3168956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67888552-F867-174D-AA12-E4A1857CF833}" type="slidenum">
              <a:rPr lang="es-CO" smtClean="0"/>
              <a:t>18</a:t>
            </a:fld>
            <a:endParaRPr lang="es-CO"/>
          </a:p>
        </p:txBody>
      </p:sp>
    </p:spTree>
    <p:extLst>
      <p:ext uri="{BB962C8B-B14F-4D97-AF65-F5344CB8AC3E}">
        <p14:creationId xmlns:p14="http://schemas.microsoft.com/office/powerpoint/2010/main" val="200185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67888552-F867-174D-AA12-E4A1857CF833}" type="slidenum">
              <a:rPr lang="es-CO" smtClean="0"/>
              <a:t>28</a:t>
            </a:fld>
            <a:endParaRPr lang="es-CO"/>
          </a:p>
        </p:txBody>
      </p:sp>
    </p:spTree>
    <p:extLst>
      <p:ext uri="{BB962C8B-B14F-4D97-AF65-F5344CB8AC3E}">
        <p14:creationId xmlns:p14="http://schemas.microsoft.com/office/powerpoint/2010/main" val="419716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6FDB0-287C-D946-BC84-C12DEDFED61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615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A6FDB0-287C-D946-BC84-C12DEDFED613}" type="slidenum">
              <a:rPr lang="es-ES_tradnl" smtClean="0"/>
              <a:t>38</a:t>
            </a:fld>
            <a:endParaRPr lang="es-ES_tradnl"/>
          </a:p>
        </p:txBody>
      </p:sp>
    </p:spTree>
    <p:extLst>
      <p:ext uri="{BB962C8B-B14F-4D97-AF65-F5344CB8AC3E}">
        <p14:creationId xmlns:p14="http://schemas.microsoft.com/office/powerpoint/2010/main" val="2378145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C9B94-5F27-576C-CA5C-03776D97B5ED}"/>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98CF9ECD-2115-756F-CB30-633C396A4C2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900A6178-C2D6-C7DD-C6F3-0B11077A4477}"/>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05FF539E-5739-F701-38AE-7CF495BDF1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7075E75-15C6-0427-A9C4-6136309279BA}"/>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3476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40A6D-40F3-7035-3325-AE83E931D2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2A7D9E6-CAB5-4C7D-1B30-20A8388CC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O"/>
          </a:p>
        </p:txBody>
      </p:sp>
      <p:sp>
        <p:nvSpPr>
          <p:cNvPr id="4" name="Marcador de texto 3">
            <a:extLst>
              <a:ext uri="{FF2B5EF4-FFF2-40B4-BE49-F238E27FC236}">
                <a16:creationId xmlns:a16="http://schemas.microsoft.com/office/drawing/2014/main" id="{F0A158BF-FF6E-847D-7E00-B915B20CB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39390A-542E-6DBE-B740-E7FDBBCE6EED}"/>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6" name="Marcador de pie de página 5">
            <a:extLst>
              <a:ext uri="{FF2B5EF4-FFF2-40B4-BE49-F238E27FC236}">
                <a16:creationId xmlns:a16="http://schemas.microsoft.com/office/drawing/2014/main" id="{9B7D9DE0-64E2-8E89-8A15-452E8AA94F2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E475C1F-5491-8C9E-8151-1880521446C1}"/>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87961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F4EC1-9A5D-C203-76EE-ED4DAF203C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A7A7F30-1956-B62C-272A-ADC185335C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5F27784-2A13-DEBA-B7A7-B5648B35FB48}"/>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9C7E5DFF-BAFB-4478-A79E-3627C940E48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E276D13-E0C3-87F7-8BC4-DE19BB4AAA76}"/>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557693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53264E-1F1E-8B7A-0B7F-6674E21A868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CC91289-1055-C474-3D7D-6E330117F1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FE36228-3BC4-C5F3-04FA-86D9A06579D7}"/>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28F34147-CC63-D11E-9D95-4CEEF5A94C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85551F5-FFA7-F14A-22DF-F76AFD2C1CC2}"/>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587799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8" name="Google Shape;88;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671215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p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0" name="Google Shape;100;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625570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p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7" name="Google Shape;107;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737175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3" name="Google Shape;113;p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4" name="Google Shape;114;p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5" name="Google Shape;115;p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6" name="Google Shape;116;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4545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537185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24"/>
        <p:cNvGrpSpPr/>
        <p:nvPr/>
      </p:nvGrpSpPr>
      <p:grpSpPr>
        <a:xfrm>
          <a:off x="0" y="0"/>
          <a:ext cx="0" cy="0"/>
          <a:chOff x="0" y="0"/>
          <a:chExt cx="0" cy="0"/>
        </a:xfrm>
      </p:grpSpPr>
      <p:sp>
        <p:nvSpPr>
          <p:cNvPr id="125" name="Google Shape;125;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78733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128"/>
        <p:cNvGrpSpPr/>
        <p:nvPr/>
      </p:nvGrpSpPr>
      <p:grpSpPr>
        <a:xfrm>
          <a:off x="0" y="0"/>
          <a:ext cx="0" cy="0"/>
          <a:chOff x="0" y="0"/>
          <a:chExt cx="0" cy="0"/>
        </a:xfrm>
      </p:grpSpPr>
      <p:sp>
        <p:nvSpPr>
          <p:cNvPr id="129" name="Google Shape;129;p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1" name="Google Shape;131;p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2" name="Google Shape;132;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33610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64667-C21E-EE3C-5C2B-E48E142B8C2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B0BED777-E17A-810A-AF6E-DAF4A8C64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EDEF531-DDB4-9A1A-52CB-5FA671BE343D}"/>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E1ED2994-B1B0-D8CB-CDBA-A12484008FD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0D4BFD7-F8E9-8E84-59BD-6C603AA00FED}"/>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221900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135"/>
        <p:cNvGrpSpPr/>
        <p:nvPr/>
      </p:nvGrpSpPr>
      <p:grpSpPr>
        <a:xfrm>
          <a:off x="0" y="0"/>
          <a:ext cx="0" cy="0"/>
          <a:chOff x="0" y="0"/>
          <a:chExt cx="0" cy="0"/>
        </a:xfrm>
      </p:grpSpPr>
      <p:sp>
        <p:nvSpPr>
          <p:cNvPr id="136" name="Google Shape;136;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10"/>
          <p:cNvSpPr>
            <a:spLocks noGrp="1"/>
          </p:cNvSpPr>
          <p:nvPr>
            <p:ph type="pic" idx="2"/>
          </p:nvPr>
        </p:nvSpPr>
        <p:spPr>
          <a:xfrm>
            <a:off x="5183188" y="987425"/>
            <a:ext cx="6172200" cy="4873500"/>
          </a:xfrm>
          <a:prstGeom prst="rect">
            <a:avLst/>
          </a:prstGeom>
          <a:noFill/>
          <a:ln>
            <a:noFill/>
          </a:ln>
        </p:spPr>
      </p:sp>
      <p:sp>
        <p:nvSpPr>
          <p:cNvPr id="138" name="Google Shape;138;p1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9" name="Google Shape;139;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562250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142"/>
        <p:cNvGrpSpPr/>
        <p:nvPr/>
      </p:nvGrpSpPr>
      <p:grpSpPr>
        <a:xfrm>
          <a:off x="0" y="0"/>
          <a:ext cx="0" cy="0"/>
          <a:chOff x="0" y="0"/>
          <a:chExt cx="0" cy="0"/>
        </a:xfrm>
      </p:grpSpPr>
      <p:sp>
        <p:nvSpPr>
          <p:cNvPr id="143" name="Google Shape;143;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5" name="Google Shape;145;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824829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148"/>
        <p:cNvGrpSpPr/>
        <p:nvPr/>
      </p:nvGrpSpPr>
      <p:grpSpPr>
        <a:xfrm>
          <a:off x="0" y="0"/>
          <a:ext cx="0" cy="0"/>
          <a:chOff x="0" y="0"/>
          <a:chExt cx="0" cy="0"/>
        </a:xfrm>
      </p:grpSpPr>
      <p:sp>
        <p:nvSpPr>
          <p:cNvPr id="149" name="Google Shape;149;p1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1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1" name="Google Shape;151;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00396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C9B94-5F27-576C-CA5C-03776D97B5E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8CF9ECD-2115-756F-CB30-633C396A4C2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00A6178-C2D6-C7DD-C6F3-0B11077A4477}"/>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05FF539E-5739-F701-38AE-7CF495BDF1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7075E75-15C6-0427-A9C4-6136309279BA}"/>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347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41FB5-2C74-4EC3-E5C0-2E05B866042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89A13A9-5F25-7A2F-4C0A-D1FF7C37F7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DCB142-CE85-5A04-D74E-E9D12A72EF89}"/>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9F1A1157-98F5-BAB6-BB2E-4187561D14D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A4A3062-730C-E1E9-74A9-E8278FADFEF1}"/>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8347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C9BA64-D303-2269-A35B-4789C5EC566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0189D6B-3B4F-F29B-CC12-D55E939C07D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71A831F-5A64-73EB-9535-B3943DE307C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F126774A-FD32-B9F2-3B9E-91AECBE4B003}"/>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6" name="Marcador de pie de página 5">
            <a:extLst>
              <a:ext uri="{FF2B5EF4-FFF2-40B4-BE49-F238E27FC236}">
                <a16:creationId xmlns:a16="http://schemas.microsoft.com/office/drawing/2014/main" id="{F9864099-E4E7-4A41-E112-FAAF15014FF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BEF12FA-AEE7-2AAE-1E6A-A892F6B92D0F}"/>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773251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8A94FB-B50D-D7F9-B8D1-D4132B34AE0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40C015A-F963-82E7-D570-5E78BE894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34BF0C9-C60F-8BC8-927D-443736795D9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6A8EB92-2F62-D972-74B5-7DAC8D745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CD52327-02DF-8D80-A257-B2CC7F3EA8D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A20B4925-2CD1-A99A-2572-8E00AAAE3BA3}"/>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8" name="Marcador de pie de página 7">
            <a:extLst>
              <a:ext uri="{FF2B5EF4-FFF2-40B4-BE49-F238E27FC236}">
                <a16:creationId xmlns:a16="http://schemas.microsoft.com/office/drawing/2014/main" id="{4F6363B2-F1BD-FAF9-2F13-08A36FB6322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76DC013-ECF3-ACAC-74FE-537FE22EA4DD}"/>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226126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50100-8F44-1D9A-3F4E-DFE81324DEA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3FCB48E-1BBA-D7DD-343A-24B205B38832}"/>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4" name="Marcador de pie de página 3">
            <a:extLst>
              <a:ext uri="{FF2B5EF4-FFF2-40B4-BE49-F238E27FC236}">
                <a16:creationId xmlns:a16="http://schemas.microsoft.com/office/drawing/2014/main" id="{E809DEBD-4A40-5F6B-6A4C-E26521864C2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F141FBB-DC96-00B3-B900-03E0696EDFB8}"/>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6797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13D52B9-09EB-6652-BB46-6310088B5626}"/>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3" name="Marcador de pie de página 2">
            <a:extLst>
              <a:ext uri="{FF2B5EF4-FFF2-40B4-BE49-F238E27FC236}">
                <a16:creationId xmlns:a16="http://schemas.microsoft.com/office/drawing/2014/main" id="{EAAE8D00-27E3-CE46-FAEB-BBB716510DF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0B8094B-FC72-69A5-1E99-67B2D76D8827}"/>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241629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2432F5-7136-C374-D824-DFB3CA1C1D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E957148-A18B-46C1-A422-D0AEB65FFE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56BBB9B4-508B-0710-E737-1FEF1819D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9190769-EB50-08D4-4DC0-0335505E0689}"/>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6" name="Marcador de pie de página 5">
            <a:extLst>
              <a:ext uri="{FF2B5EF4-FFF2-40B4-BE49-F238E27FC236}">
                <a16:creationId xmlns:a16="http://schemas.microsoft.com/office/drawing/2014/main" id="{0761BC01-5262-E0E1-E1C9-A0F04E22BAC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B73A281-C37B-CA4C-B1F9-2CB36716B715}"/>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771039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22631B-DA93-674A-0E82-DB777DE3A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3612A1C-23F5-7C29-563B-BE42ABC9C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6B0A8CD2-0EF6-B1F3-34E8-A39DEC1ED2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BCD75930-C2D1-7599-DE14-7EC84ED9C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5522243F-E44D-6327-F41A-36D44EED88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269F0-EEA4-0E40-AC05-8F487FE3FC24}" type="slidenum">
              <a:rPr lang="es-CO" smtClean="0"/>
              <a:t>‹Nº›</a:t>
            </a:fld>
            <a:endParaRPr lang="es-CO"/>
          </a:p>
        </p:txBody>
      </p:sp>
    </p:spTree>
    <p:extLst>
      <p:ext uri="{BB962C8B-B14F-4D97-AF65-F5344CB8AC3E}">
        <p14:creationId xmlns:p14="http://schemas.microsoft.com/office/powerpoint/2010/main" val="2119933566"/>
      </p:ext>
    </p:extLst>
  </p:cSld>
  <p:clrMap bg1="lt1" tx1="dk1" bg2="lt2" tx2="dk2" accent1="accent1" accent2="accent2" accent3="accent3" accent4="accent4" accent5="accent5" accent6="accent6" hlink="hlink" folHlink="folHlink"/>
  <p:sldLayoutIdLst>
    <p:sldLayoutId id="21474837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1" name="Google Shape;8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958505423"/>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png"/><Relationship Id="rId7" Type="http://schemas.openxmlformats.org/officeDocument/2006/relationships/image" Target="../media/image38.sv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3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3.png"/><Relationship Id="rId7" Type="http://schemas.openxmlformats.org/officeDocument/2006/relationships/image" Target="../media/image45.emf"/><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45.png"/><Relationship Id="rId5" Type="http://schemas.microsoft.com/office/2014/relationships/chartEx" Target="../charts/chartEx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hyperlink" Target="https://www.supertransporte.gov.co/index.php/formulario-sisi-peccit" TargetMode="Externa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3.png"/><Relationship Id="rId7" Type="http://schemas.microsoft.com/office/2014/relationships/chartEx" Target="../charts/chartEx3.xml"/><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49.emf"/><Relationship Id="rId5" Type="http://schemas.openxmlformats.org/officeDocument/2006/relationships/image" Target="../media/image8.png"/><Relationship Id="rId4" Type="http://schemas.microsoft.com/office/2014/relationships/chartEx" Target="../charts/chartEx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13.png"/><Relationship Id="rId7" Type="http://schemas.openxmlformats.org/officeDocument/2006/relationships/image" Target="../media/image50.emf"/><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53.png"/><Relationship Id="rId5" Type="http://schemas.microsoft.com/office/2014/relationships/chartEx" Target="../charts/chartEx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4.jpeg"/><Relationship Id="rId3" Type="http://schemas.openxmlformats.org/officeDocument/2006/relationships/video" Target="https://www.youtube.com/embed/p1W8y6EG7AY?feature=oembed" TargetMode="External"/><Relationship Id="rId7" Type="http://schemas.openxmlformats.org/officeDocument/2006/relationships/image" Target="../media/image13.png"/><Relationship Id="rId12" Type="http://schemas.openxmlformats.org/officeDocument/2006/relationships/image" Target="../media/image53.jpeg"/><Relationship Id="rId2" Type="http://schemas.openxmlformats.org/officeDocument/2006/relationships/video" Target="https://www.youtube.com/embed/-F9XI12C1sM?feature=oembed" TargetMode="External"/><Relationship Id="rId1" Type="http://schemas.openxmlformats.org/officeDocument/2006/relationships/video" Target="https://www.youtube.com/embed/NERJhyXq978?feature=oembed" TargetMode="External"/><Relationship Id="rId6" Type="http://schemas.openxmlformats.org/officeDocument/2006/relationships/image" Target="../media/image12.png"/><Relationship Id="rId11" Type="http://schemas.openxmlformats.org/officeDocument/2006/relationships/image" Target="../media/image52.jpeg"/><Relationship Id="rId5" Type="http://schemas.openxmlformats.org/officeDocument/2006/relationships/slideLayout" Target="../slideLayouts/slideLayout8.xml"/><Relationship Id="rId10" Type="http://schemas.openxmlformats.org/officeDocument/2006/relationships/image" Target="../media/image56.png"/><Relationship Id="rId4" Type="http://schemas.openxmlformats.org/officeDocument/2006/relationships/video" Target="https://www.youtube.com/embed/m2j1p_1O1Bk?feature=oembed" TargetMode="External"/><Relationship Id="rId9" Type="http://schemas.microsoft.com/office/2014/relationships/chartEx" Target="../charts/chartEx5.xml"/><Relationship Id="rId14" Type="http://schemas.openxmlformats.org/officeDocument/2006/relationships/image" Target="../media/image55.jpe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7.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tags" Target="../tags/tag3.xml"/><Relationship Id="rId7" Type="http://schemas.openxmlformats.org/officeDocument/2006/relationships/slideLayout" Target="../slideLayouts/slideLayout3.xml"/><Relationship Id="rId12" Type="http://schemas.openxmlformats.org/officeDocument/2006/relationships/image" Target="../media/image70.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9.png"/><Relationship Id="rId5" Type="http://schemas.openxmlformats.org/officeDocument/2006/relationships/tags" Target="../tags/tag5.xml"/><Relationship Id="rId15" Type="http://schemas.openxmlformats.org/officeDocument/2006/relationships/image" Target="../media/image10.png"/><Relationship Id="rId10" Type="http://schemas.microsoft.com/office/2007/relationships/hdphoto" Target="../media/hdphoto1.wdp"/><Relationship Id="rId4" Type="http://schemas.openxmlformats.org/officeDocument/2006/relationships/tags" Target="../tags/tag4.xml"/><Relationship Id="rId9" Type="http://schemas.openxmlformats.org/officeDocument/2006/relationships/image" Target="../media/image68.png"/><Relationship Id="rId14"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4.emf"/><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6.em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chart" Target="../charts/chart1.xml"/><Relationship Id="rId4" Type="http://schemas.openxmlformats.org/officeDocument/2006/relationships/image" Target="../media/image77.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a:extLst>
              <a:ext uri="{FF2B5EF4-FFF2-40B4-BE49-F238E27FC236}">
                <a16:creationId xmlns:a16="http://schemas.microsoft.com/office/drawing/2014/main" id="{D028C9BD-C93C-02BE-09F2-0897D87C0EF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773" b="12467"/>
          <a:stretch/>
        </p:blipFill>
        <p:spPr bwMode="auto">
          <a:xfrm>
            <a:off x="1" y="-63501"/>
            <a:ext cx="12192000" cy="692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C2D96128-6DBE-4DF2-C5F0-7B4EC1550CED}"/>
              </a:ext>
            </a:extLst>
          </p:cNvPr>
          <p:cNvSpPr/>
          <p:nvPr/>
        </p:nvSpPr>
        <p:spPr>
          <a:xfrm>
            <a:off x="0" y="0"/>
            <a:ext cx="12192000" cy="6858000"/>
          </a:xfrm>
          <a:prstGeom prst="rect">
            <a:avLst/>
          </a:prstGeom>
          <a:solidFill>
            <a:schemeClr val="dk1">
              <a:alpha val="347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7E2E2D49-81C3-0992-2344-3C8898A1ED54}"/>
              </a:ext>
            </a:extLst>
          </p:cNvPr>
          <p:cNvPicPr>
            <a:picLocks noChangeAspect="1"/>
          </p:cNvPicPr>
          <p:nvPr/>
        </p:nvPicPr>
        <p:blipFill>
          <a:blip r:embed="rId3"/>
          <a:stretch>
            <a:fillRect/>
          </a:stretch>
        </p:blipFill>
        <p:spPr>
          <a:xfrm>
            <a:off x="2921000" y="903224"/>
            <a:ext cx="6350000" cy="4521200"/>
          </a:xfrm>
          <a:prstGeom prst="rect">
            <a:avLst/>
          </a:prstGeom>
        </p:spPr>
      </p:pic>
      <p:sp>
        <p:nvSpPr>
          <p:cNvPr id="3" name="CuadroTexto 2">
            <a:extLst>
              <a:ext uri="{FF2B5EF4-FFF2-40B4-BE49-F238E27FC236}">
                <a16:creationId xmlns:a16="http://schemas.microsoft.com/office/drawing/2014/main" id="{D66E2843-5EDA-B2BB-1A2A-C10DED210B25}"/>
              </a:ext>
            </a:extLst>
          </p:cNvPr>
          <p:cNvSpPr txBox="1"/>
          <p:nvPr/>
        </p:nvSpPr>
        <p:spPr>
          <a:xfrm>
            <a:off x="2921000" y="5031446"/>
            <a:ext cx="6100762" cy="923330"/>
          </a:xfrm>
          <a:prstGeom prst="rect">
            <a:avLst/>
          </a:prstGeom>
          <a:noFill/>
        </p:spPr>
        <p:txBody>
          <a:bodyPr wrap="square">
            <a:spAutoFit/>
          </a:bodyPr>
          <a:lstStyle/>
          <a:p>
            <a:pPr algn="ctr"/>
            <a:r>
              <a:rPr lang="es-419" sz="1800" b="1" i="0" u="none" strike="noStrike">
                <a:solidFill>
                  <a:schemeClr val="bg1"/>
                </a:solidFill>
                <a:effectLst/>
                <a:latin typeface="Nunito" pitchFamily="2" charset="77"/>
              </a:rPr>
              <a:t>ALINEACIÓN  ESTRATÉGICA </a:t>
            </a:r>
            <a:r>
              <a:rPr lang="en-US" sz="1800" b="0" i="0">
                <a:solidFill>
                  <a:schemeClr val="bg1"/>
                </a:solidFill>
                <a:effectLst/>
                <a:latin typeface="Nunito" pitchFamily="2" charset="77"/>
              </a:rPr>
              <a:t>​</a:t>
            </a:r>
            <a:r>
              <a:rPr lang="es-CO" sz="1800" b="1" i="0" u="none" strike="noStrike">
                <a:solidFill>
                  <a:schemeClr val="bg1"/>
                </a:solidFill>
                <a:effectLst/>
                <a:latin typeface="Nunito" pitchFamily="2" charset="77"/>
              </a:rPr>
              <a:t>TRANSFORMACIÓN DEL PROCESO DE INSPECCIÓN VIGILANCIA Y CONTROL DEL  SECTOR TRANSPORTE </a:t>
            </a:r>
            <a:endParaRPr lang="es-CO">
              <a:solidFill>
                <a:schemeClr val="bg1"/>
              </a:solidFill>
            </a:endParaRPr>
          </a:p>
        </p:txBody>
      </p:sp>
    </p:spTree>
    <p:extLst>
      <p:ext uri="{BB962C8B-B14F-4D97-AF65-F5344CB8AC3E}">
        <p14:creationId xmlns:p14="http://schemas.microsoft.com/office/powerpoint/2010/main" val="77028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3BFA861-EFF7-0251-F7BE-307028AF8CA5}"/>
              </a:ext>
            </a:extLst>
          </p:cNvPr>
          <p:cNvPicPr>
            <a:picLocks noChangeAspect="1"/>
          </p:cNvPicPr>
          <p:nvPr/>
        </p:nvPicPr>
        <p:blipFill>
          <a:blip r:embed="rId2"/>
          <a:stretch>
            <a:fillRect/>
          </a:stretch>
        </p:blipFill>
        <p:spPr>
          <a:xfrm>
            <a:off x="5697763" y="4227383"/>
            <a:ext cx="3885580" cy="2286028"/>
          </a:xfrm>
          <a:prstGeom prst="rect">
            <a:avLst/>
          </a:prstGeom>
        </p:spPr>
      </p:pic>
      <p:grpSp>
        <p:nvGrpSpPr>
          <p:cNvPr id="2" name="Group 2"/>
          <p:cNvGrpSpPr/>
          <p:nvPr/>
        </p:nvGrpSpPr>
        <p:grpSpPr>
          <a:xfrm>
            <a:off x="0" y="656621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49592" y="-192413"/>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3"/>
            <a:stretch>
              <a:fillRect/>
            </a:stretch>
          </a:blipFill>
        </p:spPr>
        <p:txBody>
          <a:bodyPr/>
          <a:lstStyle/>
          <a:p>
            <a:endParaRPr lang="es-ES_tradnl" sz="1200"/>
          </a:p>
        </p:txBody>
      </p:sp>
      <p:sp>
        <p:nvSpPr>
          <p:cNvPr id="6" name="Freeform 6"/>
          <p:cNvSpPr/>
          <p:nvPr/>
        </p:nvSpPr>
        <p:spPr>
          <a:xfrm>
            <a:off x="10812901" y="-75746"/>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4"/>
            <a:stretch>
              <a:fillRect/>
            </a:stretch>
          </a:blipFill>
        </p:spPr>
        <p:txBody>
          <a:bodyPr/>
          <a:lstStyle/>
          <a:p>
            <a:endParaRPr lang="es-ES_tradnl" sz="1200"/>
          </a:p>
        </p:txBody>
      </p:sp>
      <p:sp>
        <p:nvSpPr>
          <p:cNvPr id="7" name="Freeform 7"/>
          <p:cNvSpPr/>
          <p:nvPr/>
        </p:nvSpPr>
        <p:spPr>
          <a:xfrm>
            <a:off x="9192033" y="-192413"/>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5"/>
            <a:stretch>
              <a:fillRect/>
            </a:stretch>
          </a:blipFill>
        </p:spPr>
        <p:txBody>
          <a:bodyPr/>
          <a:lstStyle/>
          <a:p>
            <a:endParaRPr lang="es-ES_tradnl" sz="1200"/>
          </a:p>
        </p:txBody>
      </p:sp>
      <p:sp>
        <p:nvSpPr>
          <p:cNvPr id="41" name="TextBox 41"/>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43" name="TextBox 19">
            <a:extLst>
              <a:ext uri="{FF2B5EF4-FFF2-40B4-BE49-F238E27FC236}">
                <a16:creationId xmlns:a16="http://schemas.microsoft.com/office/drawing/2014/main" id="{F6A2318C-5767-8AD1-AEF9-E8385CD9682B}"/>
              </a:ext>
            </a:extLst>
          </p:cNvPr>
          <p:cNvSpPr txBox="1"/>
          <p:nvPr/>
        </p:nvSpPr>
        <p:spPr>
          <a:xfrm>
            <a:off x="2344825" y="76117"/>
            <a:ext cx="6600061" cy="480196"/>
          </a:xfrm>
          <a:prstGeom prst="rect">
            <a:avLst/>
          </a:prstGeom>
        </p:spPr>
        <p:txBody>
          <a:bodyPr lIns="0" tIns="0" rIns="0" bIns="0" rtlCol="0" anchor="t">
            <a:spAutoFit/>
          </a:bodyPr>
          <a:lstStyle/>
          <a:p>
            <a:pPr algn="ctr">
              <a:lnSpc>
                <a:spcPts val="4130"/>
              </a:lnSpc>
            </a:pPr>
            <a:r>
              <a:rPr lang="es-ES_tradnl" sz="2800" b="1" dirty="0">
                <a:solidFill>
                  <a:srgbClr val="000000"/>
                </a:solidFill>
                <a:latin typeface="Raleway Bold"/>
              </a:rPr>
              <a:t>Evasión SOAT / RTM - Nariño</a:t>
            </a:r>
          </a:p>
        </p:txBody>
      </p:sp>
      <p:sp>
        <p:nvSpPr>
          <p:cNvPr id="11" name="Freeform 2">
            <a:extLst>
              <a:ext uri="{FF2B5EF4-FFF2-40B4-BE49-F238E27FC236}">
                <a16:creationId xmlns:a16="http://schemas.microsoft.com/office/drawing/2014/main" id="{60F7AC39-AFDB-83E8-8201-27E96A1C4C46}"/>
              </a:ext>
            </a:extLst>
          </p:cNvPr>
          <p:cNvSpPr/>
          <p:nvPr/>
        </p:nvSpPr>
        <p:spPr>
          <a:xfrm>
            <a:off x="313031" y="1343017"/>
            <a:ext cx="3706331" cy="4761692"/>
          </a:xfrm>
          <a:custGeom>
            <a:avLst/>
            <a:gdLst/>
            <a:ahLst/>
            <a:cxnLst/>
            <a:rect l="l" t="t" r="r" b="b"/>
            <a:pathLst>
              <a:path w="10258831" h="4680296">
                <a:moveTo>
                  <a:pt x="0" y="0"/>
                </a:moveTo>
                <a:lnTo>
                  <a:pt x="10258831" y="0"/>
                </a:lnTo>
                <a:lnTo>
                  <a:pt x="10258831" y="4680296"/>
                </a:lnTo>
                <a:lnTo>
                  <a:pt x="0" y="46802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_tradnl" dirty="0"/>
          </a:p>
        </p:txBody>
      </p:sp>
      <p:sp>
        <p:nvSpPr>
          <p:cNvPr id="15" name="TextBox 3">
            <a:extLst>
              <a:ext uri="{FF2B5EF4-FFF2-40B4-BE49-F238E27FC236}">
                <a16:creationId xmlns:a16="http://schemas.microsoft.com/office/drawing/2014/main" id="{69171863-74DB-A984-E2D6-28E5CA2F0498}"/>
              </a:ext>
            </a:extLst>
          </p:cNvPr>
          <p:cNvSpPr txBox="1"/>
          <p:nvPr/>
        </p:nvSpPr>
        <p:spPr>
          <a:xfrm>
            <a:off x="430027" y="1555268"/>
            <a:ext cx="3488637" cy="4477251"/>
          </a:xfrm>
          <a:prstGeom prst="rect">
            <a:avLst/>
          </a:prstGeom>
        </p:spPr>
        <p:txBody>
          <a:bodyPr wrap="square" lIns="0" tIns="0" rIns="0" bIns="0" rtlCol="0" anchor="t">
            <a:spAutoFit/>
          </a:bodyPr>
          <a:lstStyle/>
          <a:p>
            <a:pPr algn="ctr">
              <a:lnSpc>
                <a:spcPts val="2231"/>
              </a:lnSpc>
            </a:pPr>
            <a:r>
              <a:rPr lang="es-ES_tradnl" sz="2000" b="1" dirty="0">
                <a:solidFill>
                  <a:srgbClr val="C00000"/>
                </a:solidFill>
                <a:latin typeface="Raleway Bold"/>
              </a:rPr>
              <a:t>Departamento :   Nariño</a:t>
            </a:r>
          </a:p>
          <a:p>
            <a:pPr algn="just">
              <a:lnSpc>
                <a:spcPts val="2231"/>
              </a:lnSpc>
            </a:pPr>
            <a:r>
              <a:rPr lang="es-ES_tradnl" sz="1100" b="1" dirty="0">
                <a:solidFill>
                  <a:srgbClr val="000000"/>
                </a:solidFill>
                <a:latin typeface="Raleway Bold"/>
              </a:rPr>
              <a:t>Parque Automotor:             :  </a:t>
            </a:r>
            <a:r>
              <a:rPr lang="es-ES_tradnl" sz="1100" b="1" dirty="0">
                <a:solidFill>
                  <a:srgbClr val="7030A0"/>
                </a:solidFill>
                <a:latin typeface="Raleway Bold"/>
              </a:rPr>
              <a:t>470.892</a:t>
            </a:r>
          </a:p>
          <a:p>
            <a:pPr algn="just">
              <a:lnSpc>
                <a:spcPts val="2231"/>
              </a:lnSpc>
            </a:pPr>
            <a:r>
              <a:rPr lang="es-ES_tradnl" sz="1100" b="1" dirty="0">
                <a:solidFill>
                  <a:srgbClr val="000000"/>
                </a:solidFill>
                <a:latin typeface="Raleway Bold"/>
              </a:rPr>
              <a:t>SOAT / RTM Vigente. .       : </a:t>
            </a:r>
            <a:r>
              <a:rPr lang="es-ES_tradnl" sz="1100" b="1" dirty="0">
                <a:solidFill>
                  <a:srgbClr val="7030A0"/>
                </a:solidFill>
                <a:latin typeface="Raleway Bold"/>
              </a:rPr>
              <a:t>153.421 </a:t>
            </a:r>
            <a:r>
              <a:rPr lang="es-ES_tradnl" sz="1100" b="1" dirty="0">
                <a:solidFill>
                  <a:srgbClr val="000000"/>
                </a:solidFill>
                <a:latin typeface="Raleway Bold"/>
              </a:rPr>
              <a:t>( 33 % )</a:t>
            </a:r>
          </a:p>
          <a:p>
            <a:pPr algn="just">
              <a:lnSpc>
                <a:spcPts val="2231"/>
              </a:lnSpc>
            </a:pPr>
            <a:r>
              <a:rPr lang="es-ES_tradnl" sz="1100" b="1" dirty="0">
                <a:solidFill>
                  <a:srgbClr val="000000"/>
                </a:solidFill>
                <a:latin typeface="Raleway Bold"/>
              </a:rPr>
              <a:t>SOAT / RTM NO Vigente.  : </a:t>
            </a:r>
            <a:r>
              <a:rPr lang="es-ES_tradnl" sz="1100" b="1" dirty="0">
                <a:solidFill>
                  <a:srgbClr val="7030A0"/>
                </a:solidFill>
                <a:latin typeface="Raleway Bold"/>
              </a:rPr>
              <a:t>317.471 (</a:t>
            </a:r>
            <a:r>
              <a:rPr lang="es-ES_tradnl" sz="1100" b="1" dirty="0">
                <a:solidFill>
                  <a:srgbClr val="000000"/>
                </a:solidFill>
                <a:latin typeface="Raleway Bold"/>
              </a:rPr>
              <a:t>67% )</a:t>
            </a:r>
          </a:p>
          <a:p>
            <a:pPr algn="just">
              <a:lnSpc>
                <a:spcPts val="2231"/>
              </a:lnSpc>
            </a:pPr>
            <a:endParaRPr lang="es-ES_tradnl" sz="1100" b="1" dirty="0">
              <a:solidFill>
                <a:srgbClr val="000000"/>
              </a:solidFill>
              <a:latin typeface="Raleway Bold"/>
            </a:endParaRPr>
          </a:p>
          <a:p>
            <a:pPr algn="just">
              <a:lnSpc>
                <a:spcPts val="2231"/>
              </a:lnSpc>
            </a:pPr>
            <a:endParaRPr lang="es-ES_tradnl" sz="1100" b="1" dirty="0">
              <a:solidFill>
                <a:srgbClr val="000000"/>
              </a:solidFill>
              <a:latin typeface="Raleway Bold"/>
            </a:endParaRPr>
          </a:p>
          <a:p>
            <a:pPr algn="just">
              <a:lnSpc>
                <a:spcPts val="2231"/>
              </a:lnSpc>
            </a:pPr>
            <a:r>
              <a:rPr lang="es-ES_tradnl" sz="1100" b="1" dirty="0">
                <a:solidFill>
                  <a:srgbClr val="000000"/>
                </a:solidFill>
                <a:latin typeface="Raleway Bold"/>
              </a:rPr>
              <a:t>Conclusiones:</a:t>
            </a:r>
          </a:p>
          <a:p>
            <a:pPr marL="171450" indent="-171450" algn="just">
              <a:lnSpc>
                <a:spcPts val="2231"/>
              </a:lnSpc>
              <a:buFont typeface="Wingdings" pitchFamily="2" charset="2"/>
              <a:buChar char="Ø"/>
            </a:pPr>
            <a:r>
              <a:rPr lang="es-ES_tradnl" sz="1100" dirty="0">
                <a:solidFill>
                  <a:srgbClr val="7030A0"/>
                </a:solidFill>
                <a:latin typeface="Raleway Bold"/>
              </a:rPr>
              <a:t>El departamento de </a:t>
            </a:r>
            <a:r>
              <a:rPr lang="es-ES_tradnl" sz="1100" b="1" dirty="0">
                <a:solidFill>
                  <a:srgbClr val="FF0000"/>
                </a:solidFill>
                <a:latin typeface="Raleway Bold"/>
              </a:rPr>
              <a:t>Nariño</a:t>
            </a:r>
            <a:r>
              <a:rPr lang="es-ES_tradnl" sz="1100" dirty="0">
                <a:solidFill>
                  <a:srgbClr val="7030A0"/>
                </a:solidFill>
                <a:latin typeface="Raleway Bold"/>
              </a:rPr>
              <a:t> ocupa el 8° puesto  en el Top – Evasión SOAT/RTM (</a:t>
            </a:r>
            <a:r>
              <a:rPr lang="es-ES_tradnl" sz="1100" b="1" dirty="0">
                <a:solidFill>
                  <a:srgbClr val="7030A0"/>
                </a:solidFill>
                <a:latin typeface="Raleway Bold"/>
              </a:rPr>
              <a:t>317.471 </a:t>
            </a:r>
            <a:r>
              <a:rPr lang="es-ES_tradnl" sz="1100" dirty="0">
                <a:solidFill>
                  <a:srgbClr val="7030A0"/>
                </a:solidFill>
                <a:latin typeface="Raleway Bold"/>
              </a:rPr>
              <a:t>Vehículos)</a:t>
            </a:r>
          </a:p>
          <a:p>
            <a:pPr marL="171450" indent="-171450" algn="just">
              <a:lnSpc>
                <a:spcPts val="2231"/>
              </a:lnSpc>
              <a:buFont typeface="Wingdings" pitchFamily="2" charset="2"/>
              <a:buChar char="Ø"/>
            </a:pPr>
            <a:r>
              <a:rPr lang="es-ES_tradnl" sz="1100" b="1" dirty="0">
                <a:solidFill>
                  <a:srgbClr val="FF0000"/>
                </a:solidFill>
                <a:latin typeface="Raleway Bold"/>
              </a:rPr>
              <a:t>Pasto</a:t>
            </a:r>
            <a:r>
              <a:rPr lang="es-ES_tradnl" sz="1100" dirty="0">
                <a:solidFill>
                  <a:srgbClr val="7030A0"/>
                </a:solidFill>
                <a:latin typeface="Raleway Bold"/>
              </a:rPr>
              <a:t> ocupa el puesto 1° del Top – Evasión SOAT/RTM del departamento  ( 148.860 Vehículos ; 47% del total del departamento)</a:t>
            </a:r>
          </a:p>
          <a:p>
            <a:pPr marL="171450" indent="-171450" algn="just">
              <a:lnSpc>
                <a:spcPts val="2231"/>
              </a:lnSpc>
              <a:buFont typeface="Wingdings" pitchFamily="2" charset="2"/>
              <a:buChar char="Ø"/>
            </a:pPr>
            <a:r>
              <a:rPr lang="es-ES_tradnl" sz="1100" b="1" dirty="0">
                <a:solidFill>
                  <a:srgbClr val="FF0000"/>
                </a:solidFill>
                <a:latin typeface="Raleway Bold"/>
              </a:rPr>
              <a:t>184.281 </a:t>
            </a:r>
            <a:r>
              <a:rPr lang="es-ES_tradnl" sz="1100" i="1" dirty="0">
                <a:solidFill>
                  <a:srgbClr val="7030A0"/>
                </a:solidFill>
                <a:latin typeface="Raleway Bold"/>
              </a:rPr>
              <a:t>llevan más de 6 años sin SOAT presuntamente se encuentran inmovilizados  - Departamento de Nariño</a:t>
            </a:r>
          </a:p>
          <a:p>
            <a:pPr marL="171450" indent="-171450" algn="just">
              <a:lnSpc>
                <a:spcPts val="2231"/>
              </a:lnSpc>
              <a:buFont typeface="Wingdings" pitchFamily="2" charset="2"/>
              <a:buChar char="Ø"/>
            </a:pPr>
            <a:endParaRPr lang="es-ES_tradnl" sz="1100" dirty="0">
              <a:solidFill>
                <a:srgbClr val="000000"/>
              </a:solidFill>
              <a:latin typeface="Raleway Bold"/>
            </a:endParaRPr>
          </a:p>
        </p:txBody>
      </p:sp>
      <p:sp>
        <p:nvSpPr>
          <p:cNvPr id="22" name="TextBox 3">
            <a:extLst>
              <a:ext uri="{FF2B5EF4-FFF2-40B4-BE49-F238E27FC236}">
                <a16:creationId xmlns:a16="http://schemas.microsoft.com/office/drawing/2014/main" id="{149E3E18-0F67-9ACB-B980-345EE3A359A2}"/>
              </a:ext>
            </a:extLst>
          </p:cNvPr>
          <p:cNvSpPr txBox="1"/>
          <p:nvPr/>
        </p:nvSpPr>
        <p:spPr>
          <a:xfrm>
            <a:off x="9658120" y="4819990"/>
            <a:ext cx="2459103" cy="1100814"/>
          </a:xfrm>
          <a:prstGeom prst="rect">
            <a:avLst/>
          </a:prstGeom>
        </p:spPr>
        <p:txBody>
          <a:bodyPr wrap="square" lIns="0" tIns="0" rIns="0" bIns="0" rtlCol="0" anchor="t">
            <a:spAutoFit/>
          </a:bodyPr>
          <a:lstStyle/>
          <a:p>
            <a:pPr algn="ctr">
              <a:lnSpc>
                <a:spcPts val="2231"/>
              </a:lnSpc>
            </a:pPr>
            <a:r>
              <a:rPr lang="es-ES_tradnl" sz="1400" b="1" i="1" u="sng" dirty="0">
                <a:solidFill>
                  <a:srgbClr val="7030A0"/>
                </a:solidFill>
                <a:latin typeface="Raleway Bold"/>
              </a:rPr>
              <a:t>184.281  llevan más de 6 años sin SOAT presuntamente se encuentran inmovilizados </a:t>
            </a:r>
          </a:p>
          <a:p>
            <a:pPr algn="ctr">
              <a:lnSpc>
                <a:spcPts val="2231"/>
              </a:lnSpc>
            </a:pPr>
            <a:r>
              <a:rPr lang="es-ES_tradnl" sz="1400" b="1" i="1" u="sng" dirty="0">
                <a:solidFill>
                  <a:srgbClr val="7030A0"/>
                </a:solidFill>
                <a:latin typeface="Raleway Bold"/>
              </a:rPr>
              <a:t>-Antioquia</a:t>
            </a:r>
          </a:p>
        </p:txBody>
      </p:sp>
      <p:cxnSp>
        <p:nvCxnSpPr>
          <p:cNvPr id="24" name="Conector recto 23">
            <a:extLst>
              <a:ext uri="{FF2B5EF4-FFF2-40B4-BE49-F238E27FC236}">
                <a16:creationId xmlns:a16="http://schemas.microsoft.com/office/drawing/2014/main" id="{95B62D84-7E00-62E9-1494-0C8E356EB904}"/>
              </a:ext>
            </a:extLst>
          </p:cNvPr>
          <p:cNvCxnSpPr>
            <a:cxnSpLocks/>
          </p:cNvCxnSpPr>
          <p:nvPr/>
        </p:nvCxnSpPr>
        <p:spPr>
          <a:xfrm>
            <a:off x="4166679" y="688677"/>
            <a:ext cx="0" cy="58467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088D42DC-806C-D013-0998-1010EA727857}"/>
              </a:ext>
            </a:extLst>
          </p:cNvPr>
          <p:cNvSpPr/>
          <p:nvPr/>
        </p:nvSpPr>
        <p:spPr>
          <a:xfrm>
            <a:off x="6679815" y="5040179"/>
            <a:ext cx="999683" cy="815301"/>
          </a:xfrm>
          <a:prstGeom prst="rect">
            <a:avLst/>
          </a:prstGeom>
          <a:solidFill>
            <a:srgbClr val="5C2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900" b="1" i="1" u="sng" dirty="0">
                <a:solidFill>
                  <a:schemeClr val="bg1"/>
                </a:solidFill>
                <a:latin typeface="Raleway Bold"/>
              </a:rPr>
              <a:t>184.281</a:t>
            </a:r>
            <a:endParaRPr lang="es-ES_tradnl" sz="900" dirty="0">
              <a:solidFill>
                <a:schemeClr val="bg1"/>
              </a:solidFill>
            </a:endParaRPr>
          </a:p>
          <a:p>
            <a:pPr algn="ctr"/>
            <a:r>
              <a:rPr lang="es-ES_tradnl" sz="900" dirty="0"/>
              <a:t>Mayor a 6 Años</a:t>
            </a:r>
          </a:p>
        </p:txBody>
      </p:sp>
      <p:pic>
        <p:nvPicPr>
          <p:cNvPr id="13" name="Imagen 12">
            <a:extLst>
              <a:ext uri="{FF2B5EF4-FFF2-40B4-BE49-F238E27FC236}">
                <a16:creationId xmlns:a16="http://schemas.microsoft.com/office/drawing/2014/main" id="{EE8AA01A-1DD7-BB95-C603-A1BFA996C508}"/>
              </a:ext>
            </a:extLst>
          </p:cNvPr>
          <p:cNvPicPr>
            <a:picLocks noChangeAspect="1"/>
          </p:cNvPicPr>
          <p:nvPr/>
        </p:nvPicPr>
        <p:blipFill>
          <a:blip r:embed="rId8"/>
          <a:stretch>
            <a:fillRect/>
          </a:stretch>
        </p:blipFill>
        <p:spPr>
          <a:xfrm>
            <a:off x="4313997" y="873156"/>
            <a:ext cx="7772400" cy="3237721"/>
          </a:xfrm>
          <a:prstGeom prst="rect">
            <a:avLst/>
          </a:prstGeom>
        </p:spPr>
      </p:pic>
    </p:spTree>
    <p:extLst>
      <p:ext uri="{BB962C8B-B14F-4D97-AF65-F5344CB8AC3E}">
        <p14:creationId xmlns:p14="http://schemas.microsoft.com/office/powerpoint/2010/main" val="7396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1430184" y="2513072"/>
            <a:ext cx="6904653" cy="1446550"/>
          </a:xfrm>
          <a:prstGeom prst="rect">
            <a:avLst/>
          </a:prstGeom>
          <a:noFill/>
        </p:spPr>
        <p:txBody>
          <a:bodyPr wrap="square" rtlCol="0">
            <a:spAutoFit/>
          </a:bodyPr>
          <a:lstStyle/>
          <a:p>
            <a:pPr algn="ctr"/>
            <a:r>
              <a:rPr lang="es-CO" sz="4400" b="1">
                <a:solidFill>
                  <a:schemeClr val="bg1"/>
                </a:solidFill>
                <a:latin typeface="Nunito" pitchFamily="2" charset="0"/>
              </a:rPr>
              <a:t>Resultado validación pólizas - 2023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336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3297"/>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latin typeface="Nunito" pitchFamily="2" charset="77"/>
              </a:endParaRPr>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lang="es-ES_tradnl" sz="1200">
                <a:latin typeface="Nunito" pitchFamily="2" charset="77"/>
              </a:endParaRPr>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latin typeface="Nunito" pitchFamily="2" charset="77"/>
            </a:endParaRPr>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latin typeface="Nunito" pitchFamily="2" charset="77"/>
            </a:endParaRPr>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latin typeface="Nunito" pitchFamily="2" charset="77"/>
            </a:endParaRPr>
          </a:p>
        </p:txBody>
      </p:sp>
      <p:sp>
        <p:nvSpPr>
          <p:cNvPr id="8" name="TextBox 8"/>
          <p:cNvSpPr txBox="1"/>
          <p:nvPr/>
        </p:nvSpPr>
        <p:spPr>
          <a:xfrm>
            <a:off x="3719450" y="5072657"/>
            <a:ext cx="251321" cy="640560"/>
          </a:xfrm>
          <a:prstGeom prst="rect">
            <a:avLst/>
          </a:prstGeom>
        </p:spPr>
        <p:txBody>
          <a:bodyPr lIns="0" tIns="0" rIns="0" bIns="0" rtlCol="0" anchor="t">
            <a:spAutoFit/>
          </a:bodyPr>
          <a:lstStyle/>
          <a:p>
            <a:pPr algn="ctr">
              <a:lnSpc>
                <a:spcPts val="4853"/>
              </a:lnSpc>
            </a:pPr>
            <a:r>
              <a:rPr lang="es-ES_tradnl" sz="4400">
                <a:solidFill>
                  <a:srgbClr val="FFFFFF"/>
                </a:solidFill>
                <a:latin typeface="Nunito" pitchFamily="2" charset="77"/>
              </a:rPr>
              <a:t>3</a:t>
            </a:r>
          </a:p>
        </p:txBody>
      </p:sp>
      <p:sp>
        <p:nvSpPr>
          <p:cNvPr id="9" name="TextBox 9"/>
          <p:cNvSpPr txBox="1"/>
          <p:nvPr/>
        </p:nvSpPr>
        <p:spPr>
          <a:xfrm>
            <a:off x="1929656" y="3321395"/>
            <a:ext cx="251321" cy="640560"/>
          </a:xfrm>
          <a:prstGeom prst="rect">
            <a:avLst/>
          </a:prstGeom>
        </p:spPr>
        <p:txBody>
          <a:bodyPr lIns="0" tIns="0" rIns="0" bIns="0" rtlCol="0" anchor="t">
            <a:spAutoFit/>
          </a:bodyPr>
          <a:lstStyle/>
          <a:p>
            <a:pPr algn="ctr">
              <a:lnSpc>
                <a:spcPts val="4853"/>
              </a:lnSpc>
            </a:pPr>
            <a:r>
              <a:rPr lang="es-ES_tradnl" sz="4400">
                <a:solidFill>
                  <a:srgbClr val="FFFFFF"/>
                </a:solidFill>
                <a:latin typeface="Nunito" pitchFamily="2" charset="77"/>
              </a:rPr>
              <a:t>5</a:t>
            </a:r>
          </a:p>
        </p:txBody>
      </p:sp>
      <p:grpSp>
        <p:nvGrpSpPr>
          <p:cNvPr id="10" name="Group 10"/>
          <p:cNvGrpSpPr/>
          <p:nvPr/>
        </p:nvGrpSpPr>
        <p:grpSpPr>
          <a:xfrm>
            <a:off x="719474" y="1538279"/>
            <a:ext cx="1461503" cy="489969"/>
            <a:chOff x="0" y="0"/>
            <a:chExt cx="577384" cy="193568"/>
          </a:xfrm>
        </p:grpSpPr>
        <p:sp>
          <p:nvSpPr>
            <p:cNvPr id="11" name="Freeform 11"/>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12" name="TextBox 12"/>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Pasajeros por </a:t>
              </a:r>
            </a:p>
            <a:p>
              <a:pPr algn="ctr">
                <a:lnSpc>
                  <a:spcPts val="1493"/>
                </a:lnSpc>
              </a:pPr>
              <a:r>
                <a:rPr lang="es-ES_tradnl" sz="1400" spc="79">
                  <a:solidFill>
                    <a:srgbClr val="000000"/>
                  </a:solidFill>
                  <a:latin typeface="Nunito" pitchFamily="2" charset="77"/>
                </a:rPr>
                <a:t>Carretera (PC)</a:t>
              </a:r>
            </a:p>
          </p:txBody>
        </p:sp>
      </p:grpSp>
      <p:grpSp>
        <p:nvGrpSpPr>
          <p:cNvPr id="13" name="Group 13"/>
          <p:cNvGrpSpPr/>
          <p:nvPr/>
        </p:nvGrpSpPr>
        <p:grpSpPr>
          <a:xfrm>
            <a:off x="719474" y="2461587"/>
            <a:ext cx="1461503" cy="489969"/>
            <a:chOff x="0" y="0"/>
            <a:chExt cx="577384" cy="193568"/>
          </a:xfrm>
        </p:grpSpPr>
        <p:sp>
          <p:nvSpPr>
            <p:cNvPr id="14" name="Freeform 14"/>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15" name="TextBox 15"/>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Mixto (MX)</a:t>
              </a:r>
            </a:p>
          </p:txBody>
        </p:sp>
      </p:grpSp>
      <p:grpSp>
        <p:nvGrpSpPr>
          <p:cNvPr id="16" name="Group 16"/>
          <p:cNvGrpSpPr/>
          <p:nvPr/>
        </p:nvGrpSpPr>
        <p:grpSpPr>
          <a:xfrm>
            <a:off x="719474" y="3384895"/>
            <a:ext cx="1461503" cy="489969"/>
            <a:chOff x="0" y="0"/>
            <a:chExt cx="577384" cy="193568"/>
          </a:xfrm>
        </p:grpSpPr>
        <p:sp>
          <p:nvSpPr>
            <p:cNvPr id="17" name="Freeform 17"/>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18" name="TextBox 18"/>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Especial (ES)</a:t>
              </a:r>
            </a:p>
          </p:txBody>
        </p:sp>
      </p:grpSp>
      <p:grpSp>
        <p:nvGrpSpPr>
          <p:cNvPr id="19" name="Group 19"/>
          <p:cNvGrpSpPr/>
          <p:nvPr/>
        </p:nvGrpSpPr>
        <p:grpSpPr>
          <a:xfrm>
            <a:off x="7208133" y="1258556"/>
            <a:ext cx="4752898" cy="2769227"/>
            <a:chOff x="0" y="-240385"/>
            <a:chExt cx="1467102" cy="1094015"/>
          </a:xfrm>
        </p:grpSpPr>
        <p:sp>
          <p:nvSpPr>
            <p:cNvPr id="20" name="Freeform 20"/>
            <p:cNvSpPr/>
            <p:nvPr/>
          </p:nvSpPr>
          <p:spPr>
            <a:xfrm>
              <a:off x="0" y="-240385"/>
              <a:ext cx="1467102" cy="1094015"/>
            </a:xfrm>
            <a:custGeom>
              <a:avLst/>
              <a:gdLst/>
              <a:ahLst/>
              <a:cxnLst/>
              <a:rect l="l" t="t" r="r" b="b"/>
              <a:pathLst>
                <a:path w="1467102" h="695678">
                  <a:moveTo>
                    <a:pt x="0" y="0"/>
                  </a:moveTo>
                  <a:lnTo>
                    <a:pt x="1467102" y="0"/>
                  </a:lnTo>
                  <a:lnTo>
                    <a:pt x="1467102" y="695678"/>
                  </a:lnTo>
                  <a:lnTo>
                    <a:pt x="0" y="69567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21" name="TextBox 21"/>
            <p:cNvSpPr txBox="1"/>
            <p:nvPr/>
          </p:nvSpPr>
          <p:spPr>
            <a:xfrm>
              <a:off x="0" y="-90882"/>
              <a:ext cx="1467102" cy="795889"/>
            </a:xfrm>
            <a:prstGeom prst="rect">
              <a:avLst/>
            </a:prstGeom>
          </p:spPr>
          <p:txBody>
            <a:bodyPr lIns="33867" tIns="33867" rIns="33867" bIns="33867" rtlCol="0" anchor="ctr"/>
            <a:lstStyle/>
            <a:p>
              <a:pPr>
                <a:lnSpc>
                  <a:spcPts val="1493"/>
                </a:lnSpc>
              </a:pPr>
              <a:r>
                <a:rPr lang="es-ES_tradnl" sz="1400" spc="79">
                  <a:solidFill>
                    <a:srgbClr val="000000"/>
                  </a:solidFill>
                  <a:latin typeface="Nunito" pitchFamily="2" charset="77"/>
                </a:rPr>
                <a:t>- RCC: a) muerte; b) incapacidad permanente: c) incapacidad temporal; y d) gastos médicos, quirúrgicos, farmacéuticos y hospitalarios.</a:t>
              </a:r>
            </a:p>
            <a:p>
              <a:pPr>
                <a:lnSpc>
                  <a:spcPts val="1493"/>
                </a:lnSpc>
              </a:pPr>
              <a:endParaRPr lang="es-ES_tradnl" sz="1400" spc="79">
                <a:solidFill>
                  <a:srgbClr val="000000"/>
                </a:solidFill>
                <a:latin typeface="Nunito" pitchFamily="2" charset="77"/>
              </a:endParaRPr>
            </a:p>
            <a:p>
              <a:pPr>
                <a:lnSpc>
                  <a:spcPts val="1493"/>
                </a:lnSpc>
              </a:pPr>
              <a:r>
                <a:rPr lang="es-ES_tradnl" sz="1400" spc="79">
                  <a:solidFill>
                    <a:srgbClr val="000000"/>
                  </a:solidFill>
                  <a:latin typeface="Nunito" pitchFamily="2" charset="77"/>
                </a:rPr>
                <a:t>- RCE: a) muerte o lesiones a una persona; b) daños a bienes de terceros; y c) muerte o lesiones a dos o más personas.</a:t>
              </a:r>
            </a:p>
            <a:p>
              <a:pPr>
                <a:lnSpc>
                  <a:spcPts val="1493"/>
                </a:lnSpc>
              </a:pPr>
              <a:endParaRPr lang="es-ES_tradnl" sz="1400" spc="79">
                <a:solidFill>
                  <a:srgbClr val="000000"/>
                </a:solidFill>
                <a:latin typeface="Nunito" pitchFamily="2" charset="77"/>
              </a:endParaRPr>
            </a:p>
          </p:txBody>
        </p:sp>
      </p:grpSp>
      <p:grpSp>
        <p:nvGrpSpPr>
          <p:cNvPr id="22" name="Group 22"/>
          <p:cNvGrpSpPr/>
          <p:nvPr/>
        </p:nvGrpSpPr>
        <p:grpSpPr>
          <a:xfrm>
            <a:off x="481069" y="4411264"/>
            <a:ext cx="11025131" cy="903160"/>
            <a:chOff x="0" y="0"/>
            <a:chExt cx="4355607" cy="356804"/>
          </a:xfrm>
        </p:grpSpPr>
        <p:sp>
          <p:nvSpPr>
            <p:cNvPr id="23" name="Freeform 23"/>
            <p:cNvSpPr/>
            <p:nvPr/>
          </p:nvSpPr>
          <p:spPr>
            <a:xfrm>
              <a:off x="0" y="0"/>
              <a:ext cx="4355607" cy="286377"/>
            </a:xfrm>
            <a:custGeom>
              <a:avLst/>
              <a:gdLst/>
              <a:ahLst/>
              <a:cxnLst/>
              <a:rect l="l" t="t" r="r" b="b"/>
              <a:pathLst>
                <a:path w="4355607" h="286377">
                  <a:moveTo>
                    <a:pt x="0" y="0"/>
                  </a:moveTo>
                  <a:lnTo>
                    <a:pt x="4355607" y="0"/>
                  </a:lnTo>
                  <a:lnTo>
                    <a:pt x="4355607" y="286377"/>
                  </a:lnTo>
                  <a:lnTo>
                    <a:pt x="0" y="286377"/>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24" name="TextBox 24"/>
            <p:cNvSpPr txBox="1"/>
            <p:nvPr/>
          </p:nvSpPr>
          <p:spPr>
            <a:xfrm>
              <a:off x="0" y="41852"/>
              <a:ext cx="4355607" cy="314952"/>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Conforme la Legislación colombiana todo vehículo que preste servicio de transporte público a pasajeros, a través de la empresa donde tiene afiliado el automotor, deberá suscribir las pólizas obligatorias que amparen los riesgos inherentes al desarrollo de su actividad</a:t>
              </a:r>
            </a:p>
            <a:p>
              <a:pPr algn="ctr">
                <a:lnSpc>
                  <a:spcPts val="1493"/>
                </a:lnSpc>
              </a:pPr>
              <a:endParaRPr lang="es-ES_tradnl" sz="1400" spc="79">
                <a:solidFill>
                  <a:srgbClr val="000000"/>
                </a:solidFill>
                <a:latin typeface="Nunito" pitchFamily="2" charset="77"/>
              </a:endParaRPr>
            </a:p>
          </p:txBody>
        </p:sp>
      </p:grpSp>
      <p:grpSp>
        <p:nvGrpSpPr>
          <p:cNvPr id="25" name="Group 25"/>
          <p:cNvGrpSpPr/>
          <p:nvPr/>
        </p:nvGrpSpPr>
        <p:grpSpPr>
          <a:xfrm>
            <a:off x="245455" y="5597648"/>
            <a:ext cx="2035521" cy="642353"/>
            <a:chOff x="0" y="-41877"/>
            <a:chExt cx="606200" cy="253769"/>
          </a:xfrm>
        </p:grpSpPr>
        <p:sp>
          <p:nvSpPr>
            <p:cNvPr id="26" name="Freeform 26"/>
            <p:cNvSpPr/>
            <p:nvPr/>
          </p:nvSpPr>
          <p:spPr>
            <a:xfrm>
              <a:off x="0" y="-41877"/>
              <a:ext cx="606200" cy="253769"/>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27" name="TextBox 27"/>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3C6CB2"/>
                  </a:solidFill>
                  <a:latin typeface="Nunito" pitchFamily="2" charset="77"/>
                </a:rPr>
                <a:t>Fondo de responsabilidad </a:t>
              </a:r>
            </a:p>
          </p:txBody>
        </p:sp>
      </p:grpSp>
      <p:grpSp>
        <p:nvGrpSpPr>
          <p:cNvPr id="28" name="Group 28"/>
          <p:cNvGrpSpPr/>
          <p:nvPr/>
        </p:nvGrpSpPr>
        <p:grpSpPr>
          <a:xfrm>
            <a:off x="2539035" y="5631236"/>
            <a:ext cx="8967165" cy="838543"/>
            <a:chOff x="-1" y="72663"/>
            <a:chExt cx="3542583" cy="331276"/>
          </a:xfrm>
        </p:grpSpPr>
        <p:sp>
          <p:nvSpPr>
            <p:cNvPr id="29" name="Freeform 29"/>
            <p:cNvSpPr/>
            <p:nvPr/>
          </p:nvSpPr>
          <p:spPr>
            <a:xfrm>
              <a:off x="-1" y="72663"/>
              <a:ext cx="3542583" cy="286377"/>
            </a:xfrm>
            <a:custGeom>
              <a:avLst/>
              <a:gdLst/>
              <a:ahLst/>
              <a:cxnLst/>
              <a:rect l="l" t="t" r="r" b="b"/>
              <a:pathLst>
                <a:path w="3542583" h="286377">
                  <a:moveTo>
                    <a:pt x="0" y="0"/>
                  </a:moveTo>
                  <a:lnTo>
                    <a:pt x="3542583" y="0"/>
                  </a:lnTo>
                  <a:lnTo>
                    <a:pt x="3542583" y="286377"/>
                  </a:lnTo>
                  <a:lnTo>
                    <a:pt x="0" y="286377"/>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30" name="TextBox 30"/>
            <p:cNvSpPr txBox="1"/>
            <p:nvPr/>
          </p:nvSpPr>
          <p:spPr>
            <a:xfrm>
              <a:off x="0" y="88987"/>
              <a:ext cx="3542582" cy="314952"/>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Las empresas podrán constituir fondos de responsabilidad </a:t>
              </a:r>
              <a:r>
                <a:rPr lang="es-ES_tradnl" sz="1400" spc="79">
                  <a:solidFill>
                    <a:srgbClr val="FF3131"/>
                  </a:solidFill>
                  <a:latin typeface="Nunito" pitchFamily="2" charset="77"/>
                </a:rPr>
                <a:t>complementarios</a:t>
              </a:r>
              <a:r>
                <a:rPr lang="es-ES_tradnl" sz="1400" spc="79">
                  <a:solidFill>
                    <a:srgbClr val="000000"/>
                  </a:solidFill>
                  <a:latin typeface="Nunito" pitchFamily="2" charset="77"/>
                </a:rPr>
                <a:t> para cubrir los riesgos derivados de la prestación del servicio, los cuales en ningún momento suplen a las pólizas de RCC-RCE</a:t>
              </a:r>
            </a:p>
            <a:p>
              <a:pPr algn="ctr">
                <a:lnSpc>
                  <a:spcPts val="1493"/>
                </a:lnSpc>
              </a:pPr>
              <a:endParaRPr lang="es-ES_tradnl" sz="1400" spc="79">
                <a:solidFill>
                  <a:srgbClr val="000000"/>
                </a:solidFill>
                <a:latin typeface="Nunito" pitchFamily="2" charset="77"/>
              </a:endParaRPr>
            </a:p>
          </p:txBody>
        </p:sp>
      </p:grpSp>
      <p:grpSp>
        <p:nvGrpSpPr>
          <p:cNvPr id="31" name="Group 31"/>
          <p:cNvGrpSpPr/>
          <p:nvPr/>
        </p:nvGrpSpPr>
        <p:grpSpPr>
          <a:xfrm>
            <a:off x="2658556" y="1330886"/>
            <a:ext cx="3213434" cy="768947"/>
            <a:chOff x="0" y="0"/>
            <a:chExt cx="838237" cy="303782"/>
          </a:xfrm>
        </p:grpSpPr>
        <p:sp>
          <p:nvSpPr>
            <p:cNvPr id="32" name="Freeform 32"/>
            <p:cNvSpPr/>
            <p:nvPr/>
          </p:nvSpPr>
          <p:spPr>
            <a:xfrm>
              <a:off x="0" y="0"/>
              <a:ext cx="838237" cy="303782"/>
            </a:xfrm>
            <a:custGeom>
              <a:avLst/>
              <a:gdLst/>
              <a:ahLst/>
              <a:cxnLst/>
              <a:rect l="l" t="t" r="r" b="b"/>
              <a:pathLst>
                <a:path w="838237" h="303782">
                  <a:moveTo>
                    <a:pt x="0" y="0"/>
                  </a:moveTo>
                  <a:lnTo>
                    <a:pt x="838237" y="0"/>
                  </a:lnTo>
                  <a:lnTo>
                    <a:pt x="838237" y="303782"/>
                  </a:lnTo>
                  <a:lnTo>
                    <a:pt x="0" y="303782"/>
                  </a:lnTo>
                  <a:close/>
                </a:path>
              </a:pathLst>
            </a:custGeom>
            <a:solidFill>
              <a:srgbClr val="000000">
                <a:alpha val="0"/>
              </a:srgbClr>
            </a:solidFill>
            <a:ln w="38100" cap="sq">
              <a:solidFill>
                <a:srgbClr val="48808A"/>
              </a:solidFill>
              <a:prstDash val="sysDot"/>
              <a:miter/>
            </a:ln>
          </p:spPr>
          <p:txBody>
            <a:bodyPr/>
            <a:lstStyle/>
            <a:p>
              <a:endParaRPr lang="es-ES_tradnl">
                <a:latin typeface="Nunito" pitchFamily="2" charset="77"/>
              </a:endParaRPr>
            </a:p>
          </p:txBody>
        </p:sp>
        <p:sp>
          <p:nvSpPr>
            <p:cNvPr id="33" name="TextBox 33"/>
            <p:cNvSpPr txBox="1"/>
            <p:nvPr/>
          </p:nvSpPr>
          <p:spPr>
            <a:xfrm>
              <a:off x="0" y="-28575"/>
              <a:ext cx="838237" cy="332357"/>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Artículo 2.2.1.4.4.1. del Decreto 1079 de 2015 – </a:t>
              </a:r>
              <a:r>
                <a:rPr lang="es-ES_tradnl" sz="1400" spc="79">
                  <a:solidFill>
                    <a:srgbClr val="FF3131"/>
                  </a:solidFill>
                  <a:latin typeface="Nunito" pitchFamily="2" charset="77"/>
                </a:rPr>
                <a:t>60 SMMLV por persona</a:t>
              </a:r>
            </a:p>
          </p:txBody>
        </p:sp>
      </p:grpSp>
      <p:grpSp>
        <p:nvGrpSpPr>
          <p:cNvPr id="34" name="Group 34"/>
          <p:cNvGrpSpPr/>
          <p:nvPr/>
        </p:nvGrpSpPr>
        <p:grpSpPr>
          <a:xfrm>
            <a:off x="2658556" y="2328895"/>
            <a:ext cx="3213434" cy="684487"/>
            <a:chOff x="0" y="0"/>
            <a:chExt cx="838237" cy="334052"/>
          </a:xfrm>
        </p:grpSpPr>
        <p:sp>
          <p:nvSpPr>
            <p:cNvPr id="35" name="Freeform 35"/>
            <p:cNvSpPr/>
            <p:nvPr/>
          </p:nvSpPr>
          <p:spPr>
            <a:xfrm>
              <a:off x="0" y="0"/>
              <a:ext cx="838237" cy="334052"/>
            </a:xfrm>
            <a:custGeom>
              <a:avLst/>
              <a:gdLst/>
              <a:ahLst/>
              <a:cxnLst/>
              <a:rect l="l" t="t" r="r" b="b"/>
              <a:pathLst>
                <a:path w="838237" h="334052">
                  <a:moveTo>
                    <a:pt x="0" y="0"/>
                  </a:moveTo>
                  <a:lnTo>
                    <a:pt x="838237" y="0"/>
                  </a:lnTo>
                  <a:lnTo>
                    <a:pt x="838237" y="334052"/>
                  </a:lnTo>
                  <a:lnTo>
                    <a:pt x="0" y="334052"/>
                  </a:lnTo>
                  <a:close/>
                </a:path>
              </a:pathLst>
            </a:custGeom>
            <a:solidFill>
              <a:srgbClr val="000000">
                <a:alpha val="0"/>
              </a:srgbClr>
            </a:solidFill>
            <a:ln w="38100" cap="sq">
              <a:solidFill>
                <a:srgbClr val="48808A"/>
              </a:solidFill>
              <a:prstDash val="sysDot"/>
              <a:miter/>
            </a:ln>
          </p:spPr>
          <p:txBody>
            <a:bodyPr/>
            <a:lstStyle/>
            <a:p>
              <a:endParaRPr lang="es-ES_tradnl">
                <a:latin typeface="Nunito" pitchFamily="2" charset="77"/>
              </a:endParaRPr>
            </a:p>
          </p:txBody>
        </p:sp>
        <p:sp>
          <p:nvSpPr>
            <p:cNvPr id="36" name="TextBox 36"/>
            <p:cNvSpPr txBox="1"/>
            <p:nvPr/>
          </p:nvSpPr>
          <p:spPr>
            <a:xfrm>
              <a:off x="0" y="-28575"/>
              <a:ext cx="838237" cy="362627"/>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Artículo 2.2.1.5.4.1. del Decreto 1079 de 2015 –</a:t>
              </a:r>
              <a:r>
                <a:rPr lang="es-ES_tradnl" sz="1400" spc="79">
                  <a:solidFill>
                    <a:srgbClr val="FF3131"/>
                  </a:solidFill>
                  <a:latin typeface="Nunito" pitchFamily="2" charset="77"/>
                </a:rPr>
                <a:t> 60 SMMLV por persona</a:t>
              </a:r>
            </a:p>
          </p:txBody>
        </p:sp>
      </p:grpSp>
      <p:grpSp>
        <p:nvGrpSpPr>
          <p:cNvPr id="37" name="Group 37"/>
          <p:cNvGrpSpPr/>
          <p:nvPr/>
        </p:nvGrpSpPr>
        <p:grpSpPr>
          <a:xfrm>
            <a:off x="2658556" y="3320223"/>
            <a:ext cx="3213434" cy="845569"/>
            <a:chOff x="0" y="0"/>
            <a:chExt cx="838237" cy="334052"/>
          </a:xfrm>
        </p:grpSpPr>
        <p:sp>
          <p:nvSpPr>
            <p:cNvPr id="38" name="Freeform 38"/>
            <p:cNvSpPr/>
            <p:nvPr/>
          </p:nvSpPr>
          <p:spPr>
            <a:xfrm>
              <a:off x="0" y="0"/>
              <a:ext cx="838237" cy="334052"/>
            </a:xfrm>
            <a:custGeom>
              <a:avLst/>
              <a:gdLst/>
              <a:ahLst/>
              <a:cxnLst/>
              <a:rect l="l" t="t" r="r" b="b"/>
              <a:pathLst>
                <a:path w="838237" h="334052">
                  <a:moveTo>
                    <a:pt x="0" y="0"/>
                  </a:moveTo>
                  <a:lnTo>
                    <a:pt x="838237" y="0"/>
                  </a:lnTo>
                  <a:lnTo>
                    <a:pt x="838237" y="334052"/>
                  </a:lnTo>
                  <a:lnTo>
                    <a:pt x="0" y="334052"/>
                  </a:lnTo>
                  <a:close/>
                </a:path>
              </a:pathLst>
            </a:custGeom>
            <a:solidFill>
              <a:srgbClr val="000000">
                <a:alpha val="0"/>
              </a:srgbClr>
            </a:solidFill>
            <a:ln w="38100" cap="sq">
              <a:solidFill>
                <a:srgbClr val="48808A"/>
              </a:solidFill>
              <a:prstDash val="sysDot"/>
              <a:miter/>
            </a:ln>
          </p:spPr>
          <p:txBody>
            <a:bodyPr/>
            <a:lstStyle/>
            <a:p>
              <a:endParaRPr lang="es-ES_tradnl">
                <a:latin typeface="Nunito" pitchFamily="2" charset="77"/>
              </a:endParaRPr>
            </a:p>
          </p:txBody>
        </p:sp>
        <p:sp>
          <p:nvSpPr>
            <p:cNvPr id="39" name="TextBox 39"/>
            <p:cNvSpPr txBox="1"/>
            <p:nvPr/>
          </p:nvSpPr>
          <p:spPr>
            <a:xfrm>
              <a:off x="0" y="-28575"/>
              <a:ext cx="838237" cy="362627"/>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Artículo 2.2.1.6.5.1. del Decreto 1079 de 2015 – </a:t>
              </a:r>
              <a:r>
                <a:rPr lang="es-ES_tradnl" sz="1400" spc="79">
                  <a:solidFill>
                    <a:srgbClr val="FF3131"/>
                  </a:solidFill>
                  <a:latin typeface="Nunito" pitchFamily="2" charset="77"/>
                </a:rPr>
                <a:t>100 SMMLV por persona</a:t>
              </a:r>
            </a:p>
          </p:txBody>
        </p:sp>
      </p:grpSp>
      <p:sp>
        <p:nvSpPr>
          <p:cNvPr id="40" name="Freeform 40"/>
          <p:cNvSpPr/>
          <p:nvPr/>
        </p:nvSpPr>
        <p:spPr>
          <a:xfrm>
            <a:off x="6448506" y="1366039"/>
            <a:ext cx="424133" cy="2762920"/>
          </a:xfrm>
          <a:custGeom>
            <a:avLst/>
            <a:gdLst/>
            <a:ahLst/>
            <a:cxnLst/>
            <a:rect l="l" t="t" r="r" b="b"/>
            <a:pathLst>
              <a:path w="636199" h="4144380">
                <a:moveTo>
                  <a:pt x="0" y="0"/>
                </a:moveTo>
                <a:lnTo>
                  <a:pt x="636199" y="0"/>
                </a:lnTo>
                <a:lnTo>
                  <a:pt x="636199" y="4144380"/>
                </a:lnTo>
                <a:lnTo>
                  <a:pt x="0" y="4144380"/>
                </a:lnTo>
                <a:lnTo>
                  <a:pt x="0" y="0"/>
                </a:lnTo>
                <a:close/>
              </a:path>
            </a:pathLst>
          </a:custGeom>
          <a:blipFill>
            <a:blip r:embed="rId5"/>
            <a:stretch>
              <a:fillRect/>
            </a:stretch>
          </a:blipFill>
        </p:spPr>
        <p:txBody>
          <a:bodyPr/>
          <a:lstStyle/>
          <a:p>
            <a:endParaRPr lang="es-ES_tradnl">
              <a:latin typeface="Nunito" pitchFamily="2" charset="77"/>
            </a:endParaRPr>
          </a:p>
        </p:txBody>
      </p:sp>
      <p:sp>
        <p:nvSpPr>
          <p:cNvPr id="41" name="TextBox 41"/>
          <p:cNvSpPr txBox="1"/>
          <p:nvPr/>
        </p:nvSpPr>
        <p:spPr>
          <a:xfrm>
            <a:off x="4952225" y="6579019"/>
            <a:ext cx="2397621" cy="246221"/>
          </a:xfrm>
          <a:prstGeom prst="rect">
            <a:avLst/>
          </a:prstGeom>
        </p:spPr>
        <p:txBody>
          <a:bodyPr lIns="0" tIns="0" rIns="0" bIns="0" rtlCol="0" anchor="t">
            <a:spAutoFit/>
          </a:bodyPr>
          <a:lstStyle/>
          <a:p>
            <a:pPr algn="ctr">
              <a:lnSpc>
                <a:spcPts val="1960"/>
              </a:lnSpc>
            </a:pPr>
            <a:r>
              <a:rPr lang="es-ES_tradnl" sz="1400">
                <a:solidFill>
                  <a:srgbClr val="F8F7F7"/>
                </a:solidFill>
                <a:latin typeface="Nunito" pitchFamily="2" charset="77"/>
              </a:rPr>
              <a:t>www.supertransporte.gov.co</a:t>
            </a:r>
          </a:p>
        </p:txBody>
      </p:sp>
      <p:sp>
        <p:nvSpPr>
          <p:cNvPr id="43" name="TextBox 19">
            <a:extLst>
              <a:ext uri="{FF2B5EF4-FFF2-40B4-BE49-F238E27FC236}">
                <a16:creationId xmlns:a16="http://schemas.microsoft.com/office/drawing/2014/main" id="{F6A2318C-5767-8AD1-AEF9-E8385CD9682B}"/>
              </a:ext>
            </a:extLst>
          </p:cNvPr>
          <p:cNvSpPr txBox="1"/>
          <p:nvPr/>
        </p:nvSpPr>
        <p:spPr>
          <a:xfrm>
            <a:off x="2180977" y="222744"/>
            <a:ext cx="6600061" cy="502061"/>
          </a:xfrm>
          <a:prstGeom prst="rect">
            <a:avLst/>
          </a:prstGeom>
        </p:spPr>
        <p:txBody>
          <a:bodyPr lIns="0" tIns="0" rIns="0" bIns="0" rtlCol="0" anchor="t">
            <a:spAutoFit/>
          </a:bodyPr>
          <a:lstStyle/>
          <a:p>
            <a:pPr algn="ctr">
              <a:lnSpc>
                <a:spcPts val="4130"/>
              </a:lnSpc>
            </a:pPr>
            <a:r>
              <a:rPr lang="es-ES_tradnl" sz="2800" b="1">
                <a:solidFill>
                  <a:srgbClr val="000000"/>
                </a:solidFill>
                <a:latin typeface="Nunito" pitchFamily="2" charset="77"/>
              </a:rPr>
              <a:t>CONTEXTO NORMATIVO - POLIZAS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946" y="6562929"/>
            <a:ext cx="12918261"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8" name="Freeform 8"/>
          <p:cNvSpPr/>
          <p:nvPr/>
        </p:nvSpPr>
        <p:spPr>
          <a:xfrm>
            <a:off x="365760" y="1196721"/>
            <a:ext cx="11460479" cy="5050022"/>
          </a:xfrm>
          <a:custGeom>
            <a:avLst/>
            <a:gdLst/>
            <a:ahLst/>
            <a:cxnLst/>
            <a:rect l="l" t="t" r="r" b="b"/>
            <a:pathLst>
              <a:path w="14181854" h="6492630">
                <a:moveTo>
                  <a:pt x="0" y="0"/>
                </a:moveTo>
                <a:lnTo>
                  <a:pt x="14181854" y="0"/>
                </a:lnTo>
                <a:lnTo>
                  <a:pt x="14181854" y="6492630"/>
                </a:lnTo>
                <a:lnTo>
                  <a:pt x="0" y="6492630"/>
                </a:lnTo>
                <a:lnTo>
                  <a:pt x="0" y="0"/>
                </a:lnTo>
                <a:close/>
              </a:path>
            </a:pathLst>
          </a:custGeom>
          <a:blipFill>
            <a:blip r:embed="rId5"/>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dirty="0">
                <a:solidFill>
                  <a:srgbClr val="000000"/>
                </a:solidFill>
                <a:latin typeface="Raleway Bold"/>
              </a:rPr>
              <a:t>RESULTADO VALIDACION PÓLIZAS - 2023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5084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427152" y="96479"/>
            <a:ext cx="6600061" cy="467949"/>
          </a:xfrm>
          <a:prstGeom prst="rect">
            <a:avLst/>
          </a:prstGeom>
        </p:spPr>
        <p:txBody>
          <a:bodyPr lIns="0" tIns="0" rIns="0" bIns="0" rtlCol="0" anchor="t">
            <a:spAutoFit/>
          </a:bodyPr>
          <a:lstStyle/>
          <a:p>
            <a:pPr algn="ctr">
              <a:lnSpc>
                <a:spcPts val="4130"/>
              </a:lnSpc>
            </a:pPr>
            <a:r>
              <a:rPr lang="es-ES_tradnl" sz="2400" b="1" dirty="0">
                <a:solidFill>
                  <a:srgbClr val="000000"/>
                </a:solidFill>
                <a:latin typeface="Raleway Bold"/>
              </a:rPr>
              <a:t>Departamento de Nariño </a:t>
            </a:r>
            <a:r>
              <a:rPr lang="en-US" sz="2400" b="1" dirty="0">
                <a:solidFill>
                  <a:srgbClr val="000000"/>
                </a:solidFill>
                <a:latin typeface="Raleway Bold"/>
              </a:rPr>
              <a:t>-  </a:t>
            </a:r>
            <a:r>
              <a:rPr lang="en-US" sz="2400" b="1" dirty="0" err="1">
                <a:solidFill>
                  <a:srgbClr val="000000"/>
                </a:solidFill>
                <a:latin typeface="Raleway Bold"/>
              </a:rPr>
              <a:t>Pólizas</a:t>
            </a:r>
            <a:r>
              <a:rPr lang="en-US" sz="2400" b="1" dirty="0">
                <a:solidFill>
                  <a:srgbClr val="000000"/>
                </a:solidFill>
                <a:latin typeface="Raleway Bold"/>
              </a:rPr>
              <a:t> 2023</a:t>
            </a:r>
          </a:p>
        </p:txBody>
      </p:sp>
      <p:sp>
        <p:nvSpPr>
          <p:cNvPr id="16" name="TextBox 27">
            <a:extLst>
              <a:ext uri="{FF2B5EF4-FFF2-40B4-BE49-F238E27FC236}">
                <a16:creationId xmlns:a16="http://schemas.microsoft.com/office/drawing/2014/main" id="{CAA78BBD-F478-B81A-9FE9-1D0CC38132A5}"/>
              </a:ext>
            </a:extLst>
          </p:cNvPr>
          <p:cNvSpPr txBox="1"/>
          <p:nvPr/>
        </p:nvSpPr>
        <p:spPr>
          <a:xfrm>
            <a:off x="8506442" y="1305322"/>
            <a:ext cx="3556526" cy="562300"/>
          </a:xfrm>
          <a:prstGeom prst="rect">
            <a:avLst/>
          </a:prstGeom>
          <a:solidFill>
            <a:schemeClr val="tx2"/>
          </a:solidFill>
        </p:spPr>
        <p:txBody>
          <a:bodyPr lIns="33867" tIns="33867" rIns="33867" bIns="33867" rtlCol="0" anchor="ctr"/>
          <a:lstStyle/>
          <a:p>
            <a:pPr algn="ctr">
              <a:lnSpc>
                <a:spcPts val="1493"/>
              </a:lnSpc>
            </a:pPr>
            <a:r>
              <a:rPr lang="es-ES_tradnl" sz="1400" spc="79" dirty="0">
                <a:solidFill>
                  <a:schemeClr val="bg1"/>
                </a:solidFill>
                <a:latin typeface="Open Sans Bold"/>
              </a:rPr>
              <a:t>Municipios departamento de Nariño</a:t>
            </a:r>
          </a:p>
        </p:txBody>
      </p:sp>
      <mc:AlternateContent xmlns:mc="http://schemas.openxmlformats.org/markup-compatibility/2006" xmlns:cx4="http://schemas.microsoft.com/office/drawing/2016/5/10/chartex">
        <mc:Choice Requires="cx4">
          <p:graphicFrame>
            <p:nvGraphicFramePr>
              <p:cNvPr id="8" name="Gráfico 7">
                <a:extLst>
                  <a:ext uri="{FF2B5EF4-FFF2-40B4-BE49-F238E27FC236}">
                    <a16:creationId xmlns:a16="http://schemas.microsoft.com/office/drawing/2014/main" id="{B4CACF7E-9063-FFBB-9803-AC363349C28C}"/>
                  </a:ext>
                </a:extLst>
              </p:cNvPr>
              <p:cNvGraphicFramePr/>
              <p:nvPr>
                <p:extLst>
                  <p:ext uri="{D42A27DB-BD31-4B8C-83A1-F6EECF244321}">
                    <p14:modId xmlns:p14="http://schemas.microsoft.com/office/powerpoint/2010/main" val="3744428402"/>
                  </p:ext>
                </p:extLst>
              </p:nvPr>
            </p:nvGraphicFramePr>
            <p:xfrm>
              <a:off x="3876639" y="722615"/>
              <a:ext cx="4501276" cy="3638549"/>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8" name="Gráfico 7">
                <a:extLst>
                  <a:ext uri="{FF2B5EF4-FFF2-40B4-BE49-F238E27FC236}">
                    <a16:creationId xmlns:a16="http://schemas.microsoft.com/office/drawing/2014/main" id="{B4CACF7E-9063-FFBB-9803-AC363349C28C}"/>
                  </a:ext>
                </a:extLst>
              </p:cNvPr>
              <p:cNvPicPr>
                <a:picLocks noGrp="1" noRot="1" noChangeAspect="1" noMove="1" noResize="1" noEditPoints="1" noAdjustHandles="1" noChangeArrowheads="1" noChangeShapeType="1"/>
              </p:cNvPicPr>
              <p:nvPr/>
            </p:nvPicPr>
            <p:blipFill>
              <a:blip r:embed="rId6"/>
              <a:stretch>
                <a:fillRect/>
              </a:stretch>
            </p:blipFill>
            <p:spPr>
              <a:xfrm>
                <a:off x="3876639" y="722615"/>
                <a:ext cx="4501276" cy="3638549"/>
              </a:xfrm>
              <a:prstGeom prst="rect">
                <a:avLst/>
              </a:prstGeom>
            </p:spPr>
          </p:pic>
        </mc:Fallback>
      </mc:AlternateContent>
      <p:pic>
        <p:nvPicPr>
          <p:cNvPr id="12" name="Imagen 11">
            <a:extLst>
              <a:ext uri="{FF2B5EF4-FFF2-40B4-BE49-F238E27FC236}">
                <a16:creationId xmlns:a16="http://schemas.microsoft.com/office/drawing/2014/main" id="{EEC434C2-6B1E-6E5D-4BDB-6D2C91D373E0}"/>
              </a:ext>
            </a:extLst>
          </p:cNvPr>
          <p:cNvPicPr>
            <a:picLocks noChangeAspect="1"/>
          </p:cNvPicPr>
          <p:nvPr/>
        </p:nvPicPr>
        <p:blipFill>
          <a:blip r:embed="rId7"/>
          <a:stretch>
            <a:fillRect/>
          </a:stretch>
        </p:blipFill>
        <p:spPr>
          <a:xfrm>
            <a:off x="203305" y="960517"/>
            <a:ext cx="4362666" cy="5590326"/>
          </a:xfrm>
          <a:prstGeom prst="rect">
            <a:avLst/>
          </a:prstGeom>
        </p:spPr>
      </p:pic>
      <p:pic>
        <p:nvPicPr>
          <p:cNvPr id="19" name="Imagen 18">
            <a:extLst>
              <a:ext uri="{FF2B5EF4-FFF2-40B4-BE49-F238E27FC236}">
                <a16:creationId xmlns:a16="http://schemas.microsoft.com/office/drawing/2014/main" id="{15C7148A-C57F-6809-65F1-7A517D5A055F}"/>
              </a:ext>
            </a:extLst>
          </p:cNvPr>
          <p:cNvPicPr>
            <a:picLocks noChangeAspect="1"/>
          </p:cNvPicPr>
          <p:nvPr/>
        </p:nvPicPr>
        <p:blipFill>
          <a:blip r:embed="rId8"/>
          <a:stretch>
            <a:fillRect/>
          </a:stretch>
        </p:blipFill>
        <p:spPr>
          <a:xfrm>
            <a:off x="8500118" y="1864075"/>
            <a:ext cx="3556527" cy="2975554"/>
          </a:xfrm>
          <a:prstGeom prst="rect">
            <a:avLst/>
          </a:prstGeom>
        </p:spPr>
      </p:pic>
      <p:sp>
        <p:nvSpPr>
          <p:cNvPr id="10" name="TextBox 17">
            <a:extLst>
              <a:ext uri="{FF2B5EF4-FFF2-40B4-BE49-F238E27FC236}">
                <a16:creationId xmlns:a16="http://schemas.microsoft.com/office/drawing/2014/main" id="{388444C3-F415-9F5E-9DEF-680A4FC95659}"/>
              </a:ext>
            </a:extLst>
          </p:cNvPr>
          <p:cNvSpPr txBox="1"/>
          <p:nvPr/>
        </p:nvSpPr>
        <p:spPr>
          <a:xfrm>
            <a:off x="4738748" y="4867805"/>
            <a:ext cx="6686735" cy="1378583"/>
          </a:xfrm>
          <a:prstGeom prst="rect">
            <a:avLst/>
          </a:prstGeom>
        </p:spPr>
        <p:txBody>
          <a:bodyPr wrap="square" lIns="0" tIns="0" rIns="0" bIns="0" rtlCol="0" anchor="t">
            <a:spAutoFit/>
          </a:bodyPr>
          <a:lstStyle/>
          <a:p>
            <a:pPr algn="ctr" defTabSz="914446">
              <a:lnSpc>
                <a:spcPts val="2199"/>
              </a:lnSpc>
            </a:pPr>
            <a:r>
              <a:rPr lang="es-ES_tradnl" sz="1000" b="1" spc="73" dirty="0">
                <a:solidFill>
                  <a:srgbClr val="FF0000"/>
                </a:solidFill>
                <a:latin typeface="Nunito" pitchFamily="2" charset="0"/>
                <a:sym typeface="Wingdings" pitchFamily="2" charset="2"/>
              </a:rPr>
              <a:t>Conclusiones –  Pólizas – 2023 - Departamento Nariño</a:t>
            </a:r>
          </a:p>
          <a:p>
            <a:pPr marL="171450" indent="-171450" defTabSz="914446">
              <a:lnSpc>
                <a:spcPts val="2199"/>
              </a:lnSpc>
              <a:buFont typeface="Wingdings" pitchFamily="2" charset="2"/>
              <a:buChar char="Ø"/>
            </a:pPr>
            <a:r>
              <a:rPr lang="es-ES_tradnl" sz="1000" b="1" spc="73" dirty="0">
                <a:latin typeface="Nunito" pitchFamily="2" charset="0"/>
                <a:sym typeface="Wingdings" pitchFamily="2" charset="2"/>
              </a:rPr>
              <a:t>El departamento de </a:t>
            </a:r>
            <a:r>
              <a:rPr lang="es-ES_tradnl" sz="1000" b="1" spc="73" dirty="0">
                <a:solidFill>
                  <a:srgbClr val="FF0000"/>
                </a:solidFill>
                <a:latin typeface="Nunito" pitchFamily="2" charset="0"/>
                <a:sym typeface="Wingdings" pitchFamily="2" charset="2"/>
              </a:rPr>
              <a:t>Nariño</a:t>
            </a:r>
            <a:r>
              <a:rPr lang="es-ES_tradnl" sz="1000" b="1" spc="73" dirty="0">
                <a:latin typeface="Nunito" pitchFamily="2" charset="0"/>
                <a:sym typeface="Wingdings" pitchFamily="2" charset="2"/>
              </a:rPr>
              <a:t> ocupa el puesto 2° con un 74% de cumplimiento en el reporte de información de pólizas</a:t>
            </a:r>
          </a:p>
          <a:p>
            <a:pPr marL="171450" indent="-171450" defTabSz="914446">
              <a:lnSpc>
                <a:spcPts val="2199"/>
              </a:lnSpc>
              <a:buFont typeface="Wingdings" pitchFamily="2" charset="2"/>
              <a:buChar char="Ø"/>
            </a:pPr>
            <a:r>
              <a:rPr lang="es-ES_tradnl" sz="1000" b="1" spc="73" dirty="0">
                <a:latin typeface="Nunito" pitchFamily="2" charset="0"/>
                <a:sym typeface="Wingdings" pitchFamily="2" charset="2"/>
              </a:rPr>
              <a:t>15 empresas con domicilios en el departamento de Risaralda </a:t>
            </a:r>
            <a:r>
              <a:rPr lang="es-ES_tradnl" sz="1000" b="1" spc="73" dirty="0">
                <a:solidFill>
                  <a:srgbClr val="FF0000"/>
                </a:solidFill>
                <a:latin typeface="Nunito" pitchFamily="2" charset="0"/>
                <a:sym typeface="Wingdings" pitchFamily="2" charset="2"/>
              </a:rPr>
              <a:t>NO cumplieron </a:t>
            </a:r>
            <a:r>
              <a:rPr lang="es-ES_tradnl" sz="1000" b="1" spc="73" dirty="0">
                <a:latin typeface="Nunito" pitchFamily="2" charset="0"/>
                <a:sym typeface="Wingdings" pitchFamily="2" charset="2"/>
              </a:rPr>
              <a:t>con el reporte de información.</a:t>
            </a:r>
          </a:p>
        </p:txBody>
      </p:sp>
    </p:spTree>
    <p:extLst>
      <p:ext uri="{BB962C8B-B14F-4D97-AF65-F5344CB8AC3E}">
        <p14:creationId xmlns:p14="http://schemas.microsoft.com/office/powerpoint/2010/main" val="405450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4">
            <a:extLst>
              <a:ext uri="{FF2B5EF4-FFF2-40B4-BE49-F238E27FC236}">
                <a16:creationId xmlns:a16="http://schemas.microsoft.com/office/drawing/2014/main" id="{2E594C02-416E-47BD-0D29-227455AB3F5D}"/>
              </a:ext>
            </a:extLst>
          </p:cNvPr>
          <p:cNvSpPr/>
          <p:nvPr/>
        </p:nvSpPr>
        <p:spPr>
          <a:xfrm>
            <a:off x="179534" y="1148057"/>
            <a:ext cx="5024077" cy="5305222"/>
          </a:xfrm>
          <a:custGeom>
            <a:avLst/>
            <a:gdLst/>
            <a:ahLst/>
            <a:cxnLst/>
            <a:rect l="l" t="t" r="r" b="b"/>
            <a:pathLst>
              <a:path w="1294951" h="1253877">
                <a:moveTo>
                  <a:pt x="0" y="0"/>
                </a:moveTo>
                <a:lnTo>
                  <a:pt x="1294951" y="0"/>
                </a:lnTo>
                <a:lnTo>
                  <a:pt x="1294951" y="1253877"/>
                </a:lnTo>
                <a:lnTo>
                  <a:pt x="0" y="1253877"/>
                </a:lnTo>
                <a:close/>
              </a:path>
            </a:pathLst>
          </a:custGeom>
          <a:solidFill>
            <a:srgbClr val="000000">
              <a:alpha val="0"/>
            </a:srgbClr>
          </a:solidFill>
          <a:ln w="47625" cap="sq">
            <a:solidFill>
              <a:srgbClr val="3C6CB2"/>
            </a:solidFill>
            <a:prstDash val="solid"/>
            <a:miter/>
          </a:ln>
        </p:spPr>
        <p:txBody>
          <a:bodyPr/>
          <a:lstStyle/>
          <a:p>
            <a:endParaRPr lang="es-ES_tradnl" sz="1200"/>
          </a:p>
        </p:txBody>
      </p:sp>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12" name="TextBox 12"/>
          <p:cNvSpPr txBox="1"/>
          <p:nvPr/>
        </p:nvSpPr>
        <p:spPr>
          <a:xfrm>
            <a:off x="136703" y="1607011"/>
            <a:ext cx="4837287" cy="4608313"/>
          </a:xfrm>
          <a:prstGeom prst="rect">
            <a:avLst/>
          </a:prstGeom>
        </p:spPr>
        <p:txBody>
          <a:bodyPr wrap="square" lIns="0" tIns="0" rIns="0" bIns="0" rtlCol="0" anchor="t">
            <a:spAutoFit/>
          </a:bodyPr>
          <a:lstStyle/>
          <a:p>
            <a:pPr algn="ctr">
              <a:lnSpc>
                <a:spcPts val="1521"/>
              </a:lnSpc>
            </a:pPr>
            <a:r>
              <a:rPr lang="es-CO" sz="1100" b="1" dirty="0">
                <a:solidFill>
                  <a:srgbClr val="000000"/>
                </a:solidFill>
                <a:latin typeface="Open Sans Bold"/>
              </a:rPr>
              <a:t> </a:t>
            </a:r>
            <a:r>
              <a:rPr lang="es-CO" sz="2800" b="1" dirty="0">
                <a:solidFill>
                  <a:srgbClr val="000000"/>
                </a:solidFill>
                <a:latin typeface="Open Sans Bold"/>
              </a:rPr>
              <a:t>Problemáticas</a:t>
            </a:r>
            <a:endParaRPr lang="es-CO" sz="2800" b="1" dirty="0">
              <a:solidFill>
                <a:srgbClr val="000000"/>
              </a:solidFill>
              <a:latin typeface="Open Sans Bold"/>
              <a:ea typeface="Open Sans Bold"/>
              <a:cs typeface="Open Sans Bold"/>
            </a:endParaRPr>
          </a:p>
          <a:p>
            <a:pPr algn="ctr">
              <a:lnSpc>
                <a:spcPts val="1521"/>
              </a:lnSpc>
            </a:pPr>
            <a:endParaRPr lang="es-CO" sz="2800" b="1" dirty="0">
              <a:solidFill>
                <a:srgbClr val="000000"/>
              </a:solidFill>
              <a:latin typeface="Open Sans Bold"/>
              <a:ea typeface="Open Sans Bold"/>
              <a:cs typeface="Open Sans Bold"/>
            </a:endParaRPr>
          </a:p>
          <a:p>
            <a:pPr marL="234315" lvl="1" indent="-116840" algn="just">
              <a:lnSpc>
                <a:spcPts val="1521"/>
              </a:lnSpc>
              <a:buFont typeface="Arial"/>
              <a:buChar char="•"/>
            </a:pPr>
            <a:r>
              <a:rPr lang="es-CO" sz="1200" dirty="0">
                <a:solidFill>
                  <a:srgbClr val="000000"/>
                </a:solidFill>
                <a:latin typeface="Open Sans"/>
              </a:rPr>
              <a:t>Esta prohibido por la ley, </a:t>
            </a:r>
            <a:r>
              <a:rPr lang="es-CO" sz="1200" b="1" i="1" dirty="0">
                <a:solidFill>
                  <a:srgbClr val="000000"/>
                </a:solidFill>
                <a:latin typeface="Open Sans"/>
              </a:rPr>
              <a:t>compartir el riesgo entre la empresa y la aseguradora,</a:t>
            </a:r>
            <a:r>
              <a:rPr lang="es-CO" sz="1200" dirty="0">
                <a:solidFill>
                  <a:srgbClr val="000000"/>
                </a:solidFill>
                <a:latin typeface="Open Sans"/>
              </a:rPr>
              <a:t> pues se ocasiona asumir un riesgo a primera capa.</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Toma de seguros obligatorios de RRC y RCE con </a:t>
            </a:r>
            <a:r>
              <a:rPr lang="es-CO" sz="1200" b="1" i="1" dirty="0">
                <a:solidFill>
                  <a:srgbClr val="000000"/>
                </a:solidFill>
                <a:latin typeface="Open Sans"/>
              </a:rPr>
              <a:t>valores de deducibles para los amparos de muerte, incapacidad y gastos médicos</a:t>
            </a:r>
            <a:r>
              <a:rPr lang="es-CO" sz="1200" dirty="0">
                <a:solidFill>
                  <a:srgbClr val="000000"/>
                </a:solidFill>
                <a:latin typeface="Open Sans"/>
              </a:rPr>
              <a:t>, lo cual está prohibido por la ley.</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 Los fondos de responsabilidad que tienen </a:t>
            </a:r>
            <a:r>
              <a:rPr lang="es-CO" sz="1200" b="1" i="1" dirty="0">
                <a:solidFill>
                  <a:srgbClr val="000000"/>
                </a:solidFill>
                <a:latin typeface="Open Sans"/>
              </a:rPr>
              <a:t>las empresas de transporte  están asumiendo el riesgo o parte del riesgo</a:t>
            </a:r>
            <a:r>
              <a:rPr lang="es-CO" sz="1200" dirty="0">
                <a:solidFill>
                  <a:srgbClr val="000000"/>
                </a:solidFill>
                <a:latin typeface="Open Sans"/>
              </a:rPr>
              <a:t>, lo cual está prohibido por la ley.</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Los Fondos de Responsabilidad que están asumiendo los riesgos, </a:t>
            </a:r>
            <a:r>
              <a:rPr lang="es-CO" sz="1200" b="1" i="1" dirty="0">
                <a:solidFill>
                  <a:srgbClr val="000000"/>
                </a:solidFill>
                <a:latin typeface="Open Sans"/>
              </a:rPr>
              <a:t>no están Registrados ante la Superintendencia Financiera de Colombia, y no se evidencia que constituyan las Reservas Técnicas </a:t>
            </a:r>
            <a:r>
              <a:rPr lang="es-CO" sz="1200" dirty="0">
                <a:solidFill>
                  <a:srgbClr val="000000"/>
                </a:solidFill>
                <a:latin typeface="Open Sans"/>
              </a:rPr>
              <a:t>para responder por los siniestros.</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El valor de </a:t>
            </a:r>
            <a:r>
              <a:rPr lang="es-CO" sz="1200" b="1" i="1" dirty="0">
                <a:solidFill>
                  <a:srgbClr val="000000"/>
                </a:solidFill>
                <a:latin typeface="Open Sans"/>
              </a:rPr>
              <a:t>la prima de seguro está incluido en la canasta de costos del contrato de transporte, es decir que la paga el usuario del servicio</a:t>
            </a:r>
            <a:r>
              <a:rPr lang="es-CO" sz="1200" dirty="0">
                <a:solidFill>
                  <a:srgbClr val="000000"/>
                </a:solidFill>
                <a:latin typeface="Open Sans"/>
              </a:rPr>
              <a:t>, por lo tanto, no debe haber limitación en la contratación de los seguros obligatorios de RRC y RCE.</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p:txBody>
      </p:sp>
      <p:sp>
        <p:nvSpPr>
          <p:cNvPr id="13" name="Freeform 13"/>
          <p:cNvSpPr/>
          <p:nvPr/>
        </p:nvSpPr>
        <p:spPr>
          <a:xfrm>
            <a:off x="8697411" y="1320480"/>
            <a:ext cx="1305906" cy="990989"/>
          </a:xfrm>
          <a:custGeom>
            <a:avLst/>
            <a:gdLst/>
            <a:ahLst/>
            <a:cxnLst/>
            <a:rect l="l" t="t" r="r" b="b"/>
            <a:pathLst>
              <a:path w="2111735" h="2191423">
                <a:moveTo>
                  <a:pt x="0" y="0"/>
                </a:moveTo>
                <a:lnTo>
                  <a:pt x="2111735" y="0"/>
                </a:lnTo>
                <a:lnTo>
                  <a:pt x="2111735" y="2191423"/>
                </a:lnTo>
                <a:lnTo>
                  <a:pt x="0" y="2191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grpSp>
        <p:nvGrpSpPr>
          <p:cNvPr id="23" name="Group 23"/>
          <p:cNvGrpSpPr/>
          <p:nvPr/>
        </p:nvGrpSpPr>
        <p:grpSpPr>
          <a:xfrm>
            <a:off x="5871990" y="2321114"/>
            <a:ext cx="6089043" cy="3987539"/>
            <a:chOff x="0" y="-57150"/>
            <a:chExt cx="1335933" cy="1575324"/>
          </a:xfrm>
        </p:grpSpPr>
        <p:sp>
          <p:nvSpPr>
            <p:cNvPr id="24" name="Freeform 24"/>
            <p:cNvSpPr/>
            <p:nvPr/>
          </p:nvSpPr>
          <p:spPr>
            <a:xfrm>
              <a:off x="0" y="0"/>
              <a:ext cx="1335933" cy="1518174"/>
            </a:xfrm>
            <a:custGeom>
              <a:avLst/>
              <a:gdLst/>
              <a:ahLst/>
              <a:cxnLst/>
              <a:rect l="l" t="t" r="r" b="b"/>
              <a:pathLst>
                <a:path w="1294951" h="1253877">
                  <a:moveTo>
                    <a:pt x="0" y="0"/>
                  </a:moveTo>
                  <a:lnTo>
                    <a:pt x="1294951" y="0"/>
                  </a:lnTo>
                  <a:lnTo>
                    <a:pt x="1294951" y="1253877"/>
                  </a:lnTo>
                  <a:lnTo>
                    <a:pt x="0" y="1253877"/>
                  </a:lnTo>
                  <a:close/>
                </a:path>
              </a:pathLst>
            </a:custGeom>
            <a:solidFill>
              <a:srgbClr val="000000">
                <a:alpha val="0"/>
              </a:srgbClr>
            </a:solidFill>
            <a:ln w="47625" cap="sq">
              <a:solidFill>
                <a:srgbClr val="3C6CB2"/>
              </a:solidFill>
              <a:prstDash val="solid"/>
              <a:miter/>
            </a:ln>
          </p:spPr>
          <p:txBody>
            <a:bodyPr/>
            <a:lstStyle/>
            <a:p>
              <a:endParaRPr lang="es-ES_tradnl" sz="1200"/>
            </a:p>
          </p:txBody>
        </p:sp>
        <p:sp>
          <p:nvSpPr>
            <p:cNvPr id="25" name="TextBox 25"/>
            <p:cNvSpPr txBox="1"/>
            <p:nvPr/>
          </p:nvSpPr>
          <p:spPr>
            <a:xfrm>
              <a:off x="0" y="-57150"/>
              <a:ext cx="1294951" cy="1311027"/>
            </a:xfrm>
            <a:prstGeom prst="rect">
              <a:avLst/>
            </a:prstGeom>
          </p:spPr>
          <p:txBody>
            <a:bodyPr lIns="33867" tIns="33867" rIns="33867" bIns="33867" rtlCol="0" anchor="ctr"/>
            <a:lstStyle/>
            <a:p>
              <a:pPr algn="ctr">
                <a:lnSpc>
                  <a:spcPts val="2136"/>
                </a:lnSpc>
              </a:pPr>
              <a:endParaRPr sz="1200"/>
            </a:p>
          </p:txBody>
        </p:sp>
      </p:grpSp>
      <p:sp>
        <p:nvSpPr>
          <p:cNvPr id="26" name="TextBox 26"/>
          <p:cNvSpPr txBox="1"/>
          <p:nvPr/>
        </p:nvSpPr>
        <p:spPr>
          <a:xfrm>
            <a:off x="5980345" y="2643391"/>
            <a:ext cx="5980685" cy="3707618"/>
          </a:xfrm>
          <a:prstGeom prst="rect">
            <a:avLst/>
          </a:prstGeom>
        </p:spPr>
        <p:txBody>
          <a:bodyPr wrap="square" lIns="0" tIns="0" rIns="0" bIns="0" rtlCol="0" anchor="t">
            <a:spAutoFit/>
          </a:bodyPr>
          <a:lstStyle/>
          <a:p>
            <a:pPr algn="ctr">
              <a:lnSpc>
                <a:spcPts val="1880"/>
              </a:lnSpc>
            </a:pPr>
            <a:r>
              <a:rPr lang="en-US" sz="2800" b="1" dirty="0" err="1">
                <a:solidFill>
                  <a:srgbClr val="000000"/>
                </a:solidFill>
                <a:latin typeface="Open Sans Bold"/>
              </a:rPr>
              <a:t>Acciones</a:t>
            </a:r>
            <a:endParaRPr lang="en-US" sz="1400" b="1" dirty="0">
              <a:solidFill>
                <a:srgbClr val="000000"/>
              </a:solidFill>
              <a:latin typeface="Open Sans Bold"/>
            </a:endParaRPr>
          </a:p>
          <a:p>
            <a:pPr algn="ctr">
              <a:lnSpc>
                <a:spcPts val="1880"/>
              </a:lnSpc>
            </a:pPr>
            <a:endParaRPr lang="es-CO" sz="1400" b="1" dirty="0">
              <a:solidFill>
                <a:srgbClr val="000000"/>
              </a:solidFill>
              <a:latin typeface="Open Sans Bold"/>
              <a:ea typeface="Open Sans Bold"/>
              <a:cs typeface="Open Sans Bold"/>
            </a:endParaRPr>
          </a:p>
          <a:p>
            <a:pPr marL="274955" lvl="1" indent="-137160" algn="just">
              <a:lnSpc>
                <a:spcPts val="1787"/>
              </a:lnSpc>
              <a:buFont typeface="Arial"/>
              <a:buChar char="•"/>
            </a:pPr>
            <a:r>
              <a:rPr lang="es-CO" sz="1400" dirty="0">
                <a:solidFill>
                  <a:srgbClr val="000000"/>
                </a:solidFill>
                <a:latin typeface="Open Sans"/>
              </a:rPr>
              <a:t>La Superintendencia de Transporte adelantará las </a:t>
            </a:r>
            <a:r>
              <a:rPr lang="es-CO" sz="1400" b="1" i="1" u="sng" dirty="0">
                <a:solidFill>
                  <a:srgbClr val="000000"/>
                </a:solidFill>
                <a:latin typeface="Open Sans"/>
              </a:rPr>
              <a:t>actuaciones administrativas correspondientes </a:t>
            </a:r>
            <a:endParaRPr lang="es-CO" sz="1400" b="1" dirty="0">
              <a:solidFill>
                <a:srgbClr val="000000"/>
              </a:solidFill>
              <a:latin typeface="Open Sans"/>
              <a:ea typeface="Open Sans"/>
              <a:cs typeface="Open Sans"/>
            </a:endParaRPr>
          </a:p>
          <a:p>
            <a:pPr marL="274955" lvl="1" indent="-137160" algn="just">
              <a:lnSpc>
                <a:spcPts val="1787"/>
              </a:lnSpc>
              <a:buFont typeface="Arial"/>
              <a:buChar char="•"/>
            </a:pPr>
            <a:endParaRPr lang="es-CO" sz="1100" dirty="0">
              <a:solidFill>
                <a:srgbClr val="000000"/>
              </a:solidFill>
              <a:latin typeface="Open Sans"/>
              <a:ea typeface="Open Sans"/>
              <a:cs typeface="Open Sans"/>
            </a:endParaRPr>
          </a:p>
          <a:p>
            <a:pPr marL="274955" lvl="1" indent="-137160" algn="just">
              <a:lnSpc>
                <a:spcPts val="1787"/>
              </a:lnSpc>
              <a:buFont typeface="Arial"/>
              <a:buChar char="•"/>
            </a:pPr>
            <a:r>
              <a:rPr lang="es-CO" sz="1400" dirty="0">
                <a:solidFill>
                  <a:srgbClr val="000000"/>
                </a:solidFill>
                <a:latin typeface="Open Sans"/>
              </a:rPr>
              <a:t>La Superintendencia de Transporte adoptará a través de una resolución la metodología e implementación de la </a:t>
            </a:r>
            <a:endParaRPr lang="es-CO" sz="1400" dirty="0">
              <a:solidFill>
                <a:srgbClr val="000000"/>
              </a:solidFill>
              <a:latin typeface="Open Sans"/>
              <a:ea typeface="Open Sans"/>
              <a:cs typeface="Open Sans"/>
            </a:endParaRPr>
          </a:p>
          <a:p>
            <a:pPr marL="274955" lvl="1" indent="-137160" algn="just">
              <a:lnSpc>
                <a:spcPts val="1787"/>
              </a:lnSpc>
              <a:buFont typeface="Arial"/>
              <a:buChar char="•"/>
            </a:pPr>
            <a:r>
              <a:rPr lang="es-CO" sz="1400" b="1" i="1" u="sng" dirty="0">
                <a:solidFill>
                  <a:srgbClr val="000000"/>
                </a:solidFill>
                <a:latin typeface="Open Sans"/>
              </a:rPr>
              <a:t>solución tecnológica que permita el registro y actualización de las pólizas</a:t>
            </a:r>
            <a:endParaRPr lang="es-CO" sz="1400" b="1" i="1" u="sng" dirty="0">
              <a:solidFill>
                <a:srgbClr val="000000"/>
              </a:solidFill>
              <a:latin typeface="Open Sans"/>
              <a:ea typeface="Open Sans"/>
              <a:cs typeface="Open Sans"/>
            </a:endParaRPr>
          </a:p>
          <a:p>
            <a:pPr marL="274955" lvl="1" indent="-137160" algn="just">
              <a:lnSpc>
                <a:spcPts val="1787"/>
              </a:lnSpc>
              <a:buFont typeface="Arial"/>
              <a:buChar char="•"/>
            </a:pPr>
            <a:endParaRPr lang="es-CO" sz="1400" dirty="0">
              <a:solidFill>
                <a:srgbClr val="000000"/>
              </a:solidFill>
              <a:latin typeface="Open Sans"/>
              <a:ea typeface="Open Sans"/>
              <a:cs typeface="Open Sans"/>
            </a:endParaRPr>
          </a:p>
          <a:p>
            <a:pPr marL="880110" lvl="2" indent="-285750" algn="just">
              <a:lnSpc>
                <a:spcPts val="1787"/>
              </a:lnSpc>
              <a:buFont typeface="Wingdings" pitchFamily="2" charset="2"/>
              <a:buChar char="Ø"/>
            </a:pPr>
            <a:r>
              <a:rPr lang="es-CO" sz="1400" b="1" dirty="0">
                <a:solidFill>
                  <a:srgbClr val="000000"/>
                </a:solidFill>
                <a:latin typeface="Open Sans"/>
              </a:rPr>
              <a:t>Marzo 2024. </a:t>
            </a:r>
            <a:r>
              <a:rPr lang="es-CO" sz="1400" dirty="0">
                <a:solidFill>
                  <a:srgbClr val="000000"/>
                </a:solidFill>
                <a:latin typeface="Open Sans"/>
              </a:rPr>
              <a:t>- publicación borrador resolución pólizas </a:t>
            </a:r>
          </a:p>
          <a:p>
            <a:pPr marL="594360" lvl="2" algn="just">
              <a:lnSpc>
                <a:spcPts val="1787"/>
              </a:lnSpc>
            </a:pPr>
            <a:r>
              <a:rPr lang="es-CO" sz="1400" dirty="0">
                <a:solidFill>
                  <a:srgbClr val="000000"/>
                </a:solidFill>
                <a:latin typeface="Open Sans"/>
              </a:rPr>
              <a:t>( 12/04/2024 finaliza periodo de observaciones)</a:t>
            </a:r>
            <a:endParaRPr lang="es-CO" sz="1400" dirty="0">
              <a:solidFill>
                <a:srgbClr val="000000"/>
              </a:solidFill>
              <a:latin typeface="Open Sans"/>
              <a:ea typeface="Open Sans"/>
              <a:cs typeface="Open Sans"/>
            </a:endParaRPr>
          </a:p>
          <a:p>
            <a:pPr marL="880110" lvl="2" indent="-285750" algn="just">
              <a:lnSpc>
                <a:spcPts val="1787"/>
              </a:lnSpc>
              <a:buFont typeface="Wingdings" pitchFamily="2" charset="2"/>
              <a:buChar char="Ø"/>
            </a:pPr>
            <a:endParaRPr lang="es-CO" sz="1400" dirty="0">
              <a:solidFill>
                <a:srgbClr val="000000"/>
              </a:solidFill>
              <a:latin typeface="Open Sans"/>
              <a:ea typeface="Open Sans"/>
              <a:cs typeface="Open Sans"/>
            </a:endParaRPr>
          </a:p>
          <a:p>
            <a:pPr marL="880110" lvl="2" indent="-285750" algn="just">
              <a:lnSpc>
                <a:spcPts val="1787"/>
              </a:lnSpc>
              <a:buFont typeface="Wingdings" pitchFamily="2" charset="2"/>
              <a:buChar char="Ø"/>
            </a:pPr>
            <a:r>
              <a:rPr lang="es-CO" sz="1400" b="1" dirty="0">
                <a:solidFill>
                  <a:srgbClr val="000000"/>
                </a:solidFill>
                <a:latin typeface="Open Sans"/>
              </a:rPr>
              <a:t>Mayo 2024 </a:t>
            </a:r>
            <a:r>
              <a:rPr lang="es-CO" sz="1400" dirty="0">
                <a:solidFill>
                  <a:srgbClr val="000000"/>
                </a:solidFill>
                <a:latin typeface="Open Sans"/>
              </a:rPr>
              <a:t>– Lanzamiento solución tecnológica de seguimiento y control de pólizas ( SISI/POLIZA)</a:t>
            </a:r>
            <a:endParaRPr lang="es-CO" sz="1400" dirty="0">
              <a:solidFill>
                <a:srgbClr val="000000"/>
              </a:solidFill>
              <a:latin typeface="Open Sans"/>
              <a:ea typeface="Open Sans"/>
              <a:cs typeface="Open Sans"/>
            </a:endParaRPr>
          </a:p>
          <a:p>
            <a:pPr algn="just">
              <a:lnSpc>
                <a:spcPts val="1787"/>
              </a:lnSpc>
            </a:pPr>
            <a:endParaRPr lang="en-US" sz="1400" dirty="0">
              <a:solidFill>
                <a:srgbClr val="000000"/>
              </a:solidFill>
              <a:latin typeface="Open Sans"/>
            </a:endParaRPr>
          </a:p>
        </p:txBody>
      </p:sp>
      <p:sp>
        <p:nvSpPr>
          <p:cNvPr id="27" name="TextBox 19">
            <a:extLst>
              <a:ext uri="{FF2B5EF4-FFF2-40B4-BE49-F238E27FC236}">
                <a16:creationId xmlns:a16="http://schemas.microsoft.com/office/drawing/2014/main" id="{7F0E14D7-8108-4EA1-9D5A-F210235E105B}"/>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a:solidFill>
                  <a:srgbClr val="000000"/>
                </a:solidFill>
                <a:latin typeface="Raleway Bold"/>
              </a:rPr>
              <a:t>CONCLUSIONES PÓLIZAS - 2023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graphicFrame>
        <p:nvGraphicFramePr>
          <p:cNvPr id="9" name="Tabla 8">
            <a:extLst>
              <a:ext uri="{FF2B5EF4-FFF2-40B4-BE49-F238E27FC236}">
                <a16:creationId xmlns:a16="http://schemas.microsoft.com/office/drawing/2014/main" id="{DC31D296-60EA-E41C-7142-C731B78810A6}"/>
              </a:ext>
            </a:extLst>
          </p:cNvPr>
          <p:cNvGraphicFramePr>
            <a:graphicFrameLocks noGrp="1"/>
          </p:cNvGraphicFramePr>
          <p:nvPr>
            <p:extLst>
              <p:ext uri="{D42A27DB-BD31-4B8C-83A1-F6EECF244321}">
                <p14:modId xmlns:p14="http://schemas.microsoft.com/office/powerpoint/2010/main" val="2544739429"/>
              </p:ext>
            </p:extLst>
          </p:nvPr>
        </p:nvGraphicFramePr>
        <p:xfrm>
          <a:off x="6600067" y="1291552"/>
          <a:ext cx="5382171" cy="5204546"/>
        </p:xfrm>
        <a:graphic>
          <a:graphicData uri="http://schemas.openxmlformats.org/drawingml/2006/table">
            <a:tbl>
              <a:tblPr firstRow="1" firstCol="1" bandRow="1"/>
              <a:tblGrid>
                <a:gridCol w="5382171">
                  <a:extLst>
                    <a:ext uri="{9D8B030D-6E8A-4147-A177-3AD203B41FA5}">
                      <a16:colId xmlns:a16="http://schemas.microsoft.com/office/drawing/2014/main" val="2696788748"/>
                    </a:ext>
                  </a:extLst>
                </a:gridCol>
              </a:tblGrid>
              <a:tr h="371749">
                <a:tc>
                  <a:txBody>
                    <a:bodyPr/>
                    <a:lstStyle/>
                    <a:p>
                      <a:pPr algn="ctr"/>
                      <a:endParaRPr lang="es-CO" sz="1100" b="1" dirty="0">
                        <a:solidFill>
                          <a:srgbClr val="FF0000"/>
                        </a:solidFill>
                        <a:effectLst/>
                        <a:highlight>
                          <a:srgbClr val="FFFFFF"/>
                        </a:highlight>
                        <a:latin typeface="Verdana" panose="020B0604030504040204" pitchFamily="34" charset="0"/>
                        <a:ea typeface="Times New Roman" panose="02020603050405020304" pitchFamily="18" charset="0"/>
                        <a:cs typeface="Times New Roman" panose="02020603050405020304" pitchFamily="18" charset="0"/>
                      </a:endParaRPr>
                    </a:p>
                    <a:p>
                      <a:pPr algn="ctr"/>
                      <a:r>
                        <a:rPr lang="es-CO" sz="1100" b="1" dirty="0">
                          <a:solidFill>
                            <a:srgbClr val="FF0000"/>
                          </a:solidFill>
                          <a:effectLst/>
                          <a:highlight>
                            <a:srgbClr val="FFFFFF"/>
                          </a:highlight>
                          <a:latin typeface="Verdana" panose="020B0604030504040204" pitchFamily="34" charset="0"/>
                          <a:ea typeface="Times New Roman" panose="02020603050405020304" pitchFamily="18" charset="0"/>
                          <a:cs typeface="Times New Roman" panose="02020603050405020304" pitchFamily="18" charset="0"/>
                        </a:rPr>
                        <a:t>INFORMACIÓN SOBRE POLIZAS VIGENTES RESPONSABILIDAD CIVIL CONTRACTUAL y  </a:t>
                      </a:r>
                      <a:r>
                        <a:rPr lang="es-CO" sz="1600" b="1" dirty="0">
                          <a:solidFill>
                            <a:srgbClr val="FF0000"/>
                          </a:solidFill>
                          <a:effectLst/>
                          <a:highlight>
                            <a:srgbClr val="FFFFFF"/>
                          </a:highlight>
                          <a:latin typeface="Aptos Narrow" panose="020B0004020202020204" pitchFamily="34" charset="0"/>
                          <a:ea typeface="Times New Roman" panose="02020603050405020304" pitchFamily="18" charset="0"/>
                          <a:cs typeface="Times New Roman" panose="02020603050405020304" pitchFamily="18" charset="0"/>
                        </a:rPr>
                        <a:t>EXTRACONTRACTUAL</a:t>
                      </a:r>
                      <a:endParaRPr lang="es-CO" sz="1600" dirty="0">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7915246"/>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Número de póliza </a:t>
                      </a:r>
                      <a:endParaRPr lang="es-CO"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0316068"/>
                  </a:ext>
                </a:extLst>
              </a:tr>
              <a:tr h="178002">
                <a:tc>
                  <a:txBody>
                    <a:bodyPr/>
                    <a:lstStyle/>
                    <a:p>
                      <a:pPr lvl="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Entidad Aseguradora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6480782"/>
                  </a:ext>
                </a:extLst>
              </a:tr>
              <a:tr h="178002">
                <a:tc>
                  <a:txBody>
                    <a:bodyPr/>
                    <a:lstStyle/>
                    <a:p>
                      <a:pPr lvl="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Vigencia de la póliza: (Desde: inicio Vigencia)</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86024"/>
                  </a:ext>
                </a:extLst>
              </a:tr>
              <a:tr h="178002">
                <a:tc>
                  <a:txBody>
                    <a:bodyPr/>
                    <a:lstStyle/>
                    <a:p>
                      <a:pPr lvl="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Vigencia de la póliza: (Hasta: Final Vigencia)</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7806681"/>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AMPAROS BÁSICOS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297112"/>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Muerte Accidental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1523123"/>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Incapacidad Temporal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2218047"/>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Incapacidad Permanente</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6353828"/>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Gastos Médicos Hospitalarios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8824020"/>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AMPAROS ADICIONALES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1430253"/>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Amparo patrimonial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2194114"/>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Asistencia Jurídica en proceso penal y civil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0264901"/>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Perjuicios patrimoniales y extrapatrimoniales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9883906"/>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Otros amparos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2176681"/>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INFORMACION SOBRE VEHÍCULOS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1027930"/>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Información de placas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6494157"/>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Información sobre el clausulado y caratula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0595954"/>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INFORMACIÓN SOBRE EL FONDO DE RESPONSABILIDAD</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1830508"/>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Fecha Constitución Fondo</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8770173"/>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Numero de Resolución Superintendencia Financiera o entidad competente</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2461275"/>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Fecha Resolución de Resolución Superintendencia Financiera o entidad competente</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2454480"/>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Valor Reservas Técnicas del Fondo para cubrir las responsabilidades (SMMLV)</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5425877"/>
                  </a:ext>
                </a:extLst>
              </a:tr>
              <a:tr h="33652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Fecha de corte reservas técnicas del fondo para cubrir las responsabilidades/fecha de  corte reservas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5818144"/>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Otra información complementaria del Fondo</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3644216"/>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Información sobre cubrimientos, primera y segunda capa</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2300857"/>
                  </a:ext>
                </a:extLst>
              </a:tr>
            </a:tbl>
          </a:graphicData>
        </a:graphic>
      </p:graphicFrame>
      <p:sp>
        <p:nvSpPr>
          <p:cNvPr id="14" name="CuadroTexto 13">
            <a:extLst>
              <a:ext uri="{FF2B5EF4-FFF2-40B4-BE49-F238E27FC236}">
                <a16:creationId xmlns:a16="http://schemas.microsoft.com/office/drawing/2014/main" id="{F2597056-7734-E43C-E513-7214ED044E82}"/>
              </a:ext>
            </a:extLst>
          </p:cNvPr>
          <p:cNvSpPr txBox="1"/>
          <p:nvPr/>
        </p:nvSpPr>
        <p:spPr>
          <a:xfrm>
            <a:off x="209762" y="1238122"/>
            <a:ext cx="6003112" cy="1384995"/>
          </a:xfrm>
          <a:prstGeom prst="rect">
            <a:avLst/>
          </a:prstGeom>
          <a:solidFill>
            <a:schemeClr val="tx2"/>
          </a:solidFill>
        </p:spPr>
        <p:txBody>
          <a:bodyPr wrap="square">
            <a:spAutoFit/>
          </a:bodyPr>
          <a:lstStyle/>
          <a:p>
            <a:pPr algn="ctr"/>
            <a:r>
              <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rPr>
              <a:t>Proyecto de Resolución:</a:t>
            </a:r>
          </a:p>
          <a:p>
            <a:endPar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“Lineamientos para el reporte de la póliza de responsabilidad civil contractual y extracontractual que deben tomar las empresas para el aseguramiento de la actividad transportadora para la prestación del servicio público de transporte en las modalidades Especial, Mixto y de Pasajeros por carretera ”</a:t>
            </a:r>
            <a:endParaRPr lang="es-ES_tradnl"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p:txBody>
      </p:sp>
      <p:sp>
        <p:nvSpPr>
          <p:cNvPr id="18" name="CuadroTexto 17">
            <a:extLst>
              <a:ext uri="{FF2B5EF4-FFF2-40B4-BE49-F238E27FC236}">
                <a16:creationId xmlns:a16="http://schemas.microsoft.com/office/drawing/2014/main" id="{D2A5C816-0F79-7FC2-E0A3-05E8F72F571F}"/>
              </a:ext>
            </a:extLst>
          </p:cNvPr>
          <p:cNvSpPr txBox="1"/>
          <p:nvPr/>
        </p:nvSpPr>
        <p:spPr>
          <a:xfrm>
            <a:off x="209762" y="2679316"/>
            <a:ext cx="5990114" cy="3647152"/>
          </a:xfrm>
          <a:prstGeom prst="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buFont typeface="+mj-lt"/>
              <a:buAutoNum type="arabicPeriod"/>
            </a:pPr>
            <a:r>
              <a:rPr lang="es-CO" sz="1100" b="1" kern="100" dirty="0">
                <a:latin typeface="Verdana" panose="020B0604030504040204" pitchFamily="34" charset="0"/>
                <a:ea typeface="Yu Mincho" panose="02020400000000000000" pitchFamily="18" charset="-128"/>
                <a:cs typeface="Calibri" panose="020F0502020204030204" pitchFamily="34" charset="0"/>
              </a:rPr>
              <a:t>Quienes deben reportar y mantener la información actualizada:</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100" kern="100" dirty="0">
                <a:latin typeface="Verdana" panose="020B0604030504040204" pitchFamily="34" charset="0"/>
                <a:ea typeface="Yu Mincho" panose="02020400000000000000" pitchFamily="18" charset="-128"/>
                <a:cs typeface="Calibri" panose="020F0502020204030204" pitchFamily="34" charset="0"/>
              </a:rPr>
              <a:t>Empresas de transporte:</a:t>
            </a:r>
          </a:p>
          <a:p>
            <a:pPr marL="628650" lvl="1" indent="-171450">
              <a:buFont typeface="Wingdings" pitchFamily="2" charset="2"/>
              <a:buChar char="Ø"/>
            </a:pPr>
            <a:r>
              <a:rPr lang="es-CO" sz="1100" kern="100" dirty="0">
                <a:latin typeface="Verdana" panose="020B0604030504040204" pitchFamily="34" charset="0"/>
                <a:ea typeface="Yu Mincho" panose="02020400000000000000" pitchFamily="18" charset="-128"/>
                <a:cs typeface="Calibri" panose="020F0502020204030204" pitchFamily="34" charset="0"/>
              </a:rPr>
              <a:t>Especial</a:t>
            </a:r>
          </a:p>
          <a:p>
            <a:pPr marL="628650" lvl="1" indent="-171450">
              <a:buFont typeface="Wingdings" pitchFamily="2" charset="2"/>
              <a:buChar char="Ø"/>
            </a:pPr>
            <a:r>
              <a:rPr lang="es-CO" sz="1100" kern="100" dirty="0">
                <a:latin typeface="Verdana" panose="020B0604030504040204" pitchFamily="34" charset="0"/>
                <a:ea typeface="Yu Mincho" panose="02020400000000000000" pitchFamily="18" charset="-128"/>
                <a:cs typeface="Calibri" panose="020F0502020204030204" pitchFamily="34" charset="0"/>
              </a:rPr>
              <a:t>Mixto</a:t>
            </a:r>
          </a:p>
          <a:p>
            <a:pPr marL="628650" lvl="1" indent="-171450">
              <a:buFont typeface="Wingdings" pitchFamily="2" charset="2"/>
              <a:buChar char="Ø"/>
            </a:pPr>
            <a:r>
              <a:rPr lang="es-CO" sz="1100" kern="100" dirty="0">
                <a:latin typeface="Verdana" panose="020B0604030504040204" pitchFamily="34" charset="0"/>
                <a:ea typeface="Yu Mincho" panose="02020400000000000000" pitchFamily="18" charset="-128"/>
                <a:cs typeface="Calibri" panose="020F0502020204030204" pitchFamily="34" charset="0"/>
              </a:rPr>
              <a:t>Pasajeros por carretera </a:t>
            </a:r>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b="1" kern="100" dirty="0">
                <a:latin typeface="Verdana" panose="020B0604030504040204" pitchFamily="34" charset="0"/>
                <a:ea typeface="Yu Mincho" panose="02020400000000000000" pitchFamily="18" charset="-128"/>
                <a:cs typeface="Calibri" panose="020F0502020204030204" pitchFamily="34" charset="0"/>
              </a:rPr>
              <a:t>2. Cuando deben reportar:</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lgn="just">
              <a:buFont typeface="Wingdings" pitchFamily="2" charset="2"/>
              <a:buChar char="q"/>
            </a:pPr>
            <a:r>
              <a:rPr lang="es-CO" sz="1100" kern="100" dirty="0">
                <a:latin typeface="Verdana" panose="020B0604030504040204" pitchFamily="34" charset="0"/>
                <a:ea typeface="Yu Mincho" panose="02020400000000000000" pitchFamily="18" charset="-128"/>
                <a:cs typeface="Calibri" panose="020F0502020204030204" pitchFamily="34" charset="0"/>
              </a:rPr>
              <a:t>Primer registro: Desde el 29 de abril hasta el  17 de mayo del 2024</a:t>
            </a:r>
          </a:p>
          <a:p>
            <a:pPr marL="171450" indent="-171450">
              <a:buFont typeface="Wingdings" pitchFamily="2" charset="2"/>
              <a:buChar char="q"/>
            </a:pPr>
            <a:r>
              <a:rPr lang="es-CO" sz="1100" kern="100" dirty="0">
                <a:latin typeface="Verdana" panose="020B0604030504040204" pitchFamily="34" charset="0"/>
                <a:ea typeface="Yu Mincho" panose="02020400000000000000" pitchFamily="18" charset="-128"/>
                <a:cs typeface="Calibri" panose="020F0502020204030204" pitchFamily="34" charset="0"/>
              </a:rPr>
              <a:t>Actualización permanente: Cada vez que la empresa tome una nueva póliza deberá reportar.</a:t>
            </a:r>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b="1" kern="100" dirty="0">
                <a:latin typeface="Verdana" panose="020B0604030504040204" pitchFamily="34" charset="0"/>
                <a:ea typeface="Yu Mincho" panose="02020400000000000000" pitchFamily="18" charset="-128"/>
                <a:cs typeface="Calibri" panose="020F0502020204030204" pitchFamily="34" charset="0"/>
              </a:rPr>
              <a:t>3. Donde deben reportar:</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kern="100" dirty="0">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y control de pólizas de seguro de responsabilidad civil contractual y extracontractual (SISI/POLIZA)</a:t>
            </a:r>
          </a:p>
          <a:p>
            <a:endParaRPr lang="es-CO" sz="1100" kern="100" dirty="0">
              <a:latin typeface="Verdana" panose="020B0604030504040204" pitchFamily="34" charset="0"/>
              <a:ea typeface="Yu Mincho" panose="02020400000000000000" pitchFamily="18" charset="-128"/>
              <a:cs typeface="Calibri" panose="020F0502020204030204" pitchFamily="34" charset="0"/>
            </a:endParaRPr>
          </a:p>
          <a:p>
            <a:r>
              <a:rPr lang="es-CO" sz="1100" b="1" kern="100" dirty="0">
                <a:latin typeface="Verdana" panose="020B0604030504040204" pitchFamily="34" charset="0"/>
                <a:ea typeface="Yu Mincho" panose="02020400000000000000" pitchFamily="18" charset="-128"/>
                <a:cs typeface="Calibri" panose="020F0502020204030204" pitchFamily="34" charset="0"/>
              </a:rPr>
              <a:t>4. Donde puedo consultar la documentación  del reporte de información :</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kern="100" dirty="0">
                <a:latin typeface="Verdana" panose="020B0604030504040204" pitchFamily="34" charset="0"/>
                <a:ea typeface="Yu Mincho" panose="02020400000000000000" pitchFamily="18" charset="-128"/>
                <a:cs typeface="Calibri" panose="020F0502020204030204" pitchFamily="34" charset="0"/>
                <a:hlinkClick r:id="rId5">
                  <a:extLst>
                    <a:ext uri="{A12FA001-AC4F-418D-AE19-62706E023703}">
                      <ahyp:hlinkClr xmlns:ahyp="http://schemas.microsoft.com/office/drawing/2018/hyperlinkcolor" val="tx"/>
                    </a:ext>
                  </a:extLst>
                </a:hlinkClick>
              </a:rPr>
              <a:t>https://www.supertransporte.gov.co/index.php/formulario-sisi-poliza</a:t>
            </a:r>
            <a:r>
              <a:rPr lang="es-CO" sz="1100" kern="100" dirty="0">
                <a:latin typeface="Verdana" panose="020B0604030504040204" pitchFamily="34" charset="0"/>
                <a:ea typeface="Yu Mincho" panose="02020400000000000000" pitchFamily="18" charset="-128"/>
                <a:cs typeface="Calibri" panose="020F0502020204030204" pitchFamily="34" charset="0"/>
              </a:rPr>
              <a:t> )</a:t>
            </a:r>
          </a:p>
        </p:txBody>
      </p:sp>
      <p:sp>
        <p:nvSpPr>
          <p:cNvPr id="29" name="CuadroTexto 28">
            <a:extLst>
              <a:ext uri="{FF2B5EF4-FFF2-40B4-BE49-F238E27FC236}">
                <a16:creationId xmlns:a16="http://schemas.microsoft.com/office/drawing/2014/main" id="{3960AB5B-1330-1710-4014-82628A3800B2}"/>
              </a:ext>
            </a:extLst>
          </p:cNvPr>
          <p:cNvSpPr txBox="1"/>
          <p:nvPr/>
        </p:nvSpPr>
        <p:spPr>
          <a:xfrm>
            <a:off x="2119862" y="154070"/>
            <a:ext cx="6838467" cy="738664"/>
          </a:xfrm>
          <a:prstGeom prst="rect">
            <a:avLst/>
          </a:prstGeom>
          <a:noFill/>
        </p:spPr>
        <p:txBody>
          <a:bodyPr wrap="square">
            <a:spAutoFit/>
          </a:bodyPr>
          <a:lstStyle/>
          <a:p>
            <a:pPr algn="ctr"/>
            <a:r>
              <a:rPr lang="es-CO" sz="1400" b="1" kern="100" dirty="0">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y control de pólizas de seguro de responsabilidad civil contractual y extracontractual (SISI/POLIZA)</a:t>
            </a:r>
          </a:p>
        </p:txBody>
      </p:sp>
    </p:spTree>
    <p:extLst>
      <p:ext uri="{BB962C8B-B14F-4D97-AF65-F5344CB8AC3E}">
        <p14:creationId xmlns:p14="http://schemas.microsoft.com/office/powerpoint/2010/main" val="361984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1430184" y="2513072"/>
            <a:ext cx="6904653" cy="1446550"/>
          </a:xfrm>
          <a:prstGeom prst="rect">
            <a:avLst/>
          </a:prstGeom>
          <a:noFill/>
        </p:spPr>
        <p:txBody>
          <a:bodyPr wrap="square" rtlCol="0">
            <a:spAutoFit/>
          </a:bodyPr>
          <a:lstStyle/>
          <a:p>
            <a:pPr algn="ctr"/>
            <a:r>
              <a:rPr lang="es-CO" sz="4400" b="1" dirty="0">
                <a:solidFill>
                  <a:schemeClr val="bg1"/>
                </a:solidFill>
                <a:latin typeface="Nunito" pitchFamily="2" charset="0"/>
              </a:rPr>
              <a:t>Resultado validación PECCIT - 2023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459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3"/>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4"/>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sp>
        <p:nvSpPr>
          <p:cNvPr id="14" name="CuadroTexto 13">
            <a:extLst>
              <a:ext uri="{FF2B5EF4-FFF2-40B4-BE49-F238E27FC236}">
                <a16:creationId xmlns:a16="http://schemas.microsoft.com/office/drawing/2014/main" id="{F2597056-7734-E43C-E513-7214ED044E82}"/>
              </a:ext>
            </a:extLst>
          </p:cNvPr>
          <p:cNvSpPr txBox="1"/>
          <p:nvPr/>
        </p:nvSpPr>
        <p:spPr>
          <a:xfrm>
            <a:off x="105886" y="2634134"/>
            <a:ext cx="4570617" cy="1938992"/>
          </a:xfrm>
          <a:prstGeom prst="rect">
            <a:avLst/>
          </a:prstGeom>
          <a:solidFill>
            <a:schemeClr val="tx2"/>
          </a:solidFill>
        </p:spPr>
        <p:txBody>
          <a:bodyPr wrap="square">
            <a:spAutoFit/>
          </a:bodyPr>
          <a:lstStyle/>
          <a:p>
            <a:pPr algn="ctr"/>
            <a:r>
              <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rPr>
              <a:t>Resolución</a:t>
            </a:r>
            <a:r>
              <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 -  10110- 2023</a:t>
            </a:r>
            <a:endPar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endParaRPr>
          </a:p>
          <a:p>
            <a:endPar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del Plan Estratégico de Control Contra la Ilegalidad en el Transporte (SISI/PECCIT). Por medio de esta herramienta, los sujetos obligados legalmente deberán registrar, cargar los soportes/evidencias, mantener actualizada la información y documentación necesaria para la verificación y seguimiento por parte de la Superintendencia de Transporte de los PECCIT.</a:t>
            </a:r>
            <a:endParaRPr lang="es-ES_tradnl"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p:txBody>
      </p:sp>
      <p:sp>
        <p:nvSpPr>
          <p:cNvPr id="18" name="CuadroTexto 17">
            <a:extLst>
              <a:ext uri="{FF2B5EF4-FFF2-40B4-BE49-F238E27FC236}">
                <a16:creationId xmlns:a16="http://schemas.microsoft.com/office/drawing/2014/main" id="{D2A5C816-0F79-7FC2-E0A3-05E8F72F571F}"/>
              </a:ext>
            </a:extLst>
          </p:cNvPr>
          <p:cNvSpPr txBox="1"/>
          <p:nvPr/>
        </p:nvSpPr>
        <p:spPr>
          <a:xfrm>
            <a:off x="4914824" y="1430765"/>
            <a:ext cx="7031181" cy="4832092"/>
          </a:xfrm>
          <a:prstGeom prst="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buFont typeface="+mj-lt"/>
              <a:buAutoNum type="arabicPeriod"/>
            </a:pPr>
            <a:r>
              <a:rPr lang="es-CO" sz="1400" b="1" kern="100" dirty="0">
                <a:latin typeface="Verdana" panose="020B0604030504040204" pitchFamily="34" charset="0"/>
                <a:ea typeface="Yu Mincho" panose="02020400000000000000" pitchFamily="18" charset="-128"/>
                <a:cs typeface="Calibri" panose="020F0502020204030204" pitchFamily="34" charset="0"/>
              </a:rPr>
              <a:t>Quienes deben reportar y mantener la información actualizada:</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400" kern="100" dirty="0">
                <a:latin typeface="Verdana" panose="020B0604030504040204" pitchFamily="34" charset="0"/>
                <a:ea typeface="Yu Mincho" panose="02020400000000000000" pitchFamily="18" charset="-128"/>
                <a:cs typeface="Calibri" panose="020F0502020204030204" pitchFamily="34" charset="0"/>
              </a:rPr>
              <a:t>Autoridades de Transporte y Organismos de Tránsito y Transporte que tienen como función organizar, dirigir y controlar el tránsito y el transporte en cada jurisdicción.</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r>
              <a:rPr lang="es-CO" sz="1400" b="1" kern="100" dirty="0">
                <a:latin typeface="Verdana" panose="020B0604030504040204" pitchFamily="34" charset="0"/>
                <a:ea typeface="Yu Mincho" panose="02020400000000000000" pitchFamily="18" charset="-128"/>
                <a:cs typeface="Calibri" panose="020F0502020204030204" pitchFamily="34" charset="0"/>
              </a:rPr>
              <a:t>2. Cuando deben reportar:</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lgn="just">
              <a:buFont typeface="Wingdings" pitchFamily="2" charset="2"/>
              <a:buChar char="q"/>
            </a:pPr>
            <a:r>
              <a:rPr lang="es-CO" sz="1400" b="1" dirty="0"/>
              <a:t>Grupo A. Organismos de Tránsito</a:t>
            </a:r>
          </a:p>
          <a:p>
            <a:pPr marL="628650" lvl="1" indent="-171450" algn="just">
              <a:buFont typeface="Wingdings" pitchFamily="2" charset="2"/>
              <a:buChar char="Ø"/>
            </a:pPr>
            <a:r>
              <a:rPr lang="es-CO" sz="1400" dirty="0"/>
              <a:t>Noviembre 2023 – Planeación  2023</a:t>
            </a:r>
          </a:p>
          <a:p>
            <a:pPr marL="628650" lvl="1" indent="-171450" algn="just">
              <a:buFont typeface="Wingdings" pitchFamily="2" charset="2"/>
              <a:buChar char="Ø"/>
            </a:pPr>
            <a:r>
              <a:rPr lang="es-CO" sz="1400" dirty="0"/>
              <a:t>Noviembre  y Diciembre 2023 – Ejecución</a:t>
            </a:r>
          </a:p>
          <a:p>
            <a:pPr marL="628650" lvl="1" indent="-171450" algn="just">
              <a:buFont typeface="Wingdings" pitchFamily="2" charset="2"/>
              <a:buChar char="Ø"/>
            </a:pPr>
            <a:r>
              <a:rPr lang="es-CO" sz="1400" dirty="0"/>
              <a:t>Enero  2024 – Planeación  2024</a:t>
            </a:r>
          </a:p>
          <a:p>
            <a:pPr marL="628650" lvl="1" indent="-171450" algn="just">
              <a:buFont typeface="Wingdings" pitchFamily="2" charset="2"/>
              <a:buChar char="Ø"/>
            </a:pPr>
            <a:r>
              <a:rPr lang="es-CO" sz="1400" dirty="0"/>
              <a:t>Enero a  Diciembre 2024– Ejecución</a:t>
            </a:r>
          </a:p>
          <a:p>
            <a:pPr marL="628650" lvl="1" indent="-171450" algn="just">
              <a:buFont typeface="Wingdings" pitchFamily="2" charset="2"/>
              <a:buChar char="Ø"/>
            </a:pPr>
            <a:endParaRPr lang="es-CO" sz="1400" dirty="0"/>
          </a:p>
          <a:p>
            <a:pPr marL="171450" indent="-171450" algn="just">
              <a:buFont typeface="Wingdings" pitchFamily="2" charset="2"/>
              <a:buChar char="q"/>
            </a:pPr>
            <a:r>
              <a:rPr lang="es-CO" sz="1400" b="1" dirty="0"/>
              <a:t>Grupo B. Distritos, municipios Categoría uno, dos y tres, cuatro, cinco y seis</a:t>
            </a:r>
          </a:p>
          <a:p>
            <a:pPr marL="628650" lvl="1" indent="-171450" algn="just">
              <a:buFont typeface="Wingdings" pitchFamily="2" charset="2"/>
              <a:buChar char="Ø"/>
            </a:pPr>
            <a:r>
              <a:rPr lang="es-CO" sz="1400" dirty="0"/>
              <a:t>Marzo  2024 – Planeación  2024</a:t>
            </a:r>
          </a:p>
          <a:p>
            <a:pPr marL="628650" lvl="1" indent="-171450" algn="just">
              <a:buFont typeface="Wingdings" pitchFamily="2" charset="2"/>
              <a:buChar char="Ø"/>
            </a:pPr>
            <a:r>
              <a:rPr lang="es-CO" sz="1400" dirty="0"/>
              <a:t>Marzo a  Diciembre 2024– Ejecución</a:t>
            </a:r>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endParaRPr lang="es-CO" sz="1400" kern="100" dirty="0">
              <a:latin typeface="Verdana" panose="020B0604030504040204" pitchFamily="34" charset="0"/>
              <a:ea typeface="Yu Mincho" panose="02020400000000000000" pitchFamily="18" charset="-128"/>
              <a:cs typeface="Calibri" panose="020F0502020204030204" pitchFamily="34" charset="0"/>
            </a:endParaRPr>
          </a:p>
          <a:p>
            <a:r>
              <a:rPr lang="es-CO" sz="1400" b="1" kern="100" dirty="0">
                <a:latin typeface="Verdana" panose="020B0604030504040204" pitchFamily="34" charset="0"/>
                <a:ea typeface="Yu Mincho" panose="02020400000000000000" pitchFamily="18" charset="-128"/>
                <a:cs typeface="Calibri" panose="020F0502020204030204" pitchFamily="34" charset="0"/>
              </a:rPr>
              <a:t>3. Donde puedo consultar la documentación  del reporte de información :</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r>
              <a:rPr lang="es-CO" sz="1400" kern="100" dirty="0">
                <a:latin typeface="Verdana" panose="020B0604030504040204" pitchFamily="34" charset="0"/>
                <a:ea typeface="Yu Mincho" panose="02020400000000000000" pitchFamily="18" charset="-128"/>
                <a:cs typeface="Calibri" panose="020F0502020204030204" pitchFamily="34" charset="0"/>
              </a:rPr>
              <a:t>https://</a:t>
            </a:r>
            <a:r>
              <a:rPr lang="es-CO" sz="1400" kern="100" dirty="0" err="1">
                <a:latin typeface="Verdana" panose="020B0604030504040204" pitchFamily="34" charset="0"/>
                <a:ea typeface="Yu Mincho" panose="02020400000000000000" pitchFamily="18" charset="-128"/>
                <a:cs typeface="Calibri" panose="020F0502020204030204" pitchFamily="34" charset="0"/>
              </a:rPr>
              <a:t>www.supertransporte.gov.co</a:t>
            </a:r>
            <a:r>
              <a:rPr lang="es-CO" sz="1400" kern="100" dirty="0">
                <a:latin typeface="Verdana" panose="020B0604030504040204" pitchFamily="34" charset="0"/>
                <a:ea typeface="Yu Mincho" panose="02020400000000000000" pitchFamily="18" charset="-128"/>
                <a:cs typeface="Calibri" panose="020F0502020204030204" pitchFamily="34" charset="0"/>
              </a:rPr>
              <a:t>/</a:t>
            </a:r>
            <a:r>
              <a:rPr lang="es-CO" sz="1400" kern="100" dirty="0" err="1">
                <a:latin typeface="Verdana" panose="020B0604030504040204" pitchFamily="34" charset="0"/>
                <a:ea typeface="Yu Mincho" panose="02020400000000000000" pitchFamily="18" charset="-128"/>
                <a:cs typeface="Calibri" panose="020F0502020204030204" pitchFamily="34" charset="0"/>
              </a:rPr>
              <a:t>index.php</a:t>
            </a:r>
            <a:r>
              <a:rPr lang="es-CO" sz="1400" kern="100" dirty="0">
                <a:latin typeface="Verdana" panose="020B0604030504040204" pitchFamily="34" charset="0"/>
                <a:ea typeface="Yu Mincho" panose="02020400000000000000" pitchFamily="18" charset="-128"/>
                <a:cs typeface="Calibri" panose="020F0502020204030204" pitchFamily="34" charset="0"/>
              </a:rPr>
              <a:t>/formulario-</a:t>
            </a:r>
            <a:r>
              <a:rPr lang="es-CO" sz="1400" kern="100" dirty="0" err="1">
                <a:latin typeface="Verdana" panose="020B0604030504040204" pitchFamily="34" charset="0"/>
                <a:ea typeface="Yu Mincho" panose="02020400000000000000" pitchFamily="18" charset="-128"/>
                <a:cs typeface="Calibri" panose="020F0502020204030204" pitchFamily="34" charset="0"/>
              </a:rPr>
              <a:t>sisi</a:t>
            </a:r>
            <a:r>
              <a:rPr lang="es-CO" sz="1400" kern="100" dirty="0">
                <a:latin typeface="Verdana" panose="020B0604030504040204" pitchFamily="34" charset="0"/>
                <a:ea typeface="Yu Mincho" panose="02020400000000000000" pitchFamily="18" charset="-128"/>
                <a:cs typeface="Calibri" panose="020F0502020204030204" pitchFamily="34" charset="0"/>
              </a:rPr>
              <a:t>-</a:t>
            </a:r>
            <a:r>
              <a:rPr lang="es-CO" sz="1400" kern="100" dirty="0" err="1">
                <a:latin typeface="Verdana" panose="020B0604030504040204" pitchFamily="34" charset="0"/>
                <a:ea typeface="Yu Mincho" panose="02020400000000000000" pitchFamily="18" charset="-128"/>
                <a:cs typeface="Calibri" panose="020F0502020204030204" pitchFamily="34" charset="0"/>
              </a:rPr>
              <a:t>peccit</a:t>
            </a:r>
            <a:r>
              <a:rPr lang="es-CO" sz="1400" kern="100" dirty="0">
                <a:latin typeface="Verdana" panose="020B0604030504040204" pitchFamily="34" charset="0"/>
                <a:ea typeface="Yu Mincho" panose="02020400000000000000" pitchFamily="18" charset="-128"/>
                <a:cs typeface="Calibri" panose="020F0502020204030204" pitchFamily="34" charset="0"/>
              </a:rPr>
              <a:t>/</a:t>
            </a:r>
          </a:p>
        </p:txBody>
      </p:sp>
      <p:sp>
        <p:nvSpPr>
          <p:cNvPr id="29" name="CuadroTexto 28">
            <a:extLst>
              <a:ext uri="{FF2B5EF4-FFF2-40B4-BE49-F238E27FC236}">
                <a16:creationId xmlns:a16="http://schemas.microsoft.com/office/drawing/2014/main" id="{3960AB5B-1330-1710-4014-82628A3800B2}"/>
              </a:ext>
            </a:extLst>
          </p:cNvPr>
          <p:cNvSpPr txBox="1"/>
          <p:nvPr/>
        </p:nvSpPr>
        <p:spPr>
          <a:xfrm>
            <a:off x="2119862" y="154070"/>
            <a:ext cx="6838467" cy="523220"/>
          </a:xfrm>
          <a:prstGeom prst="rect">
            <a:avLst/>
          </a:prstGeom>
          <a:noFill/>
        </p:spPr>
        <p:txBody>
          <a:bodyPr wrap="square">
            <a:spAutoFit/>
          </a:bodyPr>
          <a:lstStyle/>
          <a:p>
            <a:pPr algn="ctr"/>
            <a:r>
              <a:rPr lang="es-CO" sz="1400" b="1" kern="100" dirty="0">
                <a:latin typeface="Verdana" panose="020B0604030504040204" pitchFamily="34" charset="0"/>
                <a:ea typeface="Yu Mincho" panose="02020400000000000000" pitchFamily="18" charset="-128"/>
                <a:cs typeface="Calibri" panose="020F0502020204030204" pitchFamily="34" charset="0"/>
              </a:rPr>
              <a:t>Seguimiento e Implementación del Plan Estratégico de Control Contra la Ilegalidad en el Transporte (SISI/PECCIT). </a:t>
            </a:r>
          </a:p>
        </p:txBody>
      </p:sp>
    </p:spTree>
    <p:extLst>
      <p:ext uri="{BB962C8B-B14F-4D97-AF65-F5344CB8AC3E}">
        <p14:creationId xmlns:p14="http://schemas.microsoft.com/office/powerpoint/2010/main" val="2064957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148"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latin typeface="Nunito" pitchFamily="2" charset="77"/>
              </a:endParaRPr>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lang="es-ES_tradnl" sz="1200">
                <a:latin typeface="Nunito" pitchFamily="2" charset="77"/>
              </a:endParaRPr>
            </a:p>
          </p:txBody>
        </p:sp>
      </p:grpSp>
      <p:sp>
        <p:nvSpPr>
          <p:cNvPr id="5" name="Freeform 5"/>
          <p:cNvSpPr/>
          <p:nvPr/>
        </p:nvSpPr>
        <p:spPr>
          <a:xfrm>
            <a:off x="245034" y="71601"/>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latin typeface="Nunito" pitchFamily="2" charset="77"/>
            </a:endParaRPr>
          </a:p>
        </p:txBody>
      </p:sp>
      <p:sp>
        <p:nvSpPr>
          <p:cNvPr id="6" name="Freeform 6"/>
          <p:cNvSpPr/>
          <p:nvPr/>
        </p:nvSpPr>
        <p:spPr>
          <a:xfrm>
            <a:off x="10721080" y="196130"/>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latin typeface="Nunito" pitchFamily="2" charset="77"/>
            </a:endParaRPr>
          </a:p>
        </p:txBody>
      </p:sp>
      <p:sp>
        <p:nvSpPr>
          <p:cNvPr id="41" name="TextBox 41"/>
          <p:cNvSpPr txBox="1"/>
          <p:nvPr/>
        </p:nvSpPr>
        <p:spPr>
          <a:xfrm>
            <a:off x="5091373" y="6568651"/>
            <a:ext cx="2397621" cy="246221"/>
          </a:xfrm>
          <a:prstGeom prst="rect">
            <a:avLst/>
          </a:prstGeom>
        </p:spPr>
        <p:txBody>
          <a:bodyPr lIns="0" tIns="0" rIns="0" bIns="0" rtlCol="0" anchor="t">
            <a:spAutoFit/>
          </a:bodyPr>
          <a:lstStyle/>
          <a:p>
            <a:pPr algn="ctr">
              <a:lnSpc>
                <a:spcPts val="1960"/>
              </a:lnSpc>
            </a:pPr>
            <a:r>
              <a:rPr lang="es-ES_tradnl" sz="1400">
                <a:solidFill>
                  <a:srgbClr val="F8F7F7"/>
                </a:solidFill>
                <a:latin typeface="Nunito" pitchFamily="2" charset="77"/>
              </a:rPr>
              <a:t>www.supertransporte.gov.co</a:t>
            </a:r>
          </a:p>
        </p:txBody>
      </p:sp>
      <p:sp>
        <p:nvSpPr>
          <p:cNvPr id="43" name="TextBox 19">
            <a:extLst>
              <a:ext uri="{FF2B5EF4-FFF2-40B4-BE49-F238E27FC236}">
                <a16:creationId xmlns:a16="http://schemas.microsoft.com/office/drawing/2014/main" id="{F6A2318C-5767-8AD1-AEF9-E8385CD9682B}"/>
              </a:ext>
            </a:extLst>
          </p:cNvPr>
          <p:cNvSpPr txBox="1"/>
          <p:nvPr/>
        </p:nvSpPr>
        <p:spPr>
          <a:xfrm>
            <a:off x="2346722" y="172707"/>
            <a:ext cx="7255239" cy="502061"/>
          </a:xfrm>
          <a:prstGeom prst="rect">
            <a:avLst/>
          </a:prstGeom>
        </p:spPr>
        <p:txBody>
          <a:bodyPr wrap="square" lIns="0" tIns="0" rIns="0" bIns="0" rtlCol="0" anchor="t">
            <a:spAutoFit/>
          </a:bodyPr>
          <a:lstStyle/>
          <a:p>
            <a:pPr algn="ctr">
              <a:lnSpc>
                <a:spcPts val="4130"/>
              </a:lnSpc>
            </a:pPr>
            <a:r>
              <a:rPr lang="es-ES_tradnl" sz="2800" b="1" dirty="0">
                <a:solidFill>
                  <a:srgbClr val="000000"/>
                </a:solidFill>
                <a:latin typeface="Nunito" pitchFamily="2" charset="77"/>
              </a:rPr>
              <a:t>ESTADO ACTUAL – SISI/PECCIT</a:t>
            </a:r>
          </a:p>
        </p:txBody>
      </p:sp>
      <mc:AlternateContent xmlns:mc="http://schemas.openxmlformats.org/markup-compatibility/2006" xmlns:cx4="http://schemas.microsoft.com/office/drawing/2016/5/10/chartex">
        <mc:Choice Requires="cx4">
          <p:graphicFrame>
            <p:nvGraphicFramePr>
              <p:cNvPr id="61" name="Gráfico 60">
                <a:extLst>
                  <a:ext uri="{FF2B5EF4-FFF2-40B4-BE49-F238E27FC236}">
                    <a16:creationId xmlns:a16="http://schemas.microsoft.com/office/drawing/2014/main" id="{71E73C91-AED8-17E5-FD55-5F818D31F9F0}"/>
                  </a:ext>
                </a:extLst>
              </p:cNvPr>
              <p:cNvGraphicFramePr/>
              <p:nvPr/>
            </p:nvGraphicFramePr>
            <p:xfrm>
              <a:off x="3300179" y="736040"/>
              <a:ext cx="6191250" cy="4435567"/>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1" name="Gráfico 60">
                <a:extLst>
                  <a:ext uri="{FF2B5EF4-FFF2-40B4-BE49-F238E27FC236}">
                    <a16:creationId xmlns:a16="http://schemas.microsoft.com/office/drawing/2014/main" id="{71E73C91-AED8-17E5-FD55-5F818D31F9F0}"/>
                  </a:ext>
                </a:extLst>
              </p:cNvPr>
              <p:cNvPicPr>
                <a:picLocks noGrp="1" noRot="1" noChangeAspect="1" noMove="1" noResize="1" noEditPoints="1" noAdjustHandles="1" noChangeArrowheads="1" noChangeShapeType="1"/>
              </p:cNvPicPr>
              <p:nvPr/>
            </p:nvPicPr>
            <p:blipFill>
              <a:blip r:embed="rId5"/>
              <a:stretch>
                <a:fillRect/>
              </a:stretch>
            </p:blipFill>
            <p:spPr>
              <a:xfrm>
                <a:off x="3300179" y="736040"/>
                <a:ext cx="6191250" cy="4435567"/>
              </a:xfrm>
              <a:prstGeom prst="rect">
                <a:avLst/>
              </a:prstGeom>
            </p:spPr>
          </p:pic>
        </mc:Fallback>
      </mc:AlternateContent>
      <p:pic>
        <p:nvPicPr>
          <p:cNvPr id="8" name="Imagen 7">
            <a:extLst>
              <a:ext uri="{FF2B5EF4-FFF2-40B4-BE49-F238E27FC236}">
                <a16:creationId xmlns:a16="http://schemas.microsoft.com/office/drawing/2014/main" id="{DBD2B712-58F7-E3F7-CC9A-F3A0091A5BF0}"/>
              </a:ext>
            </a:extLst>
          </p:cNvPr>
          <p:cNvPicPr>
            <a:picLocks noChangeAspect="1"/>
          </p:cNvPicPr>
          <p:nvPr/>
        </p:nvPicPr>
        <p:blipFill>
          <a:blip r:embed="rId6"/>
          <a:stretch>
            <a:fillRect/>
          </a:stretch>
        </p:blipFill>
        <p:spPr>
          <a:xfrm>
            <a:off x="279354" y="900931"/>
            <a:ext cx="5050293" cy="5618870"/>
          </a:xfrm>
          <a:prstGeom prst="rect">
            <a:avLst/>
          </a:prstGeom>
        </p:spPr>
      </p:pic>
      <mc:AlternateContent xmlns:mc="http://schemas.openxmlformats.org/markup-compatibility/2006" xmlns:cx4="http://schemas.microsoft.com/office/drawing/2016/5/10/chartex">
        <mc:Choice Requires="cx4">
          <p:graphicFrame>
            <p:nvGraphicFramePr>
              <p:cNvPr id="9" name="Gráfico 8">
                <a:extLst>
                  <a:ext uri="{FF2B5EF4-FFF2-40B4-BE49-F238E27FC236}">
                    <a16:creationId xmlns:a16="http://schemas.microsoft.com/office/drawing/2014/main" id="{AC0208DE-6D20-337B-8C98-DD559701CBD8}"/>
                  </a:ext>
                </a:extLst>
              </p:cNvPr>
              <p:cNvGraphicFramePr/>
              <p:nvPr>
                <p:extLst>
                  <p:ext uri="{D42A27DB-BD31-4B8C-83A1-F6EECF244321}">
                    <p14:modId xmlns:p14="http://schemas.microsoft.com/office/powerpoint/2010/main" val="4036518044"/>
                  </p:ext>
                </p:extLst>
              </p:nvPr>
            </p:nvGraphicFramePr>
            <p:xfrm>
              <a:off x="5974341" y="900931"/>
              <a:ext cx="5050293" cy="3837652"/>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9" name="Gráfico 8">
                <a:extLst>
                  <a:ext uri="{FF2B5EF4-FFF2-40B4-BE49-F238E27FC236}">
                    <a16:creationId xmlns:a16="http://schemas.microsoft.com/office/drawing/2014/main" id="{AC0208DE-6D20-337B-8C98-DD559701CBD8}"/>
                  </a:ext>
                </a:extLst>
              </p:cNvPr>
              <p:cNvPicPr>
                <a:picLocks noGrp="1" noRot="1" noChangeAspect="1" noMove="1" noResize="1" noEditPoints="1" noAdjustHandles="1" noChangeArrowheads="1" noChangeShapeType="1"/>
              </p:cNvPicPr>
              <p:nvPr/>
            </p:nvPicPr>
            <p:blipFill>
              <a:blip r:embed="rId8"/>
              <a:stretch>
                <a:fillRect/>
              </a:stretch>
            </p:blipFill>
            <p:spPr>
              <a:xfrm>
                <a:off x="5974341" y="900931"/>
                <a:ext cx="5050293" cy="3837652"/>
              </a:xfrm>
              <a:prstGeom prst="rect">
                <a:avLst/>
              </a:prstGeom>
            </p:spPr>
          </p:pic>
        </mc:Fallback>
      </mc:AlternateContent>
      <p:sp>
        <p:nvSpPr>
          <p:cNvPr id="7" name="CuadroTexto 6">
            <a:extLst>
              <a:ext uri="{FF2B5EF4-FFF2-40B4-BE49-F238E27FC236}">
                <a16:creationId xmlns:a16="http://schemas.microsoft.com/office/drawing/2014/main" id="{6A29301F-DA70-1ED5-F04B-0622DE8FE4A4}"/>
              </a:ext>
            </a:extLst>
          </p:cNvPr>
          <p:cNvSpPr txBox="1"/>
          <p:nvPr/>
        </p:nvSpPr>
        <p:spPr>
          <a:xfrm>
            <a:off x="5669186" y="5079071"/>
            <a:ext cx="643099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200" b="1" kern="100" dirty="0">
                <a:solidFill>
                  <a:schemeClr val="tx1"/>
                </a:solidFill>
                <a:effectLst/>
                <a:latin typeface="Verdana" panose="020B0604030504040204" pitchFamily="34" charset="0"/>
                <a:ea typeface="Yu Mincho" panose="02020400000000000000" pitchFamily="18" charset="-128"/>
                <a:cs typeface="Calibri" panose="020F0502020204030204" pitchFamily="34" charset="0"/>
              </a:rPr>
              <a:t>CONCLUSIONES</a:t>
            </a:r>
          </a:p>
          <a:p>
            <a:endParaRPr lang="es-CO" sz="1200" b="1" kern="100" dirty="0">
              <a:solidFill>
                <a:schemeClr val="tx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rPr>
              <a:t>Autoridades Locales de Transito y/o transporte: 292</a:t>
            </a:r>
          </a:p>
          <a:p>
            <a:pPr marL="685800" lvl="1" indent="-228600" algn="just">
              <a:buFont typeface="Arial" panose="020B0604020202020204" pitchFamily="34" charset="0"/>
              <a:buChar char="•"/>
            </a:pPr>
            <a:r>
              <a:rPr lang="es-CO"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rPr>
              <a:t>50 - Cumplieron con el requerimiento  ( 17%)</a:t>
            </a:r>
          </a:p>
          <a:p>
            <a:pPr marL="685800" lvl="1" indent="-228600" algn="just">
              <a:buFont typeface="Arial" panose="020B0604020202020204" pitchFamily="34" charset="0"/>
              <a:buChar char="•"/>
            </a:pPr>
            <a:r>
              <a:rPr lang="es-CO"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rPr>
              <a:t>242- No cumplieron con el requerimiento (83 % )</a:t>
            </a:r>
          </a:p>
          <a:p>
            <a:pPr marL="228600" indent="-228600" algn="just">
              <a:buAutoNum type="arabicPeriod"/>
            </a:pPr>
            <a:endParaRPr lang="es-ES_tradnl"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2334900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A78BEFF-D222-4C8E-A6DF-D6371629DA55}"/>
              </a:ext>
            </a:extLst>
          </p:cNvPr>
          <p:cNvSpPr txBox="1"/>
          <p:nvPr/>
        </p:nvSpPr>
        <p:spPr>
          <a:xfrm>
            <a:off x="7366052" y="630620"/>
            <a:ext cx="4713788" cy="523220"/>
          </a:xfrm>
          <a:prstGeom prst="rect">
            <a:avLst/>
          </a:prstGeom>
          <a:noFill/>
        </p:spPr>
        <p:txBody>
          <a:bodyPr wrap="square" rtlCol="0">
            <a:spAutoFit/>
          </a:bodyPr>
          <a:lstStyle/>
          <a:p>
            <a:pPr algn="ctr"/>
            <a:r>
              <a:rPr lang="es-CO" sz="2800" b="1" dirty="0">
                <a:latin typeface="Nunito" pitchFamily="2" charset="0"/>
              </a:rPr>
              <a:t>Listado de asistencia</a:t>
            </a:r>
          </a:p>
        </p:txBody>
      </p:sp>
      <p:grpSp>
        <p:nvGrpSpPr>
          <p:cNvPr id="7" name="Group 3">
            <a:extLst>
              <a:ext uri="{FF2B5EF4-FFF2-40B4-BE49-F238E27FC236}">
                <a16:creationId xmlns:a16="http://schemas.microsoft.com/office/drawing/2014/main" id="{B41F3809-5328-EC90-6F2D-1BE633C1E753}"/>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7360946C-7FEE-847D-ED4B-FDBDE8613BFA}"/>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11AFAD09-6449-FB32-138C-05DD9947C285}"/>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TextBox 102">
            <a:extLst>
              <a:ext uri="{FF2B5EF4-FFF2-40B4-BE49-F238E27FC236}">
                <a16:creationId xmlns:a16="http://schemas.microsoft.com/office/drawing/2014/main" id="{E28C548E-8884-90F2-D1E0-3224889FB5B3}"/>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
        <p:nvSpPr>
          <p:cNvPr id="3" name="Flecha abajo 2">
            <a:extLst>
              <a:ext uri="{FF2B5EF4-FFF2-40B4-BE49-F238E27FC236}">
                <a16:creationId xmlns:a16="http://schemas.microsoft.com/office/drawing/2014/main" id="{E9FFBE92-9165-7D53-777A-FD1FFF97C5FE}"/>
              </a:ext>
            </a:extLst>
          </p:cNvPr>
          <p:cNvSpPr/>
          <p:nvPr/>
        </p:nvSpPr>
        <p:spPr>
          <a:xfrm>
            <a:off x="9433912" y="1163151"/>
            <a:ext cx="578068" cy="694629"/>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_tradnl"/>
          </a:p>
        </p:txBody>
      </p:sp>
      <p:pic>
        <p:nvPicPr>
          <p:cNvPr id="4" name="Imagen 3">
            <a:extLst>
              <a:ext uri="{FF2B5EF4-FFF2-40B4-BE49-F238E27FC236}">
                <a16:creationId xmlns:a16="http://schemas.microsoft.com/office/drawing/2014/main" id="{D4832AA5-0399-C273-AA15-9AC30A55E620}"/>
              </a:ext>
            </a:extLst>
          </p:cNvPr>
          <p:cNvPicPr>
            <a:picLocks noChangeAspect="1"/>
          </p:cNvPicPr>
          <p:nvPr/>
        </p:nvPicPr>
        <p:blipFill>
          <a:blip r:embed="rId2"/>
          <a:stretch>
            <a:fillRect/>
          </a:stretch>
        </p:blipFill>
        <p:spPr>
          <a:xfrm>
            <a:off x="346335" y="490652"/>
            <a:ext cx="6503377" cy="5708777"/>
          </a:xfrm>
          <a:prstGeom prst="rect">
            <a:avLst/>
          </a:prstGeom>
        </p:spPr>
      </p:pic>
      <p:pic>
        <p:nvPicPr>
          <p:cNvPr id="1026" name="Picture 2" descr="Código QR para Listado de Asistencia - Foro regionales La super Escucha&#10;Ciudad: Pasto&#10;Fecha: 7/05/2024 ">
            <a:extLst>
              <a:ext uri="{FF2B5EF4-FFF2-40B4-BE49-F238E27FC236}">
                <a16:creationId xmlns:a16="http://schemas.microsoft.com/office/drawing/2014/main" id="{9F1AE4EC-73ED-4833-7167-43C3618DC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446" y="1867091"/>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732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5084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024029" y="149391"/>
            <a:ext cx="7488811" cy="480196"/>
          </a:xfrm>
          <a:prstGeom prst="rect">
            <a:avLst/>
          </a:prstGeom>
        </p:spPr>
        <p:txBody>
          <a:bodyPr wrap="square" lIns="0" tIns="0" rIns="0" bIns="0" rtlCol="0" anchor="t">
            <a:spAutoFit/>
          </a:bodyPr>
          <a:lstStyle/>
          <a:p>
            <a:pPr algn="ctr">
              <a:lnSpc>
                <a:spcPts val="4130"/>
              </a:lnSpc>
            </a:pPr>
            <a:r>
              <a:rPr lang="es-ES_tradnl" sz="2400" b="1" dirty="0">
                <a:solidFill>
                  <a:srgbClr val="000000"/>
                </a:solidFill>
                <a:latin typeface="Raleway Bold"/>
              </a:rPr>
              <a:t>Departamento de Nariño  </a:t>
            </a:r>
            <a:r>
              <a:rPr lang="en-US" sz="2400" b="1" dirty="0">
                <a:solidFill>
                  <a:srgbClr val="000000"/>
                </a:solidFill>
                <a:latin typeface="Raleway Bold"/>
              </a:rPr>
              <a:t>– SISI/ PECCIT</a:t>
            </a:r>
          </a:p>
        </p:txBody>
      </p:sp>
      <p:sp>
        <p:nvSpPr>
          <p:cNvPr id="16" name="TextBox 27">
            <a:extLst>
              <a:ext uri="{FF2B5EF4-FFF2-40B4-BE49-F238E27FC236}">
                <a16:creationId xmlns:a16="http://schemas.microsoft.com/office/drawing/2014/main" id="{CAA78BBD-F478-B81A-9FE9-1D0CC38132A5}"/>
              </a:ext>
            </a:extLst>
          </p:cNvPr>
          <p:cNvSpPr txBox="1"/>
          <p:nvPr/>
        </p:nvSpPr>
        <p:spPr>
          <a:xfrm>
            <a:off x="8954427" y="1382981"/>
            <a:ext cx="3131687" cy="562300"/>
          </a:xfrm>
          <a:prstGeom prst="rect">
            <a:avLst/>
          </a:prstGeom>
          <a:solidFill>
            <a:schemeClr val="tx2"/>
          </a:solidFill>
        </p:spPr>
        <p:txBody>
          <a:bodyPr lIns="33867" tIns="33867" rIns="33867" bIns="33867" rtlCol="0" anchor="ctr"/>
          <a:lstStyle/>
          <a:p>
            <a:pPr algn="ctr">
              <a:lnSpc>
                <a:spcPts val="1493"/>
              </a:lnSpc>
            </a:pPr>
            <a:r>
              <a:rPr lang="es-ES_tradnl" sz="1400" spc="79" dirty="0">
                <a:solidFill>
                  <a:schemeClr val="bg1"/>
                </a:solidFill>
                <a:latin typeface="Open Sans Bold"/>
              </a:rPr>
              <a:t>Municipios departamento de Nariño</a:t>
            </a:r>
          </a:p>
        </p:txBody>
      </p:sp>
      <mc:AlternateContent xmlns:mc="http://schemas.openxmlformats.org/markup-compatibility/2006" xmlns:cx4="http://schemas.microsoft.com/office/drawing/2016/5/10/chartex">
        <mc:Choice Requires="cx4">
          <p:graphicFrame>
            <p:nvGraphicFramePr>
              <p:cNvPr id="14" name="Gráfico 13">
                <a:extLst>
                  <a:ext uri="{FF2B5EF4-FFF2-40B4-BE49-F238E27FC236}">
                    <a16:creationId xmlns:a16="http://schemas.microsoft.com/office/drawing/2014/main" id="{272CCFFD-AFF6-0696-6049-64365723FDD1}"/>
                  </a:ext>
                </a:extLst>
              </p:cNvPr>
              <p:cNvGraphicFramePr/>
              <p:nvPr>
                <p:extLst>
                  <p:ext uri="{D42A27DB-BD31-4B8C-83A1-F6EECF244321}">
                    <p14:modId xmlns:p14="http://schemas.microsoft.com/office/powerpoint/2010/main" val="4033151333"/>
                  </p:ext>
                </p:extLst>
              </p:nvPr>
            </p:nvGraphicFramePr>
            <p:xfrm>
              <a:off x="4543611" y="524149"/>
              <a:ext cx="3970801" cy="3569344"/>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4" name="Gráfico 13">
                <a:extLst>
                  <a:ext uri="{FF2B5EF4-FFF2-40B4-BE49-F238E27FC236}">
                    <a16:creationId xmlns:a16="http://schemas.microsoft.com/office/drawing/2014/main" id="{272CCFFD-AFF6-0696-6049-64365723FDD1}"/>
                  </a:ext>
                </a:extLst>
              </p:cNvPr>
              <p:cNvPicPr>
                <a:picLocks noGrp="1" noRot="1" noChangeAspect="1" noMove="1" noResize="1" noEditPoints="1" noAdjustHandles="1" noChangeArrowheads="1" noChangeShapeType="1"/>
              </p:cNvPicPr>
              <p:nvPr/>
            </p:nvPicPr>
            <p:blipFill>
              <a:blip r:embed="rId6"/>
              <a:stretch>
                <a:fillRect/>
              </a:stretch>
            </p:blipFill>
            <p:spPr>
              <a:xfrm>
                <a:off x="4543611" y="524149"/>
                <a:ext cx="3970801" cy="3569344"/>
              </a:xfrm>
              <a:prstGeom prst="rect">
                <a:avLst/>
              </a:prstGeom>
            </p:spPr>
          </p:pic>
        </mc:Fallback>
      </mc:AlternateContent>
      <p:pic>
        <p:nvPicPr>
          <p:cNvPr id="18" name="Imagen 17">
            <a:extLst>
              <a:ext uri="{FF2B5EF4-FFF2-40B4-BE49-F238E27FC236}">
                <a16:creationId xmlns:a16="http://schemas.microsoft.com/office/drawing/2014/main" id="{9A435A20-C7B1-2716-3A28-33D1F61B5D3A}"/>
              </a:ext>
            </a:extLst>
          </p:cNvPr>
          <p:cNvPicPr>
            <a:picLocks noChangeAspect="1"/>
          </p:cNvPicPr>
          <p:nvPr/>
        </p:nvPicPr>
        <p:blipFill>
          <a:blip r:embed="rId7"/>
          <a:stretch>
            <a:fillRect/>
          </a:stretch>
        </p:blipFill>
        <p:spPr>
          <a:xfrm>
            <a:off x="230968" y="907375"/>
            <a:ext cx="4565883" cy="5498808"/>
          </a:xfrm>
          <a:prstGeom prst="rect">
            <a:avLst/>
          </a:prstGeom>
        </p:spPr>
      </p:pic>
      <p:pic>
        <p:nvPicPr>
          <p:cNvPr id="21" name="Imagen 20">
            <a:extLst>
              <a:ext uri="{FF2B5EF4-FFF2-40B4-BE49-F238E27FC236}">
                <a16:creationId xmlns:a16="http://schemas.microsoft.com/office/drawing/2014/main" id="{D94AF4A1-5E49-A5DE-8BFE-0C6E28AD5130}"/>
              </a:ext>
            </a:extLst>
          </p:cNvPr>
          <p:cNvPicPr>
            <a:picLocks noChangeAspect="1"/>
          </p:cNvPicPr>
          <p:nvPr/>
        </p:nvPicPr>
        <p:blipFill>
          <a:blip r:embed="rId8"/>
          <a:stretch>
            <a:fillRect/>
          </a:stretch>
        </p:blipFill>
        <p:spPr>
          <a:xfrm>
            <a:off x="8954427" y="1945281"/>
            <a:ext cx="3131687" cy="2860895"/>
          </a:xfrm>
          <a:prstGeom prst="rect">
            <a:avLst/>
          </a:prstGeom>
        </p:spPr>
      </p:pic>
      <p:sp>
        <p:nvSpPr>
          <p:cNvPr id="8" name="TextBox 17">
            <a:extLst>
              <a:ext uri="{FF2B5EF4-FFF2-40B4-BE49-F238E27FC236}">
                <a16:creationId xmlns:a16="http://schemas.microsoft.com/office/drawing/2014/main" id="{13207CB5-F2B5-7AE8-FFDB-6442ADF53214}"/>
              </a:ext>
            </a:extLst>
          </p:cNvPr>
          <p:cNvSpPr txBox="1"/>
          <p:nvPr/>
        </p:nvSpPr>
        <p:spPr>
          <a:xfrm>
            <a:off x="4952225" y="4905773"/>
            <a:ext cx="7008806" cy="1100301"/>
          </a:xfrm>
          <a:prstGeom prst="rect">
            <a:avLst/>
          </a:prstGeom>
        </p:spPr>
        <p:txBody>
          <a:bodyPr wrap="square" lIns="0" tIns="0" rIns="0" bIns="0" rtlCol="0" anchor="t">
            <a:spAutoFit/>
          </a:bodyPr>
          <a:lstStyle/>
          <a:p>
            <a:pPr algn="ctr" defTabSz="914446">
              <a:lnSpc>
                <a:spcPts val="2199"/>
              </a:lnSpc>
            </a:pPr>
            <a:r>
              <a:rPr lang="es-ES_tradnl" sz="1100" b="1" spc="73" dirty="0">
                <a:solidFill>
                  <a:srgbClr val="FF0000"/>
                </a:solidFill>
                <a:latin typeface="Nunito" pitchFamily="2" charset="0"/>
                <a:sym typeface="Wingdings" pitchFamily="2" charset="2"/>
              </a:rPr>
              <a:t>Conclusiones – SISI/PECCIT - Departamento Nariño</a:t>
            </a:r>
          </a:p>
          <a:p>
            <a:pPr marL="171450" indent="-171450" defTabSz="914446">
              <a:lnSpc>
                <a:spcPts val="2199"/>
              </a:lnSpc>
              <a:buFont typeface="Wingdings" pitchFamily="2" charset="2"/>
              <a:buChar char="Ø"/>
            </a:pPr>
            <a:r>
              <a:rPr lang="es-ES_tradnl" sz="1100" b="1" spc="73" dirty="0">
                <a:latin typeface="Nunito" pitchFamily="2" charset="0"/>
                <a:sym typeface="Wingdings" pitchFamily="2" charset="2"/>
              </a:rPr>
              <a:t>El departamento de Nariño ocupa el puesto 23° con un 12% de cumplimiento en el reporte SISI/PECCIT </a:t>
            </a:r>
          </a:p>
          <a:p>
            <a:pPr marL="171450" indent="-171450" defTabSz="914446">
              <a:lnSpc>
                <a:spcPts val="2199"/>
              </a:lnSpc>
              <a:buFont typeface="Wingdings" pitchFamily="2" charset="2"/>
              <a:buChar char="Ø"/>
            </a:pPr>
            <a:r>
              <a:rPr lang="es-ES_tradnl" sz="1100" b="1" spc="73" dirty="0">
                <a:latin typeface="Nunito" pitchFamily="2" charset="0"/>
                <a:sym typeface="Wingdings" pitchFamily="2" charset="2"/>
              </a:rPr>
              <a:t>Solo dos municipios (pasto y Ipiales )cumplieron con el reporte de información.</a:t>
            </a:r>
          </a:p>
        </p:txBody>
      </p:sp>
    </p:spTree>
    <p:extLst>
      <p:ext uri="{BB962C8B-B14F-4D97-AF65-F5344CB8AC3E}">
        <p14:creationId xmlns:p14="http://schemas.microsoft.com/office/powerpoint/2010/main" val="2891399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5084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6"/>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7"/>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8"/>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024029" y="149391"/>
            <a:ext cx="7488811" cy="480196"/>
          </a:xfrm>
          <a:prstGeom prst="rect">
            <a:avLst/>
          </a:prstGeom>
        </p:spPr>
        <p:txBody>
          <a:bodyPr wrap="square" lIns="0" tIns="0" rIns="0" bIns="0" rtlCol="0" anchor="t">
            <a:spAutoFit/>
          </a:bodyPr>
          <a:lstStyle/>
          <a:p>
            <a:pPr algn="ctr">
              <a:lnSpc>
                <a:spcPts val="4130"/>
              </a:lnSpc>
            </a:pPr>
            <a:r>
              <a:rPr lang="es-ES_tradnl" sz="2400" b="1" dirty="0">
                <a:solidFill>
                  <a:srgbClr val="000000"/>
                </a:solidFill>
                <a:latin typeface="Raleway Bold"/>
              </a:rPr>
              <a:t>Departamento de Nariño </a:t>
            </a:r>
            <a:r>
              <a:rPr lang="en-US" sz="2400" b="1" dirty="0">
                <a:solidFill>
                  <a:srgbClr val="000000"/>
                </a:solidFill>
                <a:latin typeface="Raleway Bold"/>
              </a:rPr>
              <a:t>– SISI/ PECCIT</a:t>
            </a:r>
          </a:p>
        </p:txBody>
      </p:sp>
      <mc:AlternateContent xmlns:mc="http://schemas.openxmlformats.org/markup-compatibility/2006" xmlns:cx4="http://schemas.microsoft.com/office/drawing/2016/5/10/chartex">
        <mc:Choice Requires="cx4">
          <p:graphicFrame>
            <p:nvGraphicFramePr>
              <p:cNvPr id="14" name="Gráfico 13">
                <a:extLst>
                  <a:ext uri="{FF2B5EF4-FFF2-40B4-BE49-F238E27FC236}">
                    <a16:creationId xmlns:a16="http://schemas.microsoft.com/office/drawing/2014/main" id="{27050425-3A80-7189-6819-92F822FFF57C}"/>
                  </a:ext>
                </a:extLst>
              </p:cNvPr>
              <p:cNvGraphicFramePr/>
              <p:nvPr>
                <p:extLst>
                  <p:ext uri="{D42A27DB-BD31-4B8C-83A1-F6EECF244321}">
                    <p14:modId xmlns:p14="http://schemas.microsoft.com/office/powerpoint/2010/main" val="2336555991"/>
                  </p:ext>
                </p:extLst>
              </p:nvPr>
            </p:nvGraphicFramePr>
            <p:xfrm>
              <a:off x="3970772" y="704121"/>
              <a:ext cx="4558816" cy="4368536"/>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14" name="Gráfico 13">
                <a:extLst>
                  <a:ext uri="{FF2B5EF4-FFF2-40B4-BE49-F238E27FC236}">
                    <a16:creationId xmlns:a16="http://schemas.microsoft.com/office/drawing/2014/main" id="{27050425-3A80-7189-6819-92F822FFF57C}"/>
                  </a:ext>
                </a:extLst>
              </p:cNvPr>
              <p:cNvPicPr>
                <a:picLocks noGrp="1" noRot="1" noChangeAspect="1" noMove="1" noResize="1" noEditPoints="1" noAdjustHandles="1" noChangeArrowheads="1" noChangeShapeType="1"/>
              </p:cNvPicPr>
              <p:nvPr/>
            </p:nvPicPr>
            <p:blipFill>
              <a:blip r:embed="rId10"/>
              <a:stretch>
                <a:fillRect/>
              </a:stretch>
            </p:blipFill>
            <p:spPr>
              <a:xfrm>
                <a:off x="3970772" y="704121"/>
                <a:ext cx="4558816" cy="4368536"/>
              </a:xfrm>
              <a:prstGeom prst="rect">
                <a:avLst/>
              </a:prstGeom>
            </p:spPr>
          </p:pic>
        </mc:Fallback>
      </mc:AlternateContent>
      <p:pic>
        <p:nvPicPr>
          <p:cNvPr id="20" name="Elementos multimedia en línea 19" descr="Información General del Vigilado en el Sistema Vigia">
            <a:hlinkClick r:id="" action="ppaction://media"/>
            <a:extLst>
              <a:ext uri="{FF2B5EF4-FFF2-40B4-BE49-F238E27FC236}">
                <a16:creationId xmlns:a16="http://schemas.microsoft.com/office/drawing/2014/main" id="{796279AB-FE7D-B9FF-8BC2-AAFEA013C073}"/>
              </a:ext>
            </a:extLst>
          </p:cNvPr>
          <p:cNvPicPr>
            <a:picLocks noRot="1" noChangeAspect="1"/>
          </p:cNvPicPr>
          <p:nvPr>
            <a:videoFile r:link="rId1"/>
          </p:nvPr>
        </p:nvPicPr>
        <p:blipFill>
          <a:blip r:embed="rId11"/>
          <a:stretch>
            <a:fillRect/>
          </a:stretch>
        </p:blipFill>
        <p:spPr>
          <a:xfrm>
            <a:off x="287707" y="1410134"/>
            <a:ext cx="4071017" cy="2300124"/>
          </a:xfrm>
          <a:prstGeom prst="rect">
            <a:avLst/>
          </a:prstGeom>
        </p:spPr>
      </p:pic>
      <p:pic>
        <p:nvPicPr>
          <p:cNvPr id="21" name="Elementos multimedia en línea 20" descr="¿Cómo diligenciar la sección Información general?">
            <a:hlinkClick r:id="" action="ppaction://media"/>
            <a:extLst>
              <a:ext uri="{FF2B5EF4-FFF2-40B4-BE49-F238E27FC236}">
                <a16:creationId xmlns:a16="http://schemas.microsoft.com/office/drawing/2014/main" id="{D06AAC89-258E-9932-2681-6BCA384FD314}"/>
              </a:ext>
            </a:extLst>
          </p:cNvPr>
          <p:cNvPicPr>
            <a:picLocks noRot="1" noChangeAspect="1"/>
          </p:cNvPicPr>
          <p:nvPr>
            <a:videoFile r:link="rId2"/>
          </p:nvPr>
        </p:nvPicPr>
        <p:blipFill>
          <a:blip r:embed="rId12"/>
          <a:stretch>
            <a:fillRect/>
          </a:stretch>
        </p:blipFill>
        <p:spPr>
          <a:xfrm>
            <a:off x="2607402" y="3973936"/>
            <a:ext cx="4071017" cy="2300124"/>
          </a:xfrm>
          <a:prstGeom prst="rect">
            <a:avLst/>
          </a:prstGeom>
        </p:spPr>
      </p:pic>
      <p:pic>
        <p:nvPicPr>
          <p:cNvPr id="22" name="Elementos multimedia en línea 21" descr="¿Cómo diligenciar la sección planeación?">
            <a:hlinkClick r:id="" action="ppaction://media"/>
            <a:extLst>
              <a:ext uri="{FF2B5EF4-FFF2-40B4-BE49-F238E27FC236}">
                <a16:creationId xmlns:a16="http://schemas.microsoft.com/office/drawing/2014/main" id="{35E7534B-8869-86E4-B8ED-DEEEA82DC81F}"/>
              </a:ext>
            </a:extLst>
          </p:cNvPr>
          <p:cNvPicPr>
            <a:picLocks noRot="1" noChangeAspect="1"/>
          </p:cNvPicPr>
          <p:nvPr>
            <a:videoFile r:link="rId3"/>
          </p:nvPr>
        </p:nvPicPr>
        <p:blipFill>
          <a:blip r:embed="rId13"/>
          <a:stretch>
            <a:fillRect/>
          </a:stretch>
        </p:blipFill>
        <p:spPr>
          <a:xfrm>
            <a:off x="5075975" y="1410134"/>
            <a:ext cx="4048707" cy="2287519"/>
          </a:xfrm>
          <a:prstGeom prst="rect">
            <a:avLst/>
          </a:prstGeom>
        </p:spPr>
      </p:pic>
      <p:pic>
        <p:nvPicPr>
          <p:cNvPr id="23" name="Elementos multimedia en línea 22" descr="Soporte 1">
            <a:hlinkClick r:id="" action="ppaction://media"/>
            <a:extLst>
              <a:ext uri="{FF2B5EF4-FFF2-40B4-BE49-F238E27FC236}">
                <a16:creationId xmlns:a16="http://schemas.microsoft.com/office/drawing/2014/main" id="{36E20BEB-33CA-4383-9C82-6565B9745175}"/>
              </a:ext>
            </a:extLst>
          </p:cNvPr>
          <p:cNvPicPr>
            <a:picLocks noRot="1" noChangeAspect="1"/>
          </p:cNvPicPr>
          <p:nvPr>
            <a:videoFile r:link="rId4"/>
          </p:nvPr>
        </p:nvPicPr>
        <p:blipFill>
          <a:blip r:embed="rId14"/>
          <a:stretch>
            <a:fillRect/>
          </a:stretch>
        </p:blipFill>
        <p:spPr>
          <a:xfrm>
            <a:off x="7549090" y="3973936"/>
            <a:ext cx="4071017" cy="2300124"/>
          </a:xfrm>
          <a:prstGeom prst="rect">
            <a:avLst/>
          </a:prstGeom>
        </p:spPr>
      </p:pic>
    </p:spTree>
    <p:extLst>
      <p:ext uri="{BB962C8B-B14F-4D97-AF65-F5344CB8AC3E}">
        <p14:creationId xmlns:p14="http://schemas.microsoft.com/office/powerpoint/2010/main" val="20386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0"/>
                </p:tgtEl>
              </p:cMediaNode>
            </p:video>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0"/>
                                        </p:tgtEl>
                                      </p:cBhvr>
                                    </p:cmd>
                                  </p:childTnLst>
                                </p:cTn>
                              </p:par>
                            </p:childTnLst>
                          </p:cTn>
                        </p:par>
                      </p:childTnLst>
                    </p:cTn>
                  </p:par>
                </p:childTnLst>
              </p:cTn>
              <p:nextCondLst>
                <p:cond evt="onClick" delay="0">
                  <p:tgtEl>
                    <p:spTgt spid="20"/>
                  </p:tgtEl>
                </p:cond>
              </p:nextCondLst>
            </p:seq>
            <p:video>
              <p:cMediaNode vol="80000">
                <p:cTn id="25" fill="hold" display="0">
                  <p:stCondLst>
                    <p:cond delay="indefinite"/>
                  </p:stCondLst>
                </p:cTn>
                <p:tgtEl>
                  <p:spTgt spid="21"/>
                </p:tgtEl>
              </p:cMediaNode>
            </p:video>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1"/>
                                        </p:tgtEl>
                                      </p:cBhvr>
                                    </p:cmd>
                                  </p:childTnLst>
                                </p:cTn>
                              </p:par>
                            </p:childTnLst>
                          </p:cTn>
                        </p:par>
                      </p:childTnLst>
                    </p:cTn>
                  </p:par>
                </p:childTnLst>
              </p:cTn>
              <p:nextCondLst>
                <p:cond evt="onClick" delay="0">
                  <p:tgtEl>
                    <p:spTgt spid="21"/>
                  </p:tgtEl>
                </p:cond>
              </p:nextCondLst>
            </p:seq>
            <p:video>
              <p:cMediaNode vol="80000">
                <p:cTn id="31" fill="hold" display="0">
                  <p:stCondLst>
                    <p:cond delay="indefinite"/>
                  </p:stCondLst>
                </p:cTn>
                <p:tgtEl>
                  <p:spTgt spid="22"/>
                </p:tgtEl>
              </p:cMediaNode>
            </p:vide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2"/>
                                        </p:tgtEl>
                                      </p:cBhvr>
                                    </p:cmd>
                                  </p:childTnLst>
                                </p:cTn>
                              </p:par>
                            </p:childTnLst>
                          </p:cTn>
                        </p:par>
                      </p:childTnLst>
                    </p:cTn>
                  </p:par>
                </p:childTnLst>
              </p:cTn>
              <p:nextCondLst>
                <p:cond evt="onClick" delay="0">
                  <p:tgtEl>
                    <p:spTgt spid="22"/>
                  </p:tgtEl>
                </p:cond>
              </p:nextCondLst>
            </p:seq>
            <p:video>
              <p:cMediaNode vol="80000">
                <p:cTn id="37" fill="hold" display="0">
                  <p:stCondLst>
                    <p:cond delay="indefinite"/>
                  </p:stCondLst>
                </p:cTn>
                <p:tgtEl>
                  <p:spTgt spid="23"/>
                </p:tgtEl>
              </p:cMediaNode>
            </p:video>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8" name="CuadroTexto 7">
            <a:extLst>
              <a:ext uri="{FF2B5EF4-FFF2-40B4-BE49-F238E27FC236}">
                <a16:creationId xmlns:a16="http://schemas.microsoft.com/office/drawing/2014/main" id="{7447D507-5BE5-134E-02EA-5DFB95C0EBA4}"/>
              </a:ext>
            </a:extLst>
          </p:cNvPr>
          <p:cNvSpPr txBox="1"/>
          <p:nvPr/>
        </p:nvSpPr>
        <p:spPr>
          <a:xfrm>
            <a:off x="1359846" y="2181018"/>
            <a:ext cx="6904653" cy="2123658"/>
          </a:xfrm>
          <a:prstGeom prst="rect">
            <a:avLst/>
          </a:prstGeom>
          <a:noFill/>
        </p:spPr>
        <p:txBody>
          <a:bodyPr wrap="square" rtlCol="0">
            <a:spAutoFit/>
          </a:bodyPr>
          <a:lstStyle/>
          <a:p>
            <a:pPr algn="r"/>
            <a:r>
              <a:rPr lang="es-CO" sz="4400" b="1">
                <a:solidFill>
                  <a:schemeClr val="bg1"/>
                </a:solidFill>
                <a:latin typeface="Nunito" pitchFamily="2" charset="0"/>
              </a:rPr>
              <a:t>Sistema de Colaboración Tecnológico con Enfoque Multipropósito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7F69EADC-30C2-AAE7-E7DE-85968102D8E9}"/>
              </a:ext>
            </a:extLst>
          </p:cNvPr>
          <p:cNvSpPr txBox="1"/>
          <p:nvPr/>
        </p:nvSpPr>
        <p:spPr>
          <a:xfrm>
            <a:off x="-1075444" y="4487478"/>
            <a:ext cx="9237306" cy="646331"/>
          </a:xfrm>
          <a:prstGeom prst="rect">
            <a:avLst/>
          </a:prstGeom>
          <a:noFill/>
        </p:spPr>
        <p:txBody>
          <a:bodyPr wrap="square" rtlCol="0">
            <a:spAutoFit/>
          </a:bodyPr>
          <a:lstStyle/>
          <a:p>
            <a:pPr algn="r"/>
            <a:r>
              <a:rPr lang="es-CO" sz="3600" b="1">
                <a:solidFill>
                  <a:schemeClr val="bg1"/>
                </a:solidFill>
                <a:latin typeface="Nunito" pitchFamily="2" charset="0"/>
              </a:rPr>
              <a:t>Infracciones – Exceso de Velocidad </a:t>
            </a:r>
          </a:p>
        </p:txBody>
      </p:sp>
    </p:spTree>
    <p:extLst>
      <p:ext uri="{BB962C8B-B14F-4D97-AF65-F5344CB8AC3E}">
        <p14:creationId xmlns:p14="http://schemas.microsoft.com/office/powerpoint/2010/main" val="2275131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5F290-34E4-5E72-A577-B2D6A19FF150}"/>
              </a:ext>
            </a:extLst>
          </p:cNvPr>
          <p:cNvSpPr>
            <a:spLocks noGrp="1"/>
          </p:cNvSpPr>
          <p:nvPr>
            <p:ph type="ctrTitle"/>
          </p:nvPr>
        </p:nvSpPr>
        <p:spPr/>
        <p:txBody>
          <a:bodyPr/>
          <a:lstStyle/>
          <a:p>
            <a:endParaRPr lang="es-ES_tradnl"/>
          </a:p>
        </p:txBody>
      </p:sp>
      <p:sp>
        <p:nvSpPr>
          <p:cNvPr id="3" name="Subtítulo 2">
            <a:extLst>
              <a:ext uri="{FF2B5EF4-FFF2-40B4-BE49-F238E27FC236}">
                <a16:creationId xmlns:a16="http://schemas.microsoft.com/office/drawing/2014/main" id="{5B6C6972-A71A-252B-68B1-D0671CFD0F39}"/>
              </a:ext>
            </a:extLst>
          </p:cNvPr>
          <p:cNvSpPr>
            <a:spLocks noGrp="1"/>
          </p:cNvSpPr>
          <p:nvPr>
            <p:ph type="subTitle" idx="1"/>
          </p:nvPr>
        </p:nvSpPr>
        <p:spPr/>
        <p:txBody>
          <a:bodyPr/>
          <a:lstStyle/>
          <a:p>
            <a:endParaRPr lang="es-ES_tradnl"/>
          </a:p>
        </p:txBody>
      </p:sp>
      <p:pic>
        <p:nvPicPr>
          <p:cNvPr id="4" name="Imagen 3" descr="Texto, Tabla&#10;&#10;Descripción generada automáticamente con confianza media">
            <a:extLst>
              <a:ext uri="{FF2B5EF4-FFF2-40B4-BE49-F238E27FC236}">
                <a16:creationId xmlns:a16="http://schemas.microsoft.com/office/drawing/2014/main" id="{53FB68DE-A785-8BF0-A3B0-AFDF134916DA}"/>
              </a:ext>
            </a:extLst>
          </p:cNvPr>
          <p:cNvPicPr>
            <a:picLocks noChangeAspect="1"/>
          </p:cNvPicPr>
          <p:nvPr/>
        </p:nvPicPr>
        <p:blipFill>
          <a:blip r:embed="rId2"/>
          <a:stretch>
            <a:fillRect/>
          </a:stretch>
        </p:blipFill>
        <p:spPr>
          <a:xfrm>
            <a:off x="-28765" y="112283"/>
            <a:ext cx="12249530" cy="6795360"/>
          </a:xfrm>
          <a:prstGeom prst="rect">
            <a:avLst/>
          </a:prstGeom>
        </p:spPr>
      </p:pic>
    </p:spTree>
    <p:extLst>
      <p:ext uri="{BB962C8B-B14F-4D97-AF65-F5344CB8AC3E}">
        <p14:creationId xmlns:p14="http://schemas.microsoft.com/office/powerpoint/2010/main" val="2149715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3961784-A23C-BA19-7252-A2EFBCEDF05C}"/>
              </a:ext>
            </a:extLst>
          </p:cNvPr>
          <p:cNvSpPr txBox="1"/>
          <p:nvPr/>
        </p:nvSpPr>
        <p:spPr>
          <a:xfrm>
            <a:off x="2892479" y="129311"/>
            <a:ext cx="6046848" cy="707886"/>
          </a:xfrm>
          <a:prstGeom prst="rect">
            <a:avLst/>
          </a:prstGeom>
          <a:noFill/>
        </p:spPr>
        <p:txBody>
          <a:bodyPr wrap="none" rtlCol="0">
            <a:spAutoFit/>
          </a:bodyPr>
          <a:lstStyle/>
          <a:p>
            <a:pPr algn="ctr"/>
            <a:r>
              <a:rPr lang="es-CO" sz="2000" b="1">
                <a:latin typeface="Nunito" pitchFamily="2" charset="77"/>
              </a:rPr>
              <a:t>Top 10 Vehículos Públicos – Exceso de Velocidad</a:t>
            </a:r>
          </a:p>
          <a:p>
            <a:pPr algn="ctr"/>
            <a:r>
              <a:rPr lang="es-CO" sz="2000" b="1">
                <a:latin typeface="Nunito" pitchFamily="2" charset="77"/>
              </a:rPr>
              <a:t>2023 </a:t>
            </a:r>
          </a:p>
        </p:txBody>
      </p:sp>
      <p:sp>
        <p:nvSpPr>
          <p:cNvPr id="32" name="CuadroTexto 31">
            <a:extLst>
              <a:ext uri="{FF2B5EF4-FFF2-40B4-BE49-F238E27FC236}">
                <a16:creationId xmlns:a16="http://schemas.microsoft.com/office/drawing/2014/main" id="{5CEAB17E-A2F0-E2CC-21AD-E5013EB23D00}"/>
              </a:ext>
            </a:extLst>
          </p:cNvPr>
          <p:cNvSpPr txBox="1"/>
          <p:nvPr/>
        </p:nvSpPr>
        <p:spPr>
          <a:xfrm>
            <a:off x="6668194" y="6334414"/>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pic>
        <p:nvPicPr>
          <p:cNvPr id="34" name="Imagen 33">
            <a:extLst>
              <a:ext uri="{FF2B5EF4-FFF2-40B4-BE49-F238E27FC236}">
                <a16:creationId xmlns:a16="http://schemas.microsoft.com/office/drawing/2014/main" id="{9389FF42-7638-E39B-4D15-519FF4C0E2BB}"/>
              </a:ext>
            </a:extLst>
          </p:cNvPr>
          <p:cNvPicPr>
            <a:picLocks noChangeAspect="1"/>
          </p:cNvPicPr>
          <p:nvPr/>
        </p:nvPicPr>
        <p:blipFill>
          <a:blip r:embed="rId2"/>
          <a:stretch>
            <a:fillRect/>
          </a:stretch>
        </p:blipFill>
        <p:spPr>
          <a:xfrm>
            <a:off x="174049" y="998943"/>
            <a:ext cx="3484330" cy="5274584"/>
          </a:xfrm>
          <a:prstGeom prst="rect">
            <a:avLst/>
          </a:prstGeom>
        </p:spPr>
      </p:pic>
      <p:pic>
        <p:nvPicPr>
          <p:cNvPr id="2" name="Imagen 1">
            <a:extLst>
              <a:ext uri="{FF2B5EF4-FFF2-40B4-BE49-F238E27FC236}">
                <a16:creationId xmlns:a16="http://schemas.microsoft.com/office/drawing/2014/main" id="{12637E37-F937-3CF6-1374-84762142A94E}"/>
              </a:ext>
            </a:extLst>
          </p:cNvPr>
          <p:cNvPicPr>
            <a:picLocks noChangeAspect="1"/>
          </p:cNvPicPr>
          <p:nvPr/>
        </p:nvPicPr>
        <p:blipFill>
          <a:blip r:embed="rId3"/>
          <a:stretch>
            <a:fillRect/>
          </a:stretch>
        </p:blipFill>
        <p:spPr>
          <a:xfrm>
            <a:off x="4027252" y="1007193"/>
            <a:ext cx="7547805" cy="5245836"/>
          </a:xfrm>
          <a:prstGeom prst="rect">
            <a:avLst/>
          </a:prstGeom>
        </p:spPr>
      </p:pic>
      <p:pic>
        <p:nvPicPr>
          <p:cNvPr id="3" name="Imagen 2">
            <a:extLst>
              <a:ext uri="{FF2B5EF4-FFF2-40B4-BE49-F238E27FC236}">
                <a16:creationId xmlns:a16="http://schemas.microsoft.com/office/drawing/2014/main" id="{DAD633D3-096A-A2EF-57AA-610640A1D2D4}"/>
              </a:ext>
            </a:extLst>
          </p:cNvPr>
          <p:cNvPicPr>
            <a:picLocks noChangeAspect="1"/>
          </p:cNvPicPr>
          <p:nvPr/>
        </p:nvPicPr>
        <p:blipFill>
          <a:blip r:embed="rId4"/>
          <a:stretch>
            <a:fillRect/>
          </a:stretch>
        </p:blipFill>
        <p:spPr>
          <a:xfrm>
            <a:off x="411046" y="227381"/>
            <a:ext cx="1795393" cy="624045"/>
          </a:xfrm>
          <a:prstGeom prst="rect">
            <a:avLst/>
          </a:prstGeom>
        </p:spPr>
      </p:pic>
      <p:pic>
        <p:nvPicPr>
          <p:cNvPr id="4" name="Imagen 3">
            <a:extLst>
              <a:ext uri="{FF2B5EF4-FFF2-40B4-BE49-F238E27FC236}">
                <a16:creationId xmlns:a16="http://schemas.microsoft.com/office/drawing/2014/main" id="{FA840F05-AE1D-DB4A-A6F9-E95E7120966A}"/>
              </a:ext>
            </a:extLst>
          </p:cNvPr>
          <p:cNvPicPr>
            <a:picLocks noChangeAspect="1"/>
          </p:cNvPicPr>
          <p:nvPr/>
        </p:nvPicPr>
        <p:blipFill>
          <a:blip r:embed="rId5"/>
          <a:stretch>
            <a:fillRect/>
          </a:stretch>
        </p:blipFill>
        <p:spPr>
          <a:xfrm>
            <a:off x="10679013" y="119180"/>
            <a:ext cx="1255365" cy="888159"/>
          </a:xfrm>
          <a:prstGeom prst="rect">
            <a:avLst/>
          </a:prstGeom>
        </p:spPr>
      </p:pic>
      <p:pic>
        <p:nvPicPr>
          <p:cNvPr id="5" name="Imagen 4">
            <a:extLst>
              <a:ext uri="{FF2B5EF4-FFF2-40B4-BE49-F238E27FC236}">
                <a16:creationId xmlns:a16="http://schemas.microsoft.com/office/drawing/2014/main" id="{E049688A-EB2E-BA35-050B-2C1D198FCDD2}"/>
              </a:ext>
            </a:extLst>
          </p:cNvPr>
          <p:cNvPicPr>
            <a:picLocks noChangeAspect="1"/>
          </p:cNvPicPr>
          <p:nvPr/>
        </p:nvPicPr>
        <p:blipFill>
          <a:blip r:embed="rId6"/>
          <a:stretch>
            <a:fillRect/>
          </a:stretch>
        </p:blipFill>
        <p:spPr>
          <a:xfrm>
            <a:off x="9198325" y="-21897"/>
            <a:ext cx="1559861" cy="1110621"/>
          </a:xfrm>
          <a:prstGeom prst="rect">
            <a:avLst/>
          </a:prstGeom>
        </p:spPr>
      </p:pic>
      <p:grpSp>
        <p:nvGrpSpPr>
          <p:cNvPr id="7" name="Group 3">
            <a:extLst>
              <a:ext uri="{FF2B5EF4-FFF2-40B4-BE49-F238E27FC236}">
                <a16:creationId xmlns:a16="http://schemas.microsoft.com/office/drawing/2014/main" id="{AED6CF6A-ED15-DFF4-D20F-AF76773C1B52}"/>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D558FE1F-5653-6989-73BC-14B633A7996A}"/>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55E4D74E-2D1B-4546-0AC1-3A126AB4E002}"/>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TextBox 102">
            <a:extLst>
              <a:ext uri="{FF2B5EF4-FFF2-40B4-BE49-F238E27FC236}">
                <a16:creationId xmlns:a16="http://schemas.microsoft.com/office/drawing/2014/main" id="{7A56F31F-4E8A-285B-63A2-3A7CDC2B9AC9}"/>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734010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5039614" y="6599645"/>
            <a:ext cx="2347759" cy="307777"/>
          </a:xfrm>
          <a:prstGeom prst="rect">
            <a:avLst/>
          </a:prstGeom>
          <a:noFill/>
        </p:spPr>
        <p:txBody>
          <a:bodyPr wrap="none" rtlCol="0">
            <a:spAutoFit/>
          </a:bodyPr>
          <a:lstStyle/>
          <a:p>
            <a:r>
              <a:rPr lang="es-CO" sz="1400" b="1" err="1">
                <a:solidFill>
                  <a:schemeClr val="bg1"/>
                </a:solidFill>
              </a:rPr>
              <a:t>www.supertransporte.gov.co</a:t>
            </a:r>
            <a:endParaRPr lang="es-CO" sz="1400" b="1">
              <a:solidFill>
                <a:schemeClr val="bg1"/>
              </a:solidFill>
            </a:endParaRPr>
          </a:p>
        </p:txBody>
      </p:sp>
      <p:pic>
        <p:nvPicPr>
          <p:cNvPr id="3" name="Imagen 2">
            <a:extLst>
              <a:ext uri="{FF2B5EF4-FFF2-40B4-BE49-F238E27FC236}">
                <a16:creationId xmlns:a16="http://schemas.microsoft.com/office/drawing/2014/main" id="{6A2282DF-E9F6-80EC-6742-A623B41514B4}"/>
              </a:ext>
            </a:extLst>
          </p:cNvPr>
          <p:cNvPicPr>
            <a:picLocks noChangeAspect="1"/>
          </p:cNvPicPr>
          <p:nvPr/>
        </p:nvPicPr>
        <p:blipFill>
          <a:blip r:embed="rId2"/>
          <a:stretch>
            <a:fillRect/>
          </a:stretch>
        </p:blipFill>
        <p:spPr>
          <a:xfrm>
            <a:off x="174049" y="998943"/>
            <a:ext cx="3484330" cy="5286243"/>
          </a:xfrm>
          <a:prstGeom prst="rect">
            <a:avLst/>
          </a:prstGeom>
        </p:spPr>
      </p:pic>
      <p:sp>
        <p:nvSpPr>
          <p:cNvPr id="8" name="CuadroTexto 7">
            <a:extLst>
              <a:ext uri="{FF2B5EF4-FFF2-40B4-BE49-F238E27FC236}">
                <a16:creationId xmlns:a16="http://schemas.microsoft.com/office/drawing/2014/main" id="{E7A858C3-2C40-164F-D8A7-F31A9B2B3644}"/>
              </a:ext>
            </a:extLst>
          </p:cNvPr>
          <p:cNvSpPr txBox="1"/>
          <p:nvPr/>
        </p:nvSpPr>
        <p:spPr>
          <a:xfrm>
            <a:off x="2682488" y="129311"/>
            <a:ext cx="6466835" cy="707886"/>
          </a:xfrm>
          <a:prstGeom prst="rect">
            <a:avLst/>
          </a:prstGeom>
          <a:noFill/>
        </p:spPr>
        <p:txBody>
          <a:bodyPr wrap="none" rtlCol="0">
            <a:spAutoFit/>
          </a:bodyPr>
          <a:lstStyle/>
          <a:p>
            <a:pPr algn="ctr"/>
            <a:r>
              <a:rPr lang="es-CO" sz="2000" b="1">
                <a:latin typeface="Nunito" pitchFamily="2" charset="77"/>
              </a:rPr>
              <a:t>Top 10 Vehículos Particulares – Exceso de Velocidad</a:t>
            </a:r>
          </a:p>
          <a:p>
            <a:pPr algn="ctr"/>
            <a:r>
              <a:rPr lang="es-CO" sz="2000" b="1">
                <a:latin typeface="Nunito" pitchFamily="2" charset="77"/>
              </a:rPr>
              <a:t>2023 </a:t>
            </a:r>
          </a:p>
        </p:txBody>
      </p:sp>
      <p:sp>
        <p:nvSpPr>
          <p:cNvPr id="11" name="CuadroTexto 10">
            <a:extLst>
              <a:ext uri="{FF2B5EF4-FFF2-40B4-BE49-F238E27FC236}">
                <a16:creationId xmlns:a16="http://schemas.microsoft.com/office/drawing/2014/main" id="{677FB587-C976-B5EC-D01B-BB5EDAD445E1}"/>
              </a:ext>
            </a:extLst>
          </p:cNvPr>
          <p:cNvSpPr txBox="1"/>
          <p:nvPr/>
        </p:nvSpPr>
        <p:spPr>
          <a:xfrm>
            <a:off x="6448770" y="6315875"/>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pic>
        <p:nvPicPr>
          <p:cNvPr id="2" name="Imagen 1">
            <a:extLst>
              <a:ext uri="{FF2B5EF4-FFF2-40B4-BE49-F238E27FC236}">
                <a16:creationId xmlns:a16="http://schemas.microsoft.com/office/drawing/2014/main" id="{C2F09CAF-D7AB-46A4-EFE5-C66CDEA5DA86}"/>
              </a:ext>
            </a:extLst>
          </p:cNvPr>
          <p:cNvPicPr>
            <a:picLocks noChangeAspect="1"/>
          </p:cNvPicPr>
          <p:nvPr/>
        </p:nvPicPr>
        <p:blipFill>
          <a:blip r:embed="rId3"/>
          <a:stretch>
            <a:fillRect/>
          </a:stretch>
        </p:blipFill>
        <p:spPr>
          <a:xfrm>
            <a:off x="4107316" y="1016650"/>
            <a:ext cx="7702651" cy="5268536"/>
          </a:xfrm>
          <a:prstGeom prst="rect">
            <a:avLst/>
          </a:prstGeom>
        </p:spPr>
      </p:pic>
      <p:pic>
        <p:nvPicPr>
          <p:cNvPr id="4" name="Imagen 3">
            <a:extLst>
              <a:ext uri="{FF2B5EF4-FFF2-40B4-BE49-F238E27FC236}">
                <a16:creationId xmlns:a16="http://schemas.microsoft.com/office/drawing/2014/main" id="{436A0FCA-43B4-A28A-C7BF-24813C874F6D}"/>
              </a:ext>
            </a:extLst>
          </p:cNvPr>
          <p:cNvPicPr>
            <a:picLocks noChangeAspect="1"/>
          </p:cNvPicPr>
          <p:nvPr/>
        </p:nvPicPr>
        <p:blipFill>
          <a:blip r:embed="rId4"/>
          <a:stretch>
            <a:fillRect/>
          </a:stretch>
        </p:blipFill>
        <p:spPr>
          <a:xfrm>
            <a:off x="411046" y="227381"/>
            <a:ext cx="1795393" cy="624045"/>
          </a:xfrm>
          <a:prstGeom prst="rect">
            <a:avLst/>
          </a:prstGeom>
        </p:spPr>
      </p:pic>
      <p:pic>
        <p:nvPicPr>
          <p:cNvPr id="5" name="Imagen 4">
            <a:extLst>
              <a:ext uri="{FF2B5EF4-FFF2-40B4-BE49-F238E27FC236}">
                <a16:creationId xmlns:a16="http://schemas.microsoft.com/office/drawing/2014/main" id="{F09240DC-A154-3FD5-7D7E-B0DE0B1CCB81}"/>
              </a:ext>
            </a:extLst>
          </p:cNvPr>
          <p:cNvPicPr>
            <a:picLocks noChangeAspect="1"/>
          </p:cNvPicPr>
          <p:nvPr/>
        </p:nvPicPr>
        <p:blipFill>
          <a:blip r:embed="rId5"/>
          <a:stretch>
            <a:fillRect/>
          </a:stretch>
        </p:blipFill>
        <p:spPr>
          <a:xfrm>
            <a:off x="10655453" y="31320"/>
            <a:ext cx="1255365" cy="888159"/>
          </a:xfrm>
          <a:prstGeom prst="rect">
            <a:avLst/>
          </a:prstGeom>
        </p:spPr>
      </p:pic>
      <p:pic>
        <p:nvPicPr>
          <p:cNvPr id="6" name="Imagen 5">
            <a:extLst>
              <a:ext uri="{FF2B5EF4-FFF2-40B4-BE49-F238E27FC236}">
                <a16:creationId xmlns:a16="http://schemas.microsoft.com/office/drawing/2014/main" id="{D298E3BF-C25F-5716-9CE0-0320EBDF3F49}"/>
              </a:ext>
            </a:extLst>
          </p:cNvPr>
          <p:cNvPicPr>
            <a:picLocks noChangeAspect="1"/>
          </p:cNvPicPr>
          <p:nvPr/>
        </p:nvPicPr>
        <p:blipFill>
          <a:blip r:embed="rId6"/>
          <a:stretch>
            <a:fillRect/>
          </a:stretch>
        </p:blipFill>
        <p:spPr>
          <a:xfrm>
            <a:off x="9149323" y="-103282"/>
            <a:ext cx="1559861" cy="1110621"/>
          </a:xfrm>
          <a:prstGeom prst="rect">
            <a:avLst/>
          </a:prstGeom>
        </p:spPr>
      </p:pic>
      <p:grpSp>
        <p:nvGrpSpPr>
          <p:cNvPr id="7" name="Group 3">
            <a:extLst>
              <a:ext uri="{FF2B5EF4-FFF2-40B4-BE49-F238E27FC236}">
                <a16:creationId xmlns:a16="http://schemas.microsoft.com/office/drawing/2014/main" id="{518AE48F-CCB6-C7A5-C52E-B8A4D6843009}"/>
              </a:ext>
            </a:extLst>
          </p:cNvPr>
          <p:cNvGrpSpPr/>
          <p:nvPr/>
        </p:nvGrpSpPr>
        <p:grpSpPr>
          <a:xfrm>
            <a:off x="-1" y="6588330"/>
            <a:ext cx="12192001" cy="295071"/>
            <a:chOff x="0" y="0"/>
            <a:chExt cx="5103511" cy="116571"/>
          </a:xfrm>
        </p:grpSpPr>
        <p:sp>
          <p:nvSpPr>
            <p:cNvPr id="9" name="Freeform 4">
              <a:extLst>
                <a:ext uri="{FF2B5EF4-FFF2-40B4-BE49-F238E27FC236}">
                  <a16:creationId xmlns:a16="http://schemas.microsoft.com/office/drawing/2014/main" id="{BCBE7984-55F5-5BFF-5F73-5264F5897221}"/>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5">
              <a:extLst>
                <a:ext uri="{FF2B5EF4-FFF2-40B4-BE49-F238E27FC236}">
                  <a16:creationId xmlns:a16="http://schemas.microsoft.com/office/drawing/2014/main" id="{B9DAF7AB-32C7-43E6-28AF-3EF0BCFADA9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4" name="TextBox 102">
            <a:extLst>
              <a:ext uri="{FF2B5EF4-FFF2-40B4-BE49-F238E27FC236}">
                <a16:creationId xmlns:a16="http://schemas.microsoft.com/office/drawing/2014/main" id="{77192909-9A5A-48ED-0967-434A5739E53E}"/>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3369557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007F81F-F9B0-1BA6-F9DB-14BC9D8D2C82}"/>
              </a:ext>
            </a:extLst>
          </p:cNvPr>
          <p:cNvPicPr>
            <a:picLocks noChangeAspect="1"/>
          </p:cNvPicPr>
          <p:nvPr/>
        </p:nvPicPr>
        <p:blipFill rotWithShape="1">
          <a:blip r:embed="rId2"/>
          <a:srcRect t="97749"/>
          <a:stretch/>
        </p:blipFill>
        <p:spPr>
          <a:xfrm>
            <a:off x="0" y="6703593"/>
            <a:ext cx="12192000" cy="154407"/>
          </a:xfrm>
          <a:prstGeom prst="rect">
            <a:avLst/>
          </a:prstGeom>
        </p:spPr>
      </p:pic>
      <p:sp>
        <p:nvSpPr>
          <p:cNvPr id="5" name="CuadroTexto 4">
            <a:extLst>
              <a:ext uri="{FF2B5EF4-FFF2-40B4-BE49-F238E27FC236}">
                <a16:creationId xmlns:a16="http://schemas.microsoft.com/office/drawing/2014/main" id="{52D391D0-80C9-0293-5272-9D7A15DEA424}"/>
              </a:ext>
            </a:extLst>
          </p:cNvPr>
          <p:cNvSpPr txBox="1"/>
          <p:nvPr/>
        </p:nvSpPr>
        <p:spPr>
          <a:xfrm>
            <a:off x="4846485" y="6598851"/>
            <a:ext cx="2347759" cy="307777"/>
          </a:xfrm>
          <a:prstGeom prst="rect">
            <a:avLst/>
          </a:prstGeom>
          <a:noFill/>
        </p:spPr>
        <p:txBody>
          <a:bodyPr wrap="none" rtlCol="0">
            <a:spAutoFit/>
          </a:bodyPr>
          <a:lstStyle/>
          <a:p>
            <a:r>
              <a:rPr lang="es-CO" sz="1400" b="1" dirty="0" err="1">
                <a:solidFill>
                  <a:schemeClr val="bg1"/>
                </a:solidFill>
              </a:rPr>
              <a:t>www.supertransporte.gov.co</a:t>
            </a:r>
            <a:endParaRPr lang="es-CO" sz="1400" b="1" dirty="0">
              <a:solidFill>
                <a:schemeClr val="bg1"/>
              </a:solidFill>
            </a:endParaRPr>
          </a:p>
        </p:txBody>
      </p:sp>
      <p:pic>
        <p:nvPicPr>
          <p:cNvPr id="3" name="Imagen 2">
            <a:extLst>
              <a:ext uri="{FF2B5EF4-FFF2-40B4-BE49-F238E27FC236}">
                <a16:creationId xmlns:a16="http://schemas.microsoft.com/office/drawing/2014/main" id="{BEAADFD2-179F-22AB-137A-5EF472386400}"/>
              </a:ext>
            </a:extLst>
          </p:cNvPr>
          <p:cNvPicPr>
            <a:picLocks noChangeAspect="1"/>
          </p:cNvPicPr>
          <p:nvPr/>
        </p:nvPicPr>
        <p:blipFill rotWithShape="1">
          <a:blip r:embed="rId3"/>
          <a:srcRect t="17285" b="17557"/>
          <a:stretch/>
        </p:blipFill>
        <p:spPr>
          <a:xfrm>
            <a:off x="0" y="5323"/>
            <a:ext cx="12192000" cy="701606"/>
          </a:xfrm>
          <a:prstGeom prst="rect">
            <a:avLst/>
          </a:prstGeom>
        </p:spPr>
      </p:pic>
      <p:sp>
        <p:nvSpPr>
          <p:cNvPr id="19" name="CuadroTexto 18">
            <a:extLst>
              <a:ext uri="{FF2B5EF4-FFF2-40B4-BE49-F238E27FC236}">
                <a16:creationId xmlns:a16="http://schemas.microsoft.com/office/drawing/2014/main" id="{BA9284DE-3F21-2C40-F100-DF07EC283235}"/>
              </a:ext>
            </a:extLst>
          </p:cNvPr>
          <p:cNvSpPr txBox="1"/>
          <p:nvPr/>
        </p:nvSpPr>
        <p:spPr>
          <a:xfrm>
            <a:off x="2021732" y="122914"/>
            <a:ext cx="8864599" cy="1015663"/>
          </a:xfrm>
          <a:prstGeom prst="rect">
            <a:avLst/>
          </a:prstGeom>
          <a:noFill/>
        </p:spPr>
        <p:txBody>
          <a:bodyPr wrap="square" lIns="91440" tIns="45720" rIns="91440" bIns="45720" rtlCol="0" anchor="t">
            <a:spAutoFit/>
          </a:bodyPr>
          <a:lstStyle/>
          <a:p>
            <a:pPr algn="ctr"/>
            <a:r>
              <a:rPr lang="es-CO" sz="2000" b="1" dirty="0">
                <a:solidFill>
                  <a:srgbClr val="002060"/>
                </a:solidFill>
                <a:latin typeface="Nunito" pitchFamily="2" charset="0"/>
                <a:ea typeface="+mn-lt"/>
                <a:cs typeface="+mn-lt"/>
              </a:rPr>
              <a:t>Modelo Operativo </a:t>
            </a:r>
          </a:p>
          <a:p>
            <a:pPr algn="ctr"/>
            <a:r>
              <a:rPr lang="es-CO" sz="2000" b="1" dirty="0">
                <a:solidFill>
                  <a:srgbClr val="002060"/>
                </a:solidFill>
                <a:latin typeface="Nunito" pitchFamily="2" charset="0"/>
                <a:ea typeface="+mn-lt"/>
                <a:cs typeface="+mn-lt"/>
              </a:rPr>
              <a:t>Sistemas Inteligente para la detección de presuntas infracciones al Tránsito y Transporte – SIDITT</a:t>
            </a:r>
            <a:endParaRPr lang="es-ES" sz="2000" b="1" dirty="0">
              <a:solidFill>
                <a:schemeClr val="accent2">
                  <a:lumMod val="75000"/>
                </a:schemeClr>
              </a:solidFill>
              <a:latin typeface="Nunito" pitchFamily="2" charset="0"/>
              <a:ea typeface="+mn-lt"/>
              <a:cs typeface="+mn-lt"/>
            </a:endParaRPr>
          </a:p>
        </p:txBody>
      </p:sp>
      <p:sp>
        <p:nvSpPr>
          <p:cNvPr id="6" name="Rectángulo 5">
            <a:extLst>
              <a:ext uri="{FF2B5EF4-FFF2-40B4-BE49-F238E27FC236}">
                <a16:creationId xmlns:a16="http://schemas.microsoft.com/office/drawing/2014/main" id="{3AEED958-2C97-3763-3A6E-519936EC8502}"/>
              </a:ext>
            </a:extLst>
          </p:cNvPr>
          <p:cNvSpPr/>
          <p:nvPr/>
        </p:nvSpPr>
        <p:spPr>
          <a:xfrm>
            <a:off x="224512" y="1312367"/>
            <a:ext cx="2359919" cy="36138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Detecta</a:t>
            </a:r>
          </a:p>
        </p:txBody>
      </p:sp>
      <p:sp>
        <p:nvSpPr>
          <p:cNvPr id="13" name="Rectángulo 12">
            <a:extLst>
              <a:ext uri="{FF2B5EF4-FFF2-40B4-BE49-F238E27FC236}">
                <a16:creationId xmlns:a16="http://schemas.microsoft.com/office/drawing/2014/main" id="{44845B85-7F1E-B668-8F7A-3FB102A81754}"/>
              </a:ext>
            </a:extLst>
          </p:cNvPr>
          <p:cNvSpPr/>
          <p:nvPr/>
        </p:nvSpPr>
        <p:spPr>
          <a:xfrm>
            <a:off x="2742303" y="1312367"/>
            <a:ext cx="2357180" cy="36138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Valida</a:t>
            </a:r>
          </a:p>
        </p:txBody>
      </p:sp>
      <p:sp>
        <p:nvSpPr>
          <p:cNvPr id="15" name="Rectángulo 14">
            <a:extLst>
              <a:ext uri="{FF2B5EF4-FFF2-40B4-BE49-F238E27FC236}">
                <a16:creationId xmlns:a16="http://schemas.microsoft.com/office/drawing/2014/main" id="{7B193B26-BBEB-3A58-BA92-EA99071255FD}"/>
              </a:ext>
            </a:extLst>
          </p:cNvPr>
          <p:cNvSpPr/>
          <p:nvPr/>
        </p:nvSpPr>
        <p:spPr>
          <a:xfrm>
            <a:off x="5309378" y="1312367"/>
            <a:ext cx="2176492" cy="36138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Gestiona</a:t>
            </a:r>
          </a:p>
        </p:txBody>
      </p:sp>
      <p:sp>
        <p:nvSpPr>
          <p:cNvPr id="16" name="Rectángulo 15">
            <a:extLst>
              <a:ext uri="{FF2B5EF4-FFF2-40B4-BE49-F238E27FC236}">
                <a16:creationId xmlns:a16="http://schemas.microsoft.com/office/drawing/2014/main" id="{44AAF8D3-F784-0555-FDEC-721628EC4AF5}"/>
              </a:ext>
            </a:extLst>
          </p:cNvPr>
          <p:cNvSpPr/>
          <p:nvPr/>
        </p:nvSpPr>
        <p:spPr>
          <a:xfrm>
            <a:off x="5276531" y="2406089"/>
            <a:ext cx="2307903" cy="25834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CO" sz="1200" dirty="0"/>
              <a:t>El SIDIT aplica reglas de negocio  en caso de que se presente una presunta infracción  de tránsito:</a:t>
            </a:r>
          </a:p>
          <a:p>
            <a:endParaRPr lang="es-CO" sz="1200" dirty="0"/>
          </a:p>
          <a:p>
            <a:r>
              <a:rPr lang="es-CO" sz="1200" dirty="0"/>
              <a:t>El SIDIT elabora la orden de comparendo.</a:t>
            </a:r>
          </a:p>
          <a:p>
            <a:pPr marL="171450" indent="-171450">
              <a:buFont typeface="Arial" panose="020B0604020202020204" pitchFamily="34" charset="0"/>
              <a:buChar char="•"/>
            </a:pPr>
            <a:endParaRPr lang="es-CO" sz="1200" dirty="0"/>
          </a:p>
        </p:txBody>
      </p:sp>
      <p:sp>
        <p:nvSpPr>
          <p:cNvPr id="17" name="Rectángulo 16">
            <a:extLst>
              <a:ext uri="{FF2B5EF4-FFF2-40B4-BE49-F238E27FC236}">
                <a16:creationId xmlns:a16="http://schemas.microsoft.com/office/drawing/2014/main" id="{2000AE63-5F01-8F89-B77C-7AC8FFC099B3}"/>
              </a:ext>
            </a:extLst>
          </p:cNvPr>
          <p:cNvSpPr/>
          <p:nvPr/>
        </p:nvSpPr>
        <p:spPr>
          <a:xfrm>
            <a:off x="7695766" y="1312367"/>
            <a:ext cx="1856014" cy="36138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Impone</a:t>
            </a:r>
          </a:p>
        </p:txBody>
      </p:sp>
      <p:pic>
        <p:nvPicPr>
          <p:cNvPr id="1026" name="Picture 2" descr="Icono Fkat Cámara De Seguridad Vector PNG ,dibujos Cámara, Circuito Cerrado  De Televisión, Vigilancia PNG y Vector para Descargar Gratis | Pngtree">
            <a:extLst>
              <a:ext uri="{FF2B5EF4-FFF2-40B4-BE49-F238E27FC236}">
                <a16:creationId xmlns:a16="http://schemas.microsoft.com/office/drawing/2014/main" id="{74221660-9750-1F24-E67F-13075C274A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59" b="17470"/>
          <a:stretch/>
        </p:blipFill>
        <p:spPr bwMode="auto">
          <a:xfrm>
            <a:off x="243674" y="5371653"/>
            <a:ext cx="1160797" cy="834264"/>
          </a:xfrm>
          <a:prstGeom prst="rect">
            <a:avLst/>
          </a:prstGeom>
          <a:noFill/>
          <a:extLst>
            <a:ext uri="{909E8E84-426E-40DD-AFC4-6F175D3DCCD1}">
              <a14:hiddenFill xmlns:a14="http://schemas.microsoft.com/office/drawing/2010/main">
                <a:solidFill>
                  <a:srgbClr val="FFFFFF"/>
                </a:solidFill>
              </a14:hiddenFill>
            </a:ext>
          </a:extLst>
        </p:spPr>
      </p:pic>
      <p:sp>
        <p:nvSpPr>
          <p:cNvPr id="28" name="Flecha: a la derecha 27">
            <a:extLst>
              <a:ext uri="{FF2B5EF4-FFF2-40B4-BE49-F238E27FC236}">
                <a16:creationId xmlns:a16="http://schemas.microsoft.com/office/drawing/2014/main" id="{783DE4C0-DA05-4D2A-9584-19163ECE957A}"/>
              </a:ext>
            </a:extLst>
          </p:cNvPr>
          <p:cNvSpPr/>
          <p:nvPr/>
        </p:nvSpPr>
        <p:spPr>
          <a:xfrm>
            <a:off x="967511" y="174989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Flecha: a la derecha 28">
            <a:extLst>
              <a:ext uri="{FF2B5EF4-FFF2-40B4-BE49-F238E27FC236}">
                <a16:creationId xmlns:a16="http://schemas.microsoft.com/office/drawing/2014/main" id="{3D61C50A-3C16-0231-F99B-4D389B48485D}"/>
              </a:ext>
            </a:extLst>
          </p:cNvPr>
          <p:cNvSpPr/>
          <p:nvPr/>
        </p:nvSpPr>
        <p:spPr>
          <a:xfrm>
            <a:off x="3276125" y="1742684"/>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Flecha: a la derecha 29">
            <a:extLst>
              <a:ext uri="{FF2B5EF4-FFF2-40B4-BE49-F238E27FC236}">
                <a16:creationId xmlns:a16="http://schemas.microsoft.com/office/drawing/2014/main" id="{D1D41518-344B-254A-C910-4D287D802F34}"/>
              </a:ext>
            </a:extLst>
          </p:cNvPr>
          <p:cNvSpPr/>
          <p:nvPr/>
        </p:nvSpPr>
        <p:spPr>
          <a:xfrm>
            <a:off x="5809379" y="173966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Flecha: a la derecha 30">
            <a:extLst>
              <a:ext uri="{FF2B5EF4-FFF2-40B4-BE49-F238E27FC236}">
                <a16:creationId xmlns:a16="http://schemas.microsoft.com/office/drawing/2014/main" id="{481825B4-11C7-1286-0552-1DFE306CFAF3}"/>
              </a:ext>
            </a:extLst>
          </p:cNvPr>
          <p:cNvSpPr/>
          <p:nvPr/>
        </p:nvSpPr>
        <p:spPr>
          <a:xfrm>
            <a:off x="8134569" y="176916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Rectángulo 38">
            <a:extLst>
              <a:ext uri="{FF2B5EF4-FFF2-40B4-BE49-F238E27FC236}">
                <a16:creationId xmlns:a16="http://schemas.microsoft.com/office/drawing/2014/main" id="{8C98864E-68BD-10E7-FE97-9D91C7A13827}"/>
              </a:ext>
            </a:extLst>
          </p:cNvPr>
          <p:cNvSpPr/>
          <p:nvPr/>
        </p:nvSpPr>
        <p:spPr>
          <a:xfrm>
            <a:off x="7747775" y="2406089"/>
            <a:ext cx="1834261" cy="30836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CO" sz="1200" dirty="0"/>
              <a:t>El SIDIT deberá reportar y enviar las evidencias digitales sobre presuntas infracciones:</a:t>
            </a:r>
          </a:p>
          <a:p>
            <a:endParaRPr lang="es-CO" sz="1200" dirty="0"/>
          </a:p>
          <a:p>
            <a:r>
              <a:rPr lang="es-CO" sz="1200" b="1" dirty="0"/>
              <a:t>Reporte con soportes digitales :</a:t>
            </a:r>
          </a:p>
          <a:p>
            <a:pPr marL="171450" indent="-171450">
              <a:buFont typeface="Arial" panose="020B0604020202020204" pitchFamily="34" charset="0"/>
              <a:buChar char="•"/>
            </a:pPr>
            <a:r>
              <a:rPr lang="es-CO" sz="1200" dirty="0"/>
              <a:t>SIMIT</a:t>
            </a:r>
          </a:p>
          <a:p>
            <a:pPr marL="171450" indent="-171450">
              <a:buFont typeface="Arial" panose="020B0604020202020204" pitchFamily="34" charset="0"/>
              <a:buChar char="•"/>
            </a:pPr>
            <a:r>
              <a:rPr lang="es-CO" sz="1200" dirty="0"/>
              <a:t>Autoridad de Tránsito, deberá notificar al propietario.</a:t>
            </a:r>
          </a:p>
          <a:p>
            <a:pPr marL="171450" indent="-171450">
              <a:buFont typeface="Arial" panose="020B0604020202020204" pitchFamily="34" charset="0"/>
              <a:buChar char="•"/>
            </a:pPr>
            <a:r>
              <a:rPr lang="es-CO" sz="1200" dirty="0"/>
              <a:t>Superintendencia de Transporte</a:t>
            </a:r>
          </a:p>
          <a:p>
            <a:endParaRPr lang="es-CO" sz="1200" dirty="0"/>
          </a:p>
          <a:p>
            <a:endParaRPr lang="es-CO" sz="1200" dirty="0"/>
          </a:p>
        </p:txBody>
      </p:sp>
      <p:sp>
        <p:nvSpPr>
          <p:cNvPr id="40" name="Rectángulo 39">
            <a:extLst>
              <a:ext uri="{FF2B5EF4-FFF2-40B4-BE49-F238E27FC236}">
                <a16:creationId xmlns:a16="http://schemas.microsoft.com/office/drawing/2014/main" id="{E84B98F5-3DB4-49CA-E260-06F0DDB92491}"/>
              </a:ext>
            </a:extLst>
          </p:cNvPr>
          <p:cNvSpPr/>
          <p:nvPr/>
        </p:nvSpPr>
        <p:spPr>
          <a:xfrm>
            <a:off x="217672" y="2421626"/>
            <a:ext cx="2307904" cy="25834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O" sz="1200" dirty="0"/>
              <a:t>Los dispositivos detectan y recolectan la evidencia  en vía de una presunta infracción  de tránsito:</a:t>
            </a:r>
          </a:p>
          <a:p>
            <a:pPr algn="just"/>
            <a:endParaRPr lang="es-CO" sz="1200" dirty="0"/>
          </a:p>
          <a:p>
            <a:pPr algn="just"/>
            <a:r>
              <a:rPr lang="es-CO" sz="1200" b="1" dirty="0"/>
              <a:t>Identifica: </a:t>
            </a:r>
          </a:p>
          <a:p>
            <a:pPr algn="just"/>
            <a:endParaRPr lang="es-CO" sz="1200" dirty="0"/>
          </a:p>
          <a:p>
            <a:pPr marL="285750" indent="-285750" algn="just">
              <a:buFont typeface="Wingdings" panose="05000000000000000000" pitchFamily="2" charset="2"/>
              <a:buChar char="Ø"/>
            </a:pPr>
            <a:r>
              <a:rPr lang="es-CO" sz="1200" dirty="0"/>
              <a:t>Velocidad</a:t>
            </a:r>
          </a:p>
          <a:p>
            <a:pPr marL="285750" indent="-285750" algn="just">
              <a:buFont typeface="Wingdings" panose="05000000000000000000" pitchFamily="2" charset="2"/>
              <a:buChar char="Ø"/>
            </a:pPr>
            <a:r>
              <a:rPr lang="es-CO" sz="1200" dirty="0"/>
              <a:t>Velocidad promedio (A –&gt; B )</a:t>
            </a:r>
          </a:p>
          <a:p>
            <a:pPr marL="285750" indent="-285750" algn="just">
              <a:buFont typeface="Wingdings" panose="05000000000000000000" pitchFamily="2" charset="2"/>
              <a:buChar char="Ø"/>
            </a:pPr>
            <a:r>
              <a:rPr lang="es-CO" sz="1200" dirty="0"/>
              <a:t>Geolocalización</a:t>
            </a:r>
          </a:p>
          <a:p>
            <a:pPr marL="285750" indent="-285750" algn="just">
              <a:buFont typeface="Wingdings" panose="05000000000000000000" pitchFamily="2" charset="2"/>
              <a:buChar char="Ø"/>
            </a:pPr>
            <a:r>
              <a:rPr lang="es-CO" sz="1200" dirty="0"/>
              <a:t>Placa</a:t>
            </a:r>
          </a:p>
          <a:p>
            <a:pPr marL="285750" indent="-285750" algn="just">
              <a:buFont typeface="Wingdings" panose="05000000000000000000" pitchFamily="2" charset="2"/>
              <a:buChar char="Ø"/>
            </a:pPr>
            <a:r>
              <a:rPr lang="es-CO" sz="1200" dirty="0"/>
              <a:t>Peso vehicular en vía ( en caso de que aplique)</a:t>
            </a:r>
          </a:p>
          <a:p>
            <a:pPr marL="285750" indent="-285750" algn="just">
              <a:buFont typeface="Wingdings" panose="05000000000000000000" pitchFamily="2" charset="2"/>
              <a:buChar char="Ø"/>
            </a:pPr>
            <a:endParaRPr lang="es-CO" sz="1200" dirty="0"/>
          </a:p>
        </p:txBody>
      </p:sp>
      <p:sp>
        <p:nvSpPr>
          <p:cNvPr id="42" name="Rectángulo 41">
            <a:extLst>
              <a:ext uri="{FF2B5EF4-FFF2-40B4-BE49-F238E27FC236}">
                <a16:creationId xmlns:a16="http://schemas.microsoft.com/office/drawing/2014/main" id="{101AD782-599E-109A-C93B-3C6A47FE11B4}"/>
              </a:ext>
            </a:extLst>
          </p:cNvPr>
          <p:cNvSpPr/>
          <p:nvPr/>
        </p:nvSpPr>
        <p:spPr>
          <a:xfrm>
            <a:off x="2791580" y="2406089"/>
            <a:ext cx="2307903" cy="25834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CO" sz="1200" dirty="0"/>
              <a:t>El SIDIT consulta la información del vehículo.</a:t>
            </a:r>
          </a:p>
          <a:p>
            <a:endParaRPr lang="es-CO" sz="1200" dirty="0"/>
          </a:p>
          <a:p>
            <a:pPr marL="285750" indent="-285750">
              <a:buFont typeface="Arial" panose="020B0604020202020204" pitchFamily="34" charset="0"/>
              <a:buChar char="•"/>
            </a:pPr>
            <a:r>
              <a:rPr lang="es-CO" sz="1200" dirty="0"/>
              <a:t>SOAT</a:t>
            </a:r>
          </a:p>
          <a:p>
            <a:pPr marL="285750" indent="-285750">
              <a:buFont typeface="Arial" panose="020B0604020202020204" pitchFamily="34" charset="0"/>
              <a:buChar char="•"/>
            </a:pPr>
            <a:r>
              <a:rPr lang="es-CO" sz="1200" dirty="0"/>
              <a:t>RTM</a:t>
            </a:r>
          </a:p>
          <a:p>
            <a:pPr marL="285750" indent="-285750">
              <a:buFont typeface="Arial" panose="020B0604020202020204" pitchFamily="34" charset="0"/>
              <a:buChar char="•"/>
            </a:pPr>
            <a:r>
              <a:rPr lang="es-CO" sz="1200" dirty="0"/>
              <a:t>Peso Vehicular </a:t>
            </a:r>
          </a:p>
          <a:p>
            <a:pPr marL="285750" indent="-285750">
              <a:buFont typeface="Arial" panose="020B0604020202020204" pitchFamily="34" charset="0"/>
              <a:buChar char="•"/>
            </a:pPr>
            <a:r>
              <a:rPr lang="es-CO" sz="1200" dirty="0"/>
              <a:t>Pólizas contractuales/ extracontractual </a:t>
            </a:r>
          </a:p>
          <a:p>
            <a:pPr marL="285750" indent="-285750">
              <a:buFont typeface="Arial" panose="020B0604020202020204" pitchFamily="34" charset="0"/>
              <a:buChar char="•"/>
            </a:pPr>
            <a:r>
              <a:rPr lang="es-CO" sz="1200" dirty="0"/>
              <a:t>Tarjeta de Operación</a:t>
            </a:r>
          </a:p>
          <a:p>
            <a:pPr marL="285750" indent="-285750">
              <a:buFont typeface="Arial" panose="020B0604020202020204" pitchFamily="34" charset="0"/>
              <a:buChar char="•"/>
            </a:pPr>
            <a:r>
              <a:rPr lang="es-CO" sz="1200" dirty="0"/>
              <a:t>Manifiesto de Carga</a:t>
            </a:r>
          </a:p>
        </p:txBody>
      </p:sp>
      <p:pic>
        <p:nvPicPr>
          <p:cNvPr id="1028" name="Picture 4" descr="Báscula de camiones png | PNGEgg">
            <a:extLst>
              <a:ext uri="{FF2B5EF4-FFF2-40B4-BE49-F238E27FC236}">
                <a16:creationId xmlns:a16="http://schemas.microsoft.com/office/drawing/2014/main" id="{91C25A5B-EDD7-E7A3-4094-36D74E6F3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343" y="5489712"/>
            <a:ext cx="782233" cy="7822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1" name="Tabla 50">
            <a:extLst>
              <a:ext uri="{FF2B5EF4-FFF2-40B4-BE49-F238E27FC236}">
                <a16:creationId xmlns:a16="http://schemas.microsoft.com/office/drawing/2014/main" id="{64E7D446-E3A2-E1AA-EC84-524A6CBB4A83}"/>
              </a:ext>
            </a:extLst>
          </p:cNvPr>
          <p:cNvGraphicFramePr>
            <a:graphicFrameLocks noGrp="1"/>
          </p:cNvGraphicFramePr>
          <p:nvPr/>
        </p:nvGraphicFramePr>
        <p:xfrm>
          <a:off x="5309378" y="5079465"/>
          <a:ext cx="2282590" cy="1463040"/>
        </p:xfrm>
        <a:graphic>
          <a:graphicData uri="http://schemas.openxmlformats.org/drawingml/2006/table">
            <a:tbl>
              <a:tblPr firstRow="1" bandRow="1">
                <a:tableStyleId>{F5AB1C69-6EDB-4FF4-983F-18BD219EF322}</a:tableStyleId>
              </a:tblPr>
              <a:tblGrid>
                <a:gridCol w="1094025">
                  <a:extLst>
                    <a:ext uri="{9D8B030D-6E8A-4147-A177-3AD203B41FA5}">
                      <a16:colId xmlns:a16="http://schemas.microsoft.com/office/drawing/2014/main" val="507765523"/>
                    </a:ext>
                  </a:extLst>
                </a:gridCol>
                <a:gridCol w="1188565">
                  <a:extLst>
                    <a:ext uri="{9D8B030D-6E8A-4147-A177-3AD203B41FA5}">
                      <a16:colId xmlns:a16="http://schemas.microsoft.com/office/drawing/2014/main" val="2452286341"/>
                    </a:ext>
                  </a:extLst>
                </a:gridCol>
              </a:tblGrid>
              <a:tr h="174979">
                <a:tc>
                  <a:txBody>
                    <a:bodyPr/>
                    <a:lstStyle/>
                    <a:p>
                      <a:r>
                        <a:rPr lang="es-CO" sz="800" dirty="0"/>
                        <a:t>Placa ; ABC123</a:t>
                      </a:r>
                    </a:p>
                  </a:txBody>
                  <a:tcPr/>
                </a:tc>
                <a:tc>
                  <a:txBody>
                    <a:bodyPr/>
                    <a:lstStyle/>
                    <a:p>
                      <a:pPr algn="ctr"/>
                      <a:r>
                        <a:rPr lang="es-CO" sz="1000" dirty="0"/>
                        <a:t>Validaciones</a:t>
                      </a:r>
                    </a:p>
                  </a:txBody>
                  <a:tcPr/>
                </a:tc>
                <a:extLst>
                  <a:ext uri="{0D108BD9-81ED-4DB2-BD59-A6C34878D82A}">
                    <a16:rowId xmlns:a16="http://schemas.microsoft.com/office/drawing/2014/main" val="2465443327"/>
                  </a:ext>
                </a:extLst>
              </a:tr>
              <a:tr h="174979">
                <a:tc>
                  <a:txBody>
                    <a:bodyPr/>
                    <a:lstStyle/>
                    <a:p>
                      <a:r>
                        <a:rPr lang="es-CO" sz="1000" dirty="0"/>
                        <a:t>Velocidad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000" dirty="0"/>
                        <a:t>No cumple</a:t>
                      </a:r>
                    </a:p>
                  </a:txBody>
                  <a:tcPr/>
                </a:tc>
                <a:extLst>
                  <a:ext uri="{0D108BD9-81ED-4DB2-BD59-A6C34878D82A}">
                    <a16:rowId xmlns:a16="http://schemas.microsoft.com/office/drawing/2014/main" val="4208430086"/>
                  </a:ext>
                </a:extLst>
              </a:tr>
              <a:tr h="174979">
                <a:tc>
                  <a:txBody>
                    <a:bodyPr/>
                    <a:lstStyle/>
                    <a:p>
                      <a:r>
                        <a:rPr lang="es-CO" sz="1000" dirty="0"/>
                        <a:t>SOAT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u="none" strike="noStrike" kern="1200" cap="none" spc="0" normalizeH="0" baseline="0" noProof="0" dirty="0">
                          <a:ln>
                            <a:noFill/>
                          </a:ln>
                          <a:solidFill>
                            <a:prstClr val="black"/>
                          </a:solidFill>
                          <a:effectLst/>
                          <a:uLnTx/>
                          <a:uFillTx/>
                        </a:rPr>
                        <a:t>No cumple</a:t>
                      </a:r>
                      <a:endParaRPr kumimoji="0" lang="es-CO" sz="1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654263239"/>
                  </a:ext>
                </a:extLst>
              </a:tr>
              <a:tr h="238517">
                <a:tc>
                  <a:txBody>
                    <a:bodyPr/>
                    <a:lstStyle/>
                    <a:p>
                      <a:r>
                        <a:rPr lang="es-CO" sz="1000" dirty="0"/>
                        <a:t>RTM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u="none" strike="noStrike" kern="1200" cap="none" spc="0" normalizeH="0" baseline="0" noProof="0" dirty="0">
                          <a:ln>
                            <a:noFill/>
                          </a:ln>
                          <a:solidFill>
                            <a:prstClr val="black"/>
                          </a:solidFill>
                          <a:effectLst/>
                          <a:uLnTx/>
                          <a:uFillTx/>
                        </a:rPr>
                        <a:t>No cumple</a:t>
                      </a:r>
                      <a:endParaRPr kumimoji="0" lang="es-CO" sz="1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2825707620"/>
                  </a:ext>
                </a:extLst>
              </a:tr>
              <a:tr h="174979">
                <a:tc>
                  <a:txBody>
                    <a:bodyPr/>
                    <a:lstStyle/>
                    <a:p>
                      <a:r>
                        <a:rPr lang="es-CO" sz="1000" dirty="0"/>
                        <a:t>Póliza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000" dirty="0"/>
                        <a:t>No cumple</a:t>
                      </a:r>
                    </a:p>
                  </a:txBody>
                  <a:tcPr/>
                </a:tc>
                <a:extLst>
                  <a:ext uri="{0D108BD9-81ED-4DB2-BD59-A6C34878D82A}">
                    <a16:rowId xmlns:a16="http://schemas.microsoft.com/office/drawing/2014/main" val="395297323"/>
                  </a:ext>
                </a:extLst>
              </a:tr>
              <a:tr h="174979">
                <a:tc>
                  <a:txBody>
                    <a:bodyPr/>
                    <a:lstStyle/>
                    <a:p>
                      <a:r>
                        <a:rPr lang="es-CO" sz="1000" dirty="0"/>
                        <a:t>Póliza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000" dirty="0"/>
                        <a:t>No cumple</a:t>
                      </a:r>
                    </a:p>
                  </a:txBody>
                  <a:tcPr/>
                </a:tc>
                <a:extLst>
                  <a:ext uri="{0D108BD9-81ED-4DB2-BD59-A6C34878D82A}">
                    <a16:rowId xmlns:a16="http://schemas.microsoft.com/office/drawing/2014/main" val="1315224243"/>
                  </a:ext>
                </a:extLst>
              </a:tr>
            </a:tbl>
          </a:graphicData>
        </a:graphic>
      </p:graphicFrame>
      <p:sp>
        <p:nvSpPr>
          <p:cNvPr id="52" name="Rectángulo 51">
            <a:extLst>
              <a:ext uri="{FF2B5EF4-FFF2-40B4-BE49-F238E27FC236}">
                <a16:creationId xmlns:a16="http://schemas.microsoft.com/office/drawing/2014/main" id="{179E7280-D606-8CF1-0717-E7820EDC84FC}"/>
              </a:ext>
            </a:extLst>
          </p:cNvPr>
          <p:cNvSpPr/>
          <p:nvPr/>
        </p:nvSpPr>
        <p:spPr>
          <a:xfrm>
            <a:off x="9955273" y="1182452"/>
            <a:ext cx="2006279" cy="58000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Proceso contravencional</a:t>
            </a:r>
          </a:p>
        </p:txBody>
      </p:sp>
      <p:sp>
        <p:nvSpPr>
          <p:cNvPr id="53" name="Flecha: a la derecha 52">
            <a:extLst>
              <a:ext uri="{FF2B5EF4-FFF2-40B4-BE49-F238E27FC236}">
                <a16:creationId xmlns:a16="http://schemas.microsoft.com/office/drawing/2014/main" id="{01938ECA-5D19-5A20-F696-EB13C632B324}"/>
              </a:ext>
            </a:extLst>
          </p:cNvPr>
          <p:cNvSpPr/>
          <p:nvPr/>
        </p:nvSpPr>
        <p:spPr>
          <a:xfrm>
            <a:off x="10469208" y="183120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Rectángulo 53">
            <a:extLst>
              <a:ext uri="{FF2B5EF4-FFF2-40B4-BE49-F238E27FC236}">
                <a16:creationId xmlns:a16="http://schemas.microsoft.com/office/drawing/2014/main" id="{2AB7C4AB-2DF0-E26A-3391-80F076AE3F1E}"/>
              </a:ext>
            </a:extLst>
          </p:cNvPr>
          <p:cNvSpPr/>
          <p:nvPr/>
        </p:nvSpPr>
        <p:spPr>
          <a:xfrm>
            <a:off x="10013219" y="2387019"/>
            <a:ext cx="1961109" cy="33497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CO" sz="1200" b="1" dirty="0"/>
              <a:t>Transito:</a:t>
            </a:r>
          </a:p>
          <a:p>
            <a:endParaRPr lang="es-CO" sz="1200" dirty="0"/>
          </a:p>
          <a:p>
            <a:r>
              <a:rPr lang="es-CO" sz="1200" dirty="0"/>
              <a:t>La autoridad de Transito revisan la orden de comparendo con las respectivas evidencias reportada por el SIDIT,.</a:t>
            </a:r>
          </a:p>
          <a:p>
            <a:endParaRPr lang="es-CO" sz="1200" dirty="0"/>
          </a:p>
          <a:p>
            <a:r>
              <a:rPr lang="es-CO" sz="1200" dirty="0"/>
              <a:t>Valoran e inician el proceso contravencional.</a:t>
            </a:r>
          </a:p>
          <a:p>
            <a:endParaRPr lang="es-CO" sz="1200" dirty="0"/>
          </a:p>
          <a:p>
            <a:endParaRPr lang="es-CO" sz="1200" dirty="0"/>
          </a:p>
          <a:p>
            <a:r>
              <a:rPr lang="es-CO" sz="1200" b="1" dirty="0"/>
              <a:t>Transporte :</a:t>
            </a:r>
          </a:p>
          <a:p>
            <a:r>
              <a:rPr lang="es-CO" sz="1200" dirty="0"/>
              <a:t>Superintendencia de Transporte</a:t>
            </a:r>
          </a:p>
        </p:txBody>
      </p:sp>
      <p:cxnSp>
        <p:nvCxnSpPr>
          <p:cNvPr id="56" name="Conector recto 55">
            <a:extLst>
              <a:ext uri="{FF2B5EF4-FFF2-40B4-BE49-F238E27FC236}">
                <a16:creationId xmlns:a16="http://schemas.microsoft.com/office/drawing/2014/main" id="{9425F6DE-2C28-E402-1EF8-BBBE95628B1D}"/>
              </a:ext>
            </a:extLst>
          </p:cNvPr>
          <p:cNvCxnSpPr>
            <a:cxnSpLocks/>
          </p:cNvCxnSpPr>
          <p:nvPr/>
        </p:nvCxnSpPr>
        <p:spPr>
          <a:xfrm>
            <a:off x="9761676" y="1090709"/>
            <a:ext cx="0" cy="5564256"/>
          </a:xfrm>
          <a:prstGeom prst="line">
            <a:avLst/>
          </a:prstGeom>
          <a:ln w="28575" cap="flat" cmpd="sng" algn="ctr">
            <a:solidFill>
              <a:schemeClr val="accent3"/>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30" name="Picture 6" descr="Simit">
            <a:extLst>
              <a:ext uri="{FF2B5EF4-FFF2-40B4-BE49-F238E27FC236}">
                <a16:creationId xmlns:a16="http://schemas.microsoft.com/office/drawing/2014/main" id="{74D694CA-EAF2-CDA2-C608-70A6F5D873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7230" y="5665535"/>
            <a:ext cx="1253479" cy="9104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UNT (@RUNT_OFICIAL) / X">
            <a:extLst>
              <a:ext uri="{FF2B5EF4-FFF2-40B4-BE49-F238E27FC236}">
                <a16:creationId xmlns:a16="http://schemas.microsoft.com/office/drawing/2014/main" id="{5860A34A-5C6A-0B4D-CA19-AC8A9D477F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0903" y="5123717"/>
            <a:ext cx="723744" cy="7237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ue es el RNDC? ¿Qué Funciones Cumple en el Transporte?">
            <a:extLst>
              <a:ext uri="{FF2B5EF4-FFF2-40B4-BE49-F238E27FC236}">
                <a16:creationId xmlns:a16="http://schemas.microsoft.com/office/drawing/2014/main" id="{51F24FCB-7719-AAD5-2ACB-4404994A3E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2786" y="5981622"/>
            <a:ext cx="1867407" cy="55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04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5400817" y="3072579"/>
            <a:ext cx="3789836" cy="1200329"/>
          </a:xfrm>
          <a:prstGeom prst="rect">
            <a:avLst/>
          </a:prstGeom>
          <a:noFill/>
        </p:spPr>
        <p:txBody>
          <a:bodyPr wrap="square" rtlCol="0">
            <a:spAutoFit/>
          </a:bodyPr>
          <a:lstStyle/>
          <a:p>
            <a:r>
              <a:rPr lang="es-CO" sz="7200" b="1">
                <a:solidFill>
                  <a:schemeClr val="bg1"/>
                </a:solidFill>
                <a:latin typeface="Nunito" pitchFamily="2" charset="0"/>
              </a:rPr>
              <a:t>PESV</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099102" y="2001907"/>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1005966" y="2131474"/>
            <a:ext cx="2347759" cy="1671604"/>
          </a:xfrm>
          <a:prstGeom prst="rect">
            <a:avLst/>
          </a:prstGeom>
        </p:spPr>
      </p:pic>
    </p:spTree>
    <p:extLst>
      <p:ext uri="{BB962C8B-B14F-4D97-AF65-F5344CB8AC3E}">
        <p14:creationId xmlns:p14="http://schemas.microsoft.com/office/powerpoint/2010/main" val="1956173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3"/>
            <a:stretch>
              <a:fillRect/>
            </a:stretch>
          </a:blipFill>
        </p:spPr>
        <p:txBody>
          <a:bodyPr/>
          <a:lstStyle/>
          <a:p>
            <a:endParaRPr lang="es-ES_tradnl" sz="1200"/>
          </a:p>
        </p:txBody>
      </p:sp>
      <p:sp>
        <p:nvSpPr>
          <p:cNvPr id="6" name="Freeform 6"/>
          <p:cNvSpPr/>
          <p:nvPr/>
        </p:nvSpPr>
        <p:spPr>
          <a:xfrm>
            <a:off x="10886732" y="-91656"/>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4"/>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sp>
        <p:nvSpPr>
          <p:cNvPr id="14" name="CuadroTexto 13">
            <a:extLst>
              <a:ext uri="{FF2B5EF4-FFF2-40B4-BE49-F238E27FC236}">
                <a16:creationId xmlns:a16="http://schemas.microsoft.com/office/drawing/2014/main" id="{F2597056-7734-E43C-E513-7214ED044E82}"/>
              </a:ext>
            </a:extLst>
          </p:cNvPr>
          <p:cNvSpPr txBox="1"/>
          <p:nvPr/>
        </p:nvSpPr>
        <p:spPr>
          <a:xfrm>
            <a:off x="105886" y="1537815"/>
            <a:ext cx="4570617" cy="2677656"/>
          </a:xfrm>
          <a:prstGeom prst="rect">
            <a:avLst/>
          </a:prstGeom>
          <a:solidFill>
            <a:schemeClr val="tx2"/>
          </a:solidFill>
        </p:spPr>
        <p:txBody>
          <a:bodyPr wrap="square">
            <a:spAutoFit/>
          </a:bodyPr>
          <a:lstStyle/>
          <a:p>
            <a:pPr algn="ctr"/>
            <a:r>
              <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rPr>
              <a:t>Resolución</a:t>
            </a:r>
            <a:r>
              <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 -  5178 - 2023</a:t>
            </a:r>
            <a:endPar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endParaRPr>
          </a:p>
          <a:p>
            <a:endPar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del Plan Estratégico de Seguridad Vial (SISI/PESV). Por medio de esta herramienta, los sujetos obligados legalmente deberán registrar, cargar los soportes/evidencias, mantener actualizada la información y documentación necesaria para la verificación y seguimiento por parte de la Superintendencia de Transporte de los PESV en cumplimiento de los parámetros dispuestos por el Ministerio de Transporte en la Resolución 20223040040595 del 12 de julio 2022 o aquella que la modifique.</a:t>
            </a:r>
            <a:endParaRPr lang="es-ES_tradnl"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p:txBody>
      </p:sp>
      <p:sp>
        <p:nvSpPr>
          <p:cNvPr id="18" name="CuadroTexto 17">
            <a:extLst>
              <a:ext uri="{FF2B5EF4-FFF2-40B4-BE49-F238E27FC236}">
                <a16:creationId xmlns:a16="http://schemas.microsoft.com/office/drawing/2014/main" id="{D2A5C816-0F79-7FC2-E0A3-05E8F72F571F}"/>
              </a:ext>
            </a:extLst>
          </p:cNvPr>
          <p:cNvSpPr txBox="1"/>
          <p:nvPr/>
        </p:nvSpPr>
        <p:spPr>
          <a:xfrm>
            <a:off x="4822099" y="953445"/>
            <a:ext cx="7240958" cy="5586145"/>
          </a:xfrm>
          <a:prstGeom prst="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buFont typeface="+mj-lt"/>
              <a:buAutoNum type="arabicPeriod"/>
            </a:pPr>
            <a:r>
              <a:rPr lang="es-CO" sz="1050" b="1" kern="100" dirty="0">
                <a:latin typeface="Verdana" panose="020B0604030504040204" pitchFamily="34" charset="0"/>
                <a:ea typeface="Yu Mincho" panose="02020400000000000000" pitchFamily="18" charset="-128"/>
                <a:cs typeface="Calibri" panose="020F0502020204030204" pitchFamily="34" charset="0"/>
              </a:rPr>
              <a:t>Quienes deben reportar y mantener la información actualizada:</a:t>
            </a:r>
          </a:p>
          <a:p>
            <a:endParaRPr lang="es-CO" sz="105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Prestadores de Servicio Público de Transporte Terrestre Automotor de carga, especial, pasajeros por carretera y mixt0 , en general todas las empresas de transporte de todos los modos y modalidades reglamentadas por el Ministerio de transporte.</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Operadores de Infraestructura Pública de Transporte Terrestre (Carretera. </a:t>
            </a:r>
            <a:r>
              <a:rPr lang="es-CO" sz="1050" kern="100" dirty="0" err="1">
                <a:latin typeface="Verdana" panose="020B0604030504040204" pitchFamily="34" charset="0"/>
                <a:ea typeface="Yu Mincho" panose="02020400000000000000" pitchFamily="18" charset="-128"/>
                <a:cs typeface="Calibri" panose="020F0502020204030204" pitchFamily="34" charset="0"/>
              </a:rPr>
              <a:t>ferrea</a:t>
            </a:r>
            <a:r>
              <a:rPr lang="es-CO" sz="1050" kern="100" dirty="0">
                <a:latin typeface="Verdana" panose="020B0604030504040204" pitchFamily="34" charset="0"/>
                <a:ea typeface="Yu Mincho" panose="02020400000000000000" pitchFamily="18" charset="-128"/>
                <a:cs typeface="Calibri" panose="020F0502020204030204" pitchFamily="34" charset="0"/>
              </a:rPr>
              <a:t> y terminales de transporte terrestre), Portuaria y Aeroportuaria (Concesionada y no concesionada)</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Operadores de Servicios Conexos al Transporte3 • Entre otros, los operadores de estaciones de pesaje, operadores portuarios y operadores de estaciones de peaje.</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Organismos de Tránsito, los municipios y los departamentos.</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Organismos de Apoyo al Tránsito, tales como Centros de Reconocimiento de Conductores (CRC), Centro de Enseñanza Automovilística (CEA), Centro de Diagnostico Automotor (CDA) y Centros Integrales de Atención (CIA).</a:t>
            </a:r>
          </a:p>
          <a:p>
            <a:endParaRPr lang="es-CO" sz="1050" b="1" kern="100" dirty="0">
              <a:latin typeface="Verdana" panose="020B0604030504040204" pitchFamily="34" charset="0"/>
              <a:ea typeface="Yu Mincho" panose="02020400000000000000" pitchFamily="18" charset="-128"/>
              <a:cs typeface="Calibri" panose="020F0502020204030204" pitchFamily="34" charset="0"/>
            </a:endParaRPr>
          </a:p>
          <a:p>
            <a:r>
              <a:rPr lang="es-CO" sz="1050" b="1" kern="100" dirty="0">
                <a:latin typeface="Verdana" panose="020B0604030504040204" pitchFamily="34" charset="0"/>
                <a:ea typeface="Yu Mincho" panose="02020400000000000000" pitchFamily="18" charset="-128"/>
                <a:cs typeface="Calibri" panose="020F0502020204030204" pitchFamily="34" charset="0"/>
              </a:rPr>
              <a:t>2. Cuando deben reportar:</a:t>
            </a:r>
          </a:p>
          <a:p>
            <a:endParaRPr lang="es-CO" sz="1050" b="1" kern="100" dirty="0">
              <a:latin typeface="Verdana" panose="020B0604030504040204" pitchFamily="34" charset="0"/>
              <a:ea typeface="Yu Mincho" panose="02020400000000000000" pitchFamily="18" charset="-128"/>
              <a:cs typeface="Calibri" panose="020F0502020204030204" pitchFamily="34" charset="0"/>
            </a:endParaRPr>
          </a:p>
          <a:p>
            <a:pPr marL="628650" lvl="1" indent="-171450">
              <a:buFont typeface="Wingdings" pitchFamily="2" charset="2"/>
              <a:buChar char="Ø"/>
            </a:pPr>
            <a:r>
              <a:rPr lang="es-CO" sz="1050" b="1" kern="100" dirty="0">
                <a:latin typeface="Verdana" panose="020B0604030504040204" pitchFamily="34" charset="0"/>
                <a:ea typeface="Yu Mincho" panose="02020400000000000000" pitchFamily="18" charset="-128"/>
                <a:cs typeface="Calibri" panose="020F0502020204030204" pitchFamily="34" charset="0"/>
              </a:rPr>
              <a:t>Formulario primero: </a:t>
            </a:r>
            <a:r>
              <a:rPr lang="es-CO" sz="1050" kern="100" dirty="0">
                <a:latin typeface="Verdana" panose="020B0604030504040204" pitchFamily="34" charset="0"/>
                <a:ea typeface="Yu Mincho" panose="02020400000000000000" pitchFamily="18" charset="-128"/>
                <a:cs typeface="Calibri" panose="020F0502020204030204" pitchFamily="34" charset="0"/>
              </a:rPr>
              <a:t>Este contendrá la información del diseño e implementación del PESV o su actualización. </a:t>
            </a:r>
          </a:p>
          <a:p>
            <a:pPr marL="1085850" lvl="2" indent="-171450">
              <a:buFont typeface="Wingdings" pitchFamily="2" charset="2"/>
              <a:buChar char="Ø"/>
            </a:pPr>
            <a:r>
              <a:rPr lang="es-CO" sz="1050" kern="100" dirty="0">
                <a:latin typeface="Verdana" panose="020B0604030504040204" pitchFamily="34" charset="0"/>
                <a:ea typeface="Yu Mincho" panose="02020400000000000000" pitchFamily="18" charset="-128"/>
                <a:cs typeface="Calibri" panose="020F0502020204030204" pitchFamily="34" charset="0"/>
              </a:rPr>
              <a:t>Para el primer reporte, tendrán como plazo para el diligenciamiento y/o actualización del formulario y cargue de evidencia desde el 1 de agosto hasta el 14 de septiembre del año 2023</a:t>
            </a:r>
          </a:p>
          <a:p>
            <a:pPr marL="1085850" lvl="2" indent="-171450">
              <a:buFont typeface="Wingdings" pitchFamily="2" charset="2"/>
              <a:buChar char="Ø"/>
            </a:pPr>
            <a:r>
              <a:rPr lang="es-CO" sz="1050" kern="100" dirty="0">
                <a:latin typeface="Verdana" panose="020B0604030504040204" pitchFamily="34" charset="0"/>
                <a:ea typeface="Yu Mincho" panose="02020400000000000000" pitchFamily="18" charset="-128"/>
                <a:cs typeface="Calibri" panose="020F0502020204030204" pitchFamily="34" charset="0"/>
              </a:rPr>
              <a:t>Para el seguimiento posterior del PESV, cada reporte se realizará de forma anual y tendrán como fecha máxima de reporte el décimo día hábil del mes de agosto de cada anualidad.</a:t>
            </a:r>
          </a:p>
          <a:p>
            <a:pPr marL="1085850" lvl="2" indent="-171450">
              <a:buFont typeface="Wingdings" pitchFamily="2" charset="2"/>
              <a:buChar char="Ø"/>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628650" lvl="1" indent="-171450">
              <a:buFont typeface="Wingdings" pitchFamily="2" charset="2"/>
              <a:buChar char="Ø"/>
            </a:pPr>
            <a:r>
              <a:rPr lang="es-CO" sz="1050" b="1" kern="100" dirty="0">
                <a:latin typeface="Verdana" panose="020B0604030504040204" pitchFamily="34" charset="0"/>
                <a:ea typeface="Yu Mincho" panose="02020400000000000000" pitchFamily="18" charset="-128"/>
                <a:cs typeface="Calibri" panose="020F0502020204030204" pitchFamily="34" charset="0"/>
              </a:rPr>
              <a:t>Formulario segundo: </a:t>
            </a:r>
            <a:r>
              <a:rPr lang="es-CO" sz="1050" kern="100" dirty="0">
                <a:latin typeface="Verdana" panose="020B0604030504040204" pitchFamily="34" charset="0"/>
                <a:ea typeface="Yu Mincho" panose="02020400000000000000" pitchFamily="18" charset="-128"/>
                <a:cs typeface="Calibri" panose="020F0502020204030204" pitchFamily="34" charset="0"/>
              </a:rPr>
              <a:t>La información referente a los indicadores con periodicidad mensual, trimestral y anual deberán ser reportadas en el aplicativo SISI/PESV a más tardar el décimo día hábil del mes siguiente al vencimiento del periodo</a:t>
            </a:r>
          </a:p>
          <a:p>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r>
              <a:rPr lang="es-CO" sz="1050" b="1" kern="100" dirty="0">
                <a:latin typeface="Verdana" panose="020B0604030504040204" pitchFamily="34" charset="0"/>
                <a:ea typeface="Yu Mincho" panose="02020400000000000000" pitchFamily="18" charset="-128"/>
                <a:cs typeface="Calibri" panose="020F0502020204030204" pitchFamily="34" charset="0"/>
              </a:rPr>
              <a:t>3. Donde puedo consultar la documentación  del reporte de información :</a:t>
            </a:r>
          </a:p>
        </p:txBody>
      </p:sp>
      <p:sp>
        <p:nvSpPr>
          <p:cNvPr id="29" name="CuadroTexto 28">
            <a:extLst>
              <a:ext uri="{FF2B5EF4-FFF2-40B4-BE49-F238E27FC236}">
                <a16:creationId xmlns:a16="http://schemas.microsoft.com/office/drawing/2014/main" id="{3960AB5B-1330-1710-4014-82628A3800B2}"/>
              </a:ext>
            </a:extLst>
          </p:cNvPr>
          <p:cNvSpPr txBox="1"/>
          <p:nvPr/>
        </p:nvSpPr>
        <p:spPr>
          <a:xfrm>
            <a:off x="2119862" y="154070"/>
            <a:ext cx="8365258" cy="523220"/>
          </a:xfrm>
          <a:prstGeom prst="rect">
            <a:avLst/>
          </a:prstGeom>
          <a:noFill/>
        </p:spPr>
        <p:txBody>
          <a:bodyPr wrap="square">
            <a:spAutoFit/>
          </a:bodyPr>
          <a:lstStyle/>
          <a:p>
            <a:pPr algn="ctr"/>
            <a:r>
              <a:rPr lang="es-CO" sz="1400" b="1" kern="100" dirty="0">
                <a:latin typeface="Verdana" panose="020B0604030504040204" pitchFamily="34" charset="0"/>
                <a:ea typeface="Yu Mincho" panose="02020400000000000000" pitchFamily="18" charset="-128"/>
                <a:cs typeface="Calibri" panose="020F0502020204030204" pitchFamily="34" charset="0"/>
              </a:rPr>
              <a:t>Seguimiento e Implementación del Plan Estratégico de Seguridad Vial (SISI/PESV)</a:t>
            </a:r>
          </a:p>
        </p:txBody>
      </p:sp>
      <p:sp>
        <p:nvSpPr>
          <p:cNvPr id="10" name="Flecha derecha 9">
            <a:extLst>
              <a:ext uri="{FF2B5EF4-FFF2-40B4-BE49-F238E27FC236}">
                <a16:creationId xmlns:a16="http://schemas.microsoft.com/office/drawing/2014/main" id="{520C30C6-D07C-8B8E-F865-AD82606C8B3C}"/>
              </a:ext>
            </a:extLst>
          </p:cNvPr>
          <p:cNvSpPr/>
          <p:nvPr/>
        </p:nvSpPr>
        <p:spPr>
          <a:xfrm rot="11945086">
            <a:off x="4214949" y="6176505"/>
            <a:ext cx="461554" cy="327734"/>
          </a:xfrm>
          <a:prstGeom prst="rightArrow">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11" name="Flecha derecha 10">
            <a:extLst>
              <a:ext uri="{FF2B5EF4-FFF2-40B4-BE49-F238E27FC236}">
                <a16:creationId xmlns:a16="http://schemas.microsoft.com/office/drawing/2014/main" id="{A27FE1E9-E0B1-0E8D-3EC8-0D21E8652323}"/>
              </a:ext>
            </a:extLst>
          </p:cNvPr>
          <p:cNvSpPr/>
          <p:nvPr/>
        </p:nvSpPr>
        <p:spPr>
          <a:xfrm rot="12021231">
            <a:off x="3565211" y="5948167"/>
            <a:ext cx="461554" cy="327734"/>
          </a:xfrm>
          <a:prstGeom prst="rightArrow">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8" name="CuadroTexto 7">
            <a:extLst>
              <a:ext uri="{FF2B5EF4-FFF2-40B4-BE49-F238E27FC236}">
                <a16:creationId xmlns:a16="http://schemas.microsoft.com/office/drawing/2014/main" id="{0232EF49-99ED-B117-2DF5-CC0EE4DA7570}"/>
              </a:ext>
            </a:extLst>
          </p:cNvPr>
          <p:cNvSpPr txBox="1"/>
          <p:nvPr/>
        </p:nvSpPr>
        <p:spPr>
          <a:xfrm>
            <a:off x="311936" y="5159468"/>
            <a:ext cx="3484052" cy="646331"/>
          </a:xfrm>
          <a:prstGeom prst="rect">
            <a:avLst/>
          </a:prstGeom>
          <a:noFill/>
        </p:spPr>
        <p:txBody>
          <a:bodyPr wrap="square">
            <a:spAutoFit/>
          </a:bodyPr>
          <a:lstStyle/>
          <a:p>
            <a:r>
              <a:rPr lang="es-ES_tradnl" dirty="0"/>
              <a:t>https://</a:t>
            </a:r>
            <a:r>
              <a:rPr lang="es-ES_tradnl" dirty="0" err="1"/>
              <a:t>www.supertransporte.gov.co</a:t>
            </a:r>
            <a:r>
              <a:rPr lang="es-ES_tradnl" dirty="0"/>
              <a:t>/</a:t>
            </a:r>
            <a:r>
              <a:rPr lang="es-ES_tradnl" dirty="0" err="1"/>
              <a:t>index.php</a:t>
            </a:r>
            <a:r>
              <a:rPr lang="es-ES_tradnl" dirty="0"/>
              <a:t>/formulario-</a:t>
            </a:r>
            <a:r>
              <a:rPr lang="es-ES_tradnl" dirty="0" err="1"/>
              <a:t>sis</a:t>
            </a:r>
            <a:r>
              <a:rPr lang="es-ES_tradnl" dirty="0"/>
              <a:t>-</a:t>
            </a:r>
            <a:r>
              <a:rPr lang="es-ES_tradnl" dirty="0" err="1"/>
              <a:t>pesv</a:t>
            </a:r>
            <a:r>
              <a:rPr lang="es-ES_tradnl" dirty="0"/>
              <a:t>/</a:t>
            </a:r>
          </a:p>
        </p:txBody>
      </p:sp>
    </p:spTree>
    <p:extLst>
      <p:ext uri="{BB962C8B-B14F-4D97-AF65-F5344CB8AC3E}">
        <p14:creationId xmlns:p14="http://schemas.microsoft.com/office/powerpoint/2010/main" val="2962167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4957732" y="6626941"/>
            <a:ext cx="2015295" cy="276999"/>
          </a:xfrm>
          <a:prstGeom prst="rect">
            <a:avLst/>
          </a:prstGeom>
          <a:noFill/>
        </p:spPr>
        <p:txBody>
          <a:bodyPr wrap="none" rtlCol="0">
            <a:spAutoFit/>
          </a:bodyPr>
          <a:lstStyle/>
          <a:p>
            <a:r>
              <a:rPr lang="es-CO" sz="1200" b="1">
                <a:solidFill>
                  <a:schemeClr val="bg1"/>
                </a:solidFill>
                <a:latin typeface="Abadi" panose="020B0604020104020204" pitchFamily="34" charset="0"/>
              </a:rPr>
              <a:t>www.supertransporte.gov.co</a:t>
            </a:r>
          </a:p>
        </p:txBody>
      </p:sp>
      <p:sp>
        <p:nvSpPr>
          <p:cNvPr id="36" name="CuadroTexto 35">
            <a:extLst>
              <a:ext uri="{FF2B5EF4-FFF2-40B4-BE49-F238E27FC236}">
                <a16:creationId xmlns:a16="http://schemas.microsoft.com/office/drawing/2014/main" id="{9862ECC9-7D7B-E21D-1B92-30B4B425F42D}"/>
              </a:ext>
            </a:extLst>
          </p:cNvPr>
          <p:cNvSpPr txBox="1"/>
          <p:nvPr/>
        </p:nvSpPr>
        <p:spPr>
          <a:xfrm>
            <a:off x="2542519" y="214515"/>
            <a:ext cx="7423918" cy="830997"/>
          </a:xfrm>
          <a:prstGeom prst="rect">
            <a:avLst/>
          </a:prstGeom>
          <a:noFill/>
        </p:spPr>
        <p:txBody>
          <a:bodyPr wrap="square" rtlCol="0">
            <a:spAutoFit/>
          </a:bodyPr>
          <a:lstStyle/>
          <a:p>
            <a:pPr algn="ctr"/>
            <a:r>
              <a:rPr lang="es-CO" sz="2400" b="1">
                <a:ln w="0"/>
                <a:solidFill>
                  <a:schemeClr val="tx1">
                    <a:lumMod val="95000"/>
                    <a:lumOff val="5000"/>
                  </a:schemeClr>
                </a:solidFill>
                <a:effectLst>
                  <a:outerShdw blurRad="38100" dist="25400" dir="5400000" algn="ctr" rotWithShape="0">
                    <a:srgbClr val="6E747A">
                      <a:alpha val="43000"/>
                    </a:srgbClr>
                  </a:outerShdw>
                </a:effectLst>
              </a:rPr>
              <a:t>Planificación de SISI/PESV para la recepción de información</a:t>
            </a:r>
          </a:p>
        </p:txBody>
      </p:sp>
      <p:cxnSp>
        <p:nvCxnSpPr>
          <p:cNvPr id="91" name="OTLSHAPE_M_9b39fefad822441faaec2498033d8bd1_Connector1">
            <a:extLst>
              <a:ext uri="{FF2B5EF4-FFF2-40B4-BE49-F238E27FC236}">
                <a16:creationId xmlns:a16="http://schemas.microsoft.com/office/drawing/2014/main" id="{7EA61E7F-43F9-A3BB-5781-D300F5E7B18B}"/>
              </a:ext>
            </a:extLst>
          </p:cNvPr>
          <p:cNvCxnSpPr>
            <a:cxnSpLocks/>
          </p:cNvCxnSpPr>
          <p:nvPr>
            <p:custDataLst>
              <p:tags r:id="rId1"/>
            </p:custDataLst>
          </p:nvPr>
        </p:nvCxnSpPr>
        <p:spPr>
          <a:xfrm>
            <a:off x="8008418" y="1429922"/>
            <a:ext cx="0" cy="831118"/>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5" name="OTLSHAPE_M_9b39fefad822441faaec2498033d8bd1_Connector1">
            <a:extLst>
              <a:ext uri="{FF2B5EF4-FFF2-40B4-BE49-F238E27FC236}">
                <a16:creationId xmlns:a16="http://schemas.microsoft.com/office/drawing/2014/main" id="{FFE0E83F-A81E-9F30-82D9-8FDACE2899A3}"/>
              </a:ext>
            </a:extLst>
          </p:cNvPr>
          <p:cNvCxnSpPr>
            <a:cxnSpLocks/>
          </p:cNvCxnSpPr>
          <p:nvPr>
            <p:custDataLst>
              <p:tags r:id="rId2"/>
            </p:custDataLst>
          </p:nvPr>
        </p:nvCxnSpPr>
        <p:spPr>
          <a:xfrm>
            <a:off x="4727830" y="1525283"/>
            <a:ext cx="0" cy="731090"/>
          </a:xfrm>
          <a:prstGeom prst="line">
            <a:avLst/>
          </a:prstGeom>
          <a:ln w="9525" cap="flat" cmpd="sng" algn="ctr">
            <a:solidFill>
              <a:schemeClr val="accent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OTLSHAPE_M_9b39fefad822441faaec2498033d8bd1_Connector1">
            <a:extLst>
              <a:ext uri="{FF2B5EF4-FFF2-40B4-BE49-F238E27FC236}">
                <a16:creationId xmlns:a16="http://schemas.microsoft.com/office/drawing/2014/main" id="{45B0CFCE-8D07-EF41-4D41-78E52124D04F}"/>
              </a:ext>
            </a:extLst>
          </p:cNvPr>
          <p:cNvCxnSpPr>
            <a:cxnSpLocks/>
          </p:cNvCxnSpPr>
          <p:nvPr>
            <p:custDataLst>
              <p:tags r:id="rId3"/>
            </p:custDataLst>
          </p:nvPr>
        </p:nvCxnSpPr>
        <p:spPr>
          <a:xfrm>
            <a:off x="3565424" y="1515200"/>
            <a:ext cx="0" cy="745839"/>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107" name="Table 2">
            <a:extLst>
              <a:ext uri="{FF2B5EF4-FFF2-40B4-BE49-F238E27FC236}">
                <a16:creationId xmlns:a16="http://schemas.microsoft.com/office/drawing/2014/main" id="{D2F57B4A-EA49-A1E5-9B12-B99E8302CC80}"/>
              </a:ext>
            </a:extLst>
          </p:cNvPr>
          <p:cNvGraphicFramePr>
            <a:graphicFrameLocks noGrp="1"/>
          </p:cNvGraphicFramePr>
          <p:nvPr/>
        </p:nvGraphicFramePr>
        <p:xfrm>
          <a:off x="3459384" y="2234207"/>
          <a:ext cx="8652540" cy="3764222"/>
        </p:xfrm>
        <a:graphic>
          <a:graphicData uri="http://schemas.openxmlformats.org/drawingml/2006/table">
            <a:tbl>
              <a:tblPr firstRow="1" bandRow="1">
                <a:tableStyleId>{F5AB1C69-6EDB-4FF4-983F-18BD219EF322}</a:tableStyleId>
              </a:tblPr>
              <a:tblGrid>
                <a:gridCol w="721045">
                  <a:extLst>
                    <a:ext uri="{9D8B030D-6E8A-4147-A177-3AD203B41FA5}">
                      <a16:colId xmlns:a16="http://schemas.microsoft.com/office/drawing/2014/main" val="4056824194"/>
                    </a:ext>
                  </a:extLst>
                </a:gridCol>
                <a:gridCol w="721045">
                  <a:extLst>
                    <a:ext uri="{9D8B030D-6E8A-4147-A177-3AD203B41FA5}">
                      <a16:colId xmlns:a16="http://schemas.microsoft.com/office/drawing/2014/main" val="1445035748"/>
                    </a:ext>
                  </a:extLst>
                </a:gridCol>
                <a:gridCol w="721045">
                  <a:extLst>
                    <a:ext uri="{9D8B030D-6E8A-4147-A177-3AD203B41FA5}">
                      <a16:colId xmlns:a16="http://schemas.microsoft.com/office/drawing/2014/main" val="145952281"/>
                    </a:ext>
                  </a:extLst>
                </a:gridCol>
                <a:gridCol w="721045">
                  <a:extLst>
                    <a:ext uri="{9D8B030D-6E8A-4147-A177-3AD203B41FA5}">
                      <a16:colId xmlns:a16="http://schemas.microsoft.com/office/drawing/2014/main" val="4165456940"/>
                    </a:ext>
                  </a:extLst>
                </a:gridCol>
                <a:gridCol w="721045">
                  <a:extLst>
                    <a:ext uri="{9D8B030D-6E8A-4147-A177-3AD203B41FA5}">
                      <a16:colId xmlns:a16="http://schemas.microsoft.com/office/drawing/2014/main" val="2916789707"/>
                    </a:ext>
                  </a:extLst>
                </a:gridCol>
                <a:gridCol w="721045">
                  <a:extLst>
                    <a:ext uri="{9D8B030D-6E8A-4147-A177-3AD203B41FA5}">
                      <a16:colId xmlns:a16="http://schemas.microsoft.com/office/drawing/2014/main" val="2181663660"/>
                    </a:ext>
                  </a:extLst>
                </a:gridCol>
                <a:gridCol w="721045">
                  <a:extLst>
                    <a:ext uri="{9D8B030D-6E8A-4147-A177-3AD203B41FA5}">
                      <a16:colId xmlns:a16="http://schemas.microsoft.com/office/drawing/2014/main" val="1469822132"/>
                    </a:ext>
                  </a:extLst>
                </a:gridCol>
                <a:gridCol w="721045">
                  <a:extLst>
                    <a:ext uri="{9D8B030D-6E8A-4147-A177-3AD203B41FA5}">
                      <a16:colId xmlns:a16="http://schemas.microsoft.com/office/drawing/2014/main" val="3965276697"/>
                    </a:ext>
                  </a:extLst>
                </a:gridCol>
                <a:gridCol w="721045">
                  <a:extLst>
                    <a:ext uri="{9D8B030D-6E8A-4147-A177-3AD203B41FA5}">
                      <a16:colId xmlns:a16="http://schemas.microsoft.com/office/drawing/2014/main" val="3851522278"/>
                    </a:ext>
                  </a:extLst>
                </a:gridCol>
                <a:gridCol w="721045">
                  <a:extLst>
                    <a:ext uri="{9D8B030D-6E8A-4147-A177-3AD203B41FA5}">
                      <a16:colId xmlns:a16="http://schemas.microsoft.com/office/drawing/2014/main" val="1809877522"/>
                    </a:ext>
                  </a:extLst>
                </a:gridCol>
                <a:gridCol w="721045">
                  <a:extLst>
                    <a:ext uri="{9D8B030D-6E8A-4147-A177-3AD203B41FA5}">
                      <a16:colId xmlns:a16="http://schemas.microsoft.com/office/drawing/2014/main" val="3268185573"/>
                    </a:ext>
                  </a:extLst>
                </a:gridCol>
                <a:gridCol w="721045">
                  <a:extLst>
                    <a:ext uri="{9D8B030D-6E8A-4147-A177-3AD203B41FA5}">
                      <a16:colId xmlns:a16="http://schemas.microsoft.com/office/drawing/2014/main" val="1708000152"/>
                    </a:ext>
                  </a:extLst>
                </a:gridCol>
              </a:tblGrid>
              <a:tr h="504967">
                <a:tc>
                  <a:txBody>
                    <a:bodyPr/>
                    <a:lstStyle/>
                    <a:p>
                      <a:pPr algn="ctr"/>
                      <a:r>
                        <a:rPr lang="en-US" sz="1400"/>
                        <a:t>Jul/23</a:t>
                      </a:r>
                    </a:p>
                  </a:txBody>
                  <a:tcPr marL="68580" marR="68580" marT="34290" marB="34290" anchor="ctr"/>
                </a:tc>
                <a:tc>
                  <a:txBody>
                    <a:bodyPr/>
                    <a:lstStyle/>
                    <a:p>
                      <a:pPr algn="ctr"/>
                      <a:r>
                        <a:rPr lang="en-US" sz="1400"/>
                        <a:t>Ago/23</a:t>
                      </a:r>
                    </a:p>
                  </a:txBody>
                  <a:tcPr marL="68580" marR="68580" marT="34290" marB="34290" anchor="ctr"/>
                </a:tc>
                <a:tc>
                  <a:txBody>
                    <a:bodyPr/>
                    <a:lstStyle/>
                    <a:p>
                      <a:pPr algn="ctr"/>
                      <a:r>
                        <a:rPr lang="en-US" sz="1400"/>
                        <a:t>Sep/23</a:t>
                      </a:r>
                    </a:p>
                  </a:txBody>
                  <a:tcPr marL="68580" marR="68580" marT="34290" marB="34290" anchor="ctr"/>
                </a:tc>
                <a:tc>
                  <a:txBody>
                    <a:bodyPr/>
                    <a:lstStyle/>
                    <a:p>
                      <a:pPr algn="ctr"/>
                      <a:r>
                        <a:rPr lang="en-US" sz="1400"/>
                        <a:t>Oct/23</a:t>
                      </a:r>
                    </a:p>
                  </a:txBody>
                  <a:tcPr marL="68580" marR="68580" marT="34290" marB="34290" anchor="ctr"/>
                </a:tc>
                <a:tc>
                  <a:txBody>
                    <a:bodyPr/>
                    <a:lstStyle/>
                    <a:p>
                      <a:pPr algn="ctr"/>
                      <a:r>
                        <a:rPr lang="en-US" sz="1400"/>
                        <a:t>Nov/23</a:t>
                      </a:r>
                    </a:p>
                  </a:txBody>
                  <a:tcPr marL="68580" marR="68580" marT="34290" marB="34290" anchor="ctr"/>
                </a:tc>
                <a:tc>
                  <a:txBody>
                    <a:bodyPr/>
                    <a:lstStyle/>
                    <a:p>
                      <a:pPr algn="ctr"/>
                      <a:r>
                        <a:rPr lang="en-US" sz="1400" err="1"/>
                        <a:t>Dic</a:t>
                      </a:r>
                      <a:r>
                        <a:rPr lang="en-US" sz="1400"/>
                        <a:t>/23</a:t>
                      </a:r>
                    </a:p>
                  </a:txBody>
                  <a:tcPr marL="68580" marR="68580" marT="34290" marB="34290" anchor="ctr"/>
                </a:tc>
                <a:tc>
                  <a:txBody>
                    <a:bodyPr/>
                    <a:lstStyle/>
                    <a:p>
                      <a:pPr algn="ctr"/>
                      <a:r>
                        <a:rPr lang="en-US" sz="1400" err="1"/>
                        <a:t>Ene</a:t>
                      </a:r>
                      <a:r>
                        <a:rPr lang="en-US" sz="1400"/>
                        <a:t>/24</a:t>
                      </a:r>
                    </a:p>
                  </a:txBody>
                  <a:tcPr marL="68580" marR="68580" marT="34290" marB="34290" anchor="ctr"/>
                </a:tc>
                <a:tc>
                  <a:txBody>
                    <a:bodyPr/>
                    <a:lstStyle/>
                    <a:p>
                      <a:pPr algn="ctr"/>
                      <a:r>
                        <a:rPr lang="en-US" sz="1400"/>
                        <a:t>Feb/24</a:t>
                      </a:r>
                    </a:p>
                  </a:txBody>
                  <a:tcPr marL="68580" marR="68580" marT="34290" marB="34290" anchor="ctr"/>
                </a:tc>
                <a:tc>
                  <a:txBody>
                    <a:bodyPr/>
                    <a:lstStyle/>
                    <a:p>
                      <a:pPr algn="ctr"/>
                      <a:r>
                        <a:rPr lang="en-US" sz="1400"/>
                        <a:t>Mar/24</a:t>
                      </a:r>
                    </a:p>
                  </a:txBody>
                  <a:tcPr marL="68580" marR="68580" marT="34290" marB="34290" anchor="ctr"/>
                </a:tc>
                <a:tc>
                  <a:txBody>
                    <a:bodyPr/>
                    <a:lstStyle/>
                    <a:p>
                      <a:pPr algn="ctr"/>
                      <a:r>
                        <a:rPr lang="en-US" sz="1400" err="1"/>
                        <a:t>Abr</a:t>
                      </a:r>
                      <a:r>
                        <a:rPr lang="en-US" sz="1400"/>
                        <a:t>/24</a:t>
                      </a:r>
                    </a:p>
                  </a:txBody>
                  <a:tcPr marL="68580" marR="68580" marT="34290" marB="34290" anchor="ctr"/>
                </a:tc>
                <a:tc>
                  <a:txBody>
                    <a:bodyPr/>
                    <a:lstStyle/>
                    <a:p>
                      <a:pPr algn="ctr"/>
                      <a:r>
                        <a:rPr lang="en-US" sz="1400"/>
                        <a:t>May/24</a:t>
                      </a:r>
                    </a:p>
                  </a:txBody>
                  <a:tcPr marL="68580" marR="68580" marT="34290" marB="34290" anchor="ctr"/>
                </a:tc>
                <a:tc>
                  <a:txBody>
                    <a:bodyPr/>
                    <a:lstStyle/>
                    <a:p>
                      <a:pPr algn="ctr"/>
                      <a:r>
                        <a:rPr lang="en-US" sz="1400"/>
                        <a:t>Jun/24</a:t>
                      </a:r>
                    </a:p>
                  </a:txBody>
                  <a:tcPr marL="68580" marR="68580" marT="34290" marB="34290" anchor="ctr"/>
                </a:tc>
                <a:extLst>
                  <a:ext uri="{0D108BD9-81ED-4DB2-BD59-A6C34878D82A}">
                    <a16:rowId xmlns:a16="http://schemas.microsoft.com/office/drawing/2014/main" val="2021129157"/>
                  </a:ext>
                </a:extLst>
              </a:tr>
              <a:tr h="3259255">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extLst>
                  <a:ext uri="{0D108BD9-81ED-4DB2-BD59-A6C34878D82A}">
                    <a16:rowId xmlns:a16="http://schemas.microsoft.com/office/drawing/2014/main" val="3962830215"/>
                  </a:ext>
                </a:extLst>
              </a:tr>
            </a:tbl>
          </a:graphicData>
        </a:graphic>
      </p:graphicFrame>
      <p:sp>
        <p:nvSpPr>
          <p:cNvPr id="118" name="Rectangle 105">
            <a:extLst>
              <a:ext uri="{FF2B5EF4-FFF2-40B4-BE49-F238E27FC236}">
                <a16:creationId xmlns:a16="http://schemas.microsoft.com/office/drawing/2014/main" id="{41395F85-D437-891F-5E81-7C201F2F5FEE}"/>
              </a:ext>
            </a:extLst>
          </p:cNvPr>
          <p:cNvSpPr/>
          <p:nvPr/>
        </p:nvSpPr>
        <p:spPr>
          <a:xfrm>
            <a:off x="3399666" y="3825854"/>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1" name="Rectangle 106">
            <a:extLst>
              <a:ext uri="{FF2B5EF4-FFF2-40B4-BE49-F238E27FC236}">
                <a16:creationId xmlns:a16="http://schemas.microsoft.com/office/drawing/2014/main" id="{EBE8EBA7-AC00-1E1E-BEB5-35DA66B70A03}"/>
              </a:ext>
            </a:extLst>
          </p:cNvPr>
          <p:cNvSpPr/>
          <p:nvPr/>
        </p:nvSpPr>
        <p:spPr>
          <a:xfrm>
            <a:off x="3390804" y="4520662"/>
            <a:ext cx="68580" cy="2642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4" name="Rectangle 107">
            <a:extLst>
              <a:ext uri="{FF2B5EF4-FFF2-40B4-BE49-F238E27FC236}">
                <a16:creationId xmlns:a16="http://schemas.microsoft.com/office/drawing/2014/main" id="{96FDA97B-AF7B-4974-B99F-ABAB5FC0A3C8}"/>
              </a:ext>
            </a:extLst>
          </p:cNvPr>
          <p:cNvSpPr/>
          <p:nvPr/>
        </p:nvSpPr>
        <p:spPr>
          <a:xfrm>
            <a:off x="3390804" y="5141358"/>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7" name="Rectangle 108">
            <a:extLst>
              <a:ext uri="{FF2B5EF4-FFF2-40B4-BE49-F238E27FC236}">
                <a16:creationId xmlns:a16="http://schemas.microsoft.com/office/drawing/2014/main" id="{DFC0AAE9-4200-FC16-CC28-EF7E71EED347}"/>
              </a:ext>
            </a:extLst>
          </p:cNvPr>
          <p:cNvSpPr/>
          <p:nvPr/>
        </p:nvSpPr>
        <p:spPr>
          <a:xfrm>
            <a:off x="3399666" y="3260200"/>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grpSp>
        <p:nvGrpSpPr>
          <p:cNvPr id="200" name="Grupo 199">
            <a:extLst>
              <a:ext uri="{FF2B5EF4-FFF2-40B4-BE49-F238E27FC236}">
                <a16:creationId xmlns:a16="http://schemas.microsoft.com/office/drawing/2014/main" id="{955A865D-56EF-BF28-D18D-B5140C48BF1B}"/>
              </a:ext>
            </a:extLst>
          </p:cNvPr>
          <p:cNvGrpSpPr/>
          <p:nvPr/>
        </p:nvGrpSpPr>
        <p:grpSpPr>
          <a:xfrm>
            <a:off x="8008427" y="1345991"/>
            <a:ext cx="2309905" cy="1073282"/>
            <a:chOff x="7400494" y="1065337"/>
            <a:chExt cx="1765641" cy="1073282"/>
          </a:xfrm>
        </p:grpSpPr>
        <p:sp>
          <p:nvSpPr>
            <p:cNvPr id="93" name="OTLSHAPE_M_9b39fefad822441faaec2498033d8bd1_Shape">
              <a:extLst>
                <a:ext uri="{FF2B5EF4-FFF2-40B4-BE49-F238E27FC236}">
                  <a16:creationId xmlns:a16="http://schemas.microsoft.com/office/drawing/2014/main" id="{9CEDA097-8B79-6079-BB98-567998E0D4DA}"/>
                </a:ext>
              </a:extLst>
            </p:cNvPr>
            <p:cNvSpPr/>
            <p:nvPr>
              <p:custDataLst>
                <p:tags r:id="rId6"/>
              </p:custDataLst>
            </p:nvPr>
          </p:nvSpPr>
          <p:spPr>
            <a:xfrm rot="16200000" flipV="1">
              <a:off x="7398041" y="1067790"/>
              <a:ext cx="199010" cy="194104"/>
            </a:xfrm>
            <a:prstGeom prst="triangle">
              <a:avLst/>
            </a:prstGeom>
            <a:solidFill>
              <a:srgbClr val="C0504D"/>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4" name="TextBox 115">
              <a:extLst>
                <a:ext uri="{FF2B5EF4-FFF2-40B4-BE49-F238E27FC236}">
                  <a16:creationId xmlns:a16="http://schemas.microsoft.com/office/drawing/2014/main" id="{584CE0AD-AA15-723F-22DA-4E0371DDFF64}"/>
                </a:ext>
              </a:extLst>
            </p:cNvPr>
            <p:cNvSpPr txBox="1"/>
            <p:nvPr/>
          </p:nvSpPr>
          <p:spPr>
            <a:xfrm>
              <a:off x="7513301" y="1199900"/>
              <a:ext cx="1652834" cy="938719"/>
            </a:xfrm>
            <a:prstGeom prst="rect">
              <a:avLst/>
            </a:prstGeom>
            <a:noFill/>
          </p:spPr>
          <p:txBody>
            <a:bodyPr wrap="square" rtlCol="0" anchor="t">
              <a:spAutoFit/>
            </a:bodyPr>
            <a:lstStyle/>
            <a:p>
              <a:pPr algn="ctr"/>
              <a:r>
                <a:rPr lang="es-CO" sz="1100" spc="-3">
                  <a:solidFill>
                    <a:schemeClr val="dk1"/>
                  </a:solidFill>
                  <a:latin typeface="Calibri" panose="020F0502020204030204" pitchFamily="34" charset="0"/>
                </a:rPr>
                <a:t>16 ene –plazo máximo de reporte de los resultados  de indicadores y evidencias de la anualidad</a:t>
              </a:r>
            </a:p>
          </p:txBody>
        </p:sp>
      </p:grpSp>
      <p:grpSp>
        <p:nvGrpSpPr>
          <p:cNvPr id="199" name="Grupo 198">
            <a:extLst>
              <a:ext uri="{FF2B5EF4-FFF2-40B4-BE49-F238E27FC236}">
                <a16:creationId xmlns:a16="http://schemas.microsoft.com/office/drawing/2014/main" id="{F901A23F-9C1E-3F60-EF80-A229BB04689F}"/>
              </a:ext>
            </a:extLst>
          </p:cNvPr>
          <p:cNvGrpSpPr/>
          <p:nvPr/>
        </p:nvGrpSpPr>
        <p:grpSpPr>
          <a:xfrm>
            <a:off x="4727829" y="1389815"/>
            <a:ext cx="1965055" cy="709668"/>
            <a:chOff x="4119897" y="1025230"/>
            <a:chExt cx="1965055" cy="709668"/>
          </a:xfrm>
        </p:grpSpPr>
        <p:sp>
          <p:nvSpPr>
            <p:cNvPr id="97" name="OTLSHAPE_M_9b39fefad822441faaec2498033d8bd1_Shape">
              <a:extLst>
                <a:ext uri="{FF2B5EF4-FFF2-40B4-BE49-F238E27FC236}">
                  <a16:creationId xmlns:a16="http://schemas.microsoft.com/office/drawing/2014/main" id="{3EFC8438-75B5-5531-45F6-757E0E700D67}"/>
                </a:ext>
              </a:extLst>
            </p:cNvPr>
            <p:cNvSpPr/>
            <p:nvPr>
              <p:custDataLst>
                <p:tags r:id="rId5"/>
              </p:custDataLst>
            </p:nvPr>
          </p:nvSpPr>
          <p:spPr>
            <a:xfrm rot="16200000" flipV="1">
              <a:off x="4112855" y="1032427"/>
              <a:ext cx="167366" cy="152971"/>
            </a:xfrm>
            <a:prstGeom prst="triangle">
              <a:avLst/>
            </a:prstGeom>
            <a:solidFill>
              <a:schemeClr val="accent6"/>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8" name="TextBox 119">
              <a:extLst>
                <a:ext uri="{FF2B5EF4-FFF2-40B4-BE49-F238E27FC236}">
                  <a16:creationId xmlns:a16="http://schemas.microsoft.com/office/drawing/2014/main" id="{ECA22B2C-5B3F-9E4F-242B-22264C89A85E}"/>
                </a:ext>
              </a:extLst>
            </p:cNvPr>
            <p:cNvSpPr txBox="1"/>
            <p:nvPr/>
          </p:nvSpPr>
          <p:spPr>
            <a:xfrm>
              <a:off x="4119897" y="1134734"/>
              <a:ext cx="1965055" cy="600164"/>
            </a:xfrm>
            <a:prstGeom prst="rect">
              <a:avLst/>
            </a:prstGeom>
            <a:noFill/>
          </p:spPr>
          <p:txBody>
            <a:bodyPr wrap="square" rtlCol="0" anchor="t">
              <a:spAutoFit/>
            </a:bodyPr>
            <a:lstStyle/>
            <a:p>
              <a:pPr algn="ctr"/>
              <a:r>
                <a:rPr lang="en-US" sz="1100" spc="-3">
                  <a:solidFill>
                    <a:schemeClr val="dk1"/>
                  </a:solidFill>
                  <a:latin typeface="Calibri" panose="020F0502020204030204" pitchFamily="34" charset="0"/>
                </a:rPr>
                <a:t>1 Agosto - ST  </a:t>
              </a:r>
              <a:r>
                <a:rPr lang="es-CO" sz="1100" spc="-3">
                  <a:solidFill>
                    <a:schemeClr val="dk1"/>
                  </a:solidFill>
                  <a:latin typeface="Calibri" panose="020F0502020204030204" pitchFamily="34" charset="0"/>
                </a:rPr>
                <a:t>habilita SISI/PESV para diligenciamiento de sujetos obligados</a:t>
              </a:r>
            </a:p>
          </p:txBody>
        </p:sp>
      </p:grpSp>
      <p:grpSp>
        <p:nvGrpSpPr>
          <p:cNvPr id="198" name="Grupo 197">
            <a:extLst>
              <a:ext uri="{FF2B5EF4-FFF2-40B4-BE49-F238E27FC236}">
                <a16:creationId xmlns:a16="http://schemas.microsoft.com/office/drawing/2014/main" id="{B46EC7DA-9BE2-E349-EF5B-5F737928FEE3}"/>
              </a:ext>
            </a:extLst>
          </p:cNvPr>
          <p:cNvGrpSpPr/>
          <p:nvPr/>
        </p:nvGrpSpPr>
        <p:grpSpPr>
          <a:xfrm>
            <a:off x="3548246" y="1363558"/>
            <a:ext cx="1210111" cy="720503"/>
            <a:chOff x="2940314" y="998973"/>
            <a:chExt cx="1210111" cy="720503"/>
          </a:xfrm>
        </p:grpSpPr>
        <p:sp>
          <p:nvSpPr>
            <p:cNvPr id="101" name="OTLSHAPE_M_9b39fefad822441faaec2498033d8bd1_Shape">
              <a:extLst>
                <a:ext uri="{FF2B5EF4-FFF2-40B4-BE49-F238E27FC236}">
                  <a16:creationId xmlns:a16="http://schemas.microsoft.com/office/drawing/2014/main" id="{692B2F6A-01E7-9CAE-7C8C-21F629C0A9AB}"/>
                </a:ext>
              </a:extLst>
            </p:cNvPr>
            <p:cNvSpPr/>
            <p:nvPr>
              <p:custDataLst>
                <p:tags r:id="rId4"/>
              </p:custDataLst>
            </p:nvPr>
          </p:nvSpPr>
          <p:spPr>
            <a:xfrm rot="16200000" flipV="1">
              <a:off x="2957917" y="1001425"/>
              <a:ext cx="199010" cy="194105"/>
            </a:xfrm>
            <a:prstGeom prst="triangle">
              <a:avLst/>
            </a:prstGeom>
            <a:solidFill>
              <a:srgbClr val="C0504D"/>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TextBox 123">
              <a:extLst>
                <a:ext uri="{FF2B5EF4-FFF2-40B4-BE49-F238E27FC236}">
                  <a16:creationId xmlns:a16="http://schemas.microsoft.com/office/drawing/2014/main" id="{23C7F857-03AD-D9B1-1024-87E0CF478D62}"/>
                </a:ext>
              </a:extLst>
            </p:cNvPr>
            <p:cNvSpPr txBox="1"/>
            <p:nvPr/>
          </p:nvSpPr>
          <p:spPr>
            <a:xfrm>
              <a:off x="2940314" y="1073145"/>
              <a:ext cx="1210111" cy="646331"/>
            </a:xfrm>
            <a:prstGeom prst="rect">
              <a:avLst/>
            </a:prstGeom>
            <a:noFill/>
          </p:spPr>
          <p:txBody>
            <a:bodyPr wrap="square" rtlCol="0" anchor="t">
              <a:spAutoFit/>
            </a:bodyPr>
            <a:lstStyle/>
            <a:p>
              <a:pPr algn="ctr"/>
              <a:r>
                <a:rPr lang="es-CO" sz="1200" spc="-3">
                  <a:solidFill>
                    <a:schemeClr val="dk1"/>
                  </a:solidFill>
                  <a:latin typeface="Calibri" panose="020F0502020204030204" pitchFamily="34" charset="0"/>
                </a:rPr>
                <a:t>12 jul- plazo  de implementación</a:t>
              </a:r>
              <a:r>
                <a:rPr lang="en-US" sz="1200" spc="-3">
                  <a:solidFill>
                    <a:schemeClr val="dk1"/>
                  </a:solidFill>
                  <a:latin typeface="Calibri" panose="020F0502020204030204" pitchFamily="34" charset="0"/>
                </a:rPr>
                <a:t> o </a:t>
              </a:r>
              <a:r>
                <a:rPr lang="es-CO" sz="1200" spc="-3">
                  <a:solidFill>
                    <a:schemeClr val="dk1"/>
                  </a:solidFill>
                  <a:latin typeface="Calibri" panose="020F0502020204030204" pitchFamily="34" charset="0"/>
                </a:rPr>
                <a:t>actualización</a:t>
              </a:r>
            </a:p>
          </p:txBody>
        </p:sp>
      </p:grpSp>
      <p:grpSp>
        <p:nvGrpSpPr>
          <p:cNvPr id="197" name="Grupo 196">
            <a:extLst>
              <a:ext uri="{FF2B5EF4-FFF2-40B4-BE49-F238E27FC236}">
                <a16:creationId xmlns:a16="http://schemas.microsoft.com/office/drawing/2014/main" id="{54691705-08B5-E58A-9C28-CFEDCFE5DEF6}"/>
              </a:ext>
            </a:extLst>
          </p:cNvPr>
          <p:cNvGrpSpPr/>
          <p:nvPr/>
        </p:nvGrpSpPr>
        <p:grpSpPr>
          <a:xfrm>
            <a:off x="6153914" y="6050966"/>
            <a:ext cx="888047" cy="261610"/>
            <a:chOff x="5321394" y="5622213"/>
            <a:chExt cx="888047" cy="261610"/>
          </a:xfrm>
        </p:grpSpPr>
        <p:sp>
          <p:nvSpPr>
            <p:cNvPr id="135" name="Rectangle 132">
              <a:extLst>
                <a:ext uri="{FF2B5EF4-FFF2-40B4-BE49-F238E27FC236}">
                  <a16:creationId xmlns:a16="http://schemas.microsoft.com/office/drawing/2014/main" id="{2DCE5E38-CEE0-813D-61A1-F95894D41D4F}"/>
                </a:ext>
              </a:extLst>
            </p:cNvPr>
            <p:cNvSpPr/>
            <p:nvPr/>
          </p:nvSpPr>
          <p:spPr>
            <a:xfrm>
              <a:off x="5321394" y="5668661"/>
              <a:ext cx="201128" cy="16941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a:solidFill>
                  <a:schemeClr val="accent5"/>
                </a:solidFill>
              </a:endParaRPr>
            </a:p>
          </p:txBody>
        </p:sp>
        <p:sp>
          <p:nvSpPr>
            <p:cNvPr id="136" name="TextBox 133">
              <a:extLst>
                <a:ext uri="{FF2B5EF4-FFF2-40B4-BE49-F238E27FC236}">
                  <a16:creationId xmlns:a16="http://schemas.microsoft.com/office/drawing/2014/main" id="{D4EBEBCF-F922-7513-E412-26A1AF20DFCE}"/>
                </a:ext>
              </a:extLst>
            </p:cNvPr>
            <p:cNvSpPr txBox="1"/>
            <p:nvPr/>
          </p:nvSpPr>
          <p:spPr>
            <a:xfrm>
              <a:off x="5522522" y="5622213"/>
              <a:ext cx="686919" cy="261610"/>
            </a:xfrm>
            <a:prstGeom prst="rect">
              <a:avLst/>
            </a:prstGeom>
            <a:noFill/>
          </p:spPr>
          <p:txBody>
            <a:bodyPr wrap="none" rtlCol="0" anchor="ctr">
              <a:spAutoFit/>
            </a:bodyPr>
            <a:lstStyle/>
            <a:p>
              <a:r>
                <a:rPr lang="es-CO" sz="1100" b="1" spc="-3">
                  <a:solidFill>
                    <a:schemeClr val="dk1"/>
                  </a:solidFill>
                  <a:latin typeface="Calibri" panose="020F0502020204030204" pitchFamily="34" charset="0"/>
                </a:rPr>
                <a:t>Mensual</a:t>
              </a:r>
            </a:p>
          </p:txBody>
        </p:sp>
      </p:grpSp>
      <p:grpSp>
        <p:nvGrpSpPr>
          <p:cNvPr id="196" name="Grupo 195">
            <a:extLst>
              <a:ext uri="{FF2B5EF4-FFF2-40B4-BE49-F238E27FC236}">
                <a16:creationId xmlns:a16="http://schemas.microsoft.com/office/drawing/2014/main" id="{B95D2837-8349-4829-8820-F1CF8A77FD4D}"/>
              </a:ext>
            </a:extLst>
          </p:cNvPr>
          <p:cNvGrpSpPr/>
          <p:nvPr/>
        </p:nvGrpSpPr>
        <p:grpSpPr>
          <a:xfrm>
            <a:off x="7295040" y="6051332"/>
            <a:ext cx="983073" cy="261610"/>
            <a:chOff x="6462520" y="5622579"/>
            <a:chExt cx="983073" cy="261610"/>
          </a:xfrm>
        </p:grpSpPr>
        <p:sp>
          <p:nvSpPr>
            <p:cNvPr id="141" name="Rectangle 132">
              <a:extLst>
                <a:ext uri="{FF2B5EF4-FFF2-40B4-BE49-F238E27FC236}">
                  <a16:creationId xmlns:a16="http://schemas.microsoft.com/office/drawing/2014/main" id="{8892E693-1D1C-AFBB-F8A6-2FFB720124F4}"/>
                </a:ext>
              </a:extLst>
            </p:cNvPr>
            <p:cNvSpPr/>
            <p:nvPr/>
          </p:nvSpPr>
          <p:spPr>
            <a:xfrm>
              <a:off x="6462520" y="5668675"/>
              <a:ext cx="201128" cy="169418"/>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a:solidFill>
                  <a:schemeClr val="accent5"/>
                </a:solidFill>
              </a:endParaRPr>
            </a:p>
          </p:txBody>
        </p:sp>
        <p:sp>
          <p:nvSpPr>
            <p:cNvPr id="142" name="TextBox 133">
              <a:extLst>
                <a:ext uri="{FF2B5EF4-FFF2-40B4-BE49-F238E27FC236}">
                  <a16:creationId xmlns:a16="http://schemas.microsoft.com/office/drawing/2014/main" id="{0B45D21E-37E6-6190-926B-8E9902A19BC6}"/>
                </a:ext>
              </a:extLst>
            </p:cNvPr>
            <p:cNvSpPr txBox="1"/>
            <p:nvPr/>
          </p:nvSpPr>
          <p:spPr>
            <a:xfrm>
              <a:off x="6663648" y="5622579"/>
              <a:ext cx="781945" cy="261610"/>
            </a:xfrm>
            <a:prstGeom prst="rect">
              <a:avLst/>
            </a:prstGeom>
            <a:noFill/>
          </p:spPr>
          <p:txBody>
            <a:bodyPr wrap="none" rtlCol="0" anchor="ctr">
              <a:spAutoFit/>
            </a:bodyPr>
            <a:lstStyle/>
            <a:p>
              <a:r>
                <a:rPr lang="en-US" sz="1100" b="1" spc="-3">
                  <a:solidFill>
                    <a:schemeClr val="dk1"/>
                  </a:solidFill>
                  <a:latin typeface="Calibri" panose="020F0502020204030204" pitchFamily="34" charset="0"/>
                </a:rPr>
                <a:t>Trimestral</a:t>
              </a:r>
            </a:p>
          </p:txBody>
        </p:sp>
      </p:grpSp>
      <p:grpSp>
        <p:nvGrpSpPr>
          <p:cNvPr id="195" name="Grupo 194">
            <a:extLst>
              <a:ext uri="{FF2B5EF4-FFF2-40B4-BE49-F238E27FC236}">
                <a16:creationId xmlns:a16="http://schemas.microsoft.com/office/drawing/2014/main" id="{6A76E03B-CC70-5AF2-85B9-BB15A18811AC}"/>
              </a:ext>
            </a:extLst>
          </p:cNvPr>
          <p:cNvGrpSpPr/>
          <p:nvPr/>
        </p:nvGrpSpPr>
        <p:grpSpPr>
          <a:xfrm>
            <a:off x="8404219" y="6050966"/>
            <a:ext cx="723707" cy="261610"/>
            <a:chOff x="7571699" y="5622213"/>
            <a:chExt cx="723707" cy="261610"/>
          </a:xfrm>
        </p:grpSpPr>
        <p:sp>
          <p:nvSpPr>
            <p:cNvPr id="144" name="Rectangle 132">
              <a:extLst>
                <a:ext uri="{FF2B5EF4-FFF2-40B4-BE49-F238E27FC236}">
                  <a16:creationId xmlns:a16="http://schemas.microsoft.com/office/drawing/2014/main" id="{33BE7392-4C3C-0B4B-26AB-2AD2670CDD45}"/>
                </a:ext>
              </a:extLst>
            </p:cNvPr>
            <p:cNvSpPr/>
            <p:nvPr/>
          </p:nvSpPr>
          <p:spPr>
            <a:xfrm>
              <a:off x="7571699" y="5668309"/>
              <a:ext cx="201128" cy="1694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a:solidFill>
                  <a:schemeClr val="accent5"/>
                </a:solidFill>
              </a:endParaRPr>
            </a:p>
          </p:txBody>
        </p:sp>
        <p:sp>
          <p:nvSpPr>
            <p:cNvPr id="145" name="TextBox 133">
              <a:extLst>
                <a:ext uri="{FF2B5EF4-FFF2-40B4-BE49-F238E27FC236}">
                  <a16:creationId xmlns:a16="http://schemas.microsoft.com/office/drawing/2014/main" id="{F43FBA54-6B9A-33F5-3A96-42BF566ECC51}"/>
                </a:ext>
              </a:extLst>
            </p:cNvPr>
            <p:cNvSpPr txBox="1"/>
            <p:nvPr/>
          </p:nvSpPr>
          <p:spPr>
            <a:xfrm>
              <a:off x="7772827" y="5622213"/>
              <a:ext cx="522579" cy="261610"/>
            </a:xfrm>
            <a:prstGeom prst="rect">
              <a:avLst/>
            </a:prstGeom>
            <a:noFill/>
          </p:spPr>
          <p:txBody>
            <a:bodyPr wrap="none" rtlCol="0" anchor="ctr">
              <a:spAutoFit/>
            </a:bodyPr>
            <a:lstStyle/>
            <a:p>
              <a:r>
                <a:rPr lang="es-CO" sz="1100" b="1" spc="-3">
                  <a:solidFill>
                    <a:schemeClr val="dk1"/>
                  </a:solidFill>
                  <a:latin typeface="Calibri" panose="020F0502020204030204" pitchFamily="34" charset="0"/>
                </a:rPr>
                <a:t>Anual</a:t>
              </a:r>
            </a:p>
          </p:txBody>
        </p:sp>
      </p:grpSp>
      <p:cxnSp>
        <p:nvCxnSpPr>
          <p:cNvPr id="147" name="Conector recto 146">
            <a:extLst>
              <a:ext uri="{FF2B5EF4-FFF2-40B4-BE49-F238E27FC236}">
                <a16:creationId xmlns:a16="http://schemas.microsoft.com/office/drawing/2014/main" id="{69F7E0CD-D05A-493E-7200-861567988464}"/>
              </a:ext>
            </a:extLst>
          </p:cNvPr>
          <p:cNvCxnSpPr/>
          <p:nvPr/>
        </p:nvCxnSpPr>
        <p:spPr>
          <a:xfrm>
            <a:off x="2367895" y="3346323"/>
            <a:ext cx="2809345" cy="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48" name="Diagrama de flujo: terminador 147">
            <a:extLst>
              <a:ext uri="{FF2B5EF4-FFF2-40B4-BE49-F238E27FC236}">
                <a16:creationId xmlns:a16="http://schemas.microsoft.com/office/drawing/2014/main" id="{015E6B21-3033-4064-96D9-D547E2CDF56B}"/>
              </a:ext>
            </a:extLst>
          </p:cNvPr>
          <p:cNvSpPr/>
          <p:nvPr/>
        </p:nvSpPr>
        <p:spPr>
          <a:xfrm>
            <a:off x="4320155" y="3241604"/>
            <a:ext cx="1207340" cy="209436"/>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highlight>
                <a:srgbClr val="FFCE00"/>
              </a:highlight>
            </a:endParaRPr>
          </a:p>
        </p:txBody>
      </p:sp>
      <p:cxnSp>
        <p:nvCxnSpPr>
          <p:cNvPr id="154" name="Conector recto 153">
            <a:extLst>
              <a:ext uri="{FF2B5EF4-FFF2-40B4-BE49-F238E27FC236}">
                <a16:creationId xmlns:a16="http://schemas.microsoft.com/office/drawing/2014/main" id="{EE025608-5068-DDE0-2EE5-515B8EF0E1FA}"/>
              </a:ext>
            </a:extLst>
          </p:cNvPr>
          <p:cNvCxnSpPr>
            <a:cxnSpLocks/>
          </p:cNvCxnSpPr>
          <p:nvPr/>
        </p:nvCxnSpPr>
        <p:spPr>
          <a:xfrm flipV="1">
            <a:off x="2391686" y="3968330"/>
            <a:ext cx="9719139" cy="13559"/>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49" name="Diagrama de flujo: terminador 148">
            <a:extLst>
              <a:ext uri="{FF2B5EF4-FFF2-40B4-BE49-F238E27FC236}">
                <a16:creationId xmlns:a16="http://schemas.microsoft.com/office/drawing/2014/main" id="{CFCBDDBC-DD7F-A857-0877-1198C743F9CC}"/>
              </a:ext>
            </a:extLst>
          </p:cNvPr>
          <p:cNvSpPr/>
          <p:nvPr/>
        </p:nvSpPr>
        <p:spPr>
          <a:xfrm>
            <a:off x="5707162" y="3882516"/>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0" name="Diagrama de flujo: terminador 149">
            <a:extLst>
              <a:ext uri="{FF2B5EF4-FFF2-40B4-BE49-F238E27FC236}">
                <a16:creationId xmlns:a16="http://schemas.microsoft.com/office/drawing/2014/main" id="{18095E2A-15A1-EE88-5880-ECB1F68A43A7}"/>
              </a:ext>
            </a:extLst>
          </p:cNvPr>
          <p:cNvSpPr/>
          <p:nvPr/>
        </p:nvSpPr>
        <p:spPr>
          <a:xfrm>
            <a:off x="5946435" y="387188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58" name="Conector recto 157">
            <a:extLst>
              <a:ext uri="{FF2B5EF4-FFF2-40B4-BE49-F238E27FC236}">
                <a16:creationId xmlns:a16="http://schemas.microsoft.com/office/drawing/2014/main" id="{255668C3-92FE-0E58-A22B-26DB9D9E0219}"/>
              </a:ext>
            </a:extLst>
          </p:cNvPr>
          <p:cNvCxnSpPr>
            <a:cxnSpLocks/>
          </p:cNvCxnSpPr>
          <p:nvPr/>
        </p:nvCxnSpPr>
        <p:spPr>
          <a:xfrm>
            <a:off x="2360800" y="4663134"/>
            <a:ext cx="9744029" cy="48566"/>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60" name="Diagrama de flujo: terminador 159">
            <a:extLst>
              <a:ext uri="{FF2B5EF4-FFF2-40B4-BE49-F238E27FC236}">
                <a16:creationId xmlns:a16="http://schemas.microsoft.com/office/drawing/2014/main" id="{4DB4C697-BD16-961A-8F86-3EA08712B5C8}"/>
              </a:ext>
            </a:extLst>
          </p:cNvPr>
          <p:cNvSpPr/>
          <p:nvPr/>
        </p:nvSpPr>
        <p:spPr>
          <a:xfrm>
            <a:off x="7779546" y="3875869"/>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1" name="Diagrama de flujo: terminador 160">
            <a:extLst>
              <a:ext uri="{FF2B5EF4-FFF2-40B4-BE49-F238E27FC236}">
                <a16:creationId xmlns:a16="http://schemas.microsoft.com/office/drawing/2014/main" id="{C20FF5E4-A4B1-B551-DECB-2B66A5993464}"/>
              </a:ext>
            </a:extLst>
          </p:cNvPr>
          <p:cNvSpPr/>
          <p:nvPr/>
        </p:nvSpPr>
        <p:spPr>
          <a:xfrm>
            <a:off x="8002469" y="3875869"/>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2" name="Diagrama de flujo: terminador 161">
            <a:extLst>
              <a:ext uri="{FF2B5EF4-FFF2-40B4-BE49-F238E27FC236}">
                <a16:creationId xmlns:a16="http://schemas.microsoft.com/office/drawing/2014/main" id="{A6976932-5380-F183-63CD-8A3F438589F2}"/>
              </a:ext>
            </a:extLst>
          </p:cNvPr>
          <p:cNvSpPr/>
          <p:nvPr/>
        </p:nvSpPr>
        <p:spPr>
          <a:xfrm>
            <a:off x="5077661" y="3875870"/>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3" name="Diagrama de flujo: terminador 162">
            <a:extLst>
              <a:ext uri="{FF2B5EF4-FFF2-40B4-BE49-F238E27FC236}">
                <a16:creationId xmlns:a16="http://schemas.microsoft.com/office/drawing/2014/main" id="{39B26E13-39A9-CFBD-5E2B-5F508EDD25B9}"/>
              </a:ext>
            </a:extLst>
          </p:cNvPr>
          <p:cNvSpPr/>
          <p:nvPr/>
        </p:nvSpPr>
        <p:spPr>
          <a:xfrm>
            <a:off x="6526344" y="3899847"/>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4" name="Diagrama de flujo: terminador 163">
            <a:extLst>
              <a:ext uri="{FF2B5EF4-FFF2-40B4-BE49-F238E27FC236}">
                <a16:creationId xmlns:a16="http://schemas.microsoft.com/office/drawing/2014/main" id="{505EE4ED-FA91-89D7-0911-73D1A50B060D}"/>
              </a:ext>
            </a:extLst>
          </p:cNvPr>
          <p:cNvSpPr/>
          <p:nvPr/>
        </p:nvSpPr>
        <p:spPr>
          <a:xfrm>
            <a:off x="9464093"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5" name="Diagrama de flujo: terminador 164">
            <a:extLst>
              <a:ext uri="{FF2B5EF4-FFF2-40B4-BE49-F238E27FC236}">
                <a16:creationId xmlns:a16="http://schemas.microsoft.com/office/drawing/2014/main" id="{9EED7947-1F17-0F80-8416-07879783D3E7}"/>
              </a:ext>
            </a:extLst>
          </p:cNvPr>
          <p:cNvSpPr/>
          <p:nvPr/>
        </p:nvSpPr>
        <p:spPr>
          <a:xfrm>
            <a:off x="8753430"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6" name="Diagrama de flujo: terminador 165">
            <a:extLst>
              <a:ext uri="{FF2B5EF4-FFF2-40B4-BE49-F238E27FC236}">
                <a16:creationId xmlns:a16="http://schemas.microsoft.com/office/drawing/2014/main" id="{81E477DF-4048-76C9-E6A3-43F911C3D6DC}"/>
              </a:ext>
            </a:extLst>
          </p:cNvPr>
          <p:cNvSpPr/>
          <p:nvPr/>
        </p:nvSpPr>
        <p:spPr>
          <a:xfrm>
            <a:off x="7314257"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7" name="Diagrama de flujo: terminador 166">
            <a:extLst>
              <a:ext uri="{FF2B5EF4-FFF2-40B4-BE49-F238E27FC236}">
                <a16:creationId xmlns:a16="http://schemas.microsoft.com/office/drawing/2014/main" id="{D3E352DF-26A9-D33A-F2B7-9E1CF24CA848}"/>
              </a:ext>
            </a:extLst>
          </p:cNvPr>
          <p:cNvSpPr/>
          <p:nvPr/>
        </p:nvSpPr>
        <p:spPr>
          <a:xfrm>
            <a:off x="10265162"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8" name="Diagrama de flujo: terminador 167">
            <a:extLst>
              <a:ext uri="{FF2B5EF4-FFF2-40B4-BE49-F238E27FC236}">
                <a16:creationId xmlns:a16="http://schemas.microsoft.com/office/drawing/2014/main" id="{04C66D9E-E4D3-0F92-F9C4-16B5E6A21B69}"/>
              </a:ext>
            </a:extLst>
          </p:cNvPr>
          <p:cNvSpPr/>
          <p:nvPr/>
        </p:nvSpPr>
        <p:spPr>
          <a:xfrm>
            <a:off x="11608296" y="388945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9" name="Diagrama de flujo: terminador 168">
            <a:extLst>
              <a:ext uri="{FF2B5EF4-FFF2-40B4-BE49-F238E27FC236}">
                <a16:creationId xmlns:a16="http://schemas.microsoft.com/office/drawing/2014/main" id="{7A27F854-3668-0735-1E58-D16213C45BAD}"/>
              </a:ext>
            </a:extLst>
          </p:cNvPr>
          <p:cNvSpPr/>
          <p:nvPr/>
        </p:nvSpPr>
        <p:spPr>
          <a:xfrm>
            <a:off x="10870379" y="389635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1" name="Diagrama de flujo: terminador 170">
            <a:extLst>
              <a:ext uri="{FF2B5EF4-FFF2-40B4-BE49-F238E27FC236}">
                <a16:creationId xmlns:a16="http://schemas.microsoft.com/office/drawing/2014/main" id="{A95AFA83-017F-E714-2081-051D8488FED9}"/>
              </a:ext>
            </a:extLst>
          </p:cNvPr>
          <p:cNvSpPr/>
          <p:nvPr/>
        </p:nvSpPr>
        <p:spPr>
          <a:xfrm>
            <a:off x="10051941" y="3878581"/>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1" name="Diagrama de flujo: terminador 150">
            <a:extLst>
              <a:ext uri="{FF2B5EF4-FFF2-40B4-BE49-F238E27FC236}">
                <a16:creationId xmlns:a16="http://schemas.microsoft.com/office/drawing/2014/main" id="{7A608DC9-509A-797E-26A7-8F31D03D1BE2}"/>
              </a:ext>
            </a:extLst>
          </p:cNvPr>
          <p:cNvSpPr/>
          <p:nvPr/>
        </p:nvSpPr>
        <p:spPr>
          <a:xfrm>
            <a:off x="8215224" y="3882516"/>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9" name="Diagrama de flujo: terminador 178">
            <a:extLst>
              <a:ext uri="{FF2B5EF4-FFF2-40B4-BE49-F238E27FC236}">
                <a16:creationId xmlns:a16="http://schemas.microsoft.com/office/drawing/2014/main" id="{FD23C126-42F1-301B-B5F0-03DD41394B51}"/>
              </a:ext>
            </a:extLst>
          </p:cNvPr>
          <p:cNvSpPr/>
          <p:nvPr/>
        </p:nvSpPr>
        <p:spPr>
          <a:xfrm>
            <a:off x="8001664" y="4599542"/>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highlight>
                <a:srgbClr val="FFCE00"/>
              </a:highlight>
            </a:endParaRPr>
          </a:p>
        </p:txBody>
      </p:sp>
      <p:cxnSp>
        <p:nvCxnSpPr>
          <p:cNvPr id="180" name="Conector recto 179">
            <a:extLst>
              <a:ext uri="{FF2B5EF4-FFF2-40B4-BE49-F238E27FC236}">
                <a16:creationId xmlns:a16="http://schemas.microsoft.com/office/drawing/2014/main" id="{D1F69814-6E59-C70F-05EA-D82FC17D8154}"/>
              </a:ext>
            </a:extLst>
          </p:cNvPr>
          <p:cNvCxnSpPr>
            <a:cxnSpLocks/>
          </p:cNvCxnSpPr>
          <p:nvPr/>
        </p:nvCxnSpPr>
        <p:spPr>
          <a:xfrm flipV="1">
            <a:off x="2390513" y="5226198"/>
            <a:ext cx="9719139" cy="13559"/>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81" name="Diagrama de flujo: terminador 180">
            <a:extLst>
              <a:ext uri="{FF2B5EF4-FFF2-40B4-BE49-F238E27FC236}">
                <a16:creationId xmlns:a16="http://schemas.microsoft.com/office/drawing/2014/main" id="{A4275E48-0F34-1921-A13F-748BAF8F4AD0}"/>
              </a:ext>
            </a:extLst>
          </p:cNvPr>
          <p:cNvSpPr/>
          <p:nvPr/>
        </p:nvSpPr>
        <p:spPr>
          <a:xfrm>
            <a:off x="5709434" y="5140384"/>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2" name="Diagrama de flujo: terminador 181">
            <a:extLst>
              <a:ext uri="{FF2B5EF4-FFF2-40B4-BE49-F238E27FC236}">
                <a16:creationId xmlns:a16="http://schemas.microsoft.com/office/drawing/2014/main" id="{22B5045E-A51C-74AE-1FF0-E8C209603FC2}"/>
              </a:ext>
            </a:extLst>
          </p:cNvPr>
          <p:cNvSpPr/>
          <p:nvPr/>
        </p:nvSpPr>
        <p:spPr>
          <a:xfrm>
            <a:off x="5948707" y="512975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3" name="Diagrama de flujo: terminador 182">
            <a:extLst>
              <a:ext uri="{FF2B5EF4-FFF2-40B4-BE49-F238E27FC236}">
                <a16:creationId xmlns:a16="http://schemas.microsoft.com/office/drawing/2014/main" id="{EB95E37E-2112-59BB-0E92-243AC106F88D}"/>
              </a:ext>
            </a:extLst>
          </p:cNvPr>
          <p:cNvSpPr/>
          <p:nvPr/>
        </p:nvSpPr>
        <p:spPr>
          <a:xfrm>
            <a:off x="7781818" y="5133737"/>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4" name="Diagrama de flujo: terminador 183">
            <a:extLst>
              <a:ext uri="{FF2B5EF4-FFF2-40B4-BE49-F238E27FC236}">
                <a16:creationId xmlns:a16="http://schemas.microsoft.com/office/drawing/2014/main" id="{0A39AFAF-1726-FA4A-7590-BB238D8B420A}"/>
              </a:ext>
            </a:extLst>
          </p:cNvPr>
          <p:cNvSpPr/>
          <p:nvPr/>
        </p:nvSpPr>
        <p:spPr>
          <a:xfrm>
            <a:off x="8004741" y="5133737"/>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5" name="Diagrama de flujo: terminador 184">
            <a:extLst>
              <a:ext uri="{FF2B5EF4-FFF2-40B4-BE49-F238E27FC236}">
                <a16:creationId xmlns:a16="http://schemas.microsoft.com/office/drawing/2014/main" id="{2EEA6FCE-3BC8-B18E-ED49-2BD95F15A548}"/>
              </a:ext>
            </a:extLst>
          </p:cNvPr>
          <p:cNvSpPr/>
          <p:nvPr/>
        </p:nvSpPr>
        <p:spPr>
          <a:xfrm>
            <a:off x="5077661" y="5133738"/>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6" name="Diagrama de flujo: terminador 185">
            <a:extLst>
              <a:ext uri="{FF2B5EF4-FFF2-40B4-BE49-F238E27FC236}">
                <a16:creationId xmlns:a16="http://schemas.microsoft.com/office/drawing/2014/main" id="{D284600F-4BC6-C270-C1BF-DE6E01D5FA96}"/>
              </a:ext>
            </a:extLst>
          </p:cNvPr>
          <p:cNvSpPr/>
          <p:nvPr/>
        </p:nvSpPr>
        <p:spPr>
          <a:xfrm>
            <a:off x="6528616" y="5157715"/>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7" name="Diagrama de flujo: terminador 186">
            <a:extLst>
              <a:ext uri="{FF2B5EF4-FFF2-40B4-BE49-F238E27FC236}">
                <a16:creationId xmlns:a16="http://schemas.microsoft.com/office/drawing/2014/main" id="{D01F4E7A-CA05-4C83-1237-B50A973FC32E}"/>
              </a:ext>
            </a:extLst>
          </p:cNvPr>
          <p:cNvSpPr/>
          <p:nvPr/>
        </p:nvSpPr>
        <p:spPr>
          <a:xfrm>
            <a:off x="9466365"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8" name="Diagrama de flujo: terminador 187">
            <a:extLst>
              <a:ext uri="{FF2B5EF4-FFF2-40B4-BE49-F238E27FC236}">
                <a16:creationId xmlns:a16="http://schemas.microsoft.com/office/drawing/2014/main" id="{26A3FD88-77F1-5DAA-396D-DA2481035BA6}"/>
              </a:ext>
            </a:extLst>
          </p:cNvPr>
          <p:cNvSpPr/>
          <p:nvPr/>
        </p:nvSpPr>
        <p:spPr>
          <a:xfrm>
            <a:off x="8755702"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9" name="Diagrama de flujo: terminador 188">
            <a:extLst>
              <a:ext uri="{FF2B5EF4-FFF2-40B4-BE49-F238E27FC236}">
                <a16:creationId xmlns:a16="http://schemas.microsoft.com/office/drawing/2014/main" id="{2F5666B0-EAD3-BBE1-2D9C-7B817B9033C9}"/>
              </a:ext>
            </a:extLst>
          </p:cNvPr>
          <p:cNvSpPr/>
          <p:nvPr/>
        </p:nvSpPr>
        <p:spPr>
          <a:xfrm>
            <a:off x="7316529"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0" name="Diagrama de flujo: terminador 189">
            <a:extLst>
              <a:ext uri="{FF2B5EF4-FFF2-40B4-BE49-F238E27FC236}">
                <a16:creationId xmlns:a16="http://schemas.microsoft.com/office/drawing/2014/main" id="{02B554E5-BAB6-F84A-7B3E-983BF10FB974}"/>
              </a:ext>
            </a:extLst>
          </p:cNvPr>
          <p:cNvSpPr/>
          <p:nvPr/>
        </p:nvSpPr>
        <p:spPr>
          <a:xfrm>
            <a:off x="10267434"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1" name="Diagrama de flujo: terminador 190">
            <a:extLst>
              <a:ext uri="{FF2B5EF4-FFF2-40B4-BE49-F238E27FC236}">
                <a16:creationId xmlns:a16="http://schemas.microsoft.com/office/drawing/2014/main" id="{30F7751F-AC10-A136-F5AF-5BCCEA543EAF}"/>
              </a:ext>
            </a:extLst>
          </p:cNvPr>
          <p:cNvSpPr/>
          <p:nvPr/>
        </p:nvSpPr>
        <p:spPr>
          <a:xfrm>
            <a:off x="11610568" y="514732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2" name="Diagrama de flujo: terminador 191">
            <a:extLst>
              <a:ext uri="{FF2B5EF4-FFF2-40B4-BE49-F238E27FC236}">
                <a16:creationId xmlns:a16="http://schemas.microsoft.com/office/drawing/2014/main" id="{7162BA68-1051-69EC-B64B-DF8621FF794F}"/>
              </a:ext>
            </a:extLst>
          </p:cNvPr>
          <p:cNvSpPr/>
          <p:nvPr/>
        </p:nvSpPr>
        <p:spPr>
          <a:xfrm>
            <a:off x="10872651" y="515422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3" name="Diagrama de flujo: terminador 192">
            <a:extLst>
              <a:ext uri="{FF2B5EF4-FFF2-40B4-BE49-F238E27FC236}">
                <a16:creationId xmlns:a16="http://schemas.microsoft.com/office/drawing/2014/main" id="{F4289B35-6027-986F-D6C7-089FD3A3B8C0}"/>
              </a:ext>
            </a:extLst>
          </p:cNvPr>
          <p:cNvSpPr/>
          <p:nvPr/>
        </p:nvSpPr>
        <p:spPr>
          <a:xfrm>
            <a:off x="10054213" y="5136449"/>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4" name="Diagrama de flujo: terminador 193">
            <a:extLst>
              <a:ext uri="{FF2B5EF4-FFF2-40B4-BE49-F238E27FC236}">
                <a16:creationId xmlns:a16="http://schemas.microsoft.com/office/drawing/2014/main" id="{DE72053F-627A-6A34-A254-20DE26EA461F}"/>
              </a:ext>
            </a:extLst>
          </p:cNvPr>
          <p:cNvSpPr/>
          <p:nvPr/>
        </p:nvSpPr>
        <p:spPr>
          <a:xfrm>
            <a:off x="8217496" y="5140384"/>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08" name="Table 94">
            <a:extLst>
              <a:ext uri="{FF2B5EF4-FFF2-40B4-BE49-F238E27FC236}">
                <a16:creationId xmlns:a16="http://schemas.microsoft.com/office/drawing/2014/main" id="{4AC2D530-F59F-55BD-46F2-C9604D112BB4}"/>
              </a:ext>
            </a:extLst>
          </p:cNvPr>
          <p:cNvGraphicFramePr>
            <a:graphicFrameLocks noGrp="1"/>
          </p:cNvGraphicFramePr>
          <p:nvPr/>
        </p:nvGraphicFramePr>
        <p:xfrm>
          <a:off x="2327152" y="3031459"/>
          <a:ext cx="984644" cy="2564514"/>
        </p:xfrm>
        <a:graphic>
          <a:graphicData uri="http://schemas.openxmlformats.org/drawingml/2006/table">
            <a:tbl>
              <a:tblPr firstRow="1" bandRow="1">
                <a:tableStyleId>{306799F8-075E-4A3A-A7F6-7FBC6576F1A4}</a:tableStyleId>
              </a:tblPr>
              <a:tblGrid>
                <a:gridCol w="984644">
                  <a:extLst>
                    <a:ext uri="{9D8B030D-6E8A-4147-A177-3AD203B41FA5}">
                      <a16:colId xmlns:a16="http://schemas.microsoft.com/office/drawing/2014/main" val="4056824194"/>
                    </a:ext>
                  </a:extLst>
                </a:gridCol>
              </a:tblGrid>
              <a:tr h="640700">
                <a:tc>
                  <a:txBody>
                    <a:bodyPr/>
                    <a:lstStyle/>
                    <a:p>
                      <a:pPr algn="ctr"/>
                      <a:r>
                        <a:rPr lang="es-CO" sz="1200" b="1" noProof="0">
                          <a:solidFill>
                            <a:sysClr val="windowText" lastClr="000000"/>
                          </a:solidFill>
                        </a:rPr>
                        <a:t>Formulario 1 </a:t>
                      </a:r>
                      <a:r>
                        <a:rPr lang="es-CO" sz="1100" b="0" noProof="0">
                          <a:solidFill>
                            <a:sysClr val="windowText" lastClr="000000"/>
                          </a:solidFill>
                        </a:rPr>
                        <a:t>(actualización PESV)</a:t>
                      </a:r>
                      <a:endParaRPr lang="es-CO" sz="1200" b="0" noProof="0">
                        <a:solidFill>
                          <a:sysClr val="windowText" lastClr="000000"/>
                        </a:solidFill>
                      </a:endParaRPr>
                    </a:p>
                  </a:txBody>
                  <a:tcPr marL="68580" marR="68580" marT="34290" marB="34290" anchor="ctr"/>
                </a:tc>
                <a:extLst>
                  <a:ext uri="{0D108BD9-81ED-4DB2-BD59-A6C34878D82A}">
                    <a16:rowId xmlns:a16="http://schemas.microsoft.com/office/drawing/2014/main" val="2021129157"/>
                  </a:ext>
                </a:extLst>
              </a:tr>
              <a:tr h="641557">
                <a:tc>
                  <a:txBody>
                    <a:bodyPr/>
                    <a:lstStyle/>
                    <a:p>
                      <a:pPr algn="ctr"/>
                      <a:r>
                        <a:rPr lang="es-CO" sz="1200" b="1" noProof="0">
                          <a:solidFill>
                            <a:sysClr val="windowText" lastClr="000000"/>
                          </a:solidFill>
                        </a:rPr>
                        <a:t>Indicadores periódicos </a:t>
                      </a:r>
                    </a:p>
                  </a:txBody>
                  <a:tcPr marL="68580" marR="68580" marT="34290" marB="34290" anchor="ctr"/>
                </a:tc>
                <a:extLst>
                  <a:ext uri="{0D108BD9-81ED-4DB2-BD59-A6C34878D82A}">
                    <a16:rowId xmlns:a16="http://schemas.microsoft.com/office/drawing/2014/main" val="2544989746"/>
                  </a:ext>
                </a:extLst>
              </a:tr>
              <a:tr h="641557">
                <a:tc>
                  <a:txBody>
                    <a:bodyPr/>
                    <a:lstStyle/>
                    <a:p>
                      <a:pPr algn="ctr"/>
                      <a:r>
                        <a:rPr lang="es-CO" sz="1200" b="1" noProof="0">
                          <a:solidFill>
                            <a:sysClr val="windowText" lastClr="000000"/>
                          </a:solidFill>
                        </a:rPr>
                        <a:t>Indicadores acumulados</a:t>
                      </a:r>
                    </a:p>
                  </a:txBody>
                  <a:tcPr marL="68580" marR="68580" marT="34290" marB="34290" anchor="ctr"/>
                </a:tc>
                <a:extLst>
                  <a:ext uri="{0D108BD9-81ED-4DB2-BD59-A6C34878D82A}">
                    <a16:rowId xmlns:a16="http://schemas.microsoft.com/office/drawing/2014/main" val="1517316053"/>
                  </a:ext>
                </a:extLst>
              </a:tr>
              <a:tr h="640700">
                <a:tc>
                  <a:txBody>
                    <a:bodyPr/>
                    <a:lstStyle/>
                    <a:p>
                      <a:pPr algn="ctr"/>
                      <a:r>
                        <a:rPr lang="es-CO" sz="1200" b="1" noProof="0">
                          <a:solidFill>
                            <a:sysClr val="windowText" lastClr="000000"/>
                          </a:solidFill>
                        </a:rPr>
                        <a:t>Evidencias</a:t>
                      </a:r>
                    </a:p>
                  </a:txBody>
                  <a:tcPr marL="68580" marR="68580" marT="34290" marB="34290" anchor="ctr"/>
                </a:tc>
                <a:extLst>
                  <a:ext uri="{0D108BD9-81ED-4DB2-BD59-A6C34878D82A}">
                    <a16:rowId xmlns:a16="http://schemas.microsoft.com/office/drawing/2014/main" val="1481130449"/>
                  </a:ext>
                </a:extLst>
              </a:tr>
            </a:tbl>
          </a:graphicData>
        </a:graphic>
      </p:graphicFrame>
      <p:sp>
        <p:nvSpPr>
          <p:cNvPr id="210" name="Rectángulo: esquinas redondeadas 209">
            <a:extLst>
              <a:ext uri="{FF2B5EF4-FFF2-40B4-BE49-F238E27FC236}">
                <a16:creationId xmlns:a16="http://schemas.microsoft.com/office/drawing/2014/main" id="{3D56462F-6B1D-1302-7F91-F2D6EE82740E}"/>
              </a:ext>
            </a:extLst>
          </p:cNvPr>
          <p:cNvSpPr/>
          <p:nvPr/>
        </p:nvSpPr>
        <p:spPr>
          <a:xfrm>
            <a:off x="545911" y="1948326"/>
            <a:ext cx="1651380" cy="1198314"/>
          </a:xfrm>
          <a:prstGeom prst="roundRect">
            <a:avLst>
              <a:gd name="adj" fmla="val 44305"/>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100">
                <a:solidFill>
                  <a:schemeClr val="tx1"/>
                </a:solidFill>
              </a:rPr>
              <a:t>Cada anualidad se iniciará un nuevo ciclo de reporte para el seguimiento del PESV</a:t>
            </a:r>
          </a:p>
        </p:txBody>
      </p:sp>
      <p:pic>
        <p:nvPicPr>
          <p:cNvPr id="1026" name="Picture 2" descr="icono actualizar o volver a cargar. Tres flechas redondas de rotación  verdes aisladas sobre blanco. Icono plano. Icono de intercambio. Bueno para  interfaces web y de software. Cíclico Imagen Vector de stock -">
            <a:extLst>
              <a:ext uri="{FF2B5EF4-FFF2-40B4-BE49-F238E27FC236}">
                <a16:creationId xmlns:a16="http://schemas.microsoft.com/office/drawing/2014/main" id="{5F12E729-0DBA-B135-1A96-8C0EF7BB81C7}"/>
              </a:ext>
            </a:extLst>
          </p:cNvPr>
          <p:cNvPicPr>
            <a:picLocks noChangeAspect="1" noChangeArrowheads="1"/>
          </p:cNvPicPr>
          <p:nvPr/>
        </p:nvPicPr>
        <p:blipFill rotWithShape="1">
          <a:blip r:embed="rId9">
            <a:biLevel thresh="75000"/>
            <a:extLst>
              <a:ext uri="{BEBA8EAE-BF5A-486C-A8C5-ECC9F3942E4B}">
                <a14:imgProps xmlns:a14="http://schemas.microsoft.com/office/drawing/2010/main">
                  <a14:imgLayer r:embed="rId10">
                    <a14:imgEffect>
                      <a14:backgroundRemoval t="26835" b="70216" l="24462" r="70846">
                        <a14:foregroundMark x1="27308" y1="39568" x2="27308" y2="39568"/>
                        <a14:foregroundMark x1="24923" y1="40432" x2="24923" y2="40432"/>
                        <a14:foregroundMark x1="38077" y1="36906" x2="38077" y2="36906"/>
                        <a14:foregroundMark x1="45615" y1="29424" x2="62000" y2="33669"/>
                        <a14:foregroundMark x1="62000" y1="33669" x2="57308" y2="37770"/>
                        <a14:foregroundMark x1="49308" y1="27266" x2="49308" y2="27266"/>
                        <a14:foregroundMark x1="65308" y1="38633" x2="65308" y2="38633"/>
                        <a14:foregroundMark x1="69000" y1="34748" x2="69000" y2="34748"/>
                        <a14:foregroundMark x1="69000" y1="32950" x2="59692" y2="40000"/>
                        <a14:foregroundMark x1="69000" y1="30791" x2="69000" y2="30791"/>
                        <a14:foregroundMark x1="69000" y1="30791" x2="69000" y2="30791"/>
                        <a14:foregroundMark x1="70923" y1="32086" x2="70923" y2="32086"/>
                        <a14:foregroundMark x1="34308" y1="45252" x2="34308" y2="45252"/>
                        <a14:foregroundMark x1="34308" y1="40432" x2="34231" y2="55755"/>
                        <a14:foregroundMark x1="34231" y1="55755" x2="38538" y2="59281"/>
                        <a14:foregroundMark x1="49846" y1="64532" x2="65308" y2="58129"/>
                        <a14:foregroundMark x1="65308" y1="58129" x2="64846" y2="58849"/>
                        <a14:foregroundMark x1="48846" y1="61007" x2="48846" y2="61007"/>
                        <a14:foregroundMark x1="52154" y1="59281" x2="47462" y2="64101"/>
                        <a14:foregroundMark x1="54000" y1="70216" x2="54000" y2="70216"/>
                      </a14:backgroundRemoval>
                    </a14:imgEffect>
                    <a14:imgEffect>
                      <a14:saturation sat="0"/>
                    </a14:imgEffect>
                  </a14:imgLayer>
                </a14:imgProps>
              </a:ext>
              <a:ext uri="{28A0092B-C50C-407E-A947-70E740481C1C}">
                <a14:useLocalDpi xmlns:a14="http://schemas.microsoft.com/office/drawing/2010/main" val="0"/>
              </a:ext>
            </a:extLst>
          </a:blip>
          <a:srcRect l="23701" t="24213" r="26521" b="26384"/>
          <a:stretch/>
        </p:blipFill>
        <p:spPr bwMode="auto">
          <a:xfrm>
            <a:off x="120128" y="1562105"/>
            <a:ext cx="474612" cy="490790"/>
          </a:xfrm>
          <a:prstGeom prst="rect">
            <a:avLst/>
          </a:prstGeom>
          <a:noFill/>
          <a:extLst>
            <a:ext uri="{909E8E84-426E-40DD-AFC4-6F175D3DCCD1}">
              <a14:hiddenFill xmlns:a14="http://schemas.microsoft.com/office/drawing/2010/main">
                <a:solidFill>
                  <a:srgbClr val="FFFFFF"/>
                </a:solidFill>
              </a14:hiddenFill>
            </a:ext>
          </a:extLst>
        </p:spPr>
      </p:pic>
      <p:sp>
        <p:nvSpPr>
          <p:cNvPr id="211" name="Rectángulo: esquinas redondeadas 210">
            <a:extLst>
              <a:ext uri="{FF2B5EF4-FFF2-40B4-BE49-F238E27FC236}">
                <a16:creationId xmlns:a16="http://schemas.microsoft.com/office/drawing/2014/main" id="{DF9BBDB0-6340-F203-09C9-F7782205EE5E}"/>
              </a:ext>
            </a:extLst>
          </p:cNvPr>
          <p:cNvSpPr/>
          <p:nvPr/>
        </p:nvSpPr>
        <p:spPr>
          <a:xfrm>
            <a:off x="522965" y="3379665"/>
            <a:ext cx="1651380" cy="1198314"/>
          </a:xfrm>
          <a:prstGeom prst="roundRect">
            <a:avLst>
              <a:gd name="adj" fmla="val 44305"/>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100">
                <a:solidFill>
                  <a:schemeClr val="tx1"/>
                </a:solidFill>
              </a:rPr>
              <a:t>El plazo máximo para cada reporte será </a:t>
            </a:r>
            <a:r>
              <a:rPr lang="es-CO" sz="1400" b="1">
                <a:solidFill>
                  <a:schemeClr val="tx1"/>
                </a:solidFill>
              </a:rPr>
              <a:t>el décimo día hábil del mes</a:t>
            </a:r>
            <a:endParaRPr lang="es-CO" sz="1100" b="1">
              <a:solidFill>
                <a:schemeClr val="tx1"/>
              </a:solidFill>
            </a:endParaRPr>
          </a:p>
        </p:txBody>
      </p:sp>
      <p:sp>
        <p:nvSpPr>
          <p:cNvPr id="212" name="Rectángulo: esquinas redondeadas 211">
            <a:extLst>
              <a:ext uri="{FF2B5EF4-FFF2-40B4-BE49-F238E27FC236}">
                <a16:creationId xmlns:a16="http://schemas.microsoft.com/office/drawing/2014/main" id="{AAA1A417-6816-126E-501A-12867C5EC723}"/>
              </a:ext>
            </a:extLst>
          </p:cNvPr>
          <p:cNvSpPr/>
          <p:nvPr/>
        </p:nvSpPr>
        <p:spPr>
          <a:xfrm>
            <a:off x="545910" y="4805609"/>
            <a:ext cx="1628863" cy="1482894"/>
          </a:xfrm>
          <a:prstGeom prst="roundRect">
            <a:avLst>
              <a:gd name="adj" fmla="val 3946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60463"/>
            <a:r>
              <a:rPr lang="es-CO" sz="1100">
                <a:solidFill>
                  <a:schemeClr val="tx1"/>
                </a:solidFill>
              </a:rPr>
              <a:t>Después del primer reporte. la ST habilitará el SISI/PESV </a:t>
            </a:r>
            <a:r>
              <a:rPr lang="es-CO" sz="1200" b="1">
                <a:solidFill>
                  <a:schemeClr val="tx1"/>
                </a:solidFill>
              </a:rPr>
              <a:t>el primer día hábil de cada mes </a:t>
            </a:r>
            <a:r>
              <a:rPr lang="es-CO" sz="1100">
                <a:solidFill>
                  <a:schemeClr val="tx1"/>
                </a:solidFill>
              </a:rPr>
              <a:t>para los respectivos reportes</a:t>
            </a:r>
            <a:endParaRPr lang="es-CO" sz="1100" b="1">
              <a:solidFill>
                <a:schemeClr val="tx1"/>
              </a:solidFill>
            </a:endParaRPr>
          </a:p>
        </p:txBody>
      </p:sp>
      <p:pic>
        <p:nvPicPr>
          <p:cNvPr id="214" name="Gráfico 213" descr="Futuro con relleno sólido">
            <a:extLst>
              <a:ext uri="{FF2B5EF4-FFF2-40B4-BE49-F238E27FC236}">
                <a16:creationId xmlns:a16="http://schemas.microsoft.com/office/drawing/2014/main" id="{AF36E512-EACC-6995-BF0A-BB9790C4A4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56" y="3011084"/>
            <a:ext cx="523356" cy="523356"/>
          </a:xfrm>
          <a:prstGeom prst="rect">
            <a:avLst/>
          </a:prstGeom>
        </p:spPr>
      </p:pic>
      <p:pic>
        <p:nvPicPr>
          <p:cNvPr id="216" name="Gráfico 215" descr="Calendario giratorio con relleno sólido">
            <a:extLst>
              <a:ext uri="{FF2B5EF4-FFF2-40B4-BE49-F238E27FC236}">
                <a16:creationId xmlns:a16="http://schemas.microsoft.com/office/drawing/2014/main" id="{074E13C2-7F12-14D7-FB60-8FA9978C65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827" y="4476166"/>
            <a:ext cx="557996" cy="557996"/>
          </a:xfrm>
          <a:prstGeom prst="rect">
            <a:avLst/>
          </a:prstGeom>
        </p:spPr>
      </p:pic>
      <p:pic>
        <p:nvPicPr>
          <p:cNvPr id="2" name="Imagen 1">
            <a:extLst>
              <a:ext uri="{FF2B5EF4-FFF2-40B4-BE49-F238E27FC236}">
                <a16:creationId xmlns:a16="http://schemas.microsoft.com/office/drawing/2014/main" id="{6E9840D8-30FC-E6C9-C4E2-3374CA611401}"/>
              </a:ext>
            </a:extLst>
          </p:cNvPr>
          <p:cNvPicPr>
            <a:picLocks noChangeAspect="1"/>
          </p:cNvPicPr>
          <p:nvPr/>
        </p:nvPicPr>
        <p:blipFill>
          <a:blip r:embed="rId15"/>
          <a:stretch>
            <a:fillRect/>
          </a:stretch>
        </p:blipFill>
        <p:spPr>
          <a:xfrm>
            <a:off x="9071361" y="-20425"/>
            <a:ext cx="1823688" cy="1298466"/>
          </a:xfrm>
          <a:prstGeom prst="rect">
            <a:avLst/>
          </a:prstGeom>
        </p:spPr>
      </p:pic>
      <p:grpSp>
        <p:nvGrpSpPr>
          <p:cNvPr id="3" name="Group 3">
            <a:extLst>
              <a:ext uri="{FF2B5EF4-FFF2-40B4-BE49-F238E27FC236}">
                <a16:creationId xmlns:a16="http://schemas.microsoft.com/office/drawing/2014/main" id="{A7F61E82-452C-CAF0-F466-FD3D5CEA7AD1}"/>
              </a:ext>
            </a:extLst>
          </p:cNvPr>
          <p:cNvGrpSpPr/>
          <p:nvPr/>
        </p:nvGrpSpPr>
        <p:grpSpPr>
          <a:xfrm>
            <a:off x="-1" y="6588330"/>
            <a:ext cx="12192001" cy="295071"/>
            <a:chOff x="0" y="0"/>
            <a:chExt cx="5103511" cy="116571"/>
          </a:xfrm>
        </p:grpSpPr>
        <p:sp>
          <p:nvSpPr>
            <p:cNvPr id="4" name="Freeform 4">
              <a:extLst>
                <a:ext uri="{FF2B5EF4-FFF2-40B4-BE49-F238E27FC236}">
                  <a16:creationId xmlns:a16="http://schemas.microsoft.com/office/drawing/2014/main" id="{D7ACD1F9-8378-C1FF-441B-DF71DC05A140}"/>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5">
              <a:extLst>
                <a:ext uri="{FF2B5EF4-FFF2-40B4-BE49-F238E27FC236}">
                  <a16:creationId xmlns:a16="http://schemas.microsoft.com/office/drawing/2014/main" id="{8E1C5C9E-81EE-AB79-2993-06255D089309}"/>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6" name="TextBox 102">
            <a:extLst>
              <a:ext uri="{FF2B5EF4-FFF2-40B4-BE49-F238E27FC236}">
                <a16:creationId xmlns:a16="http://schemas.microsoft.com/office/drawing/2014/main" id="{F1C65151-7521-6B13-35C1-E6E0E8383CE6}"/>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2479509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D3344F5D-9AFC-70FA-E330-BF1C8BE82AC5}"/>
              </a:ext>
            </a:extLst>
          </p:cNvPr>
          <p:cNvSpPr txBox="1"/>
          <p:nvPr/>
        </p:nvSpPr>
        <p:spPr>
          <a:xfrm>
            <a:off x="705603" y="1232002"/>
            <a:ext cx="7754526" cy="941027"/>
          </a:xfrm>
          <a:prstGeom prst="rect">
            <a:avLst/>
          </a:prstGeom>
        </p:spPr>
        <p:txBody>
          <a:bodyPr wrap="square" lIns="0" tIns="0" rIns="0" bIns="0" rtlCol="0" anchor="t">
            <a:spAutoFit/>
          </a:bodyPr>
          <a:lstStyle/>
          <a:p>
            <a:pPr>
              <a:lnSpc>
                <a:spcPts val="3634"/>
              </a:lnSpc>
            </a:pPr>
            <a:r>
              <a:rPr lang="es-ES_tradnl" sz="3460" b="1" spc="259">
                <a:solidFill>
                  <a:srgbClr val="000000"/>
                </a:solidFill>
                <a:latin typeface="Nunito" pitchFamily="2" charset="77"/>
              </a:rPr>
              <a:t>Ayda Lucy Ospina Arias </a:t>
            </a:r>
          </a:p>
          <a:p>
            <a:pPr>
              <a:lnSpc>
                <a:spcPts val="3634"/>
              </a:lnSpc>
            </a:pPr>
            <a:r>
              <a:rPr lang="es-ES_tradnl" sz="3460" spc="259">
                <a:solidFill>
                  <a:srgbClr val="000000"/>
                </a:solidFill>
                <a:latin typeface="Nunito" pitchFamily="2" charset="77"/>
              </a:rPr>
              <a:t>Superintendente de Transporte  </a:t>
            </a:r>
          </a:p>
        </p:txBody>
      </p:sp>
      <p:sp>
        <p:nvSpPr>
          <p:cNvPr id="6" name="TextBox 11">
            <a:extLst>
              <a:ext uri="{FF2B5EF4-FFF2-40B4-BE49-F238E27FC236}">
                <a16:creationId xmlns:a16="http://schemas.microsoft.com/office/drawing/2014/main" id="{3AFD8DE2-6A9F-0E35-25EF-F7F289C71860}"/>
              </a:ext>
            </a:extLst>
          </p:cNvPr>
          <p:cNvSpPr txBox="1"/>
          <p:nvPr/>
        </p:nvSpPr>
        <p:spPr>
          <a:xfrm>
            <a:off x="692093" y="2405872"/>
            <a:ext cx="7232707" cy="3168175"/>
          </a:xfrm>
          <a:prstGeom prst="rect">
            <a:avLst/>
          </a:prstGeom>
        </p:spPr>
        <p:txBody>
          <a:bodyPr wrap="square" lIns="0" tIns="0" rIns="0" bIns="0" rtlCol="0" anchor="t">
            <a:spAutoFit/>
          </a:bodyPr>
          <a:lstStyle/>
          <a:p>
            <a:pPr algn="just">
              <a:lnSpc>
                <a:spcPts val="1879"/>
              </a:lnSpc>
              <a:spcBef>
                <a:spcPct val="0"/>
              </a:spcBef>
            </a:pPr>
            <a:endParaRPr lang="es-ES_tradnl" sz="1333" dirty="0">
              <a:latin typeface="Nunito" pitchFamily="2" charset="77"/>
            </a:endParaRPr>
          </a:p>
          <a:p>
            <a:pPr algn="just">
              <a:lnSpc>
                <a:spcPts val="1879"/>
              </a:lnSpc>
              <a:spcBef>
                <a:spcPct val="0"/>
              </a:spcBef>
            </a:pPr>
            <a:r>
              <a:rPr lang="es-ES_tradnl" sz="1600" spc="101" dirty="0">
                <a:solidFill>
                  <a:srgbClr val="000000"/>
                </a:solidFill>
                <a:latin typeface="Nunito" pitchFamily="2" charset="77"/>
              </a:rPr>
              <a:t>La actual Superintendente de Transporte, la abogada caldense Ayda Lucy Ospina Arias, es graduada de la Universidad de Caldas. Cuenta con una especialización en Derecho Notarial y Registral de la Universidad Externado de Colombia. </a:t>
            </a:r>
          </a:p>
          <a:p>
            <a:pPr algn="just">
              <a:lnSpc>
                <a:spcPts val="1879"/>
              </a:lnSpc>
              <a:spcBef>
                <a:spcPct val="0"/>
              </a:spcBef>
            </a:pPr>
            <a:r>
              <a:rPr lang="es-ES_tradnl" sz="1600" spc="101" dirty="0">
                <a:solidFill>
                  <a:srgbClr val="000000"/>
                </a:solidFill>
                <a:latin typeface="Nunito" pitchFamily="2" charset="77"/>
              </a:rPr>
              <a:t> </a:t>
            </a:r>
          </a:p>
          <a:p>
            <a:pPr algn="just">
              <a:lnSpc>
                <a:spcPts val="1879"/>
              </a:lnSpc>
              <a:spcBef>
                <a:spcPct val="0"/>
              </a:spcBef>
            </a:pPr>
            <a:r>
              <a:rPr lang="es-ES_tradnl" sz="1600" spc="101" dirty="0">
                <a:solidFill>
                  <a:srgbClr val="000000"/>
                </a:solidFill>
                <a:latin typeface="Nunito" pitchFamily="2" charset="77"/>
              </a:rPr>
              <a:t>Tiene más de 25 años de experiencia en la Administración Pública, se desempeñó desde 2012 hasta 2017 en el Ministerio de Transporte como Asesora del Despacho y Directora Nacional de Transporte y Tránsito. Así mismo, desde el 2008 al 2012, como Subsecretaria de Servicios de Movilidad, Directora de Control y Vigilancia y Directora de Servicio al Ciudadano de la Secretaría Distrital de Movilidad de Bogotá.    </a:t>
            </a:r>
          </a:p>
        </p:txBody>
      </p:sp>
      <p:pic>
        <p:nvPicPr>
          <p:cNvPr id="7" name="Imagen 6">
            <a:extLst>
              <a:ext uri="{FF2B5EF4-FFF2-40B4-BE49-F238E27FC236}">
                <a16:creationId xmlns:a16="http://schemas.microsoft.com/office/drawing/2014/main" id="{789B87C4-A585-7C39-CB75-58A562AB3027}"/>
              </a:ext>
            </a:extLst>
          </p:cNvPr>
          <p:cNvPicPr>
            <a:picLocks noChangeAspect="1"/>
          </p:cNvPicPr>
          <p:nvPr/>
        </p:nvPicPr>
        <p:blipFill>
          <a:blip r:embed="rId2"/>
          <a:stretch>
            <a:fillRect/>
          </a:stretch>
        </p:blipFill>
        <p:spPr>
          <a:xfrm>
            <a:off x="8191733" y="1721849"/>
            <a:ext cx="3911623" cy="3976739"/>
          </a:xfrm>
          <a:prstGeom prst="rect">
            <a:avLst/>
          </a:prstGeom>
        </p:spPr>
      </p:pic>
      <p:grpSp>
        <p:nvGrpSpPr>
          <p:cNvPr id="2" name="Group 3">
            <a:extLst>
              <a:ext uri="{FF2B5EF4-FFF2-40B4-BE49-F238E27FC236}">
                <a16:creationId xmlns:a16="http://schemas.microsoft.com/office/drawing/2014/main" id="{C027940F-CBC5-3356-0250-CC0B5F0DDC77}"/>
              </a:ext>
            </a:extLst>
          </p:cNvPr>
          <p:cNvGrpSpPr/>
          <p:nvPr/>
        </p:nvGrpSpPr>
        <p:grpSpPr>
          <a:xfrm>
            <a:off x="-1" y="6588330"/>
            <a:ext cx="12192001" cy="295071"/>
            <a:chOff x="0" y="0"/>
            <a:chExt cx="5103511" cy="116571"/>
          </a:xfrm>
        </p:grpSpPr>
        <p:sp>
          <p:nvSpPr>
            <p:cNvPr id="3" name="Freeform 4">
              <a:extLst>
                <a:ext uri="{FF2B5EF4-FFF2-40B4-BE49-F238E27FC236}">
                  <a16:creationId xmlns:a16="http://schemas.microsoft.com/office/drawing/2014/main" id="{CCE31429-C436-DC6D-F926-30FC1EBAFAEE}"/>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5">
              <a:extLst>
                <a:ext uri="{FF2B5EF4-FFF2-40B4-BE49-F238E27FC236}">
                  <a16:creationId xmlns:a16="http://schemas.microsoft.com/office/drawing/2014/main" id="{C2711FE2-B313-63C0-669D-571412BCD26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TextBox 102">
            <a:extLst>
              <a:ext uri="{FF2B5EF4-FFF2-40B4-BE49-F238E27FC236}">
                <a16:creationId xmlns:a16="http://schemas.microsoft.com/office/drawing/2014/main" id="{B40832C1-8EC4-F8B3-E1FE-40B3A12B8336}"/>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pic>
        <p:nvPicPr>
          <p:cNvPr id="10" name="Imagen 9">
            <a:extLst>
              <a:ext uri="{FF2B5EF4-FFF2-40B4-BE49-F238E27FC236}">
                <a16:creationId xmlns:a16="http://schemas.microsoft.com/office/drawing/2014/main" id="{B1021909-75BC-B8EB-5F06-09EC8384C824}"/>
              </a:ext>
            </a:extLst>
          </p:cNvPr>
          <p:cNvPicPr>
            <a:picLocks noChangeAspect="1"/>
          </p:cNvPicPr>
          <p:nvPr/>
        </p:nvPicPr>
        <p:blipFill>
          <a:blip r:embed="rId3"/>
          <a:stretch>
            <a:fillRect/>
          </a:stretch>
        </p:blipFill>
        <p:spPr>
          <a:xfrm>
            <a:off x="26205" y="73784"/>
            <a:ext cx="1795393" cy="624045"/>
          </a:xfrm>
          <a:prstGeom prst="rect">
            <a:avLst/>
          </a:prstGeom>
        </p:spPr>
      </p:pic>
      <p:pic>
        <p:nvPicPr>
          <p:cNvPr id="11" name="Imagen 10">
            <a:extLst>
              <a:ext uri="{FF2B5EF4-FFF2-40B4-BE49-F238E27FC236}">
                <a16:creationId xmlns:a16="http://schemas.microsoft.com/office/drawing/2014/main" id="{598FB1DC-6A94-23A3-B7B5-3A4898C57171}"/>
              </a:ext>
            </a:extLst>
          </p:cNvPr>
          <p:cNvPicPr>
            <a:picLocks noChangeAspect="1"/>
          </p:cNvPicPr>
          <p:nvPr/>
        </p:nvPicPr>
        <p:blipFill>
          <a:blip r:embed="rId4"/>
          <a:stretch>
            <a:fillRect/>
          </a:stretch>
        </p:blipFill>
        <p:spPr>
          <a:xfrm>
            <a:off x="11048939" y="-32220"/>
            <a:ext cx="1255365" cy="888159"/>
          </a:xfrm>
          <a:prstGeom prst="rect">
            <a:avLst/>
          </a:prstGeom>
        </p:spPr>
      </p:pic>
    </p:spTree>
    <p:extLst>
      <p:ext uri="{BB962C8B-B14F-4D97-AF65-F5344CB8AC3E}">
        <p14:creationId xmlns:p14="http://schemas.microsoft.com/office/powerpoint/2010/main" val="3630336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4957732" y="6626941"/>
            <a:ext cx="2015295" cy="276999"/>
          </a:xfrm>
          <a:prstGeom prst="rect">
            <a:avLst/>
          </a:prstGeom>
          <a:noFill/>
        </p:spPr>
        <p:txBody>
          <a:bodyPr wrap="none" rtlCol="0">
            <a:spAutoFit/>
          </a:bodyPr>
          <a:lstStyle/>
          <a:p>
            <a:r>
              <a:rPr lang="es-CO" sz="1200" b="1">
                <a:solidFill>
                  <a:schemeClr val="bg1"/>
                </a:solidFill>
                <a:latin typeface="Abadi" panose="020B0604020104020204" pitchFamily="34" charset="0"/>
              </a:rPr>
              <a:t>www.supertransporte.gov.co</a:t>
            </a:r>
          </a:p>
        </p:txBody>
      </p:sp>
      <p:pic>
        <p:nvPicPr>
          <p:cNvPr id="4" name="Imagen 3">
            <a:extLst>
              <a:ext uri="{FF2B5EF4-FFF2-40B4-BE49-F238E27FC236}">
                <a16:creationId xmlns:a16="http://schemas.microsoft.com/office/drawing/2014/main" id="{77C45466-F45F-A96C-9ECB-AF8A6C3DEB7C}"/>
              </a:ext>
            </a:extLst>
          </p:cNvPr>
          <p:cNvPicPr>
            <a:picLocks noChangeAspect="1"/>
          </p:cNvPicPr>
          <p:nvPr/>
        </p:nvPicPr>
        <p:blipFill>
          <a:blip r:embed="rId3"/>
          <a:stretch>
            <a:fillRect/>
          </a:stretch>
        </p:blipFill>
        <p:spPr>
          <a:xfrm>
            <a:off x="9137403" y="-145621"/>
            <a:ext cx="1823688" cy="1298466"/>
          </a:xfrm>
          <a:prstGeom prst="rect">
            <a:avLst/>
          </a:prstGeom>
        </p:spPr>
      </p:pic>
      <p:pic>
        <p:nvPicPr>
          <p:cNvPr id="3" name="Imagen 2" descr="Diagrama&#10;&#10;Descripción generada automáticamente">
            <a:extLst>
              <a:ext uri="{FF2B5EF4-FFF2-40B4-BE49-F238E27FC236}">
                <a16:creationId xmlns:a16="http://schemas.microsoft.com/office/drawing/2014/main" id="{96880466-C698-0D5F-B62F-1B371FE2ED7E}"/>
              </a:ext>
            </a:extLst>
          </p:cNvPr>
          <p:cNvPicPr>
            <a:picLocks noChangeAspect="1"/>
          </p:cNvPicPr>
          <p:nvPr/>
        </p:nvPicPr>
        <p:blipFill>
          <a:blip r:embed="rId4"/>
          <a:stretch>
            <a:fillRect/>
          </a:stretch>
        </p:blipFill>
        <p:spPr>
          <a:xfrm>
            <a:off x="17811" y="1622323"/>
            <a:ext cx="4072407" cy="4545573"/>
          </a:xfrm>
          <a:prstGeom prst="rect">
            <a:avLst/>
          </a:prstGeom>
        </p:spPr>
      </p:pic>
      <p:sp>
        <p:nvSpPr>
          <p:cNvPr id="5" name="CuadroTexto 4">
            <a:extLst>
              <a:ext uri="{FF2B5EF4-FFF2-40B4-BE49-F238E27FC236}">
                <a16:creationId xmlns:a16="http://schemas.microsoft.com/office/drawing/2014/main" id="{A5DD9007-1824-0111-8B15-6EBD055F3EBF}"/>
              </a:ext>
            </a:extLst>
          </p:cNvPr>
          <p:cNvSpPr txBox="1"/>
          <p:nvPr/>
        </p:nvSpPr>
        <p:spPr>
          <a:xfrm>
            <a:off x="2142753" y="53276"/>
            <a:ext cx="7187381" cy="954107"/>
          </a:xfrm>
          <a:prstGeom prst="rect">
            <a:avLst/>
          </a:prstGeom>
          <a:noFill/>
        </p:spPr>
        <p:txBody>
          <a:bodyPr wrap="square" rtlCol="0">
            <a:spAutoFit/>
          </a:bodyPr>
          <a:lstStyle/>
          <a:p>
            <a:pPr algn="ctr"/>
            <a:r>
              <a:rPr lang="es-CO" sz="2800" b="1" dirty="0">
                <a:latin typeface="Nunito" pitchFamily="2" charset="0"/>
              </a:rPr>
              <a:t>Estado de los reportes por vigilados - PESV</a:t>
            </a:r>
          </a:p>
        </p:txBody>
      </p:sp>
      <p:sp>
        <p:nvSpPr>
          <p:cNvPr id="6" name="CuadroTexto 5">
            <a:extLst>
              <a:ext uri="{FF2B5EF4-FFF2-40B4-BE49-F238E27FC236}">
                <a16:creationId xmlns:a16="http://schemas.microsoft.com/office/drawing/2014/main" id="{8F758420-9D41-BBA3-15CA-8F229726763B}"/>
              </a:ext>
            </a:extLst>
          </p:cNvPr>
          <p:cNvSpPr txBox="1"/>
          <p:nvPr/>
        </p:nvSpPr>
        <p:spPr>
          <a:xfrm>
            <a:off x="-70679" y="3590179"/>
            <a:ext cx="1398035" cy="523220"/>
          </a:xfrm>
          <a:prstGeom prst="rect">
            <a:avLst/>
          </a:prstGeom>
          <a:noFill/>
        </p:spPr>
        <p:txBody>
          <a:bodyPr wrap="square" rtlCol="0">
            <a:spAutoFit/>
          </a:bodyPr>
          <a:lstStyle/>
          <a:p>
            <a:r>
              <a:rPr lang="es-CO" sz="2800" b="1" u="sng">
                <a:effectLst>
                  <a:outerShdw blurRad="38100" dist="38100" dir="2700000" algn="tl">
                    <a:srgbClr val="000000">
                      <a:alpha val="43137"/>
                    </a:srgbClr>
                  </a:outerShdw>
                </a:effectLst>
                <a:latin typeface="Nunito" pitchFamily="2" charset="0"/>
              </a:rPr>
              <a:t>8.074</a:t>
            </a:r>
          </a:p>
        </p:txBody>
      </p:sp>
      <p:pic>
        <p:nvPicPr>
          <p:cNvPr id="19" name="Imagen 18">
            <a:extLst>
              <a:ext uri="{FF2B5EF4-FFF2-40B4-BE49-F238E27FC236}">
                <a16:creationId xmlns:a16="http://schemas.microsoft.com/office/drawing/2014/main" id="{F933F281-7FA4-0C0F-3B68-853EE737F7F2}"/>
              </a:ext>
            </a:extLst>
          </p:cNvPr>
          <p:cNvPicPr>
            <a:picLocks noChangeAspect="1"/>
          </p:cNvPicPr>
          <p:nvPr/>
        </p:nvPicPr>
        <p:blipFill>
          <a:blip r:embed="rId5"/>
          <a:stretch>
            <a:fillRect/>
          </a:stretch>
        </p:blipFill>
        <p:spPr>
          <a:xfrm>
            <a:off x="4301616" y="1668747"/>
            <a:ext cx="7600336" cy="4452724"/>
          </a:xfrm>
          <a:prstGeom prst="rect">
            <a:avLst/>
          </a:prstGeom>
        </p:spPr>
      </p:pic>
      <p:grpSp>
        <p:nvGrpSpPr>
          <p:cNvPr id="2" name="Group 3">
            <a:extLst>
              <a:ext uri="{FF2B5EF4-FFF2-40B4-BE49-F238E27FC236}">
                <a16:creationId xmlns:a16="http://schemas.microsoft.com/office/drawing/2014/main" id="{F721308B-6410-AE2D-53F0-2CC1120A278E}"/>
              </a:ext>
            </a:extLst>
          </p:cNvPr>
          <p:cNvGrpSpPr/>
          <p:nvPr/>
        </p:nvGrpSpPr>
        <p:grpSpPr>
          <a:xfrm>
            <a:off x="-1" y="6588330"/>
            <a:ext cx="12192001" cy="295071"/>
            <a:chOff x="0" y="0"/>
            <a:chExt cx="5103511" cy="116571"/>
          </a:xfrm>
        </p:grpSpPr>
        <p:sp>
          <p:nvSpPr>
            <p:cNvPr id="7" name="Freeform 4">
              <a:extLst>
                <a:ext uri="{FF2B5EF4-FFF2-40B4-BE49-F238E27FC236}">
                  <a16:creationId xmlns:a16="http://schemas.microsoft.com/office/drawing/2014/main" id="{9C5B7645-066C-408F-ADAC-5D3D9320612E}"/>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5">
              <a:extLst>
                <a:ext uri="{FF2B5EF4-FFF2-40B4-BE49-F238E27FC236}">
                  <a16:creationId xmlns:a16="http://schemas.microsoft.com/office/drawing/2014/main" id="{2C1AB060-15B6-6C5C-29D9-4C55AB18453C}"/>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TextBox 102">
            <a:extLst>
              <a:ext uri="{FF2B5EF4-FFF2-40B4-BE49-F238E27FC236}">
                <a16:creationId xmlns:a16="http://schemas.microsoft.com/office/drawing/2014/main" id="{83805166-25D2-3EF3-677A-A0FCEC18C3AC}"/>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1458161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2141581" y="2392766"/>
            <a:ext cx="6518942" cy="1569660"/>
          </a:xfrm>
          <a:prstGeom prst="rect">
            <a:avLst/>
          </a:prstGeom>
          <a:noFill/>
        </p:spPr>
        <p:txBody>
          <a:bodyPr wrap="square" rtlCol="0">
            <a:spAutoFit/>
          </a:bodyPr>
          <a:lstStyle/>
          <a:p>
            <a:pPr algn="ctr"/>
            <a:r>
              <a:rPr lang="es-CO" sz="3200" b="1" dirty="0">
                <a:solidFill>
                  <a:schemeClr val="bg1"/>
                </a:solidFill>
                <a:latin typeface="Nunito" pitchFamily="2" charset="0"/>
              </a:rPr>
              <a:t>Estrategia en alianza con la ANSV – Intervención de Municipios</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60227" y="1959531"/>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67091" y="2089098"/>
            <a:ext cx="2347759" cy="1671604"/>
          </a:xfrm>
          <a:prstGeom prst="rect">
            <a:avLst/>
          </a:prstGeom>
        </p:spPr>
      </p:pic>
    </p:spTree>
    <p:extLst>
      <p:ext uri="{BB962C8B-B14F-4D97-AF65-F5344CB8AC3E}">
        <p14:creationId xmlns:p14="http://schemas.microsoft.com/office/powerpoint/2010/main" val="3078780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EEEAA87-AC05-491F-1280-97ABC2596684}"/>
              </a:ext>
            </a:extLst>
          </p:cNvPr>
          <p:cNvPicPr>
            <a:picLocks noChangeAspect="1"/>
          </p:cNvPicPr>
          <p:nvPr/>
        </p:nvPicPr>
        <p:blipFill>
          <a:blip r:embed="rId2"/>
          <a:stretch>
            <a:fillRect/>
          </a:stretch>
        </p:blipFill>
        <p:spPr>
          <a:xfrm>
            <a:off x="0" y="-1155417"/>
            <a:ext cx="12192000" cy="8010203"/>
          </a:xfrm>
          <a:prstGeom prst="rect">
            <a:avLst/>
          </a:prstGeom>
        </p:spPr>
      </p:pic>
      <p:sp>
        <p:nvSpPr>
          <p:cNvPr id="6" name="CuadroTexto 5">
            <a:extLst>
              <a:ext uri="{FF2B5EF4-FFF2-40B4-BE49-F238E27FC236}">
                <a16:creationId xmlns:a16="http://schemas.microsoft.com/office/drawing/2014/main" id="{43961784-A23C-BA19-7252-A2EFBCEDF05C}"/>
              </a:ext>
            </a:extLst>
          </p:cNvPr>
          <p:cNvSpPr txBox="1"/>
          <p:nvPr/>
        </p:nvSpPr>
        <p:spPr>
          <a:xfrm>
            <a:off x="2617485" y="73091"/>
            <a:ext cx="8001937" cy="954107"/>
          </a:xfrm>
          <a:prstGeom prst="rect">
            <a:avLst/>
          </a:prstGeom>
          <a:noFill/>
        </p:spPr>
        <p:txBody>
          <a:bodyPr wrap="square" rtlCol="0">
            <a:spAutoFit/>
          </a:bodyPr>
          <a:lstStyle/>
          <a:p>
            <a:pPr algn="ctr"/>
            <a:r>
              <a:rPr lang="es-CO" sz="2800" b="1" dirty="0">
                <a:latin typeface="Nunito" pitchFamily="2" charset="77"/>
              </a:rPr>
              <a:t>Estrategia en alianza con la ANSV – Intervención de Municipios</a:t>
            </a:r>
          </a:p>
        </p:txBody>
      </p:sp>
      <p:sp>
        <p:nvSpPr>
          <p:cNvPr id="18" name="CuadroTexto 17">
            <a:extLst>
              <a:ext uri="{FF2B5EF4-FFF2-40B4-BE49-F238E27FC236}">
                <a16:creationId xmlns:a16="http://schemas.microsoft.com/office/drawing/2014/main" id="{64ADBD0B-A579-6715-83E5-1E88E1B9C50A}"/>
              </a:ext>
            </a:extLst>
          </p:cNvPr>
          <p:cNvSpPr txBox="1"/>
          <p:nvPr/>
        </p:nvSpPr>
        <p:spPr>
          <a:xfrm>
            <a:off x="5039614" y="6599645"/>
            <a:ext cx="2347759" cy="307777"/>
          </a:xfrm>
          <a:prstGeom prst="rect">
            <a:avLst/>
          </a:prstGeom>
          <a:noFill/>
        </p:spPr>
        <p:txBody>
          <a:bodyPr wrap="none" rtlCol="0">
            <a:spAutoFit/>
          </a:bodyPr>
          <a:lstStyle/>
          <a:p>
            <a:r>
              <a:rPr lang="es-CO" sz="1400" b="1" err="1">
                <a:solidFill>
                  <a:schemeClr val="bg1"/>
                </a:solidFill>
              </a:rPr>
              <a:t>www.supertransporte.gov.co</a:t>
            </a:r>
            <a:endParaRPr lang="es-CO" sz="1400" b="1">
              <a:solidFill>
                <a:schemeClr val="bg1"/>
              </a:solidFill>
            </a:endParaRPr>
          </a:p>
        </p:txBody>
      </p:sp>
      <p:pic>
        <p:nvPicPr>
          <p:cNvPr id="3" name="Imagen 2">
            <a:extLst>
              <a:ext uri="{FF2B5EF4-FFF2-40B4-BE49-F238E27FC236}">
                <a16:creationId xmlns:a16="http://schemas.microsoft.com/office/drawing/2014/main" id="{DAD633D3-096A-A2EF-57AA-610640A1D2D4}"/>
              </a:ext>
            </a:extLst>
          </p:cNvPr>
          <p:cNvPicPr>
            <a:picLocks noChangeAspect="1"/>
          </p:cNvPicPr>
          <p:nvPr/>
        </p:nvPicPr>
        <p:blipFill>
          <a:blip r:embed="rId3"/>
          <a:stretch>
            <a:fillRect/>
          </a:stretch>
        </p:blipFill>
        <p:spPr>
          <a:xfrm>
            <a:off x="411046" y="227381"/>
            <a:ext cx="1795393" cy="624045"/>
          </a:xfrm>
          <a:prstGeom prst="rect">
            <a:avLst/>
          </a:prstGeom>
        </p:spPr>
      </p:pic>
      <p:pic>
        <p:nvPicPr>
          <p:cNvPr id="4" name="Imagen 3">
            <a:extLst>
              <a:ext uri="{FF2B5EF4-FFF2-40B4-BE49-F238E27FC236}">
                <a16:creationId xmlns:a16="http://schemas.microsoft.com/office/drawing/2014/main" id="{FA840F05-AE1D-DB4A-A6F9-E95E7120966A}"/>
              </a:ext>
            </a:extLst>
          </p:cNvPr>
          <p:cNvPicPr>
            <a:picLocks noChangeAspect="1"/>
          </p:cNvPicPr>
          <p:nvPr/>
        </p:nvPicPr>
        <p:blipFill>
          <a:blip r:embed="rId4"/>
          <a:stretch>
            <a:fillRect/>
          </a:stretch>
        </p:blipFill>
        <p:spPr>
          <a:xfrm>
            <a:off x="10679013" y="119180"/>
            <a:ext cx="1255365" cy="888159"/>
          </a:xfrm>
          <a:prstGeom prst="rect">
            <a:avLst/>
          </a:prstGeom>
        </p:spPr>
      </p:pic>
      <p:sp>
        <p:nvSpPr>
          <p:cNvPr id="14" name="Rectángulo 13">
            <a:extLst>
              <a:ext uri="{FF2B5EF4-FFF2-40B4-BE49-F238E27FC236}">
                <a16:creationId xmlns:a16="http://schemas.microsoft.com/office/drawing/2014/main" id="{F420C900-E71B-F340-D04A-5ED12FFE19C0}"/>
              </a:ext>
            </a:extLst>
          </p:cNvPr>
          <p:cNvSpPr/>
          <p:nvPr/>
        </p:nvSpPr>
        <p:spPr>
          <a:xfrm>
            <a:off x="8113059" y="2429436"/>
            <a:ext cx="3943809" cy="18532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_tradnl" b="1" dirty="0"/>
          </a:p>
          <a:p>
            <a:pPr algn="ctr"/>
            <a:r>
              <a:rPr lang="es-ES_tradnl" b="1" dirty="0"/>
              <a:t>INTERVENCIONES </a:t>
            </a:r>
          </a:p>
          <a:p>
            <a:endParaRPr lang="es-ES_tradnl" dirty="0"/>
          </a:p>
          <a:p>
            <a:pPr marL="285750" indent="-285750">
              <a:buFont typeface="Arial" panose="020B0604020202020204" pitchFamily="34" charset="0"/>
              <a:buChar char="•"/>
            </a:pPr>
            <a:r>
              <a:rPr lang="es-ES_tradnl" dirty="0"/>
              <a:t>10 Organismos de Tránsito. – 2023</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a:t>2 Organismos de Tránsito. – ( Enero – Marzo ) 2024 </a:t>
            </a:r>
          </a:p>
          <a:p>
            <a:endParaRPr lang="es-ES_tradnl" dirty="0"/>
          </a:p>
        </p:txBody>
      </p:sp>
      <p:graphicFrame>
        <p:nvGraphicFramePr>
          <p:cNvPr id="15" name="Diagrama 14">
            <a:extLst>
              <a:ext uri="{FF2B5EF4-FFF2-40B4-BE49-F238E27FC236}">
                <a16:creationId xmlns:a16="http://schemas.microsoft.com/office/drawing/2014/main" id="{6D0C5722-7D1A-D4EB-8E73-1C2460E0D4F9}"/>
              </a:ext>
            </a:extLst>
          </p:cNvPr>
          <p:cNvGraphicFramePr/>
          <p:nvPr/>
        </p:nvGraphicFramePr>
        <p:xfrm>
          <a:off x="257622" y="1007339"/>
          <a:ext cx="7479553" cy="57284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Elipse 15">
            <a:extLst>
              <a:ext uri="{FF2B5EF4-FFF2-40B4-BE49-F238E27FC236}">
                <a16:creationId xmlns:a16="http://schemas.microsoft.com/office/drawing/2014/main" id="{4D7C1AEB-2BA2-2F77-C1DA-0308D41211B3}"/>
              </a:ext>
            </a:extLst>
          </p:cNvPr>
          <p:cNvSpPr/>
          <p:nvPr/>
        </p:nvSpPr>
        <p:spPr>
          <a:xfrm>
            <a:off x="359949" y="5291864"/>
            <a:ext cx="1093442" cy="1117594"/>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lang="es-ES_tradnl" sz="4000" dirty="0">
                <a:solidFill>
                  <a:schemeClr val="bg1"/>
                </a:solidFill>
              </a:rPr>
              <a:t>4</a:t>
            </a:r>
          </a:p>
        </p:txBody>
      </p:sp>
      <p:sp>
        <p:nvSpPr>
          <p:cNvPr id="17" name="Elipse 16">
            <a:extLst>
              <a:ext uri="{FF2B5EF4-FFF2-40B4-BE49-F238E27FC236}">
                <a16:creationId xmlns:a16="http://schemas.microsoft.com/office/drawing/2014/main" id="{81D619AB-40FA-C957-3894-AF8AEBD06D81}"/>
              </a:ext>
            </a:extLst>
          </p:cNvPr>
          <p:cNvSpPr/>
          <p:nvPr/>
        </p:nvSpPr>
        <p:spPr>
          <a:xfrm>
            <a:off x="854200" y="2625959"/>
            <a:ext cx="1093442" cy="1117594"/>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lang="es-ES_tradnl" sz="4000" dirty="0">
                <a:solidFill>
                  <a:schemeClr val="bg1"/>
                </a:solidFill>
              </a:rPr>
              <a:t>2</a:t>
            </a:r>
          </a:p>
        </p:txBody>
      </p:sp>
      <p:sp>
        <p:nvSpPr>
          <p:cNvPr id="19" name="Elipse 18">
            <a:extLst>
              <a:ext uri="{FF2B5EF4-FFF2-40B4-BE49-F238E27FC236}">
                <a16:creationId xmlns:a16="http://schemas.microsoft.com/office/drawing/2014/main" id="{3BC1EF40-FC10-900D-3FB6-B9C52BA73588}"/>
              </a:ext>
            </a:extLst>
          </p:cNvPr>
          <p:cNvSpPr/>
          <p:nvPr/>
        </p:nvSpPr>
        <p:spPr>
          <a:xfrm>
            <a:off x="854200" y="3988559"/>
            <a:ext cx="1093442" cy="1117594"/>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lang="es-ES_tradnl" sz="4000" dirty="0">
                <a:solidFill>
                  <a:schemeClr val="bg1"/>
                </a:solidFill>
              </a:rPr>
              <a:t>3</a:t>
            </a:r>
          </a:p>
        </p:txBody>
      </p:sp>
      <p:sp>
        <p:nvSpPr>
          <p:cNvPr id="20" name="Elipse 19">
            <a:extLst>
              <a:ext uri="{FF2B5EF4-FFF2-40B4-BE49-F238E27FC236}">
                <a16:creationId xmlns:a16="http://schemas.microsoft.com/office/drawing/2014/main" id="{5E042B28-C6E2-6D75-B0F3-2D7E04A340F8}"/>
              </a:ext>
            </a:extLst>
          </p:cNvPr>
          <p:cNvSpPr/>
          <p:nvPr/>
        </p:nvSpPr>
        <p:spPr>
          <a:xfrm>
            <a:off x="359949" y="1311842"/>
            <a:ext cx="1093442" cy="1117594"/>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lang="es-ES_tradnl" sz="4000" dirty="0">
                <a:solidFill>
                  <a:schemeClr val="bg1"/>
                </a:solidFill>
              </a:rPr>
              <a:t>1</a:t>
            </a:r>
          </a:p>
        </p:txBody>
      </p:sp>
    </p:spTree>
    <p:extLst>
      <p:ext uri="{BB962C8B-B14F-4D97-AF65-F5344CB8AC3E}">
        <p14:creationId xmlns:p14="http://schemas.microsoft.com/office/powerpoint/2010/main" val="4110598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2414850" y="2350189"/>
            <a:ext cx="5720157" cy="1938992"/>
          </a:xfrm>
          <a:prstGeom prst="rect">
            <a:avLst/>
          </a:prstGeom>
          <a:noFill/>
        </p:spPr>
        <p:txBody>
          <a:bodyPr wrap="square" rtlCol="0">
            <a:spAutoFit/>
          </a:bodyPr>
          <a:lstStyle/>
          <a:p>
            <a:pPr algn="ctr"/>
            <a:r>
              <a:rPr lang="es-CO" sz="4000" b="1" dirty="0">
                <a:solidFill>
                  <a:schemeClr val="bg1"/>
                </a:solidFill>
                <a:latin typeface="Nunito" pitchFamily="2" charset="0"/>
              </a:rPr>
              <a:t>Estrategia contra la ilegalidad en el sector Transporte </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60227" y="1959531"/>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67091" y="2089098"/>
            <a:ext cx="2347759" cy="1671604"/>
          </a:xfrm>
          <a:prstGeom prst="rect">
            <a:avLst/>
          </a:prstGeom>
        </p:spPr>
      </p:pic>
    </p:spTree>
    <p:extLst>
      <p:ext uri="{BB962C8B-B14F-4D97-AF65-F5344CB8AC3E}">
        <p14:creationId xmlns:p14="http://schemas.microsoft.com/office/powerpoint/2010/main" val="4214875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AE8F5FE-28C3-9E98-AD5F-754642707B18}"/>
              </a:ext>
            </a:extLst>
          </p:cNvPr>
          <p:cNvSpPr txBox="1"/>
          <p:nvPr/>
        </p:nvSpPr>
        <p:spPr>
          <a:xfrm>
            <a:off x="1845073" y="237351"/>
            <a:ext cx="8516722" cy="461665"/>
          </a:xfrm>
          <a:prstGeom prst="rect">
            <a:avLst/>
          </a:prstGeom>
          <a:noFill/>
        </p:spPr>
        <p:txBody>
          <a:bodyPr wrap="square" lIns="91440" tIns="45720" rIns="91440" bIns="45720" rtlCol="0" anchor="t">
            <a:spAutoFit/>
          </a:bodyPr>
          <a:lstStyle/>
          <a:p>
            <a:pPr algn="ctr"/>
            <a:r>
              <a:rPr lang="es-ES" sz="2400" b="1" dirty="0">
                <a:latin typeface="Nunito"/>
              </a:rPr>
              <a:t>Estrategia contra la ilegalidad en el sector Transporte </a:t>
            </a:r>
            <a:endParaRPr lang="es-ES" sz="2400" b="1" dirty="0">
              <a:latin typeface="Nunito" pitchFamily="2" charset="77"/>
            </a:endParaRPr>
          </a:p>
        </p:txBody>
      </p:sp>
      <p:sp>
        <p:nvSpPr>
          <p:cNvPr id="2" name="CuadroTexto 1">
            <a:extLst>
              <a:ext uri="{FF2B5EF4-FFF2-40B4-BE49-F238E27FC236}">
                <a16:creationId xmlns:a16="http://schemas.microsoft.com/office/drawing/2014/main" id="{DD1DB1B4-4996-0045-2906-774BED5D8C1E}"/>
              </a:ext>
            </a:extLst>
          </p:cNvPr>
          <p:cNvSpPr txBox="1"/>
          <p:nvPr/>
        </p:nvSpPr>
        <p:spPr>
          <a:xfrm>
            <a:off x="4787053" y="6488824"/>
            <a:ext cx="42588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prstClr val="white"/>
                </a:solidFill>
                <a:effectLst/>
                <a:uLnTx/>
                <a:uFillTx/>
                <a:latin typeface="Nunito" pitchFamily="2" charset="77"/>
              </a:rPr>
              <a:t>www.supertransporte.gov.co</a:t>
            </a:r>
          </a:p>
        </p:txBody>
      </p:sp>
      <p:sp>
        <p:nvSpPr>
          <p:cNvPr id="6" name="CuadroTexto 5">
            <a:extLst>
              <a:ext uri="{FF2B5EF4-FFF2-40B4-BE49-F238E27FC236}">
                <a16:creationId xmlns:a16="http://schemas.microsoft.com/office/drawing/2014/main" id="{143B48A0-1948-EEC7-421A-575D104759C1}"/>
              </a:ext>
            </a:extLst>
          </p:cNvPr>
          <p:cNvSpPr txBox="1"/>
          <p:nvPr/>
        </p:nvSpPr>
        <p:spPr>
          <a:xfrm>
            <a:off x="1680646" y="1014748"/>
            <a:ext cx="9309462" cy="1988184"/>
          </a:xfrm>
          <a:prstGeom prst="roundRect">
            <a:avLst/>
          </a:prstGeom>
          <a:solidFill>
            <a:schemeClr val="tx2"/>
          </a:solidFill>
        </p:spPr>
        <p:style>
          <a:lnRef idx="2">
            <a:schemeClr val="accent1"/>
          </a:lnRef>
          <a:fillRef idx="1">
            <a:schemeClr val="lt1"/>
          </a:fillRef>
          <a:effectRef idx="0">
            <a:schemeClr val="accent1"/>
          </a:effectRef>
          <a:fontRef idx="minor">
            <a:schemeClr val="dk1"/>
          </a:fontRef>
        </p:style>
        <p:txBody>
          <a:bodyPr spcFirstLastPara="0" vert="horz" wrap="square" lIns="99568" tIns="99568" rIns="99568" bIns="99568" numCol="1" spcCol="1270" anchor="ctr" anchorCtr="0">
            <a:noAutofit/>
          </a:bodyPr>
          <a:lstStyle/>
          <a:p>
            <a:pPr marL="285750" lvl="0" indent="-285750">
              <a:buFont typeface="Wingdings" pitchFamily="2" charset="2"/>
              <a:buChar char="Ø"/>
            </a:pPr>
            <a:r>
              <a:rPr lang="es-ES" dirty="0">
                <a:solidFill>
                  <a:schemeClr val="bg1"/>
                </a:solidFill>
              </a:rPr>
              <a:t>Fase 1. Recolección de información ( Octubre – diciembre  2022 )</a:t>
            </a:r>
          </a:p>
          <a:p>
            <a:pPr marL="285750" indent="-285750">
              <a:buFont typeface="Wingdings" pitchFamily="2" charset="2"/>
              <a:buChar char="Ø"/>
            </a:pPr>
            <a:r>
              <a:rPr lang="es-ES" dirty="0">
                <a:solidFill>
                  <a:schemeClr val="bg1"/>
                </a:solidFill>
              </a:rPr>
              <a:t>Fase 2. Análisis de Datos ( Enero  2023– septiembre 2023) </a:t>
            </a:r>
          </a:p>
          <a:p>
            <a:pPr marL="285750" indent="-285750">
              <a:buFont typeface="Wingdings" pitchFamily="2" charset="2"/>
              <a:buChar char="Ø"/>
            </a:pPr>
            <a:r>
              <a:rPr lang="es-ES" dirty="0">
                <a:solidFill>
                  <a:schemeClr val="bg1"/>
                </a:solidFill>
              </a:rPr>
              <a:t>Fase 3. Diagnóstico ( Octubre – 2023)</a:t>
            </a:r>
          </a:p>
          <a:p>
            <a:pPr marL="285750" indent="-285750">
              <a:buFont typeface="Wingdings" pitchFamily="2" charset="2"/>
              <a:buChar char="Ø"/>
            </a:pPr>
            <a:r>
              <a:rPr lang="es-ES" dirty="0">
                <a:solidFill>
                  <a:schemeClr val="bg1"/>
                </a:solidFill>
              </a:rPr>
              <a:t>Fase 4. Hoja de Ruta de desarrollo e implementación de Aplicativos Digitales (octubre 2023)</a:t>
            </a:r>
          </a:p>
          <a:p>
            <a:pPr marL="285750" indent="-285750">
              <a:buFont typeface="Wingdings" pitchFamily="2" charset="2"/>
              <a:buChar char="Ø"/>
            </a:pPr>
            <a:r>
              <a:rPr lang="es-ES" dirty="0">
                <a:solidFill>
                  <a:schemeClr val="bg1"/>
                </a:solidFill>
                <a:sym typeface="Wingdings" pitchFamily="2" charset="2"/>
              </a:rPr>
              <a:t>Fase 5. Implementación y Seguimiento (2023 a 2026)</a:t>
            </a:r>
            <a:r>
              <a:rPr lang="es-ES" dirty="0">
                <a:solidFill>
                  <a:schemeClr val="bg1"/>
                </a:solidFill>
              </a:rPr>
              <a:t> </a:t>
            </a:r>
          </a:p>
        </p:txBody>
      </p:sp>
      <p:grpSp>
        <p:nvGrpSpPr>
          <p:cNvPr id="9" name="Grupo 8">
            <a:extLst>
              <a:ext uri="{FF2B5EF4-FFF2-40B4-BE49-F238E27FC236}">
                <a16:creationId xmlns:a16="http://schemas.microsoft.com/office/drawing/2014/main" id="{098CD928-7CA9-8ADE-D2FC-2ED4D798FEC5}"/>
              </a:ext>
            </a:extLst>
          </p:cNvPr>
          <p:cNvGrpSpPr/>
          <p:nvPr/>
        </p:nvGrpSpPr>
        <p:grpSpPr>
          <a:xfrm>
            <a:off x="436242" y="3152738"/>
            <a:ext cx="5467300" cy="643684"/>
            <a:chOff x="0" y="1394642"/>
            <a:chExt cx="2505186" cy="1252184"/>
          </a:xfrm>
          <a:solidFill>
            <a:schemeClr val="bg2">
              <a:lumMod val="25000"/>
            </a:schemeClr>
          </a:solidFill>
        </p:grpSpPr>
        <p:sp>
          <p:nvSpPr>
            <p:cNvPr id="10" name="Rectángulo redondeado 9">
              <a:extLst>
                <a:ext uri="{FF2B5EF4-FFF2-40B4-BE49-F238E27FC236}">
                  <a16:creationId xmlns:a16="http://schemas.microsoft.com/office/drawing/2014/main" id="{BF4693C4-1FD7-2939-F5C2-B7E2EDFE5947}"/>
                </a:ext>
              </a:extLst>
            </p:cNvPr>
            <p:cNvSpPr/>
            <p:nvPr/>
          </p:nvSpPr>
          <p:spPr>
            <a:xfrm>
              <a:off x="0" y="1394642"/>
              <a:ext cx="2505186" cy="125218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s-ES_tradnl"/>
            </a:p>
          </p:txBody>
        </p:sp>
        <p:sp>
          <p:nvSpPr>
            <p:cNvPr id="11" name="CuadroTexto 10">
              <a:extLst>
                <a:ext uri="{FF2B5EF4-FFF2-40B4-BE49-F238E27FC236}">
                  <a16:creationId xmlns:a16="http://schemas.microsoft.com/office/drawing/2014/main" id="{B7E12390-C79E-B99C-2282-F12D6D199380}"/>
                </a:ext>
              </a:extLst>
            </p:cNvPr>
            <p:cNvSpPr txBox="1"/>
            <p:nvPr/>
          </p:nvSpPr>
          <p:spPr>
            <a:xfrm>
              <a:off x="36675" y="1431317"/>
              <a:ext cx="2431836" cy="11788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Conductas asociadas al transporte pasajeros y carga</a:t>
              </a:r>
            </a:p>
          </p:txBody>
        </p:sp>
      </p:grpSp>
      <p:grpSp>
        <p:nvGrpSpPr>
          <p:cNvPr id="12" name="Grupo 11">
            <a:extLst>
              <a:ext uri="{FF2B5EF4-FFF2-40B4-BE49-F238E27FC236}">
                <a16:creationId xmlns:a16="http://schemas.microsoft.com/office/drawing/2014/main" id="{BBAA74B6-F5E3-447E-6587-521A891C8066}"/>
              </a:ext>
            </a:extLst>
          </p:cNvPr>
          <p:cNvGrpSpPr/>
          <p:nvPr/>
        </p:nvGrpSpPr>
        <p:grpSpPr>
          <a:xfrm>
            <a:off x="6103434" y="3143884"/>
            <a:ext cx="5634466" cy="661391"/>
            <a:chOff x="0" y="1394642"/>
            <a:chExt cx="2505186" cy="1252184"/>
          </a:xfrm>
          <a:solidFill>
            <a:schemeClr val="bg2">
              <a:lumMod val="25000"/>
            </a:schemeClr>
          </a:solidFill>
        </p:grpSpPr>
        <p:sp>
          <p:nvSpPr>
            <p:cNvPr id="13" name="Rectángulo redondeado 12">
              <a:extLst>
                <a:ext uri="{FF2B5EF4-FFF2-40B4-BE49-F238E27FC236}">
                  <a16:creationId xmlns:a16="http://schemas.microsoft.com/office/drawing/2014/main" id="{55D44863-3934-3735-421A-1FA3EDE809E9}"/>
                </a:ext>
              </a:extLst>
            </p:cNvPr>
            <p:cNvSpPr/>
            <p:nvPr/>
          </p:nvSpPr>
          <p:spPr>
            <a:xfrm>
              <a:off x="0" y="1394642"/>
              <a:ext cx="2505186" cy="125218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s-ES_tradnl"/>
            </a:p>
          </p:txBody>
        </p:sp>
        <p:sp>
          <p:nvSpPr>
            <p:cNvPr id="14" name="CuadroTexto 13">
              <a:extLst>
                <a:ext uri="{FF2B5EF4-FFF2-40B4-BE49-F238E27FC236}">
                  <a16:creationId xmlns:a16="http://schemas.microsoft.com/office/drawing/2014/main" id="{0025809F-2DBB-82B0-D4BA-F7594E2DEC56}"/>
                </a:ext>
              </a:extLst>
            </p:cNvPr>
            <p:cNvSpPr txBox="1"/>
            <p:nvPr/>
          </p:nvSpPr>
          <p:spPr>
            <a:xfrm>
              <a:off x="36675" y="1431317"/>
              <a:ext cx="2431836" cy="11788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a:r>
                <a:rPr lang="es-ES" sz="1800" dirty="0"/>
                <a:t>Particulares haciendo transporte publico </a:t>
              </a:r>
            </a:p>
          </p:txBody>
        </p:sp>
      </p:grpSp>
      <p:grpSp>
        <p:nvGrpSpPr>
          <p:cNvPr id="15" name="Grupo 14">
            <a:extLst>
              <a:ext uri="{FF2B5EF4-FFF2-40B4-BE49-F238E27FC236}">
                <a16:creationId xmlns:a16="http://schemas.microsoft.com/office/drawing/2014/main" id="{D30CC0CF-11CD-4EC9-EB8D-D14B0DFB64F2}"/>
              </a:ext>
            </a:extLst>
          </p:cNvPr>
          <p:cNvGrpSpPr/>
          <p:nvPr/>
        </p:nvGrpSpPr>
        <p:grpSpPr>
          <a:xfrm>
            <a:off x="436241" y="4006655"/>
            <a:ext cx="2159956" cy="986471"/>
            <a:chOff x="1043" y="2810140"/>
            <a:chExt cx="2505186" cy="1252184"/>
          </a:xfrm>
        </p:grpSpPr>
        <p:sp>
          <p:nvSpPr>
            <p:cNvPr id="16" name="Rectángulo redondeado 15">
              <a:extLst>
                <a:ext uri="{FF2B5EF4-FFF2-40B4-BE49-F238E27FC236}">
                  <a16:creationId xmlns:a16="http://schemas.microsoft.com/office/drawing/2014/main" id="{CAEBEA1C-3311-4219-8DEC-685E0333C71C}"/>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17" name="CuadroTexto 16">
              <a:extLst>
                <a:ext uri="{FF2B5EF4-FFF2-40B4-BE49-F238E27FC236}">
                  <a16:creationId xmlns:a16="http://schemas.microsoft.com/office/drawing/2014/main" id="{BBC09DAF-BC01-3F6C-5437-5E78ECE4095C}"/>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Control requisitos de habilitación y operación </a:t>
              </a:r>
            </a:p>
          </p:txBody>
        </p:sp>
      </p:grpSp>
      <p:grpSp>
        <p:nvGrpSpPr>
          <p:cNvPr id="52" name="Grupo 51">
            <a:extLst>
              <a:ext uri="{FF2B5EF4-FFF2-40B4-BE49-F238E27FC236}">
                <a16:creationId xmlns:a16="http://schemas.microsoft.com/office/drawing/2014/main" id="{987544A2-9E7D-6266-DA68-CD0297A6817B}"/>
              </a:ext>
            </a:extLst>
          </p:cNvPr>
          <p:cNvGrpSpPr/>
          <p:nvPr/>
        </p:nvGrpSpPr>
        <p:grpSpPr>
          <a:xfrm>
            <a:off x="2690962" y="4008347"/>
            <a:ext cx="2159956" cy="986471"/>
            <a:chOff x="1043" y="2810140"/>
            <a:chExt cx="2505186" cy="1252184"/>
          </a:xfrm>
        </p:grpSpPr>
        <p:sp>
          <p:nvSpPr>
            <p:cNvPr id="53" name="Rectángulo redondeado 52">
              <a:extLst>
                <a:ext uri="{FF2B5EF4-FFF2-40B4-BE49-F238E27FC236}">
                  <a16:creationId xmlns:a16="http://schemas.microsoft.com/office/drawing/2014/main" id="{C02C4168-7406-F45C-7307-1DD48D41E6F5}"/>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54" name="CuadroTexto 53">
              <a:extLst>
                <a:ext uri="{FF2B5EF4-FFF2-40B4-BE49-F238E27FC236}">
                  <a16:creationId xmlns:a16="http://schemas.microsoft.com/office/drawing/2014/main" id="{4B8F9E74-AA65-485E-7156-93EB4813BC68}"/>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Control inteligente</a:t>
              </a:r>
            </a:p>
          </p:txBody>
        </p:sp>
      </p:grpSp>
      <p:grpSp>
        <p:nvGrpSpPr>
          <p:cNvPr id="55" name="Grupo 54">
            <a:extLst>
              <a:ext uri="{FF2B5EF4-FFF2-40B4-BE49-F238E27FC236}">
                <a16:creationId xmlns:a16="http://schemas.microsoft.com/office/drawing/2014/main" id="{DC2F071D-61F4-AD68-B652-0371D54496A5}"/>
              </a:ext>
            </a:extLst>
          </p:cNvPr>
          <p:cNvGrpSpPr/>
          <p:nvPr/>
        </p:nvGrpSpPr>
        <p:grpSpPr>
          <a:xfrm>
            <a:off x="4945683" y="4007367"/>
            <a:ext cx="2159956" cy="986471"/>
            <a:chOff x="1043" y="2810140"/>
            <a:chExt cx="2505186" cy="1252184"/>
          </a:xfrm>
        </p:grpSpPr>
        <p:sp>
          <p:nvSpPr>
            <p:cNvPr id="56" name="Rectángulo redondeado 55">
              <a:extLst>
                <a:ext uri="{FF2B5EF4-FFF2-40B4-BE49-F238E27FC236}">
                  <a16:creationId xmlns:a16="http://schemas.microsoft.com/office/drawing/2014/main" id="{B4AFF1AE-E32C-810F-D3D9-E7D8F545EBFA}"/>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57" name="CuadroTexto 56">
              <a:extLst>
                <a:ext uri="{FF2B5EF4-FFF2-40B4-BE49-F238E27FC236}">
                  <a16:creationId xmlns:a16="http://schemas.microsoft.com/office/drawing/2014/main" id="{CCAA08C1-BC79-6871-6DA5-13AE2E5EBE64}"/>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Acciones normativas</a:t>
              </a:r>
            </a:p>
          </p:txBody>
        </p:sp>
      </p:grpSp>
      <p:grpSp>
        <p:nvGrpSpPr>
          <p:cNvPr id="58" name="Grupo 57">
            <a:extLst>
              <a:ext uri="{FF2B5EF4-FFF2-40B4-BE49-F238E27FC236}">
                <a16:creationId xmlns:a16="http://schemas.microsoft.com/office/drawing/2014/main" id="{55CE2696-C145-3658-E7B8-B0F851215AE6}"/>
              </a:ext>
            </a:extLst>
          </p:cNvPr>
          <p:cNvGrpSpPr/>
          <p:nvPr/>
        </p:nvGrpSpPr>
        <p:grpSpPr>
          <a:xfrm>
            <a:off x="7270743" y="4006654"/>
            <a:ext cx="2159956" cy="986471"/>
            <a:chOff x="1043" y="2810140"/>
            <a:chExt cx="2505186" cy="1252184"/>
          </a:xfrm>
        </p:grpSpPr>
        <p:sp>
          <p:nvSpPr>
            <p:cNvPr id="59" name="Rectángulo redondeado 58">
              <a:extLst>
                <a:ext uri="{FF2B5EF4-FFF2-40B4-BE49-F238E27FC236}">
                  <a16:creationId xmlns:a16="http://schemas.microsoft.com/office/drawing/2014/main" id="{9BCA61E3-B532-779F-DC28-4E1E473B3ABF}"/>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60" name="CuadroTexto 59">
              <a:extLst>
                <a:ext uri="{FF2B5EF4-FFF2-40B4-BE49-F238E27FC236}">
                  <a16:creationId xmlns:a16="http://schemas.microsoft.com/office/drawing/2014/main" id="{8832430B-01A1-74EB-AA3C-39FE4240565C}"/>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Formalización laboral</a:t>
              </a:r>
            </a:p>
          </p:txBody>
        </p:sp>
      </p:grpSp>
      <p:grpSp>
        <p:nvGrpSpPr>
          <p:cNvPr id="61" name="Grupo 60">
            <a:extLst>
              <a:ext uri="{FF2B5EF4-FFF2-40B4-BE49-F238E27FC236}">
                <a16:creationId xmlns:a16="http://schemas.microsoft.com/office/drawing/2014/main" id="{B30A0B34-EB91-2E0D-B7EA-9C3F7D33DECD}"/>
              </a:ext>
            </a:extLst>
          </p:cNvPr>
          <p:cNvGrpSpPr/>
          <p:nvPr/>
        </p:nvGrpSpPr>
        <p:grpSpPr>
          <a:xfrm>
            <a:off x="9595803" y="3981242"/>
            <a:ext cx="2159956" cy="986471"/>
            <a:chOff x="1043" y="2810140"/>
            <a:chExt cx="2505186" cy="1252184"/>
          </a:xfrm>
        </p:grpSpPr>
        <p:sp>
          <p:nvSpPr>
            <p:cNvPr id="62" name="Rectángulo redondeado 61">
              <a:extLst>
                <a:ext uri="{FF2B5EF4-FFF2-40B4-BE49-F238E27FC236}">
                  <a16:creationId xmlns:a16="http://schemas.microsoft.com/office/drawing/2014/main" id="{E92B8B1F-0364-3B3E-28B4-BA110A7647F9}"/>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63" name="CuadroTexto 62">
              <a:extLst>
                <a:ext uri="{FF2B5EF4-FFF2-40B4-BE49-F238E27FC236}">
                  <a16:creationId xmlns:a16="http://schemas.microsoft.com/office/drawing/2014/main" id="{9E89546F-8312-0C43-8974-71F5454AA14A}"/>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Fortalecimiento institucional Autoridades territoriales</a:t>
              </a:r>
            </a:p>
          </p:txBody>
        </p:sp>
      </p:grpSp>
      <p:grpSp>
        <p:nvGrpSpPr>
          <p:cNvPr id="64" name="Grupo 63">
            <a:extLst>
              <a:ext uri="{FF2B5EF4-FFF2-40B4-BE49-F238E27FC236}">
                <a16:creationId xmlns:a16="http://schemas.microsoft.com/office/drawing/2014/main" id="{86676D30-7076-E73F-97D9-B1412217BB3D}"/>
              </a:ext>
            </a:extLst>
          </p:cNvPr>
          <p:cNvGrpSpPr/>
          <p:nvPr/>
        </p:nvGrpSpPr>
        <p:grpSpPr>
          <a:xfrm>
            <a:off x="192390" y="5272036"/>
            <a:ext cx="1012020" cy="1123400"/>
            <a:chOff x="134934" y="4092719"/>
            <a:chExt cx="558561" cy="1252184"/>
          </a:xfrm>
        </p:grpSpPr>
        <p:sp>
          <p:nvSpPr>
            <p:cNvPr id="104" name="Rectángulo redondeado 103">
              <a:extLst>
                <a:ext uri="{FF2B5EF4-FFF2-40B4-BE49-F238E27FC236}">
                  <a16:creationId xmlns:a16="http://schemas.microsoft.com/office/drawing/2014/main" id="{45D73F47-0BF8-6152-08D6-DEA1294196E1}"/>
                </a:ext>
              </a:extLst>
            </p:cNvPr>
            <p:cNvSpPr/>
            <p:nvPr/>
          </p:nvSpPr>
          <p:spPr>
            <a:xfrm>
              <a:off x="134934"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05" name="CuadroTexto 104">
              <a:extLst>
                <a:ext uri="{FF2B5EF4-FFF2-40B4-BE49-F238E27FC236}">
                  <a16:creationId xmlns:a16="http://schemas.microsoft.com/office/drawing/2014/main" id="{3107E1E3-2A9E-0026-A5E6-3F133997C0B5}"/>
                </a:ext>
              </a:extLst>
            </p:cNvPr>
            <p:cNvSpPr txBox="1"/>
            <p:nvPr/>
          </p:nvSpPr>
          <p:spPr>
            <a:xfrm>
              <a:off x="151294"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1050" kern="1200" dirty="0">
                  <a:latin typeface="Nunito" pitchFamily="2" charset="77"/>
                </a:rPr>
                <a:t>PESV</a:t>
              </a:r>
            </a:p>
          </p:txBody>
        </p:sp>
      </p:grpSp>
      <p:grpSp>
        <p:nvGrpSpPr>
          <p:cNvPr id="65" name="Grupo 64">
            <a:extLst>
              <a:ext uri="{FF2B5EF4-FFF2-40B4-BE49-F238E27FC236}">
                <a16:creationId xmlns:a16="http://schemas.microsoft.com/office/drawing/2014/main" id="{0CBBBC60-17B6-F165-2C23-DBC766E357AB}"/>
              </a:ext>
            </a:extLst>
          </p:cNvPr>
          <p:cNvGrpSpPr/>
          <p:nvPr/>
        </p:nvGrpSpPr>
        <p:grpSpPr>
          <a:xfrm>
            <a:off x="1339063" y="5288569"/>
            <a:ext cx="1012020" cy="1123400"/>
            <a:chOff x="705225" y="4092719"/>
            <a:chExt cx="558561" cy="1252184"/>
          </a:xfrm>
        </p:grpSpPr>
        <p:sp>
          <p:nvSpPr>
            <p:cNvPr id="102" name="Rectángulo redondeado 101">
              <a:extLst>
                <a:ext uri="{FF2B5EF4-FFF2-40B4-BE49-F238E27FC236}">
                  <a16:creationId xmlns:a16="http://schemas.microsoft.com/office/drawing/2014/main" id="{5C885D60-55B2-EBC5-A275-89ACE4911675}"/>
                </a:ext>
              </a:extLst>
            </p:cNvPr>
            <p:cNvSpPr/>
            <p:nvPr/>
          </p:nvSpPr>
          <p:spPr>
            <a:xfrm>
              <a:off x="705225"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03" name="CuadroTexto 102">
              <a:extLst>
                <a:ext uri="{FF2B5EF4-FFF2-40B4-BE49-F238E27FC236}">
                  <a16:creationId xmlns:a16="http://schemas.microsoft.com/office/drawing/2014/main" id="{0E687F53-5902-7FBC-3A55-97622E6B0FE9}"/>
                </a:ext>
              </a:extLst>
            </p:cNvPr>
            <p:cNvSpPr txBox="1"/>
            <p:nvPr/>
          </p:nvSpPr>
          <p:spPr>
            <a:xfrm>
              <a:off x="721585"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s-ES" sz="1050" kern="1200" dirty="0">
                  <a:latin typeface="Nunito" pitchFamily="2" charset="77"/>
                </a:rPr>
                <a:t>PECCIT</a:t>
              </a:r>
            </a:p>
          </p:txBody>
        </p:sp>
      </p:grpSp>
      <p:grpSp>
        <p:nvGrpSpPr>
          <p:cNvPr id="66" name="Grupo 65">
            <a:extLst>
              <a:ext uri="{FF2B5EF4-FFF2-40B4-BE49-F238E27FC236}">
                <a16:creationId xmlns:a16="http://schemas.microsoft.com/office/drawing/2014/main" id="{C39391D6-236C-77D3-A079-820AC54BC48D}"/>
              </a:ext>
            </a:extLst>
          </p:cNvPr>
          <p:cNvGrpSpPr/>
          <p:nvPr/>
        </p:nvGrpSpPr>
        <p:grpSpPr>
          <a:xfrm>
            <a:off x="2485736" y="5310550"/>
            <a:ext cx="1012020" cy="1123400"/>
            <a:chOff x="1275517" y="4092719"/>
            <a:chExt cx="558561" cy="1252184"/>
          </a:xfrm>
        </p:grpSpPr>
        <p:sp>
          <p:nvSpPr>
            <p:cNvPr id="100" name="Rectángulo redondeado 99">
              <a:extLst>
                <a:ext uri="{FF2B5EF4-FFF2-40B4-BE49-F238E27FC236}">
                  <a16:creationId xmlns:a16="http://schemas.microsoft.com/office/drawing/2014/main" id="{0F9595C9-0807-7617-355C-00468AEB1E88}"/>
                </a:ext>
              </a:extLst>
            </p:cNvPr>
            <p:cNvSpPr/>
            <p:nvPr/>
          </p:nvSpPr>
          <p:spPr>
            <a:xfrm>
              <a:off x="1275517"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01" name="CuadroTexto 100">
              <a:extLst>
                <a:ext uri="{FF2B5EF4-FFF2-40B4-BE49-F238E27FC236}">
                  <a16:creationId xmlns:a16="http://schemas.microsoft.com/office/drawing/2014/main" id="{1E9AC387-869B-028B-2120-40BA91391C0C}"/>
                </a:ext>
              </a:extLst>
            </p:cNvPr>
            <p:cNvSpPr txBox="1"/>
            <p:nvPr/>
          </p:nvSpPr>
          <p:spPr>
            <a:xfrm>
              <a:off x="1291877"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1050" kern="1200" dirty="0">
                  <a:latin typeface="Nunito" pitchFamily="2" charset="77"/>
                </a:rPr>
                <a:t>POLIZAS</a:t>
              </a:r>
            </a:p>
          </p:txBody>
        </p:sp>
      </p:grpSp>
      <p:cxnSp>
        <p:nvCxnSpPr>
          <p:cNvPr id="108" name="Conector angular 107">
            <a:extLst>
              <a:ext uri="{FF2B5EF4-FFF2-40B4-BE49-F238E27FC236}">
                <a16:creationId xmlns:a16="http://schemas.microsoft.com/office/drawing/2014/main" id="{054C6D6F-1384-AAD6-73EC-F9BCE3E627C0}"/>
              </a:ext>
            </a:extLst>
          </p:cNvPr>
          <p:cNvCxnSpPr>
            <a:cxnSpLocks/>
            <a:stCxn id="16" idx="2"/>
            <a:endCxn id="101" idx="0"/>
          </p:cNvCxnSpPr>
          <p:nvPr/>
        </p:nvCxnSpPr>
        <p:spPr>
          <a:xfrm rot="16200000" flipH="1">
            <a:off x="2087933" y="4421412"/>
            <a:ext cx="332101" cy="147552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Conector angular 110">
            <a:extLst>
              <a:ext uri="{FF2B5EF4-FFF2-40B4-BE49-F238E27FC236}">
                <a16:creationId xmlns:a16="http://schemas.microsoft.com/office/drawing/2014/main" id="{9B2BB8AE-9DB8-D720-D19C-A6DD350B2A5F}"/>
              </a:ext>
            </a:extLst>
          </p:cNvPr>
          <p:cNvCxnSpPr>
            <a:cxnSpLocks/>
            <a:stCxn id="17" idx="2"/>
            <a:endCxn id="103" idx="0"/>
          </p:cNvCxnSpPr>
          <p:nvPr/>
        </p:nvCxnSpPr>
        <p:spPr>
          <a:xfrm rot="16200000" flipH="1">
            <a:off x="1511140" y="4969312"/>
            <a:ext cx="339012" cy="32885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Conector angular 114">
            <a:extLst>
              <a:ext uri="{FF2B5EF4-FFF2-40B4-BE49-F238E27FC236}">
                <a16:creationId xmlns:a16="http://schemas.microsoft.com/office/drawing/2014/main" id="{4C036AB7-D1EF-D707-D3F7-4FEEFBAD1F06}"/>
              </a:ext>
            </a:extLst>
          </p:cNvPr>
          <p:cNvCxnSpPr>
            <a:cxnSpLocks/>
            <a:stCxn id="16" idx="2"/>
            <a:endCxn id="105" idx="0"/>
          </p:cNvCxnSpPr>
          <p:nvPr/>
        </p:nvCxnSpPr>
        <p:spPr>
          <a:xfrm rot="5400000">
            <a:off x="960517" y="4731010"/>
            <a:ext cx="293587" cy="81781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8" name="Grupo 117">
            <a:extLst>
              <a:ext uri="{FF2B5EF4-FFF2-40B4-BE49-F238E27FC236}">
                <a16:creationId xmlns:a16="http://schemas.microsoft.com/office/drawing/2014/main" id="{1B63C797-C1F6-6C5B-FDCF-3E1647CAC442}"/>
              </a:ext>
            </a:extLst>
          </p:cNvPr>
          <p:cNvGrpSpPr/>
          <p:nvPr/>
        </p:nvGrpSpPr>
        <p:grpSpPr>
          <a:xfrm>
            <a:off x="3632409" y="5310550"/>
            <a:ext cx="1012020" cy="1123400"/>
            <a:chOff x="134934" y="4092719"/>
            <a:chExt cx="558561" cy="1252184"/>
          </a:xfrm>
        </p:grpSpPr>
        <p:sp>
          <p:nvSpPr>
            <p:cNvPr id="119" name="Rectángulo redondeado 118">
              <a:extLst>
                <a:ext uri="{FF2B5EF4-FFF2-40B4-BE49-F238E27FC236}">
                  <a16:creationId xmlns:a16="http://schemas.microsoft.com/office/drawing/2014/main" id="{8AA0F33C-E66F-2DF1-548B-53867A80558F}"/>
                </a:ext>
              </a:extLst>
            </p:cNvPr>
            <p:cNvSpPr/>
            <p:nvPr/>
          </p:nvSpPr>
          <p:spPr>
            <a:xfrm>
              <a:off x="134934"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20" name="CuadroTexto 119">
              <a:extLst>
                <a:ext uri="{FF2B5EF4-FFF2-40B4-BE49-F238E27FC236}">
                  <a16:creationId xmlns:a16="http://schemas.microsoft.com/office/drawing/2014/main" id="{EEABB7DB-CCB2-E916-AE99-EF8FB58AABEA}"/>
                </a:ext>
              </a:extLst>
            </p:cNvPr>
            <p:cNvSpPr txBox="1"/>
            <p:nvPr/>
          </p:nvSpPr>
          <p:spPr>
            <a:xfrm>
              <a:off x="151294"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algn="ctr" defTabSz="311150">
                <a:lnSpc>
                  <a:spcPct val="90000"/>
                </a:lnSpc>
                <a:spcBef>
                  <a:spcPct val="0"/>
                </a:spcBef>
                <a:spcAft>
                  <a:spcPct val="35000"/>
                </a:spcAft>
              </a:pPr>
              <a:r>
                <a:rPr lang="es-ES" sz="800" dirty="0">
                  <a:latin typeface="Nunito" pitchFamily="2" charset="77"/>
                </a:rPr>
                <a:t>TARIFAS</a:t>
              </a:r>
            </a:p>
            <a:p>
              <a:pPr algn="ctr" defTabSz="311150">
                <a:lnSpc>
                  <a:spcPct val="90000"/>
                </a:lnSpc>
                <a:spcBef>
                  <a:spcPct val="0"/>
                </a:spcBef>
                <a:spcAft>
                  <a:spcPct val="35000"/>
                </a:spcAft>
              </a:pPr>
              <a:r>
                <a:rPr lang="es-ES" sz="800" dirty="0">
                  <a:latin typeface="Nunito" pitchFamily="2" charset="77"/>
                </a:rPr>
                <a:t> RUTAS</a:t>
              </a:r>
            </a:p>
            <a:p>
              <a:pPr algn="ctr" defTabSz="311150">
                <a:lnSpc>
                  <a:spcPct val="90000"/>
                </a:lnSpc>
                <a:spcBef>
                  <a:spcPct val="0"/>
                </a:spcBef>
                <a:spcAft>
                  <a:spcPct val="35000"/>
                </a:spcAft>
              </a:pPr>
              <a:r>
                <a:rPr lang="es-ES" sz="800" dirty="0">
                  <a:latin typeface="Nunito" pitchFamily="2" charset="77"/>
                </a:rPr>
                <a:t>HABILITACIONES </a:t>
              </a:r>
            </a:p>
          </p:txBody>
        </p:sp>
      </p:grpSp>
      <p:grpSp>
        <p:nvGrpSpPr>
          <p:cNvPr id="121" name="Grupo 120">
            <a:extLst>
              <a:ext uri="{FF2B5EF4-FFF2-40B4-BE49-F238E27FC236}">
                <a16:creationId xmlns:a16="http://schemas.microsoft.com/office/drawing/2014/main" id="{EE7C96A1-14CD-2B22-9CCF-DD62332BD6BF}"/>
              </a:ext>
            </a:extLst>
          </p:cNvPr>
          <p:cNvGrpSpPr/>
          <p:nvPr/>
        </p:nvGrpSpPr>
        <p:grpSpPr>
          <a:xfrm>
            <a:off x="4882578" y="5336563"/>
            <a:ext cx="1012020" cy="1123400"/>
            <a:chOff x="705225" y="4092719"/>
            <a:chExt cx="558561" cy="1252184"/>
          </a:xfrm>
        </p:grpSpPr>
        <p:sp>
          <p:nvSpPr>
            <p:cNvPr id="122" name="Rectángulo redondeado 121">
              <a:extLst>
                <a:ext uri="{FF2B5EF4-FFF2-40B4-BE49-F238E27FC236}">
                  <a16:creationId xmlns:a16="http://schemas.microsoft.com/office/drawing/2014/main" id="{504EC2D7-14C0-A4BA-F046-73979726836D}"/>
                </a:ext>
              </a:extLst>
            </p:cNvPr>
            <p:cNvSpPr/>
            <p:nvPr/>
          </p:nvSpPr>
          <p:spPr>
            <a:xfrm>
              <a:off x="705225"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23" name="CuadroTexto 122">
              <a:extLst>
                <a:ext uri="{FF2B5EF4-FFF2-40B4-BE49-F238E27FC236}">
                  <a16:creationId xmlns:a16="http://schemas.microsoft.com/office/drawing/2014/main" id="{F4D8585C-8CB0-006D-7B9B-AE51F30DA0C5}"/>
                </a:ext>
              </a:extLst>
            </p:cNvPr>
            <p:cNvSpPr txBox="1"/>
            <p:nvPr/>
          </p:nvSpPr>
          <p:spPr>
            <a:xfrm>
              <a:off x="721585"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222250">
                <a:lnSpc>
                  <a:spcPct val="90000"/>
                </a:lnSpc>
                <a:spcBef>
                  <a:spcPct val="0"/>
                </a:spcBef>
                <a:spcAft>
                  <a:spcPct val="35000"/>
                </a:spcAft>
              </a:pPr>
              <a:r>
                <a:rPr lang="es-ES" sz="1050" dirty="0">
                  <a:latin typeface="Nunito" pitchFamily="2" charset="77"/>
                </a:rPr>
                <a:t>Capacitaciones, Cartillas y Eventos</a:t>
              </a:r>
            </a:p>
          </p:txBody>
        </p:sp>
      </p:grpSp>
      <p:grpSp>
        <p:nvGrpSpPr>
          <p:cNvPr id="124" name="Grupo 123">
            <a:extLst>
              <a:ext uri="{FF2B5EF4-FFF2-40B4-BE49-F238E27FC236}">
                <a16:creationId xmlns:a16="http://schemas.microsoft.com/office/drawing/2014/main" id="{A2B84F80-B952-AD69-68FA-DFD3F5EE3E61}"/>
              </a:ext>
            </a:extLst>
          </p:cNvPr>
          <p:cNvGrpSpPr/>
          <p:nvPr/>
        </p:nvGrpSpPr>
        <p:grpSpPr>
          <a:xfrm>
            <a:off x="6036309" y="5343443"/>
            <a:ext cx="1012020" cy="1123400"/>
            <a:chOff x="1275517" y="4092719"/>
            <a:chExt cx="558561" cy="1252184"/>
          </a:xfrm>
        </p:grpSpPr>
        <p:sp>
          <p:nvSpPr>
            <p:cNvPr id="125" name="Rectángulo redondeado 124">
              <a:extLst>
                <a:ext uri="{FF2B5EF4-FFF2-40B4-BE49-F238E27FC236}">
                  <a16:creationId xmlns:a16="http://schemas.microsoft.com/office/drawing/2014/main" id="{0761BBB5-2C71-04BC-CDDF-A8659FF9B59F}"/>
                </a:ext>
              </a:extLst>
            </p:cNvPr>
            <p:cNvSpPr/>
            <p:nvPr/>
          </p:nvSpPr>
          <p:spPr>
            <a:xfrm>
              <a:off x="1275517"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26" name="CuadroTexto 125">
              <a:extLst>
                <a:ext uri="{FF2B5EF4-FFF2-40B4-BE49-F238E27FC236}">
                  <a16:creationId xmlns:a16="http://schemas.microsoft.com/office/drawing/2014/main" id="{A823DAC0-7407-9BFA-755A-B7626AC59374}"/>
                </a:ext>
              </a:extLst>
            </p:cNvPr>
            <p:cNvSpPr txBox="1"/>
            <p:nvPr/>
          </p:nvSpPr>
          <p:spPr>
            <a:xfrm>
              <a:off x="1291877"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algn="ctr" defTabSz="311150">
                <a:lnSpc>
                  <a:spcPct val="90000"/>
                </a:lnSpc>
                <a:spcBef>
                  <a:spcPct val="0"/>
                </a:spcBef>
                <a:spcAft>
                  <a:spcPct val="35000"/>
                </a:spcAft>
              </a:pPr>
              <a:r>
                <a:rPr lang="es-ES" sz="1050" dirty="0">
                  <a:latin typeface="Nunito" pitchFamily="2" charset="77"/>
                </a:rPr>
                <a:t>Circulares proyecto de ley de sanciones, Decretos</a:t>
              </a:r>
            </a:p>
          </p:txBody>
        </p:sp>
      </p:grpSp>
      <p:cxnSp>
        <p:nvCxnSpPr>
          <p:cNvPr id="127" name="Conector angular 126">
            <a:extLst>
              <a:ext uri="{FF2B5EF4-FFF2-40B4-BE49-F238E27FC236}">
                <a16:creationId xmlns:a16="http://schemas.microsoft.com/office/drawing/2014/main" id="{D9F3FD9F-0CAD-4FF5-50A4-0B8B9EA6435D}"/>
              </a:ext>
            </a:extLst>
          </p:cNvPr>
          <p:cNvCxnSpPr>
            <a:cxnSpLocks/>
            <a:stCxn id="56" idx="2"/>
            <a:endCxn id="120" idx="0"/>
          </p:cNvCxnSpPr>
          <p:nvPr/>
        </p:nvCxnSpPr>
        <p:spPr>
          <a:xfrm rot="5400000">
            <a:off x="4916347" y="4215912"/>
            <a:ext cx="331389" cy="18872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8" name="Grupo 127">
            <a:extLst>
              <a:ext uri="{FF2B5EF4-FFF2-40B4-BE49-F238E27FC236}">
                <a16:creationId xmlns:a16="http://schemas.microsoft.com/office/drawing/2014/main" id="{95EFE0C9-4457-0385-84CA-7DE112DE9679}"/>
              </a:ext>
            </a:extLst>
          </p:cNvPr>
          <p:cNvGrpSpPr/>
          <p:nvPr/>
        </p:nvGrpSpPr>
        <p:grpSpPr>
          <a:xfrm>
            <a:off x="7302364" y="5349064"/>
            <a:ext cx="1012020" cy="1123400"/>
            <a:chOff x="705225" y="4092719"/>
            <a:chExt cx="558561" cy="1252184"/>
          </a:xfrm>
        </p:grpSpPr>
        <p:sp>
          <p:nvSpPr>
            <p:cNvPr id="129" name="Rectángulo redondeado 128">
              <a:extLst>
                <a:ext uri="{FF2B5EF4-FFF2-40B4-BE49-F238E27FC236}">
                  <a16:creationId xmlns:a16="http://schemas.microsoft.com/office/drawing/2014/main" id="{95940488-B3D4-0586-840A-B0F0945B7895}"/>
                </a:ext>
              </a:extLst>
            </p:cNvPr>
            <p:cNvSpPr/>
            <p:nvPr/>
          </p:nvSpPr>
          <p:spPr>
            <a:xfrm>
              <a:off x="705225"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30" name="CuadroTexto 129">
              <a:extLst>
                <a:ext uri="{FF2B5EF4-FFF2-40B4-BE49-F238E27FC236}">
                  <a16:creationId xmlns:a16="http://schemas.microsoft.com/office/drawing/2014/main" id="{C3C11E2D-328B-147C-18D6-A9484B5C42E2}"/>
                </a:ext>
              </a:extLst>
            </p:cNvPr>
            <p:cNvSpPr txBox="1"/>
            <p:nvPr/>
          </p:nvSpPr>
          <p:spPr>
            <a:xfrm>
              <a:off x="721585"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222250">
                <a:lnSpc>
                  <a:spcPct val="90000"/>
                </a:lnSpc>
                <a:spcBef>
                  <a:spcPct val="0"/>
                </a:spcBef>
                <a:spcAft>
                  <a:spcPct val="35000"/>
                </a:spcAft>
              </a:pPr>
              <a:r>
                <a:rPr lang="es-ES" sz="1050" dirty="0">
                  <a:latin typeface="Nunito" pitchFamily="2" charset="77"/>
                </a:rPr>
                <a:t>Caracterización ilegalidad ( municipios)</a:t>
              </a:r>
            </a:p>
          </p:txBody>
        </p:sp>
      </p:grpSp>
      <p:grpSp>
        <p:nvGrpSpPr>
          <p:cNvPr id="131" name="Grupo 130">
            <a:extLst>
              <a:ext uri="{FF2B5EF4-FFF2-40B4-BE49-F238E27FC236}">
                <a16:creationId xmlns:a16="http://schemas.microsoft.com/office/drawing/2014/main" id="{F6507593-208E-1F9C-B156-5944E92A08C9}"/>
              </a:ext>
            </a:extLst>
          </p:cNvPr>
          <p:cNvGrpSpPr/>
          <p:nvPr/>
        </p:nvGrpSpPr>
        <p:grpSpPr>
          <a:xfrm>
            <a:off x="8449037" y="5371045"/>
            <a:ext cx="1012020" cy="1123400"/>
            <a:chOff x="1275517" y="4092719"/>
            <a:chExt cx="558561" cy="1252184"/>
          </a:xfrm>
        </p:grpSpPr>
        <p:sp>
          <p:nvSpPr>
            <p:cNvPr id="132" name="Rectángulo redondeado 131">
              <a:extLst>
                <a:ext uri="{FF2B5EF4-FFF2-40B4-BE49-F238E27FC236}">
                  <a16:creationId xmlns:a16="http://schemas.microsoft.com/office/drawing/2014/main" id="{995BD4F0-6A20-6CF0-C6AB-83994472A59D}"/>
                </a:ext>
              </a:extLst>
            </p:cNvPr>
            <p:cNvSpPr/>
            <p:nvPr/>
          </p:nvSpPr>
          <p:spPr>
            <a:xfrm>
              <a:off x="1275517"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33" name="CuadroTexto 132">
              <a:extLst>
                <a:ext uri="{FF2B5EF4-FFF2-40B4-BE49-F238E27FC236}">
                  <a16:creationId xmlns:a16="http://schemas.microsoft.com/office/drawing/2014/main" id="{BEDA1031-8813-BA0E-6C4E-1201C2263A2D}"/>
                </a:ext>
              </a:extLst>
            </p:cNvPr>
            <p:cNvSpPr txBox="1"/>
            <p:nvPr/>
          </p:nvSpPr>
          <p:spPr>
            <a:xfrm>
              <a:off x="1291877"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algn="ctr" defTabSz="311150">
                <a:lnSpc>
                  <a:spcPct val="90000"/>
                </a:lnSpc>
                <a:spcBef>
                  <a:spcPct val="0"/>
                </a:spcBef>
                <a:spcAft>
                  <a:spcPct val="35000"/>
                </a:spcAft>
              </a:pPr>
              <a:r>
                <a:rPr lang="es-ES" sz="1050" dirty="0">
                  <a:latin typeface="Nunito" pitchFamily="2" charset="77"/>
                </a:rPr>
                <a:t>Gestión  con entidades publicas</a:t>
              </a:r>
            </a:p>
          </p:txBody>
        </p:sp>
      </p:grpSp>
      <p:grpSp>
        <p:nvGrpSpPr>
          <p:cNvPr id="134" name="Grupo 133">
            <a:extLst>
              <a:ext uri="{FF2B5EF4-FFF2-40B4-BE49-F238E27FC236}">
                <a16:creationId xmlns:a16="http://schemas.microsoft.com/office/drawing/2014/main" id="{D8BB80F4-C740-AD3C-C08E-4D6E48C51BF9}"/>
              </a:ext>
            </a:extLst>
          </p:cNvPr>
          <p:cNvGrpSpPr/>
          <p:nvPr/>
        </p:nvGrpSpPr>
        <p:grpSpPr>
          <a:xfrm>
            <a:off x="9706264" y="5365424"/>
            <a:ext cx="1012020" cy="1123400"/>
            <a:chOff x="705225" y="4092719"/>
            <a:chExt cx="558561" cy="1252184"/>
          </a:xfrm>
        </p:grpSpPr>
        <p:sp>
          <p:nvSpPr>
            <p:cNvPr id="135" name="Rectángulo redondeado 134">
              <a:extLst>
                <a:ext uri="{FF2B5EF4-FFF2-40B4-BE49-F238E27FC236}">
                  <a16:creationId xmlns:a16="http://schemas.microsoft.com/office/drawing/2014/main" id="{DD7108B0-D7CD-9BA2-1CA6-2E63A05C0855}"/>
                </a:ext>
              </a:extLst>
            </p:cNvPr>
            <p:cNvSpPr/>
            <p:nvPr/>
          </p:nvSpPr>
          <p:spPr>
            <a:xfrm>
              <a:off x="705225"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36" name="CuadroTexto 135">
              <a:extLst>
                <a:ext uri="{FF2B5EF4-FFF2-40B4-BE49-F238E27FC236}">
                  <a16:creationId xmlns:a16="http://schemas.microsoft.com/office/drawing/2014/main" id="{77B73BF0-B6C9-50B6-E6D4-499553318843}"/>
                </a:ext>
              </a:extLst>
            </p:cNvPr>
            <p:cNvSpPr txBox="1"/>
            <p:nvPr/>
          </p:nvSpPr>
          <p:spPr>
            <a:xfrm>
              <a:off x="721585"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222250">
                <a:lnSpc>
                  <a:spcPct val="90000"/>
                </a:lnSpc>
                <a:spcBef>
                  <a:spcPct val="0"/>
                </a:spcBef>
                <a:spcAft>
                  <a:spcPct val="35000"/>
                </a:spcAft>
              </a:pPr>
              <a:r>
                <a:rPr lang="es-ES" sz="1050" dirty="0">
                  <a:latin typeface="Nunito" pitchFamily="2" charset="77"/>
                </a:rPr>
                <a:t>ANSV--&gt; fortalecer las capacidades y  control en el territorio con el uso de tecnología</a:t>
              </a:r>
            </a:p>
          </p:txBody>
        </p:sp>
      </p:grpSp>
      <p:grpSp>
        <p:nvGrpSpPr>
          <p:cNvPr id="137" name="Grupo 136">
            <a:extLst>
              <a:ext uri="{FF2B5EF4-FFF2-40B4-BE49-F238E27FC236}">
                <a16:creationId xmlns:a16="http://schemas.microsoft.com/office/drawing/2014/main" id="{164BE500-E4CA-6B9A-07D9-EC48EA32D29D}"/>
              </a:ext>
            </a:extLst>
          </p:cNvPr>
          <p:cNvGrpSpPr/>
          <p:nvPr/>
        </p:nvGrpSpPr>
        <p:grpSpPr>
          <a:xfrm>
            <a:off x="10852937" y="5387405"/>
            <a:ext cx="1012020" cy="1123400"/>
            <a:chOff x="1275517" y="4092719"/>
            <a:chExt cx="558561" cy="1252184"/>
          </a:xfrm>
        </p:grpSpPr>
        <p:sp>
          <p:nvSpPr>
            <p:cNvPr id="138" name="Rectángulo redondeado 137">
              <a:extLst>
                <a:ext uri="{FF2B5EF4-FFF2-40B4-BE49-F238E27FC236}">
                  <a16:creationId xmlns:a16="http://schemas.microsoft.com/office/drawing/2014/main" id="{3B934A3D-12E8-E74A-8DE8-85DE9AB73555}"/>
                </a:ext>
              </a:extLst>
            </p:cNvPr>
            <p:cNvSpPr/>
            <p:nvPr/>
          </p:nvSpPr>
          <p:spPr>
            <a:xfrm>
              <a:off x="1275517"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39" name="CuadroTexto 138">
              <a:extLst>
                <a:ext uri="{FF2B5EF4-FFF2-40B4-BE49-F238E27FC236}">
                  <a16:creationId xmlns:a16="http://schemas.microsoft.com/office/drawing/2014/main" id="{D995A17E-554F-D0A8-1CE3-654E3EEBFCC5}"/>
                </a:ext>
              </a:extLst>
            </p:cNvPr>
            <p:cNvSpPr txBox="1"/>
            <p:nvPr/>
          </p:nvSpPr>
          <p:spPr>
            <a:xfrm>
              <a:off x="1291877"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1050" kern="1200" dirty="0">
                  <a:latin typeface="Nunito" pitchFamily="2" charset="77"/>
                </a:rPr>
                <a:t>IUIT</a:t>
              </a:r>
            </a:p>
            <a:p>
              <a:pPr marL="0" lvl="0" indent="0" algn="ctr" defTabSz="311150">
                <a:lnSpc>
                  <a:spcPct val="90000"/>
                </a:lnSpc>
                <a:spcBef>
                  <a:spcPct val="0"/>
                </a:spcBef>
                <a:spcAft>
                  <a:spcPct val="35000"/>
                </a:spcAft>
                <a:buNone/>
              </a:pPr>
              <a:r>
                <a:rPr lang="es-ES" sz="1050" kern="1200" dirty="0">
                  <a:latin typeface="Nunito" pitchFamily="2" charset="77"/>
                </a:rPr>
                <a:t>DIGITAL</a:t>
              </a:r>
            </a:p>
          </p:txBody>
        </p:sp>
      </p:grpSp>
      <p:cxnSp>
        <p:nvCxnSpPr>
          <p:cNvPr id="141" name="Conector angular 140">
            <a:extLst>
              <a:ext uri="{FF2B5EF4-FFF2-40B4-BE49-F238E27FC236}">
                <a16:creationId xmlns:a16="http://schemas.microsoft.com/office/drawing/2014/main" id="{99A30F55-99CD-5948-E7F4-A11ED3FBD9DB}"/>
              </a:ext>
            </a:extLst>
          </p:cNvPr>
          <p:cNvCxnSpPr>
            <a:cxnSpLocks/>
            <a:stCxn id="56" idx="2"/>
            <a:endCxn id="123" idx="0"/>
          </p:cNvCxnSpPr>
          <p:nvPr/>
        </p:nvCxnSpPr>
        <p:spPr>
          <a:xfrm rot="5400000">
            <a:off x="5528424" y="4854003"/>
            <a:ext cx="357402" cy="63707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ector angular 143">
            <a:extLst>
              <a:ext uri="{FF2B5EF4-FFF2-40B4-BE49-F238E27FC236}">
                <a16:creationId xmlns:a16="http://schemas.microsoft.com/office/drawing/2014/main" id="{970AD48F-68FF-5E03-B0E0-7A2D1BD4837C}"/>
              </a:ext>
            </a:extLst>
          </p:cNvPr>
          <p:cNvCxnSpPr>
            <a:cxnSpLocks/>
            <a:stCxn id="56" idx="2"/>
            <a:endCxn id="125" idx="0"/>
          </p:cNvCxnSpPr>
          <p:nvPr/>
        </p:nvCxnSpPr>
        <p:spPr>
          <a:xfrm rot="16200000" flipH="1">
            <a:off x="6109188" y="4910311"/>
            <a:ext cx="349605" cy="51665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Conector angular 146">
            <a:extLst>
              <a:ext uri="{FF2B5EF4-FFF2-40B4-BE49-F238E27FC236}">
                <a16:creationId xmlns:a16="http://schemas.microsoft.com/office/drawing/2014/main" id="{0556F3A8-E4F5-39AD-5CAF-C2B8F2F965FD}"/>
              </a:ext>
            </a:extLst>
          </p:cNvPr>
          <p:cNvCxnSpPr>
            <a:cxnSpLocks/>
            <a:stCxn id="60" idx="2"/>
            <a:endCxn id="130" idx="0"/>
          </p:cNvCxnSpPr>
          <p:nvPr/>
        </p:nvCxnSpPr>
        <p:spPr>
          <a:xfrm rot="5400000">
            <a:off x="7879794" y="4892814"/>
            <a:ext cx="399508" cy="5423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1" name="Conector angular 150">
            <a:extLst>
              <a:ext uri="{FF2B5EF4-FFF2-40B4-BE49-F238E27FC236}">
                <a16:creationId xmlns:a16="http://schemas.microsoft.com/office/drawing/2014/main" id="{30CD3227-F5CB-3B5F-DFAE-ED5EF1EA23C6}"/>
              </a:ext>
            </a:extLst>
          </p:cNvPr>
          <p:cNvCxnSpPr>
            <a:cxnSpLocks/>
            <a:stCxn id="59" idx="2"/>
            <a:endCxn id="133" idx="0"/>
          </p:cNvCxnSpPr>
          <p:nvPr/>
        </p:nvCxnSpPr>
        <p:spPr>
          <a:xfrm rot="16200000" flipH="1">
            <a:off x="8456586" y="4887259"/>
            <a:ext cx="392597" cy="60432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Conector angular 154">
            <a:extLst>
              <a:ext uri="{FF2B5EF4-FFF2-40B4-BE49-F238E27FC236}">
                <a16:creationId xmlns:a16="http://schemas.microsoft.com/office/drawing/2014/main" id="{6CF11F69-9729-662A-6C60-DAF0CE6F2B8E}"/>
              </a:ext>
            </a:extLst>
          </p:cNvPr>
          <p:cNvCxnSpPr>
            <a:cxnSpLocks/>
            <a:stCxn id="63" idx="2"/>
            <a:endCxn id="136" idx="0"/>
          </p:cNvCxnSpPr>
          <p:nvPr/>
        </p:nvCxnSpPr>
        <p:spPr>
          <a:xfrm rot="5400000">
            <a:off x="10223388" y="4927708"/>
            <a:ext cx="441280" cy="4635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Conector angular 157">
            <a:extLst>
              <a:ext uri="{FF2B5EF4-FFF2-40B4-BE49-F238E27FC236}">
                <a16:creationId xmlns:a16="http://schemas.microsoft.com/office/drawing/2014/main" id="{77BE0641-DAEF-5002-B78B-FD66B832C5F0}"/>
              </a:ext>
            </a:extLst>
          </p:cNvPr>
          <p:cNvCxnSpPr>
            <a:cxnSpLocks/>
            <a:stCxn id="62" idx="2"/>
            <a:endCxn id="139" idx="0"/>
          </p:cNvCxnSpPr>
          <p:nvPr/>
        </p:nvCxnSpPr>
        <p:spPr>
          <a:xfrm rot="16200000" flipH="1">
            <a:off x="10800180" y="4843313"/>
            <a:ext cx="434369" cy="68316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BE0033C-10D1-3991-F4CC-9D0D7449EB38}"/>
              </a:ext>
            </a:extLst>
          </p:cNvPr>
          <p:cNvGrpSpPr/>
          <p:nvPr/>
        </p:nvGrpSpPr>
        <p:grpSpPr>
          <a:xfrm>
            <a:off x="130629" y="6522668"/>
            <a:ext cx="12192000" cy="295071"/>
            <a:chOff x="0" y="0"/>
            <a:chExt cx="5103511" cy="116571"/>
          </a:xfrm>
        </p:grpSpPr>
        <p:sp>
          <p:nvSpPr>
            <p:cNvPr id="4" name="Freeform 3">
              <a:extLst>
                <a:ext uri="{FF2B5EF4-FFF2-40B4-BE49-F238E27FC236}">
                  <a16:creationId xmlns:a16="http://schemas.microsoft.com/office/drawing/2014/main" id="{F7DEEE78-AB9B-F91D-8839-0D1C6B16DD51}"/>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5" name="TextBox 4">
              <a:extLst>
                <a:ext uri="{FF2B5EF4-FFF2-40B4-BE49-F238E27FC236}">
                  <a16:creationId xmlns:a16="http://schemas.microsoft.com/office/drawing/2014/main" id="{C0B2EF37-23D7-8010-DFFC-B41E6BAE2188}"/>
                </a:ext>
              </a:extLst>
            </p:cNvPr>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8" name="Freeform 5">
            <a:extLst>
              <a:ext uri="{FF2B5EF4-FFF2-40B4-BE49-F238E27FC236}">
                <a16:creationId xmlns:a16="http://schemas.microsoft.com/office/drawing/2014/main" id="{5F7C2F51-4D03-08FA-4347-24D0CC73921F}"/>
              </a:ext>
            </a:extLst>
          </p:cNvPr>
          <p:cNvSpPr/>
          <p:nvPr/>
        </p:nvSpPr>
        <p:spPr>
          <a:xfrm>
            <a:off x="-6481" y="-108965"/>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3"/>
            <a:stretch>
              <a:fillRect/>
            </a:stretch>
          </a:blipFill>
        </p:spPr>
        <p:txBody>
          <a:bodyPr/>
          <a:lstStyle/>
          <a:p>
            <a:endParaRPr lang="es-ES_tradnl" sz="1200"/>
          </a:p>
        </p:txBody>
      </p:sp>
      <p:sp>
        <p:nvSpPr>
          <p:cNvPr id="18" name="Freeform 6">
            <a:extLst>
              <a:ext uri="{FF2B5EF4-FFF2-40B4-BE49-F238E27FC236}">
                <a16:creationId xmlns:a16="http://schemas.microsoft.com/office/drawing/2014/main" id="{7AF506C9-194B-9671-8A40-67F332A16884}"/>
              </a:ext>
            </a:extLst>
          </p:cNvPr>
          <p:cNvSpPr/>
          <p:nvPr/>
        </p:nvSpPr>
        <p:spPr>
          <a:xfrm>
            <a:off x="10812901" y="-43592"/>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4"/>
            <a:stretch>
              <a:fillRect/>
            </a:stretch>
          </a:blipFill>
        </p:spPr>
        <p:txBody>
          <a:bodyPr/>
          <a:lstStyle/>
          <a:p>
            <a:endParaRPr lang="es-ES_tradnl" sz="1200"/>
          </a:p>
        </p:txBody>
      </p:sp>
      <p:sp>
        <p:nvSpPr>
          <p:cNvPr id="19" name="TextBox 41">
            <a:extLst>
              <a:ext uri="{FF2B5EF4-FFF2-40B4-BE49-F238E27FC236}">
                <a16:creationId xmlns:a16="http://schemas.microsoft.com/office/drawing/2014/main" id="{A1877B7F-42CC-3D64-AB65-C5C63C3A1483}"/>
              </a:ext>
            </a:extLst>
          </p:cNvPr>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Tree>
    <p:extLst>
      <p:ext uri="{BB962C8B-B14F-4D97-AF65-F5344CB8AC3E}">
        <p14:creationId xmlns:p14="http://schemas.microsoft.com/office/powerpoint/2010/main" val="1340613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2414850" y="2480059"/>
            <a:ext cx="5720157" cy="1446550"/>
          </a:xfrm>
          <a:prstGeom prst="rect">
            <a:avLst/>
          </a:prstGeom>
          <a:noFill/>
        </p:spPr>
        <p:txBody>
          <a:bodyPr wrap="square" rtlCol="0">
            <a:spAutoFit/>
          </a:bodyPr>
          <a:lstStyle/>
          <a:p>
            <a:pPr algn="ctr"/>
            <a:r>
              <a:rPr lang="es-CO" sz="4400" b="1" dirty="0">
                <a:solidFill>
                  <a:schemeClr val="bg1"/>
                </a:solidFill>
                <a:latin typeface="Nunito" pitchFamily="2" charset="0"/>
              </a:rPr>
              <a:t>Investigaciones Plataformas</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60227" y="1959531"/>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67091" y="2089098"/>
            <a:ext cx="2347759" cy="1671604"/>
          </a:xfrm>
          <a:prstGeom prst="rect">
            <a:avLst/>
          </a:prstGeom>
        </p:spPr>
      </p:pic>
    </p:spTree>
    <p:extLst>
      <p:ext uri="{BB962C8B-B14F-4D97-AF65-F5344CB8AC3E}">
        <p14:creationId xmlns:p14="http://schemas.microsoft.com/office/powerpoint/2010/main" val="3626733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3D4AD84-F5CA-C9F4-C2CF-0CB116FC2D6F}"/>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7" name="Rectángulo redondeado 6">
            <a:extLst>
              <a:ext uri="{FF2B5EF4-FFF2-40B4-BE49-F238E27FC236}">
                <a16:creationId xmlns:a16="http://schemas.microsoft.com/office/drawing/2014/main" id="{7816F65C-5605-502B-4805-E00AC523385A}"/>
              </a:ext>
            </a:extLst>
          </p:cNvPr>
          <p:cNvSpPr/>
          <p:nvPr/>
        </p:nvSpPr>
        <p:spPr>
          <a:xfrm>
            <a:off x="3110753" y="2590801"/>
            <a:ext cx="905435"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1</a:t>
            </a:r>
          </a:p>
        </p:txBody>
      </p:sp>
      <p:sp>
        <p:nvSpPr>
          <p:cNvPr id="8" name="Rectángulo redondeado 7">
            <a:extLst>
              <a:ext uri="{FF2B5EF4-FFF2-40B4-BE49-F238E27FC236}">
                <a16:creationId xmlns:a16="http://schemas.microsoft.com/office/drawing/2014/main" id="{90D51737-ACE7-7D08-E11B-8679D77CB858}"/>
              </a:ext>
            </a:extLst>
          </p:cNvPr>
          <p:cNvSpPr/>
          <p:nvPr/>
        </p:nvSpPr>
        <p:spPr>
          <a:xfrm>
            <a:off x="4338918" y="3231777"/>
            <a:ext cx="905435"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2</a:t>
            </a:r>
          </a:p>
        </p:txBody>
      </p:sp>
      <p:sp>
        <p:nvSpPr>
          <p:cNvPr id="9" name="Rectángulo redondeado 8">
            <a:extLst>
              <a:ext uri="{FF2B5EF4-FFF2-40B4-BE49-F238E27FC236}">
                <a16:creationId xmlns:a16="http://schemas.microsoft.com/office/drawing/2014/main" id="{57BB50DA-F187-4D2D-0586-FAAA65B1FE63}"/>
              </a:ext>
            </a:extLst>
          </p:cNvPr>
          <p:cNvSpPr/>
          <p:nvPr/>
        </p:nvSpPr>
        <p:spPr>
          <a:xfrm>
            <a:off x="5643282" y="2599766"/>
            <a:ext cx="905435"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3</a:t>
            </a:r>
          </a:p>
        </p:txBody>
      </p:sp>
      <p:sp>
        <p:nvSpPr>
          <p:cNvPr id="11" name="Rectángulo redondeado 10">
            <a:extLst>
              <a:ext uri="{FF2B5EF4-FFF2-40B4-BE49-F238E27FC236}">
                <a16:creationId xmlns:a16="http://schemas.microsoft.com/office/drawing/2014/main" id="{0EF7E9D5-417C-893E-AE11-E6E07F79D1ED}"/>
              </a:ext>
            </a:extLst>
          </p:cNvPr>
          <p:cNvSpPr/>
          <p:nvPr/>
        </p:nvSpPr>
        <p:spPr>
          <a:xfrm>
            <a:off x="6822141" y="3249707"/>
            <a:ext cx="1129553"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4</a:t>
            </a:r>
          </a:p>
        </p:txBody>
      </p:sp>
      <p:sp>
        <p:nvSpPr>
          <p:cNvPr id="12" name="Rectángulo redondeado 11">
            <a:extLst>
              <a:ext uri="{FF2B5EF4-FFF2-40B4-BE49-F238E27FC236}">
                <a16:creationId xmlns:a16="http://schemas.microsoft.com/office/drawing/2014/main" id="{357F5323-2636-C106-46C0-859DB2054B0F}"/>
              </a:ext>
            </a:extLst>
          </p:cNvPr>
          <p:cNvSpPr/>
          <p:nvPr/>
        </p:nvSpPr>
        <p:spPr>
          <a:xfrm>
            <a:off x="8104094" y="2662519"/>
            <a:ext cx="1093694"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5</a:t>
            </a:r>
          </a:p>
        </p:txBody>
      </p:sp>
    </p:spTree>
    <p:extLst>
      <p:ext uri="{BB962C8B-B14F-4D97-AF65-F5344CB8AC3E}">
        <p14:creationId xmlns:p14="http://schemas.microsoft.com/office/powerpoint/2010/main" val="3155330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2414850" y="2139248"/>
            <a:ext cx="5720157" cy="2123658"/>
          </a:xfrm>
          <a:prstGeom prst="rect">
            <a:avLst/>
          </a:prstGeom>
          <a:noFill/>
        </p:spPr>
        <p:txBody>
          <a:bodyPr wrap="square" rtlCol="0">
            <a:spAutoFit/>
          </a:bodyPr>
          <a:lstStyle/>
          <a:p>
            <a:pPr algn="ctr"/>
            <a:r>
              <a:rPr lang="es-CO" sz="4400" b="1" dirty="0">
                <a:solidFill>
                  <a:schemeClr val="bg1"/>
                </a:solidFill>
                <a:latin typeface="Nunito" pitchFamily="2" charset="0"/>
              </a:rPr>
              <a:t>Investigaciones Organismo de Transito </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60227" y="1959531"/>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67091" y="2089098"/>
            <a:ext cx="2347759" cy="1671604"/>
          </a:xfrm>
          <a:prstGeom prst="rect">
            <a:avLst/>
          </a:prstGeom>
        </p:spPr>
      </p:pic>
    </p:spTree>
    <p:extLst>
      <p:ext uri="{BB962C8B-B14F-4D97-AF65-F5344CB8AC3E}">
        <p14:creationId xmlns:p14="http://schemas.microsoft.com/office/powerpoint/2010/main" val="818877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5140801" y="6550223"/>
            <a:ext cx="2347759" cy="307777"/>
          </a:xfrm>
          <a:prstGeom prst="rect">
            <a:avLst/>
          </a:prstGeom>
          <a:noFill/>
        </p:spPr>
        <p:txBody>
          <a:bodyPr wrap="none" rtlCol="0">
            <a:spAutoFit/>
          </a:bodyPr>
          <a:lstStyle/>
          <a:p>
            <a:r>
              <a:rPr lang="es-CO" sz="1400" b="1" dirty="0">
                <a:solidFill>
                  <a:schemeClr val="bg1"/>
                </a:solidFill>
              </a:rPr>
              <a:t>www.supertransporte.gov.co</a:t>
            </a:r>
          </a:p>
        </p:txBody>
      </p:sp>
      <p:graphicFrame>
        <p:nvGraphicFramePr>
          <p:cNvPr id="10" name="Tabla 9">
            <a:extLst>
              <a:ext uri="{FF2B5EF4-FFF2-40B4-BE49-F238E27FC236}">
                <a16:creationId xmlns:a16="http://schemas.microsoft.com/office/drawing/2014/main" id="{44BAAA95-D0F3-48F4-B7D5-97B677A1CFCC}"/>
              </a:ext>
            </a:extLst>
          </p:cNvPr>
          <p:cNvGraphicFramePr>
            <a:graphicFrameLocks noGrp="1"/>
          </p:cNvGraphicFramePr>
          <p:nvPr/>
        </p:nvGraphicFramePr>
        <p:xfrm>
          <a:off x="1276488" y="4462971"/>
          <a:ext cx="4559300" cy="762000"/>
        </p:xfrm>
        <a:graphic>
          <a:graphicData uri="http://schemas.openxmlformats.org/drawingml/2006/table">
            <a:tbl>
              <a:tblPr/>
              <a:tblGrid>
                <a:gridCol w="2890100">
                  <a:extLst>
                    <a:ext uri="{9D8B030D-6E8A-4147-A177-3AD203B41FA5}">
                      <a16:colId xmlns:a16="http://schemas.microsoft.com/office/drawing/2014/main" val="274044415"/>
                    </a:ext>
                  </a:extLst>
                </a:gridCol>
                <a:gridCol w="1669200">
                  <a:extLst>
                    <a:ext uri="{9D8B030D-6E8A-4147-A177-3AD203B41FA5}">
                      <a16:colId xmlns:a16="http://schemas.microsoft.com/office/drawing/2014/main" val="16667272"/>
                    </a:ext>
                  </a:extLst>
                </a:gridCol>
              </a:tblGrid>
              <a:tr h="203200">
                <a:tc gridSpan="2">
                  <a:txBody>
                    <a:bodyPr/>
                    <a:lstStyle/>
                    <a:p>
                      <a:pPr algn="ctr" fontAlgn="ctr"/>
                      <a:r>
                        <a:rPr lang="es-CO" sz="1100" b="0" i="0" u="none" strike="noStrike" dirty="0">
                          <a:solidFill>
                            <a:srgbClr val="FFFFFF"/>
                          </a:solidFill>
                          <a:effectLst/>
                          <a:latin typeface="Calibri" panose="020F0502020204030204" pitchFamily="34" charset="0"/>
                        </a:rPr>
                        <a:t>INVESTIGACIONES ORGANISMOS DE TRANSITO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s-CO"/>
                    </a:p>
                  </a:txBody>
                  <a:tcPr/>
                </a:tc>
                <a:extLst>
                  <a:ext uri="{0D108BD9-81ED-4DB2-BD59-A6C34878D82A}">
                    <a16:rowId xmlns:a16="http://schemas.microsoft.com/office/drawing/2014/main" val="1665321517"/>
                  </a:ext>
                </a:extLst>
              </a:tr>
              <a:tr h="184150">
                <a:tc>
                  <a:txBody>
                    <a:bodyPr/>
                    <a:lstStyle/>
                    <a:p>
                      <a:pPr algn="ctr" fontAlgn="ctr"/>
                      <a:r>
                        <a:rPr lang="es-CO" sz="1100" b="0" i="0" u="none" strike="noStrike">
                          <a:solidFill>
                            <a:srgbClr val="000000"/>
                          </a:solidFill>
                          <a:effectLst/>
                          <a:latin typeface="Calibri" panose="020F0502020204030204" pitchFamily="34" charset="0"/>
                        </a:rPr>
                        <a:t>ACTIVOS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46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20704729"/>
                  </a:ext>
                </a:extLst>
              </a:tr>
              <a:tr h="184150">
                <a:tc>
                  <a:txBody>
                    <a:bodyPr/>
                    <a:lstStyle/>
                    <a:p>
                      <a:pPr algn="ctr" fontAlgn="ctr"/>
                      <a:r>
                        <a:rPr lang="es-CO" sz="1100" b="0" i="0" u="none" strike="noStrike">
                          <a:solidFill>
                            <a:srgbClr val="000000"/>
                          </a:solidFill>
                          <a:effectLst/>
                          <a:latin typeface="Calibri" panose="020F0502020204030204" pitchFamily="34" charset="0"/>
                        </a:rPr>
                        <a:t>TERMINADOS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51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59675602"/>
                  </a:ext>
                </a:extLst>
              </a:tr>
              <a:tr h="190500">
                <a:tc>
                  <a:txBody>
                    <a:bodyPr/>
                    <a:lstStyle/>
                    <a:p>
                      <a:pPr algn="r" fontAlgn="ctr"/>
                      <a:r>
                        <a:rPr lang="es-CO" sz="1100" b="0" i="0" u="none" strike="noStrike" dirty="0">
                          <a:solidFill>
                            <a:srgbClr val="000000"/>
                          </a:solidFill>
                          <a:effectLst/>
                          <a:latin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97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836737057"/>
                  </a:ext>
                </a:extLst>
              </a:tr>
            </a:tbl>
          </a:graphicData>
        </a:graphic>
      </p:graphicFrame>
      <p:sp>
        <p:nvSpPr>
          <p:cNvPr id="11" name="Rectángulo: esquinas redondeadas 10">
            <a:extLst>
              <a:ext uri="{FF2B5EF4-FFF2-40B4-BE49-F238E27FC236}">
                <a16:creationId xmlns:a16="http://schemas.microsoft.com/office/drawing/2014/main" id="{2459B75D-DB5C-408D-B30E-EA56CC9A0C33}"/>
              </a:ext>
            </a:extLst>
          </p:cNvPr>
          <p:cNvSpPr/>
          <p:nvPr/>
        </p:nvSpPr>
        <p:spPr>
          <a:xfrm>
            <a:off x="572294" y="5609546"/>
            <a:ext cx="5523706" cy="9406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a:p>
            <a:pPr algn="ctr"/>
            <a:r>
              <a:rPr lang="es-MX" sz="1600" dirty="0">
                <a:solidFill>
                  <a:schemeClr val="tx1"/>
                </a:solidFill>
              </a:rPr>
              <a:t>LA SUPERINTENDENCIA DE TRANSPORTE HA IMPUESTO AMONESTACIONES, SUSPENSION DE AYUDA TECONOLOGICA Y MULTAS POR UN VALOR APROXIMADO DE $ 144.354.190</a:t>
            </a:r>
          </a:p>
          <a:p>
            <a:pPr algn="ctr"/>
            <a:endParaRPr lang="es-CO" dirty="0"/>
          </a:p>
        </p:txBody>
      </p:sp>
      <p:cxnSp>
        <p:nvCxnSpPr>
          <p:cNvPr id="14" name="Conector: angular 13">
            <a:extLst>
              <a:ext uri="{FF2B5EF4-FFF2-40B4-BE49-F238E27FC236}">
                <a16:creationId xmlns:a16="http://schemas.microsoft.com/office/drawing/2014/main" id="{F85719F2-60A6-41C1-9B26-8EFFAA81A941}"/>
              </a:ext>
            </a:extLst>
          </p:cNvPr>
          <p:cNvCxnSpPr>
            <a:cxnSpLocks/>
          </p:cNvCxnSpPr>
          <p:nvPr/>
        </p:nvCxnSpPr>
        <p:spPr>
          <a:xfrm>
            <a:off x="5977467" y="4843971"/>
            <a:ext cx="1388533" cy="5773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337440AD-9127-4D58-B300-C306787D51BA}"/>
              </a:ext>
            </a:extLst>
          </p:cNvPr>
          <p:cNvPicPr>
            <a:picLocks noChangeAspect="1"/>
          </p:cNvPicPr>
          <p:nvPr/>
        </p:nvPicPr>
        <p:blipFill>
          <a:blip r:embed="rId3"/>
          <a:stretch>
            <a:fillRect/>
          </a:stretch>
        </p:blipFill>
        <p:spPr>
          <a:xfrm>
            <a:off x="223308" y="1103116"/>
            <a:ext cx="4678892" cy="3009160"/>
          </a:xfrm>
          <a:prstGeom prst="rect">
            <a:avLst/>
          </a:prstGeom>
        </p:spPr>
      </p:pic>
      <p:pic>
        <p:nvPicPr>
          <p:cNvPr id="21" name="Imagen 20">
            <a:extLst>
              <a:ext uri="{FF2B5EF4-FFF2-40B4-BE49-F238E27FC236}">
                <a16:creationId xmlns:a16="http://schemas.microsoft.com/office/drawing/2014/main" id="{DEA3D441-51B5-472F-9CF6-C1B3A2EB12E6}"/>
              </a:ext>
            </a:extLst>
          </p:cNvPr>
          <p:cNvPicPr>
            <a:picLocks noChangeAspect="1"/>
          </p:cNvPicPr>
          <p:nvPr/>
        </p:nvPicPr>
        <p:blipFill>
          <a:blip r:embed="rId4"/>
          <a:stretch>
            <a:fillRect/>
          </a:stretch>
        </p:blipFill>
        <p:spPr>
          <a:xfrm>
            <a:off x="5140801" y="1103116"/>
            <a:ext cx="5918200" cy="3009160"/>
          </a:xfrm>
          <a:prstGeom prst="rect">
            <a:avLst/>
          </a:prstGeom>
        </p:spPr>
      </p:pic>
      <p:sp>
        <p:nvSpPr>
          <p:cNvPr id="23" name="Flecha: hacia abajo 22">
            <a:extLst>
              <a:ext uri="{FF2B5EF4-FFF2-40B4-BE49-F238E27FC236}">
                <a16:creationId xmlns:a16="http://schemas.microsoft.com/office/drawing/2014/main" id="{7799747B-BDA8-4270-B7E6-A356BCDA8570}"/>
              </a:ext>
            </a:extLst>
          </p:cNvPr>
          <p:cNvSpPr/>
          <p:nvPr/>
        </p:nvSpPr>
        <p:spPr>
          <a:xfrm>
            <a:off x="4847249" y="5228990"/>
            <a:ext cx="321733" cy="384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35" name="Gráfico 34">
            <a:extLst>
              <a:ext uri="{FF2B5EF4-FFF2-40B4-BE49-F238E27FC236}">
                <a16:creationId xmlns:a16="http://schemas.microsoft.com/office/drawing/2014/main" id="{38978392-5CB5-4097-BAC7-2CA2A2C26211}"/>
              </a:ext>
            </a:extLst>
          </p:cNvPr>
          <p:cNvGraphicFramePr>
            <a:graphicFrameLocks/>
          </p:cNvGraphicFramePr>
          <p:nvPr/>
        </p:nvGraphicFramePr>
        <p:xfrm>
          <a:off x="7366000" y="4258911"/>
          <a:ext cx="4191275" cy="2291311"/>
        </p:xfrm>
        <a:graphic>
          <a:graphicData uri="http://schemas.openxmlformats.org/drawingml/2006/chart">
            <c:chart xmlns:c="http://schemas.openxmlformats.org/drawingml/2006/chart" xmlns:r="http://schemas.openxmlformats.org/officeDocument/2006/relationships" r:id="rId5"/>
          </a:graphicData>
        </a:graphic>
      </p:graphicFrame>
      <p:pic>
        <p:nvPicPr>
          <p:cNvPr id="2" name="Imagen 1">
            <a:extLst>
              <a:ext uri="{FF2B5EF4-FFF2-40B4-BE49-F238E27FC236}">
                <a16:creationId xmlns:a16="http://schemas.microsoft.com/office/drawing/2014/main" id="{09756672-753B-58FC-5677-77229B01EB8C}"/>
              </a:ext>
            </a:extLst>
          </p:cNvPr>
          <p:cNvPicPr>
            <a:picLocks noChangeAspect="1"/>
          </p:cNvPicPr>
          <p:nvPr/>
        </p:nvPicPr>
        <p:blipFill>
          <a:blip r:embed="rId6"/>
          <a:stretch>
            <a:fillRect/>
          </a:stretch>
        </p:blipFill>
        <p:spPr>
          <a:xfrm>
            <a:off x="0" y="-815996"/>
            <a:ext cx="12192000" cy="8010203"/>
          </a:xfrm>
          <a:prstGeom prst="rect">
            <a:avLst/>
          </a:prstGeom>
        </p:spPr>
      </p:pic>
      <p:sp>
        <p:nvSpPr>
          <p:cNvPr id="3" name="CuadroTexto 2">
            <a:extLst>
              <a:ext uri="{FF2B5EF4-FFF2-40B4-BE49-F238E27FC236}">
                <a16:creationId xmlns:a16="http://schemas.microsoft.com/office/drawing/2014/main" id="{DB27E823-E43D-A7AC-8547-70F519CC206E}"/>
              </a:ext>
            </a:extLst>
          </p:cNvPr>
          <p:cNvSpPr txBox="1"/>
          <p:nvPr/>
        </p:nvSpPr>
        <p:spPr>
          <a:xfrm>
            <a:off x="5039614" y="6599645"/>
            <a:ext cx="2347759" cy="307777"/>
          </a:xfrm>
          <a:prstGeom prst="rect">
            <a:avLst/>
          </a:prstGeom>
          <a:noFill/>
        </p:spPr>
        <p:txBody>
          <a:bodyPr wrap="none" rtlCol="0">
            <a:spAutoFit/>
          </a:bodyPr>
          <a:lstStyle/>
          <a:p>
            <a:r>
              <a:rPr lang="es-CO" sz="1400" b="1" err="1">
                <a:solidFill>
                  <a:schemeClr val="bg1"/>
                </a:solidFill>
              </a:rPr>
              <a:t>www.supertransporte.gov.co</a:t>
            </a:r>
            <a:endParaRPr lang="es-CO" sz="1400" b="1">
              <a:solidFill>
                <a:schemeClr val="bg1"/>
              </a:solidFill>
            </a:endParaRPr>
          </a:p>
        </p:txBody>
      </p:sp>
      <p:pic>
        <p:nvPicPr>
          <p:cNvPr id="4" name="Imagen 3">
            <a:extLst>
              <a:ext uri="{FF2B5EF4-FFF2-40B4-BE49-F238E27FC236}">
                <a16:creationId xmlns:a16="http://schemas.microsoft.com/office/drawing/2014/main" id="{80478F3D-A926-F649-8729-3FAE620E47C9}"/>
              </a:ext>
            </a:extLst>
          </p:cNvPr>
          <p:cNvPicPr>
            <a:picLocks noChangeAspect="1"/>
          </p:cNvPicPr>
          <p:nvPr/>
        </p:nvPicPr>
        <p:blipFill>
          <a:blip r:embed="rId7"/>
          <a:stretch>
            <a:fillRect/>
          </a:stretch>
        </p:blipFill>
        <p:spPr>
          <a:xfrm>
            <a:off x="411046" y="227381"/>
            <a:ext cx="1795393" cy="624045"/>
          </a:xfrm>
          <a:prstGeom prst="rect">
            <a:avLst/>
          </a:prstGeom>
        </p:spPr>
      </p:pic>
      <p:pic>
        <p:nvPicPr>
          <p:cNvPr id="5" name="Imagen 4">
            <a:extLst>
              <a:ext uri="{FF2B5EF4-FFF2-40B4-BE49-F238E27FC236}">
                <a16:creationId xmlns:a16="http://schemas.microsoft.com/office/drawing/2014/main" id="{E1AD22CD-74E8-9711-B248-35B545E36396}"/>
              </a:ext>
            </a:extLst>
          </p:cNvPr>
          <p:cNvPicPr>
            <a:picLocks noChangeAspect="1"/>
          </p:cNvPicPr>
          <p:nvPr/>
        </p:nvPicPr>
        <p:blipFill>
          <a:blip r:embed="rId8"/>
          <a:stretch>
            <a:fillRect/>
          </a:stretch>
        </p:blipFill>
        <p:spPr>
          <a:xfrm>
            <a:off x="10655453" y="31320"/>
            <a:ext cx="1255365" cy="888159"/>
          </a:xfrm>
          <a:prstGeom prst="rect">
            <a:avLst/>
          </a:prstGeom>
        </p:spPr>
      </p:pic>
      <p:sp>
        <p:nvSpPr>
          <p:cNvPr id="7" name="CuadroTexto 6">
            <a:extLst>
              <a:ext uri="{FF2B5EF4-FFF2-40B4-BE49-F238E27FC236}">
                <a16:creationId xmlns:a16="http://schemas.microsoft.com/office/drawing/2014/main" id="{39343738-4B7B-2D6B-28A7-5570AB09C82D}"/>
              </a:ext>
            </a:extLst>
          </p:cNvPr>
          <p:cNvSpPr txBox="1"/>
          <p:nvPr/>
        </p:nvSpPr>
        <p:spPr>
          <a:xfrm>
            <a:off x="2886775" y="166458"/>
            <a:ext cx="6855809" cy="523220"/>
          </a:xfrm>
          <a:prstGeom prst="rect">
            <a:avLst/>
          </a:prstGeom>
          <a:noFill/>
        </p:spPr>
        <p:txBody>
          <a:bodyPr wrap="square">
            <a:spAutoFit/>
          </a:bodyPr>
          <a:lstStyle/>
          <a:p>
            <a:pPr algn="ctr"/>
            <a:r>
              <a:rPr lang="es-CO" sz="2800" b="1" dirty="0">
                <a:latin typeface="Nunito" pitchFamily="2" charset="0"/>
              </a:rPr>
              <a:t>Investigaciones Organismo de Transito </a:t>
            </a:r>
          </a:p>
        </p:txBody>
      </p:sp>
    </p:spTree>
    <p:extLst>
      <p:ext uri="{BB962C8B-B14F-4D97-AF65-F5344CB8AC3E}">
        <p14:creationId xmlns:p14="http://schemas.microsoft.com/office/powerpoint/2010/main" val="1381914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E32790-832B-5449-7CC0-36D104913677}"/>
              </a:ext>
            </a:extLst>
          </p:cNvPr>
          <p:cNvPicPr>
            <a:picLocks noChangeAspect="1"/>
          </p:cNvPicPr>
          <p:nvPr/>
        </p:nvPicPr>
        <p:blipFill>
          <a:blip r:embed="rId2"/>
          <a:stretch>
            <a:fillRect/>
          </a:stretch>
        </p:blipFill>
        <p:spPr>
          <a:xfrm>
            <a:off x="-1" y="0"/>
            <a:ext cx="12192001" cy="6858000"/>
          </a:xfrm>
          <a:prstGeom prst="rect">
            <a:avLst/>
          </a:prstGeom>
        </p:spPr>
      </p:pic>
      <p:sp>
        <p:nvSpPr>
          <p:cNvPr id="4" name="Rectángulo 3">
            <a:extLst>
              <a:ext uri="{FF2B5EF4-FFF2-40B4-BE49-F238E27FC236}">
                <a16:creationId xmlns:a16="http://schemas.microsoft.com/office/drawing/2014/main" id="{432EDF05-2DB3-2A45-2F05-37BFB53EA5E7}"/>
              </a:ext>
            </a:extLst>
          </p:cNvPr>
          <p:cNvSpPr/>
          <p:nvPr/>
        </p:nvSpPr>
        <p:spPr>
          <a:xfrm>
            <a:off x="0" y="0"/>
            <a:ext cx="12192000" cy="6858000"/>
          </a:xfrm>
          <a:prstGeom prst="rect">
            <a:avLst/>
          </a:prstGeom>
          <a:solidFill>
            <a:schemeClr val="dk1">
              <a:alpha val="64042"/>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7E2E2D49-81C3-0992-2344-3C8898A1ED54}"/>
              </a:ext>
            </a:extLst>
          </p:cNvPr>
          <p:cNvPicPr>
            <a:picLocks noChangeAspect="1"/>
          </p:cNvPicPr>
          <p:nvPr/>
        </p:nvPicPr>
        <p:blipFill>
          <a:blip r:embed="rId3"/>
          <a:stretch>
            <a:fillRect/>
          </a:stretch>
        </p:blipFill>
        <p:spPr>
          <a:xfrm>
            <a:off x="2921000" y="903224"/>
            <a:ext cx="6350000" cy="4521200"/>
          </a:xfrm>
          <a:prstGeom prst="rect">
            <a:avLst/>
          </a:prstGeom>
        </p:spPr>
      </p:pic>
    </p:spTree>
    <p:extLst>
      <p:ext uri="{BB962C8B-B14F-4D97-AF65-F5344CB8AC3E}">
        <p14:creationId xmlns:p14="http://schemas.microsoft.com/office/powerpoint/2010/main" val="3444912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3">
            <a:extLst>
              <a:ext uri="{FF2B5EF4-FFF2-40B4-BE49-F238E27FC236}">
                <a16:creationId xmlns:a16="http://schemas.microsoft.com/office/drawing/2014/main" id="{DE20EC7B-9D3B-84E6-F283-F231ABC77E3D}"/>
              </a:ext>
            </a:extLst>
          </p:cNvPr>
          <p:cNvGrpSpPr/>
          <p:nvPr/>
        </p:nvGrpSpPr>
        <p:grpSpPr>
          <a:xfrm>
            <a:off x="8795433" y="1586967"/>
            <a:ext cx="3153195" cy="622030"/>
            <a:chOff x="0" y="0"/>
            <a:chExt cx="5103511" cy="116571"/>
          </a:xfrm>
        </p:grpSpPr>
        <p:sp>
          <p:nvSpPr>
            <p:cNvPr id="29" name="Freeform 4">
              <a:extLst>
                <a:ext uri="{FF2B5EF4-FFF2-40B4-BE49-F238E27FC236}">
                  <a16:creationId xmlns:a16="http://schemas.microsoft.com/office/drawing/2014/main" id="{C56592DF-D37C-8D51-46D5-CF97F9F30D5D}"/>
                </a:ext>
              </a:extLst>
            </p:cNvPr>
            <p:cNvSpPr/>
            <p:nvPr/>
          </p:nvSpPr>
          <p:spPr>
            <a:xfrm>
              <a:off x="0" y="0"/>
              <a:ext cx="5103511" cy="116571"/>
            </a:xfrm>
            <a:prstGeom prst="roundRect">
              <a:avLst/>
            </a:pr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5">
              <a:extLst>
                <a:ext uri="{FF2B5EF4-FFF2-40B4-BE49-F238E27FC236}">
                  <a16:creationId xmlns:a16="http://schemas.microsoft.com/office/drawing/2014/main" id="{79ED4A4F-FFED-6BD9-5FED-A7B55596EA84}"/>
                </a:ext>
              </a:extLst>
            </p:cNvPr>
            <p:cNvSpPr txBox="1"/>
            <p:nvPr/>
          </p:nvSpPr>
          <p:spPr>
            <a:xfrm>
              <a:off x="0" y="-57150"/>
              <a:ext cx="5103511" cy="173721"/>
            </a:xfrm>
            <a:prstGeom prst="round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 name="Group 3">
            <a:extLst>
              <a:ext uri="{FF2B5EF4-FFF2-40B4-BE49-F238E27FC236}">
                <a16:creationId xmlns:a16="http://schemas.microsoft.com/office/drawing/2014/main" id="{E0C65DCF-1E39-9FC6-65FF-7EC5A8E7794C}"/>
              </a:ext>
            </a:extLst>
          </p:cNvPr>
          <p:cNvGrpSpPr/>
          <p:nvPr/>
        </p:nvGrpSpPr>
        <p:grpSpPr>
          <a:xfrm>
            <a:off x="4794773" y="1595345"/>
            <a:ext cx="3573794" cy="622030"/>
            <a:chOff x="0" y="0"/>
            <a:chExt cx="5103511" cy="116571"/>
          </a:xfrm>
        </p:grpSpPr>
        <p:sp>
          <p:nvSpPr>
            <p:cNvPr id="13" name="Freeform 4">
              <a:extLst>
                <a:ext uri="{FF2B5EF4-FFF2-40B4-BE49-F238E27FC236}">
                  <a16:creationId xmlns:a16="http://schemas.microsoft.com/office/drawing/2014/main" id="{64E7C298-E59A-0348-E509-67642864BD32}"/>
                </a:ext>
              </a:extLst>
            </p:cNvPr>
            <p:cNvSpPr/>
            <p:nvPr/>
          </p:nvSpPr>
          <p:spPr>
            <a:xfrm>
              <a:off x="0" y="0"/>
              <a:ext cx="5103511" cy="116571"/>
            </a:xfrm>
            <a:prstGeom prst="roundRect">
              <a:avLst/>
            </a:pr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4" name="TextBox 5">
              <a:extLst>
                <a:ext uri="{FF2B5EF4-FFF2-40B4-BE49-F238E27FC236}">
                  <a16:creationId xmlns:a16="http://schemas.microsoft.com/office/drawing/2014/main" id="{7EADE0DE-DB72-B2FF-6CA9-F2BA2D44ADB9}"/>
                </a:ext>
              </a:extLst>
            </p:cNvPr>
            <p:cNvSpPr txBox="1"/>
            <p:nvPr/>
          </p:nvSpPr>
          <p:spPr>
            <a:xfrm>
              <a:off x="0" y="-57150"/>
              <a:ext cx="5103511" cy="173721"/>
            </a:xfrm>
            <a:prstGeom prst="round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 name="Group 3">
            <a:extLst>
              <a:ext uri="{FF2B5EF4-FFF2-40B4-BE49-F238E27FC236}">
                <a16:creationId xmlns:a16="http://schemas.microsoft.com/office/drawing/2014/main" id="{590DCFDC-E95A-148C-6C20-3068363781EA}"/>
              </a:ext>
            </a:extLst>
          </p:cNvPr>
          <p:cNvGrpSpPr/>
          <p:nvPr/>
        </p:nvGrpSpPr>
        <p:grpSpPr>
          <a:xfrm>
            <a:off x="341431" y="1679950"/>
            <a:ext cx="3903553" cy="622030"/>
            <a:chOff x="0" y="0"/>
            <a:chExt cx="5103511" cy="116571"/>
          </a:xfrm>
        </p:grpSpPr>
        <p:sp>
          <p:nvSpPr>
            <p:cNvPr id="26" name="Freeform 4">
              <a:extLst>
                <a:ext uri="{FF2B5EF4-FFF2-40B4-BE49-F238E27FC236}">
                  <a16:creationId xmlns:a16="http://schemas.microsoft.com/office/drawing/2014/main" id="{D3D78BC6-A4E4-D4C1-48D4-0B75EC4D6470}"/>
                </a:ext>
              </a:extLst>
            </p:cNvPr>
            <p:cNvSpPr/>
            <p:nvPr/>
          </p:nvSpPr>
          <p:spPr>
            <a:xfrm>
              <a:off x="0" y="0"/>
              <a:ext cx="5103511" cy="116571"/>
            </a:xfrm>
            <a:prstGeom prst="roundRect">
              <a:avLst/>
            </a:pr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7" name="TextBox 5">
              <a:extLst>
                <a:ext uri="{FF2B5EF4-FFF2-40B4-BE49-F238E27FC236}">
                  <a16:creationId xmlns:a16="http://schemas.microsoft.com/office/drawing/2014/main" id="{317D007C-EAF9-CA4F-1FA7-B64CE13C4D4E}"/>
                </a:ext>
              </a:extLst>
            </p:cNvPr>
            <p:cNvSpPr txBox="1"/>
            <p:nvPr/>
          </p:nvSpPr>
          <p:spPr>
            <a:xfrm>
              <a:off x="0" y="-57150"/>
              <a:ext cx="5103511" cy="173721"/>
            </a:xfrm>
            <a:prstGeom prst="round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9" name="object 19"/>
          <p:cNvSpPr txBox="1"/>
          <p:nvPr/>
        </p:nvSpPr>
        <p:spPr>
          <a:xfrm>
            <a:off x="5111773" y="1821729"/>
            <a:ext cx="2707005" cy="197490"/>
          </a:xfrm>
          <a:prstGeom prst="rect">
            <a:avLst/>
          </a:prstGeom>
        </p:spPr>
        <p:txBody>
          <a:bodyPr vert="horz" wrap="square" lIns="0" tIns="12700" rIns="0" bIns="0" rtlCol="0">
            <a:spAutoFit/>
          </a:bodyPr>
          <a:lstStyle/>
          <a:p>
            <a:pPr marL="12700">
              <a:lnSpc>
                <a:spcPct val="100000"/>
              </a:lnSpc>
              <a:spcBef>
                <a:spcPts val="100"/>
              </a:spcBef>
            </a:pPr>
            <a:r>
              <a:rPr sz="1200" b="1" spc="-5" dirty="0" err="1">
                <a:solidFill>
                  <a:schemeClr val="bg1"/>
                </a:solidFill>
                <a:latin typeface="Trebuchet MS"/>
                <a:cs typeface="Trebuchet MS"/>
              </a:rPr>
              <a:t>Líneas</a:t>
            </a:r>
            <a:r>
              <a:rPr sz="1200" b="1" spc="-45" dirty="0">
                <a:solidFill>
                  <a:schemeClr val="bg1"/>
                </a:solidFill>
                <a:latin typeface="Trebuchet MS"/>
                <a:cs typeface="Trebuchet MS"/>
              </a:rPr>
              <a:t> </a:t>
            </a:r>
            <a:r>
              <a:rPr sz="1200" b="1" dirty="0" err="1">
                <a:solidFill>
                  <a:schemeClr val="bg1"/>
                </a:solidFill>
                <a:latin typeface="Trebuchet MS"/>
                <a:cs typeface="Trebuchet MS"/>
              </a:rPr>
              <a:t>estratégicas</a:t>
            </a:r>
            <a:r>
              <a:rPr sz="1200" b="1" spc="-45" dirty="0">
                <a:solidFill>
                  <a:schemeClr val="bg1"/>
                </a:solidFill>
                <a:latin typeface="Trebuchet MS"/>
                <a:cs typeface="Trebuchet MS"/>
              </a:rPr>
              <a:t> </a:t>
            </a:r>
            <a:r>
              <a:rPr sz="1200" b="1" dirty="0">
                <a:solidFill>
                  <a:schemeClr val="bg1"/>
                </a:solidFill>
                <a:latin typeface="Trebuchet MS"/>
                <a:cs typeface="Trebuchet MS"/>
              </a:rPr>
              <a:t>Sector</a:t>
            </a:r>
            <a:r>
              <a:rPr sz="1200" b="1" spc="-40" dirty="0">
                <a:solidFill>
                  <a:schemeClr val="bg1"/>
                </a:solidFill>
                <a:latin typeface="Trebuchet MS"/>
                <a:cs typeface="Trebuchet MS"/>
              </a:rPr>
              <a:t> </a:t>
            </a:r>
            <a:r>
              <a:rPr sz="1200" b="1" spc="-5" dirty="0" err="1">
                <a:solidFill>
                  <a:schemeClr val="bg1"/>
                </a:solidFill>
                <a:latin typeface="Trebuchet MS"/>
                <a:cs typeface="Trebuchet MS"/>
              </a:rPr>
              <a:t>Transporte</a:t>
            </a:r>
            <a:endParaRPr sz="1200" dirty="0">
              <a:solidFill>
                <a:schemeClr val="bg1"/>
              </a:solidFill>
              <a:latin typeface="Trebuchet MS"/>
              <a:cs typeface="Trebuchet MS"/>
            </a:endParaRPr>
          </a:p>
        </p:txBody>
      </p:sp>
      <p:sp>
        <p:nvSpPr>
          <p:cNvPr id="23" name="object 23"/>
          <p:cNvSpPr txBox="1"/>
          <p:nvPr/>
        </p:nvSpPr>
        <p:spPr>
          <a:xfrm>
            <a:off x="8942327" y="1819149"/>
            <a:ext cx="2859405" cy="197490"/>
          </a:xfrm>
          <a:prstGeom prst="rect">
            <a:avLst/>
          </a:prstGeom>
        </p:spPr>
        <p:txBody>
          <a:bodyPr vert="horz" wrap="square" lIns="0" tIns="12700" rIns="0" bIns="0" rtlCol="0">
            <a:spAutoFit/>
          </a:bodyPr>
          <a:lstStyle/>
          <a:p>
            <a:pPr marL="12700">
              <a:lnSpc>
                <a:spcPct val="100000"/>
              </a:lnSpc>
              <a:spcBef>
                <a:spcPts val="100"/>
              </a:spcBef>
            </a:pPr>
            <a:r>
              <a:rPr sz="1200" b="1" spc="-5" dirty="0" err="1">
                <a:solidFill>
                  <a:schemeClr val="bg1"/>
                </a:solidFill>
                <a:latin typeface="Trebuchet MS"/>
                <a:cs typeface="Trebuchet MS"/>
              </a:rPr>
              <a:t>Objetivos</a:t>
            </a:r>
            <a:r>
              <a:rPr sz="1200" b="1" spc="-35" dirty="0">
                <a:solidFill>
                  <a:schemeClr val="bg1"/>
                </a:solidFill>
                <a:latin typeface="Trebuchet MS"/>
                <a:cs typeface="Trebuchet MS"/>
              </a:rPr>
              <a:t> </a:t>
            </a:r>
            <a:r>
              <a:rPr sz="1200" b="1" spc="5" dirty="0" err="1">
                <a:solidFill>
                  <a:schemeClr val="bg1"/>
                </a:solidFill>
                <a:latin typeface="Trebuchet MS"/>
                <a:cs typeface="Trebuchet MS"/>
              </a:rPr>
              <a:t>Estratégicos</a:t>
            </a:r>
            <a:r>
              <a:rPr sz="1200" b="1" spc="-40" dirty="0">
                <a:solidFill>
                  <a:schemeClr val="bg1"/>
                </a:solidFill>
                <a:latin typeface="Trebuchet MS"/>
                <a:cs typeface="Trebuchet MS"/>
              </a:rPr>
              <a:t> </a:t>
            </a:r>
            <a:r>
              <a:rPr sz="1200" b="1" dirty="0" err="1">
                <a:solidFill>
                  <a:schemeClr val="bg1"/>
                </a:solidFill>
                <a:latin typeface="Trebuchet MS"/>
                <a:cs typeface="Trebuchet MS"/>
              </a:rPr>
              <a:t>SuperTransporte</a:t>
            </a:r>
            <a:endParaRPr sz="1200" dirty="0">
              <a:solidFill>
                <a:schemeClr val="bg1"/>
              </a:solidFill>
              <a:latin typeface="Trebuchet MS"/>
              <a:cs typeface="Trebuchet MS"/>
            </a:endParaRPr>
          </a:p>
        </p:txBody>
      </p:sp>
      <p:pic>
        <p:nvPicPr>
          <p:cNvPr id="80" name="Imagen 79">
            <a:extLst>
              <a:ext uri="{FF2B5EF4-FFF2-40B4-BE49-F238E27FC236}">
                <a16:creationId xmlns:a16="http://schemas.microsoft.com/office/drawing/2014/main" id="{B14F24DE-9596-C4AE-6722-F1E0F206CDD6}"/>
              </a:ext>
            </a:extLst>
          </p:cNvPr>
          <p:cNvPicPr>
            <a:picLocks noChangeAspect="1"/>
          </p:cNvPicPr>
          <p:nvPr/>
        </p:nvPicPr>
        <p:blipFill>
          <a:blip r:embed="rId2"/>
          <a:stretch>
            <a:fillRect/>
          </a:stretch>
        </p:blipFill>
        <p:spPr>
          <a:xfrm>
            <a:off x="-1" y="231894"/>
            <a:ext cx="1795393" cy="624045"/>
          </a:xfrm>
          <a:prstGeom prst="rect">
            <a:avLst/>
          </a:prstGeom>
        </p:spPr>
      </p:pic>
      <p:pic>
        <p:nvPicPr>
          <p:cNvPr id="81" name="Imagen 80">
            <a:extLst>
              <a:ext uri="{FF2B5EF4-FFF2-40B4-BE49-F238E27FC236}">
                <a16:creationId xmlns:a16="http://schemas.microsoft.com/office/drawing/2014/main" id="{2174F20E-40C2-1834-6DB3-03EAC49D909E}"/>
              </a:ext>
            </a:extLst>
          </p:cNvPr>
          <p:cNvPicPr>
            <a:picLocks noChangeAspect="1"/>
          </p:cNvPicPr>
          <p:nvPr/>
        </p:nvPicPr>
        <p:blipFill>
          <a:blip r:embed="rId3"/>
          <a:stretch>
            <a:fillRect/>
          </a:stretch>
        </p:blipFill>
        <p:spPr>
          <a:xfrm>
            <a:off x="11038428" y="115771"/>
            <a:ext cx="1255365" cy="888159"/>
          </a:xfrm>
          <a:prstGeom prst="rect">
            <a:avLst/>
          </a:prstGeom>
        </p:spPr>
      </p:pic>
      <p:pic>
        <p:nvPicPr>
          <p:cNvPr id="144" name="Imagen 143">
            <a:extLst>
              <a:ext uri="{FF2B5EF4-FFF2-40B4-BE49-F238E27FC236}">
                <a16:creationId xmlns:a16="http://schemas.microsoft.com/office/drawing/2014/main" id="{ADA052D6-3208-DD92-B76E-E09F188AEE07}"/>
              </a:ext>
            </a:extLst>
          </p:cNvPr>
          <p:cNvPicPr>
            <a:picLocks noChangeAspect="1"/>
          </p:cNvPicPr>
          <p:nvPr/>
        </p:nvPicPr>
        <p:blipFill>
          <a:blip r:embed="rId4"/>
          <a:stretch>
            <a:fillRect/>
          </a:stretch>
        </p:blipFill>
        <p:spPr>
          <a:xfrm>
            <a:off x="4708898" y="3540567"/>
            <a:ext cx="3745544" cy="1933278"/>
          </a:xfrm>
          <a:prstGeom prst="rect">
            <a:avLst/>
          </a:prstGeom>
        </p:spPr>
      </p:pic>
      <p:pic>
        <p:nvPicPr>
          <p:cNvPr id="172" name="Imagen 171">
            <a:extLst>
              <a:ext uri="{FF2B5EF4-FFF2-40B4-BE49-F238E27FC236}">
                <a16:creationId xmlns:a16="http://schemas.microsoft.com/office/drawing/2014/main" id="{6971E1B2-C1EF-526B-92F0-BF7B097E11E2}"/>
              </a:ext>
            </a:extLst>
          </p:cNvPr>
          <p:cNvPicPr>
            <a:picLocks noChangeAspect="1"/>
          </p:cNvPicPr>
          <p:nvPr/>
        </p:nvPicPr>
        <p:blipFill>
          <a:blip r:embed="rId5"/>
          <a:stretch>
            <a:fillRect/>
          </a:stretch>
        </p:blipFill>
        <p:spPr>
          <a:xfrm>
            <a:off x="8654572" y="2230415"/>
            <a:ext cx="3434913" cy="4213254"/>
          </a:xfrm>
          <a:prstGeom prst="rect">
            <a:avLst/>
          </a:prstGeom>
        </p:spPr>
      </p:pic>
      <p:pic>
        <p:nvPicPr>
          <p:cNvPr id="6" name="Imagen 5">
            <a:extLst>
              <a:ext uri="{FF2B5EF4-FFF2-40B4-BE49-F238E27FC236}">
                <a16:creationId xmlns:a16="http://schemas.microsoft.com/office/drawing/2014/main" id="{DBA3A713-E421-1915-B602-CAC3CF2C4333}"/>
              </a:ext>
            </a:extLst>
          </p:cNvPr>
          <p:cNvPicPr>
            <a:picLocks noChangeAspect="1"/>
          </p:cNvPicPr>
          <p:nvPr/>
        </p:nvPicPr>
        <p:blipFill rotWithShape="1">
          <a:blip r:embed="rId6"/>
          <a:srcRect t="13854" b="7202"/>
          <a:stretch/>
        </p:blipFill>
        <p:spPr>
          <a:xfrm>
            <a:off x="9400474" y="-16001"/>
            <a:ext cx="1823688" cy="1025060"/>
          </a:xfrm>
          <a:prstGeom prst="rect">
            <a:avLst/>
          </a:prstGeom>
        </p:spPr>
      </p:pic>
      <p:sp>
        <p:nvSpPr>
          <p:cNvPr id="2" name="TextBox 43">
            <a:extLst>
              <a:ext uri="{FF2B5EF4-FFF2-40B4-BE49-F238E27FC236}">
                <a16:creationId xmlns:a16="http://schemas.microsoft.com/office/drawing/2014/main" id="{552CA809-1371-DC51-D5EB-26BEAB58D02F}"/>
              </a:ext>
            </a:extLst>
          </p:cNvPr>
          <p:cNvSpPr txBox="1"/>
          <p:nvPr/>
        </p:nvSpPr>
        <p:spPr>
          <a:xfrm>
            <a:off x="2186439" y="270337"/>
            <a:ext cx="6896601" cy="622030"/>
          </a:xfrm>
          <a:prstGeom prst="rect">
            <a:avLst/>
          </a:prstGeom>
        </p:spPr>
        <p:txBody>
          <a:bodyPr wrap="square" lIns="0" tIns="0" rIns="0" bIns="0" rtlCol="0" anchor="t">
            <a:spAutoFit/>
          </a:bodyPr>
          <a:lstStyle/>
          <a:p>
            <a:pPr algn="ctr">
              <a:lnSpc>
                <a:spcPts val="5246"/>
              </a:lnSpc>
            </a:pPr>
            <a:r>
              <a:rPr lang="es-ES_tradnl" sz="3600" dirty="0">
                <a:solidFill>
                  <a:srgbClr val="000000"/>
                </a:solidFill>
                <a:latin typeface="Raleway Heavy"/>
              </a:rPr>
              <a:t>Alineación Estratégica Sectorial</a:t>
            </a:r>
          </a:p>
        </p:txBody>
      </p:sp>
      <p:grpSp>
        <p:nvGrpSpPr>
          <p:cNvPr id="7" name="Group 3">
            <a:extLst>
              <a:ext uri="{FF2B5EF4-FFF2-40B4-BE49-F238E27FC236}">
                <a16:creationId xmlns:a16="http://schemas.microsoft.com/office/drawing/2014/main" id="{9A9EFB62-8360-D35B-C171-1F5991B2AB0D}"/>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9CDD2955-709C-174A-4F50-EB752696A7FF}"/>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5">
              <a:extLst>
                <a:ext uri="{FF2B5EF4-FFF2-40B4-BE49-F238E27FC236}">
                  <a16:creationId xmlns:a16="http://schemas.microsoft.com/office/drawing/2014/main" id="{E6F5DB96-44F1-E528-B292-03FAE26EF7BE}"/>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1" name="TextBox 102">
            <a:extLst>
              <a:ext uri="{FF2B5EF4-FFF2-40B4-BE49-F238E27FC236}">
                <a16:creationId xmlns:a16="http://schemas.microsoft.com/office/drawing/2014/main" id="{73C2FBCA-19B9-73D9-ED15-5650E70ABCEE}"/>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
        <p:nvSpPr>
          <p:cNvPr id="15" name="object 15"/>
          <p:cNvSpPr txBox="1"/>
          <p:nvPr/>
        </p:nvSpPr>
        <p:spPr>
          <a:xfrm>
            <a:off x="457651" y="1732229"/>
            <a:ext cx="3457575" cy="385445"/>
          </a:xfrm>
          <a:prstGeom prst="rect">
            <a:avLst/>
          </a:prstGeom>
        </p:spPr>
        <p:txBody>
          <a:bodyPr vert="horz" wrap="square" lIns="0" tIns="23495" rIns="0" bIns="0" rtlCol="0">
            <a:spAutoFit/>
          </a:bodyPr>
          <a:lstStyle/>
          <a:p>
            <a:pPr marL="12700" marR="5080" indent="219710">
              <a:lnSpc>
                <a:spcPts val="1390"/>
              </a:lnSpc>
              <a:spcBef>
                <a:spcPts val="185"/>
              </a:spcBef>
            </a:pPr>
            <a:r>
              <a:rPr sz="1200" b="1" spc="30" dirty="0">
                <a:solidFill>
                  <a:schemeClr val="bg1"/>
                </a:solidFill>
                <a:latin typeface="Trebuchet MS"/>
                <a:cs typeface="Trebuchet MS"/>
              </a:rPr>
              <a:t>Plan </a:t>
            </a:r>
            <a:r>
              <a:rPr sz="1200" b="1" spc="5" dirty="0">
                <a:solidFill>
                  <a:schemeClr val="bg1"/>
                </a:solidFill>
                <a:latin typeface="Trebuchet MS"/>
                <a:cs typeface="Trebuchet MS"/>
              </a:rPr>
              <a:t>Nacional </a:t>
            </a:r>
            <a:r>
              <a:rPr sz="1200" b="1" spc="-10" dirty="0">
                <a:solidFill>
                  <a:schemeClr val="bg1"/>
                </a:solidFill>
                <a:latin typeface="Trebuchet MS"/>
                <a:cs typeface="Trebuchet MS"/>
              </a:rPr>
              <a:t>de </a:t>
            </a:r>
            <a:r>
              <a:rPr sz="1200" b="1" spc="15" dirty="0">
                <a:solidFill>
                  <a:schemeClr val="bg1"/>
                </a:solidFill>
                <a:latin typeface="Trebuchet MS"/>
                <a:cs typeface="Trebuchet MS"/>
              </a:rPr>
              <a:t>Desarrollo </a:t>
            </a:r>
            <a:r>
              <a:rPr sz="1200" b="1" spc="155" dirty="0">
                <a:solidFill>
                  <a:schemeClr val="bg1"/>
                </a:solidFill>
                <a:latin typeface="Trebuchet MS"/>
                <a:cs typeface="Trebuchet MS"/>
              </a:rPr>
              <a:t>– </a:t>
            </a:r>
            <a:r>
              <a:rPr sz="1200" b="1" spc="30" dirty="0">
                <a:solidFill>
                  <a:schemeClr val="bg1"/>
                </a:solidFill>
                <a:latin typeface="Trebuchet MS"/>
                <a:cs typeface="Trebuchet MS"/>
              </a:rPr>
              <a:t>2022- </a:t>
            </a:r>
            <a:r>
              <a:rPr sz="1200" b="1" spc="20" dirty="0">
                <a:solidFill>
                  <a:schemeClr val="bg1"/>
                </a:solidFill>
                <a:latin typeface="Trebuchet MS"/>
                <a:cs typeface="Trebuchet MS"/>
              </a:rPr>
              <a:t>2026 </a:t>
            </a:r>
            <a:r>
              <a:rPr sz="1200" b="1" spc="25" dirty="0">
                <a:solidFill>
                  <a:schemeClr val="bg1"/>
                </a:solidFill>
                <a:latin typeface="Trebuchet MS"/>
                <a:cs typeface="Trebuchet MS"/>
              </a:rPr>
              <a:t> </a:t>
            </a:r>
            <a:r>
              <a:rPr sz="1200" b="1" spc="50" dirty="0">
                <a:solidFill>
                  <a:schemeClr val="bg1"/>
                </a:solidFill>
                <a:latin typeface="Trebuchet MS"/>
                <a:cs typeface="Trebuchet MS"/>
              </a:rPr>
              <a:t>“COLOMBIA</a:t>
            </a:r>
            <a:r>
              <a:rPr sz="1200" b="1" spc="-45" dirty="0">
                <a:solidFill>
                  <a:schemeClr val="bg1"/>
                </a:solidFill>
                <a:latin typeface="Trebuchet MS"/>
                <a:cs typeface="Trebuchet MS"/>
              </a:rPr>
              <a:t> </a:t>
            </a:r>
            <a:r>
              <a:rPr sz="1200" b="1" spc="60" dirty="0">
                <a:solidFill>
                  <a:schemeClr val="bg1"/>
                </a:solidFill>
                <a:latin typeface="Trebuchet MS"/>
                <a:cs typeface="Trebuchet MS"/>
              </a:rPr>
              <a:t>POTENCIA</a:t>
            </a:r>
            <a:r>
              <a:rPr sz="1200" b="1" spc="-40" dirty="0">
                <a:solidFill>
                  <a:schemeClr val="bg1"/>
                </a:solidFill>
                <a:latin typeface="Trebuchet MS"/>
                <a:cs typeface="Trebuchet MS"/>
              </a:rPr>
              <a:t> </a:t>
            </a:r>
            <a:r>
              <a:rPr sz="1200" b="1" spc="80" dirty="0">
                <a:solidFill>
                  <a:schemeClr val="bg1"/>
                </a:solidFill>
                <a:latin typeface="Trebuchet MS"/>
                <a:cs typeface="Trebuchet MS"/>
              </a:rPr>
              <a:t>MUNDIAL</a:t>
            </a:r>
            <a:r>
              <a:rPr sz="1200" b="1" spc="-35" dirty="0">
                <a:solidFill>
                  <a:schemeClr val="bg1"/>
                </a:solidFill>
                <a:latin typeface="Trebuchet MS"/>
                <a:cs typeface="Trebuchet MS"/>
              </a:rPr>
              <a:t> </a:t>
            </a:r>
            <a:r>
              <a:rPr sz="1200" b="1" spc="85" dirty="0">
                <a:solidFill>
                  <a:schemeClr val="bg1"/>
                </a:solidFill>
                <a:latin typeface="Trebuchet MS"/>
                <a:cs typeface="Trebuchet MS"/>
              </a:rPr>
              <a:t>DE</a:t>
            </a:r>
            <a:r>
              <a:rPr sz="1200" b="1" spc="-40" dirty="0">
                <a:solidFill>
                  <a:schemeClr val="bg1"/>
                </a:solidFill>
                <a:latin typeface="Trebuchet MS"/>
                <a:cs typeface="Trebuchet MS"/>
              </a:rPr>
              <a:t> </a:t>
            </a:r>
            <a:r>
              <a:rPr sz="1200" b="1" spc="70" dirty="0">
                <a:solidFill>
                  <a:schemeClr val="bg1"/>
                </a:solidFill>
                <a:latin typeface="Trebuchet MS"/>
                <a:cs typeface="Trebuchet MS"/>
              </a:rPr>
              <a:t>LA</a:t>
            </a:r>
            <a:r>
              <a:rPr sz="1200" b="1" spc="-40" dirty="0">
                <a:solidFill>
                  <a:schemeClr val="bg1"/>
                </a:solidFill>
                <a:latin typeface="Trebuchet MS"/>
                <a:cs typeface="Trebuchet MS"/>
              </a:rPr>
              <a:t> </a:t>
            </a:r>
            <a:r>
              <a:rPr sz="1200" b="1" spc="-75" dirty="0">
                <a:solidFill>
                  <a:schemeClr val="bg1"/>
                </a:solidFill>
                <a:latin typeface="Trebuchet MS"/>
                <a:cs typeface="Trebuchet MS"/>
              </a:rPr>
              <a:t>VIDA</a:t>
            </a:r>
            <a:r>
              <a:rPr sz="1200" b="1" spc="-75" dirty="0">
                <a:solidFill>
                  <a:schemeClr val="bg1"/>
                </a:solidFill>
                <a:latin typeface="SimSun"/>
                <a:cs typeface="SimSun"/>
              </a:rPr>
              <a:t>”</a:t>
            </a:r>
            <a:endParaRPr sz="1200" b="1" dirty="0">
              <a:solidFill>
                <a:schemeClr val="bg1"/>
              </a:solidFill>
              <a:latin typeface="SimSun"/>
              <a:cs typeface="SimSun"/>
            </a:endParaRPr>
          </a:p>
        </p:txBody>
      </p:sp>
      <p:pic>
        <p:nvPicPr>
          <p:cNvPr id="14" name="Imagen 13">
            <a:extLst>
              <a:ext uri="{FF2B5EF4-FFF2-40B4-BE49-F238E27FC236}">
                <a16:creationId xmlns:a16="http://schemas.microsoft.com/office/drawing/2014/main" id="{E2254EC0-8203-F633-999D-AB700A42DA5C}"/>
              </a:ext>
            </a:extLst>
          </p:cNvPr>
          <p:cNvPicPr>
            <a:picLocks noChangeAspect="1"/>
          </p:cNvPicPr>
          <p:nvPr/>
        </p:nvPicPr>
        <p:blipFill rotWithShape="1">
          <a:blip r:embed="rId7"/>
          <a:srcRect l="4393" t="25831" r="50592" b="10807"/>
          <a:stretch/>
        </p:blipFill>
        <p:spPr>
          <a:xfrm>
            <a:off x="194482" y="2463013"/>
            <a:ext cx="4321822" cy="3257991"/>
          </a:xfrm>
          <a:prstGeom prst="rect">
            <a:avLst/>
          </a:prstGeom>
        </p:spPr>
      </p:pic>
      <p:sp>
        <p:nvSpPr>
          <p:cNvPr id="16" name="object 9">
            <a:extLst>
              <a:ext uri="{FF2B5EF4-FFF2-40B4-BE49-F238E27FC236}">
                <a16:creationId xmlns:a16="http://schemas.microsoft.com/office/drawing/2014/main" id="{97D11755-4176-369D-E487-D7296B882C29}"/>
              </a:ext>
            </a:extLst>
          </p:cNvPr>
          <p:cNvSpPr/>
          <p:nvPr/>
        </p:nvSpPr>
        <p:spPr>
          <a:xfrm>
            <a:off x="194482" y="5810605"/>
            <a:ext cx="4321822" cy="439732"/>
          </a:xfrm>
          <a:custGeom>
            <a:avLst/>
            <a:gdLst/>
            <a:ahLst/>
            <a:cxnLst/>
            <a:rect l="l" t="t" r="r" b="b"/>
            <a:pathLst>
              <a:path w="4550410" h="340995">
                <a:moveTo>
                  <a:pt x="4427283" y="0"/>
                </a:moveTo>
                <a:lnTo>
                  <a:pt x="4427283" y="85172"/>
                </a:lnTo>
                <a:lnTo>
                  <a:pt x="122895" y="85172"/>
                </a:lnTo>
                <a:lnTo>
                  <a:pt x="122895" y="0"/>
                </a:lnTo>
                <a:lnTo>
                  <a:pt x="0" y="170338"/>
                </a:lnTo>
                <a:lnTo>
                  <a:pt x="122895" y="340676"/>
                </a:lnTo>
                <a:lnTo>
                  <a:pt x="122895" y="255511"/>
                </a:lnTo>
                <a:lnTo>
                  <a:pt x="4427283" y="255511"/>
                </a:lnTo>
                <a:lnTo>
                  <a:pt x="4427283" y="340676"/>
                </a:lnTo>
                <a:lnTo>
                  <a:pt x="4550178" y="170338"/>
                </a:lnTo>
                <a:lnTo>
                  <a:pt x="4427283" y="0"/>
                </a:lnTo>
                <a:close/>
              </a:path>
            </a:pathLst>
          </a:custGeom>
          <a:solidFill>
            <a:schemeClr val="bg2"/>
          </a:solidFill>
        </p:spPr>
        <p:txBody>
          <a:bodyPr wrap="square" lIns="0" tIns="0" rIns="0" bIns="0" rtlCol="0" anchor="ctr"/>
          <a:lstStyle/>
          <a:p>
            <a:pPr algn="ctr"/>
            <a:r>
              <a:rPr lang="es-ES" sz="1600" dirty="0">
                <a:ln w="0"/>
                <a:effectLst>
                  <a:outerShdw blurRad="38100" dist="19050" dir="2700000" algn="tl" rotWithShape="0">
                    <a:schemeClr val="dk1">
                      <a:alpha val="40000"/>
                    </a:schemeClr>
                  </a:outerShdw>
                </a:effectLst>
              </a:rPr>
              <a:t>Estabilidad macroeconómica</a:t>
            </a:r>
            <a:endParaRPr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37102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B7D73-7015-C289-8499-FC9F1676F2D5}"/>
            </a:ext>
          </a:extLst>
        </p:cNvPr>
        <p:cNvGrpSpPr/>
        <p:nvPr/>
      </p:nvGrpSpPr>
      <p:grpSpPr>
        <a:xfrm>
          <a:off x="0" y="0"/>
          <a:ext cx="0" cy="0"/>
          <a:chOff x="0" y="0"/>
          <a:chExt cx="0" cy="0"/>
        </a:xfrm>
      </p:grpSpPr>
      <p:grpSp>
        <p:nvGrpSpPr>
          <p:cNvPr id="40" name="Group 3">
            <a:extLst>
              <a:ext uri="{FF2B5EF4-FFF2-40B4-BE49-F238E27FC236}">
                <a16:creationId xmlns:a16="http://schemas.microsoft.com/office/drawing/2014/main" id="{616FA8E2-DC32-C0DF-97A4-51622FBCFB85}"/>
              </a:ext>
            </a:extLst>
          </p:cNvPr>
          <p:cNvGrpSpPr/>
          <p:nvPr/>
        </p:nvGrpSpPr>
        <p:grpSpPr>
          <a:xfrm>
            <a:off x="-1" y="6588330"/>
            <a:ext cx="12192001" cy="295071"/>
            <a:chOff x="0" y="0"/>
            <a:chExt cx="5103511" cy="116571"/>
          </a:xfrm>
        </p:grpSpPr>
        <p:sp>
          <p:nvSpPr>
            <p:cNvPr id="47" name="Freeform 4">
              <a:extLst>
                <a:ext uri="{FF2B5EF4-FFF2-40B4-BE49-F238E27FC236}">
                  <a16:creationId xmlns:a16="http://schemas.microsoft.com/office/drawing/2014/main" id="{BE1097A2-27E8-F02C-880F-10E8BCE6F517}"/>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8" name="TextBox 5">
              <a:extLst>
                <a:ext uri="{FF2B5EF4-FFF2-40B4-BE49-F238E27FC236}">
                  <a16:creationId xmlns:a16="http://schemas.microsoft.com/office/drawing/2014/main" id="{5EF81622-FA26-443E-60C5-E9D5A357BB51}"/>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 name="Group 2">
            <a:extLst>
              <a:ext uri="{FF2B5EF4-FFF2-40B4-BE49-F238E27FC236}">
                <a16:creationId xmlns:a16="http://schemas.microsoft.com/office/drawing/2014/main" id="{DC02A56F-3836-C350-8027-D6CEB14BB38E}"/>
              </a:ext>
            </a:extLst>
          </p:cNvPr>
          <p:cNvGrpSpPr/>
          <p:nvPr/>
        </p:nvGrpSpPr>
        <p:grpSpPr>
          <a:xfrm>
            <a:off x="3869036" y="173228"/>
            <a:ext cx="4563998" cy="677512"/>
            <a:chOff x="0" y="0"/>
            <a:chExt cx="1395171" cy="267659"/>
          </a:xfrm>
        </p:grpSpPr>
        <p:sp>
          <p:nvSpPr>
            <p:cNvPr id="3" name="Freeform 3">
              <a:extLst>
                <a:ext uri="{FF2B5EF4-FFF2-40B4-BE49-F238E27FC236}">
                  <a16:creationId xmlns:a16="http://schemas.microsoft.com/office/drawing/2014/main" id="{3D9BF4B1-FECA-2B85-A567-DC87700BDE63}"/>
                </a:ext>
              </a:extLst>
            </p:cNvPr>
            <p:cNvSpPr/>
            <p:nvPr/>
          </p:nvSpPr>
          <p:spPr>
            <a:xfrm>
              <a:off x="0" y="0"/>
              <a:ext cx="1395171" cy="267659"/>
            </a:xfrm>
            <a:custGeom>
              <a:avLst/>
              <a:gdLst/>
              <a:ahLst/>
              <a:cxnLst/>
              <a:rect l="l" t="t" r="r" b="b"/>
              <a:pathLst>
                <a:path w="1395171" h="267659">
                  <a:moveTo>
                    <a:pt x="73988" y="0"/>
                  </a:moveTo>
                  <a:lnTo>
                    <a:pt x="1321183" y="0"/>
                  </a:lnTo>
                  <a:cubicBezTo>
                    <a:pt x="1340806" y="0"/>
                    <a:pt x="1359625" y="7795"/>
                    <a:pt x="1373500" y="21671"/>
                  </a:cubicBezTo>
                  <a:cubicBezTo>
                    <a:pt x="1387376" y="35546"/>
                    <a:pt x="1395171" y="54365"/>
                    <a:pt x="1395171" y="73988"/>
                  </a:cubicBezTo>
                  <a:lnTo>
                    <a:pt x="1395171" y="193671"/>
                  </a:lnTo>
                  <a:cubicBezTo>
                    <a:pt x="1395171" y="213294"/>
                    <a:pt x="1387376" y="232113"/>
                    <a:pt x="1373500" y="245988"/>
                  </a:cubicBezTo>
                  <a:cubicBezTo>
                    <a:pt x="1359625" y="259864"/>
                    <a:pt x="1340806" y="267659"/>
                    <a:pt x="1321183" y="267659"/>
                  </a:cubicBezTo>
                  <a:lnTo>
                    <a:pt x="73988" y="267659"/>
                  </a:lnTo>
                  <a:cubicBezTo>
                    <a:pt x="54365" y="267659"/>
                    <a:pt x="35546" y="259864"/>
                    <a:pt x="21671" y="245988"/>
                  </a:cubicBezTo>
                  <a:cubicBezTo>
                    <a:pt x="7795" y="232113"/>
                    <a:pt x="0" y="213294"/>
                    <a:pt x="0" y="193671"/>
                  </a:cubicBezTo>
                  <a:lnTo>
                    <a:pt x="0" y="73988"/>
                  </a:lnTo>
                  <a:cubicBezTo>
                    <a:pt x="0" y="54365"/>
                    <a:pt x="7795" y="35546"/>
                    <a:pt x="21671" y="21671"/>
                  </a:cubicBezTo>
                  <a:cubicBezTo>
                    <a:pt x="35546" y="7795"/>
                    <a:pt x="54365" y="0"/>
                    <a:pt x="73988" y="0"/>
                  </a:cubicBezTo>
                  <a:close/>
                </a:path>
              </a:pathLst>
            </a:custGeom>
            <a:solidFill>
              <a:srgbClr val="CF620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 name="TextBox 4">
              <a:extLst>
                <a:ext uri="{FF2B5EF4-FFF2-40B4-BE49-F238E27FC236}">
                  <a16:creationId xmlns:a16="http://schemas.microsoft.com/office/drawing/2014/main" id="{42BC98B2-DE40-5786-696B-352DC26A97DE}"/>
                </a:ext>
              </a:extLst>
            </p:cNvPr>
            <p:cNvSpPr txBox="1"/>
            <p:nvPr/>
          </p:nvSpPr>
          <p:spPr>
            <a:xfrm>
              <a:off x="0" y="-47625"/>
              <a:ext cx="1395171" cy="315284"/>
            </a:xfrm>
            <a:prstGeom prst="rect">
              <a:avLst/>
            </a:prstGeom>
          </p:spPr>
          <p:txBody>
            <a:bodyPr lIns="33867" tIns="33867" rIns="33867" bIns="33867" rtlCol="0" anchor="ctr"/>
            <a:lstStyle/>
            <a:p>
              <a:pPr marL="0" marR="0" lvl="0" indent="0" algn="ctr" defTabSz="914400" rtl="0" eaLnBrk="1" fontAlgn="auto" latinLnBrk="0" hangingPunct="1">
                <a:lnSpc>
                  <a:spcPts val="2323"/>
                </a:lnSpc>
                <a:spcBef>
                  <a:spcPts val="0"/>
                </a:spcBef>
                <a:spcAft>
                  <a:spcPts val="0"/>
                </a:spcAft>
                <a:buClrTx/>
                <a:buSzTx/>
                <a:buFontTx/>
                <a:buNone/>
                <a:tabLst/>
                <a:defRPr/>
              </a:pPr>
              <a:r>
                <a:rPr kumimoji="0" lang="es-ES_tradnl" sz="1659" b="0" i="0" u="none" strike="noStrike" kern="1200" cap="none" spc="124" normalizeH="0" baseline="0" noProof="0">
                  <a:ln>
                    <a:noFill/>
                  </a:ln>
                  <a:solidFill>
                    <a:srgbClr val="FFFFFF"/>
                  </a:solidFill>
                  <a:effectLst/>
                  <a:uLnTx/>
                  <a:uFillTx/>
                  <a:latin typeface="Open Sans Bold"/>
                  <a:ea typeface="+mn-ea"/>
                  <a:cs typeface="+mn-cs"/>
                </a:rPr>
                <a:t>Sistema de Control y Vigilancia </a:t>
              </a:r>
            </a:p>
          </p:txBody>
        </p:sp>
      </p:grpSp>
      <p:sp>
        <p:nvSpPr>
          <p:cNvPr id="8" name="Freeform 8">
            <a:extLst>
              <a:ext uri="{FF2B5EF4-FFF2-40B4-BE49-F238E27FC236}">
                <a16:creationId xmlns:a16="http://schemas.microsoft.com/office/drawing/2014/main" id="{CA23AA97-C8CC-4D8D-9F0F-3CCF5CCB213F}"/>
              </a:ext>
            </a:extLst>
          </p:cNvPr>
          <p:cNvSpPr/>
          <p:nvPr/>
        </p:nvSpPr>
        <p:spPr>
          <a:xfrm>
            <a:off x="-82905" y="-180117"/>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9">
            <a:extLst>
              <a:ext uri="{FF2B5EF4-FFF2-40B4-BE49-F238E27FC236}">
                <a16:creationId xmlns:a16="http://schemas.microsoft.com/office/drawing/2014/main" id="{441BF163-767F-D31D-92AD-FA71C07CD2E8}"/>
              </a:ext>
            </a:extLst>
          </p:cNvPr>
          <p:cNvSpPr/>
          <p:nvPr/>
        </p:nvSpPr>
        <p:spPr>
          <a:xfrm>
            <a:off x="10977271" y="-53497"/>
            <a:ext cx="1214729" cy="890247"/>
          </a:xfrm>
          <a:custGeom>
            <a:avLst/>
            <a:gdLst/>
            <a:ahLst/>
            <a:cxnLst/>
            <a:rect l="l" t="t" r="r" b="b"/>
            <a:pathLst>
              <a:path w="1822093" h="1335370">
                <a:moveTo>
                  <a:pt x="0" y="0"/>
                </a:moveTo>
                <a:lnTo>
                  <a:pt x="1822093" y="0"/>
                </a:lnTo>
                <a:lnTo>
                  <a:pt x="1822093" y="1335370"/>
                </a:lnTo>
                <a:lnTo>
                  <a:pt x="0" y="13353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1" name="AutoShape 11">
            <a:extLst>
              <a:ext uri="{FF2B5EF4-FFF2-40B4-BE49-F238E27FC236}">
                <a16:creationId xmlns:a16="http://schemas.microsoft.com/office/drawing/2014/main" id="{32B3E05E-C6A5-E022-55BC-CF9EE945D015}"/>
              </a:ext>
            </a:extLst>
          </p:cNvPr>
          <p:cNvSpPr/>
          <p:nvPr/>
        </p:nvSpPr>
        <p:spPr>
          <a:xfrm>
            <a:off x="6151035" y="850740"/>
            <a:ext cx="0" cy="32685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2" name="AutoShape 12">
            <a:extLst>
              <a:ext uri="{FF2B5EF4-FFF2-40B4-BE49-F238E27FC236}">
                <a16:creationId xmlns:a16="http://schemas.microsoft.com/office/drawing/2014/main" id="{5F590CB4-5E2A-84AB-A802-9B4793D47395}"/>
              </a:ext>
            </a:extLst>
          </p:cNvPr>
          <p:cNvSpPr/>
          <p:nvPr/>
        </p:nvSpPr>
        <p:spPr>
          <a:xfrm>
            <a:off x="1942574" y="1161261"/>
            <a:ext cx="6626753" cy="17251"/>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4">
            <a:extLst>
              <a:ext uri="{FF2B5EF4-FFF2-40B4-BE49-F238E27FC236}">
                <a16:creationId xmlns:a16="http://schemas.microsoft.com/office/drawing/2014/main" id="{C822F146-56F2-EAFB-D358-28F522B3722B}"/>
              </a:ext>
            </a:extLst>
          </p:cNvPr>
          <p:cNvSpPr/>
          <p:nvPr/>
        </p:nvSpPr>
        <p:spPr>
          <a:xfrm>
            <a:off x="241988" y="1543956"/>
            <a:ext cx="3531526" cy="749891"/>
          </a:xfrm>
          <a:custGeom>
            <a:avLst/>
            <a:gdLst/>
            <a:ahLst/>
            <a:cxnLst/>
            <a:rect l="l" t="t" r="r" b="b"/>
            <a:pathLst>
              <a:path w="1395171" h="296253">
                <a:moveTo>
                  <a:pt x="74536" y="0"/>
                </a:moveTo>
                <a:lnTo>
                  <a:pt x="1320635" y="0"/>
                </a:lnTo>
                <a:cubicBezTo>
                  <a:pt x="1340403" y="0"/>
                  <a:pt x="1359361" y="7853"/>
                  <a:pt x="1373340" y="21831"/>
                </a:cubicBezTo>
                <a:cubicBezTo>
                  <a:pt x="1387318" y="35809"/>
                  <a:pt x="1395171" y="54768"/>
                  <a:pt x="1395171" y="74536"/>
                </a:cubicBezTo>
                <a:lnTo>
                  <a:pt x="1395171" y="221717"/>
                </a:lnTo>
                <a:cubicBezTo>
                  <a:pt x="1395171" y="241485"/>
                  <a:pt x="1387318" y="260444"/>
                  <a:pt x="1373340" y="274422"/>
                </a:cubicBezTo>
                <a:cubicBezTo>
                  <a:pt x="1359361" y="288400"/>
                  <a:pt x="1340403" y="296253"/>
                  <a:pt x="1320635" y="296253"/>
                </a:cubicBezTo>
                <a:lnTo>
                  <a:pt x="74536" y="296253"/>
                </a:lnTo>
                <a:cubicBezTo>
                  <a:pt x="54768" y="296253"/>
                  <a:pt x="35809" y="288400"/>
                  <a:pt x="21831" y="274422"/>
                </a:cubicBezTo>
                <a:cubicBezTo>
                  <a:pt x="7853" y="260444"/>
                  <a:pt x="0" y="241485"/>
                  <a:pt x="0" y="221717"/>
                </a:cubicBezTo>
                <a:lnTo>
                  <a:pt x="0" y="74536"/>
                </a:lnTo>
                <a:cubicBezTo>
                  <a:pt x="0" y="54768"/>
                  <a:pt x="7853" y="35809"/>
                  <a:pt x="21831" y="21831"/>
                </a:cubicBezTo>
                <a:cubicBezTo>
                  <a:pt x="35809" y="7853"/>
                  <a:pt x="54768" y="0"/>
                  <a:pt x="74536" y="0"/>
                </a:cubicBezTo>
                <a:close/>
              </a:path>
            </a:pathLst>
          </a:custGeom>
          <a:solidFill>
            <a:schemeClr val="tx1">
              <a:lumMod val="95000"/>
              <a:lumOff val="5000"/>
            </a:schemeClr>
          </a:solidFill>
        </p:spPr>
        <p:txBody>
          <a:bodyP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00" b="0" i="0" u="none" strike="noStrike" kern="1200" cap="none" spc="94" normalizeH="0" baseline="0" noProof="0">
                <a:ln>
                  <a:noFill/>
                </a:ln>
                <a:solidFill>
                  <a:srgbClr val="FFFFFF"/>
                </a:solidFill>
                <a:effectLst/>
                <a:uLnTx/>
                <a:uFillTx/>
                <a:latin typeface="Open Sans Bold"/>
                <a:ea typeface="+mn-ea"/>
                <a:cs typeface="+mn-cs"/>
              </a:rPr>
              <a:t>INTRUSIVO</a:t>
            </a:r>
          </a:p>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00" b="0" i="0" u="none" strike="noStrike" kern="1200" cap="none" spc="94" normalizeH="0" baseline="0" noProof="0">
                <a:ln>
                  <a:noFill/>
                </a:ln>
                <a:solidFill>
                  <a:srgbClr val="FFFFFF"/>
                </a:solidFill>
                <a:effectLst/>
                <a:uLnTx/>
                <a:uFillTx/>
                <a:latin typeface="Open Sans Bold"/>
                <a:ea typeface="+mn-ea"/>
                <a:cs typeface="+mn-cs"/>
              </a:rPr>
              <a:t>(VIC basada en Tecnología en campo)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6" name="Group 16">
            <a:extLst>
              <a:ext uri="{FF2B5EF4-FFF2-40B4-BE49-F238E27FC236}">
                <a16:creationId xmlns:a16="http://schemas.microsoft.com/office/drawing/2014/main" id="{32C78388-6A5D-F493-4615-6ACC23EBD83A}"/>
              </a:ext>
            </a:extLst>
          </p:cNvPr>
          <p:cNvGrpSpPr/>
          <p:nvPr/>
        </p:nvGrpSpPr>
        <p:grpSpPr>
          <a:xfrm>
            <a:off x="7107750" y="1465745"/>
            <a:ext cx="3531526" cy="846331"/>
            <a:chOff x="0" y="-38100"/>
            <a:chExt cx="1395171" cy="334353"/>
          </a:xfrm>
        </p:grpSpPr>
        <p:sp>
          <p:nvSpPr>
            <p:cNvPr id="17" name="Freeform 17">
              <a:extLst>
                <a:ext uri="{FF2B5EF4-FFF2-40B4-BE49-F238E27FC236}">
                  <a16:creationId xmlns:a16="http://schemas.microsoft.com/office/drawing/2014/main" id="{36283828-45D0-2713-BE9D-EDC94A88EB27}"/>
                </a:ext>
              </a:extLst>
            </p:cNvPr>
            <p:cNvSpPr/>
            <p:nvPr/>
          </p:nvSpPr>
          <p:spPr>
            <a:xfrm>
              <a:off x="0" y="0"/>
              <a:ext cx="1395171" cy="296253"/>
            </a:xfrm>
            <a:custGeom>
              <a:avLst/>
              <a:gdLst/>
              <a:ahLst/>
              <a:cxnLst/>
              <a:rect l="l" t="t" r="r" b="b"/>
              <a:pathLst>
                <a:path w="1395171" h="296253">
                  <a:moveTo>
                    <a:pt x="74536" y="0"/>
                  </a:moveTo>
                  <a:lnTo>
                    <a:pt x="1320635" y="0"/>
                  </a:lnTo>
                  <a:cubicBezTo>
                    <a:pt x="1340403" y="0"/>
                    <a:pt x="1359361" y="7853"/>
                    <a:pt x="1373340" y="21831"/>
                  </a:cubicBezTo>
                  <a:cubicBezTo>
                    <a:pt x="1387318" y="35809"/>
                    <a:pt x="1395171" y="54768"/>
                    <a:pt x="1395171" y="74536"/>
                  </a:cubicBezTo>
                  <a:lnTo>
                    <a:pt x="1395171" y="221717"/>
                  </a:lnTo>
                  <a:cubicBezTo>
                    <a:pt x="1395171" y="241485"/>
                    <a:pt x="1387318" y="260444"/>
                    <a:pt x="1373340" y="274422"/>
                  </a:cubicBezTo>
                  <a:cubicBezTo>
                    <a:pt x="1359361" y="288400"/>
                    <a:pt x="1340403" y="296253"/>
                    <a:pt x="1320635" y="296253"/>
                  </a:cubicBezTo>
                  <a:lnTo>
                    <a:pt x="74536" y="296253"/>
                  </a:lnTo>
                  <a:cubicBezTo>
                    <a:pt x="54768" y="296253"/>
                    <a:pt x="35809" y="288400"/>
                    <a:pt x="21831" y="274422"/>
                  </a:cubicBezTo>
                  <a:cubicBezTo>
                    <a:pt x="7853" y="260444"/>
                    <a:pt x="0" y="241485"/>
                    <a:pt x="0" y="221717"/>
                  </a:cubicBezTo>
                  <a:lnTo>
                    <a:pt x="0" y="74536"/>
                  </a:lnTo>
                  <a:cubicBezTo>
                    <a:pt x="0" y="54768"/>
                    <a:pt x="7853" y="35809"/>
                    <a:pt x="21831" y="21831"/>
                  </a:cubicBezTo>
                  <a:cubicBezTo>
                    <a:pt x="35809" y="7853"/>
                    <a:pt x="54768" y="0"/>
                    <a:pt x="74536" y="0"/>
                  </a:cubicBezTo>
                  <a:close/>
                </a:path>
              </a:pathLst>
            </a:custGeom>
            <a:solidFill>
              <a:schemeClr val="bg2"/>
            </a:solidFill>
            <a:ln>
              <a:solidFill>
                <a:schemeClr val="tx1">
                  <a:lumMod val="95000"/>
                  <a:lumOff val="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schemeClr val="bg1"/>
                </a:solidFill>
                <a:effectLst/>
                <a:highlight>
                  <a:srgbClr val="808080"/>
                </a:highlight>
                <a:uLnTx/>
                <a:uFillTx/>
                <a:latin typeface="Arial"/>
                <a:ea typeface="+mn-ea"/>
                <a:cs typeface="+mn-cs"/>
              </a:endParaRPr>
            </a:p>
          </p:txBody>
        </p:sp>
        <p:sp>
          <p:nvSpPr>
            <p:cNvPr id="18" name="TextBox 18">
              <a:extLst>
                <a:ext uri="{FF2B5EF4-FFF2-40B4-BE49-F238E27FC236}">
                  <a16:creationId xmlns:a16="http://schemas.microsoft.com/office/drawing/2014/main" id="{E91DFA12-31A9-7CF9-60B4-56FB190783F1}"/>
                </a:ext>
              </a:extLst>
            </p:cNvPr>
            <p:cNvSpPr txBox="1"/>
            <p:nvPr/>
          </p:nvSpPr>
          <p:spPr>
            <a:xfrm>
              <a:off x="0" y="-38100"/>
              <a:ext cx="1395171" cy="334353"/>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chemeClr val="bg1"/>
                  </a:solidFill>
                  <a:effectLst/>
                  <a:uLnTx/>
                  <a:uFillTx/>
                  <a:latin typeface="Open Sans Bold"/>
                  <a:ea typeface="+mn-ea"/>
                  <a:cs typeface="+mn-cs"/>
                </a:rPr>
                <a:t>NO INTRUSIVO</a:t>
              </a:r>
            </a:p>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chemeClr val="bg1"/>
                  </a:solidFill>
                  <a:effectLst/>
                  <a:uLnTx/>
                  <a:uFillTx/>
                  <a:latin typeface="Open Sans Bold"/>
                  <a:ea typeface="+mn-ea"/>
                  <a:cs typeface="+mn-cs"/>
                </a:rPr>
                <a:t>(VIC basada en Analítica de Datos) </a:t>
              </a:r>
            </a:p>
          </p:txBody>
        </p:sp>
      </p:grpSp>
      <p:sp>
        <p:nvSpPr>
          <p:cNvPr id="21" name="AutoShape 21">
            <a:extLst>
              <a:ext uri="{FF2B5EF4-FFF2-40B4-BE49-F238E27FC236}">
                <a16:creationId xmlns:a16="http://schemas.microsoft.com/office/drawing/2014/main" id="{B6953412-5DF3-18BB-2CD8-B578E6EC4CFE}"/>
              </a:ext>
            </a:extLst>
          </p:cNvPr>
          <p:cNvSpPr/>
          <p:nvPr/>
        </p:nvSpPr>
        <p:spPr>
          <a:xfrm flipH="1">
            <a:off x="666221" y="2339375"/>
            <a:ext cx="0" cy="2810947"/>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22" name="Group 22">
            <a:extLst>
              <a:ext uri="{FF2B5EF4-FFF2-40B4-BE49-F238E27FC236}">
                <a16:creationId xmlns:a16="http://schemas.microsoft.com/office/drawing/2014/main" id="{55938F7B-AB63-F95F-F305-71B10830F30E}"/>
              </a:ext>
            </a:extLst>
          </p:cNvPr>
          <p:cNvGrpSpPr/>
          <p:nvPr/>
        </p:nvGrpSpPr>
        <p:grpSpPr>
          <a:xfrm>
            <a:off x="1027474" y="2673818"/>
            <a:ext cx="1104701" cy="539473"/>
            <a:chOff x="0" y="0"/>
            <a:chExt cx="436425" cy="213125"/>
          </a:xfrm>
        </p:grpSpPr>
        <p:sp>
          <p:nvSpPr>
            <p:cNvPr id="23" name="Freeform 23">
              <a:extLst>
                <a:ext uri="{FF2B5EF4-FFF2-40B4-BE49-F238E27FC236}">
                  <a16:creationId xmlns:a16="http://schemas.microsoft.com/office/drawing/2014/main" id="{EF342A33-93F9-6D84-0AAC-EAAE1AEA9F6A}"/>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4" name="TextBox 24">
              <a:extLst>
                <a:ext uri="{FF2B5EF4-FFF2-40B4-BE49-F238E27FC236}">
                  <a16:creationId xmlns:a16="http://schemas.microsoft.com/office/drawing/2014/main" id="{0B0BE76F-9E14-DBA7-B69A-1C7928CAA0EF}"/>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SICOV-CDA</a:t>
              </a:r>
            </a:p>
          </p:txBody>
        </p:sp>
      </p:grpSp>
      <p:grpSp>
        <p:nvGrpSpPr>
          <p:cNvPr id="25" name="Group 25">
            <a:extLst>
              <a:ext uri="{FF2B5EF4-FFF2-40B4-BE49-F238E27FC236}">
                <a16:creationId xmlns:a16="http://schemas.microsoft.com/office/drawing/2014/main" id="{CCB2D3DB-6BB2-5477-C93B-4B959D2498FC}"/>
              </a:ext>
            </a:extLst>
          </p:cNvPr>
          <p:cNvGrpSpPr/>
          <p:nvPr/>
        </p:nvGrpSpPr>
        <p:grpSpPr>
          <a:xfrm>
            <a:off x="1004652" y="3426015"/>
            <a:ext cx="1104701" cy="539473"/>
            <a:chOff x="0" y="0"/>
            <a:chExt cx="436425" cy="213125"/>
          </a:xfrm>
        </p:grpSpPr>
        <p:sp>
          <p:nvSpPr>
            <p:cNvPr id="26" name="Freeform 26">
              <a:extLst>
                <a:ext uri="{FF2B5EF4-FFF2-40B4-BE49-F238E27FC236}">
                  <a16:creationId xmlns:a16="http://schemas.microsoft.com/office/drawing/2014/main" id="{A7C00014-C9E8-D819-727B-012B851A91DF}"/>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7" name="TextBox 27">
              <a:extLst>
                <a:ext uri="{FF2B5EF4-FFF2-40B4-BE49-F238E27FC236}">
                  <a16:creationId xmlns:a16="http://schemas.microsoft.com/office/drawing/2014/main" id="{8BE1EB2E-0E7A-9740-8B58-CC0D813C0DB3}"/>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SICOV-CRC</a:t>
              </a:r>
            </a:p>
          </p:txBody>
        </p:sp>
      </p:grpSp>
      <p:grpSp>
        <p:nvGrpSpPr>
          <p:cNvPr id="28" name="Group 28">
            <a:extLst>
              <a:ext uri="{FF2B5EF4-FFF2-40B4-BE49-F238E27FC236}">
                <a16:creationId xmlns:a16="http://schemas.microsoft.com/office/drawing/2014/main" id="{FEEF974A-D75C-1CE0-9CA4-79581850538D}"/>
              </a:ext>
            </a:extLst>
          </p:cNvPr>
          <p:cNvGrpSpPr/>
          <p:nvPr/>
        </p:nvGrpSpPr>
        <p:grpSpPr>
          <a:xfrm>
            <a:off x="1004652" y="4144264"/>
            <a:ext cx="1104701" cy="539473"/>
            <a:chOff x="0" y="0"/>
            <a:chExt cx="436425" cy="213125"/>
          </a:xfrm>
        </p:grpSpPr>
        <p:sp>
          <p:nvSpPr>
            <p:cNvPr id="29" name="Freeform 29">
              <a:extLst>
                <a:ext uri="{FF2B5EF4-FFF2-40B4-BE49-F238E27FC236}">
                  <a16:creationId xmlns:a16="http://schemas.microsoft.com/office/drawing/2014/main" id="{79D9AEB9-48E7-AB3F-C116-94B291671C61}"/>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30">
              <a:extLst>
                <a:ext uri="{FF2B5EF4-FFF2-40B4-BE49-F238E27FC236}">
                  <a16:creationId xmlns:a16="http://schemas.microsoft.com/office/drawing/2014/main" id="{662359A5-C493-12FA-1ECE-10EF205B6816}"/>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SICOV-CEA</a:t>
              </a:r>
            </a:p>
          </p:txBody>
        </p:sp>
      </p:grpSp>
      <p:grpSp>
        <p:nvGrpSpPr>
          <p:cNvPr id="31" name="Group 31">
            <a:extLst>
              <a:ext uri="{FF2B5EF4-FFF2-40B4-BE49-F238E27FC236}">
                <a16:creationId xmlns:a16="http://schemas.microsoft.com/office/drawing/2014/main" id="{65589283-610F-FAFF-110D-65B5F5D216B8}"/>
              </a:ext>
            </a:extLst>
          </p:cNvPr>
          <p:cNvGrpSpPr/>
          <p:nvPr/>
        </p:nvGrpSpPr>
        <p:grpSpPr>
          <a:xfrm>
            <a:off x="1004652" y="4880586"/>
            <a:ext cx="1104701" cy="539473"/>
            <a:chOff x="0" y="0"/>
            <a:chExt cx="436425" cy="213125"/>
          </a:xfrm>
        </p:grpSpPr>
        <p:sp>
          <p:nvSpPr>
            <p:cNvPr id="32" name="Freeform 32">
              <a:extLst>
                <a:ext uri="{FF2B5EF4-FFF2-40B4-BE49-F238E27FC236}">
                  <a16:creationId xmlns:a16="http://schemas.microsoft.com/office/drawing/2014/main" id="{0AB9AE04-7F1F-6092-B4FE-C8D38147D8A6}"/>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3" name="TextBox 33">
              <a:extLst>
                <a:ext uri="{FF2B5EF4-FFF2-40B4-BE49-F238E27FC236}">
                  <a16:creationId xmlns:a16="http://schemas.microsoft.com/office/drawing/2014/main" id="{088352F9-05FA-EBFA-F1E1-42BED3603AC8}"/>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SICOV-CIA</a:t>
              </a:r>
            </a:p>
          </p:txBody>
        </p:sp>
      </p:grpSp>
      <p:sp>
        <p:nvSpPr>
          <p:cNvPr id="34" name="AutoShape 34">
            <a:extLst>
              <a:ext uri="{FF2B5EF4-FFF2-40B4-BE49-F238E27FC236}">
                <a16:creationId xmlns:a16="http://schemas.microsoft.com/office/drawing/2014/main" id="{C1857E1B-6947-72A4-58E4-BE2CF8ED3157}"/>
              </a:ext>
            </a:extLst>
          </p:cNvPr>
          <p:cNvSpPr/>
          <p:nvPr/>
        </p:nvSpPr>
        <p:spPr>
          <a:xfrm flipV="1">
            <a:off x="689044" y="2943551"/>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5" name="AutoShape 35">
            <a:extLst>
              <a:ext uri="{FF2B5EF4-FFF2-40B4-BE49-F238E27FC236}">
                <a16:creationId xmlns:a16="http://schemas.microsoft.com/office/drawing/2014/main" id="{231C772B-248C-DAE4-6148-68994DB13A6C}"/>
              </a:ext>
            </a:extLst>
          </p:cNvPr>
          <p:cNvSpPr/>
          <p:nvPr/>
        </p:nvSpPr>
        <p:spPr>
          <a:xfrm flipV="1">
            <a:off x="666224" y="3679874"/>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6" name="AutoShape 36">
            <a:extLst>
              <a:ext uri="{FF2B5EF4-FFF2-40B4-BE49-F238E27FC236}">
                <a16:creationId xmlns:a16="http://schemas.microsoft.com/office/drawing/2014/main" id="{9C70B4CE-4229-FCB1-8931-59E9720DDC42}"/>
              </a:ext>
            </a:extLst>
          </p:cNvPr>
          <p:cNvSpPr/>
          <p:nvPr/>
        </p:nvSpPr>
        <p:spPr>
          <a:xfrm flipV="1">
            <a:off x="689044" y="4413997"/>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7" name="AutoShape 37">
            <a:extLst>
              <a:ext uri="{FF2B5EF4-FFF2-40B4-BE49-F238E27FC236}">
                <a16:creationId xmlns:a16="http://schemas.microsoft.com/office/drawing/2014/main" id="{106A0BA4-13CC-7620-48AA-4CF7A9DD3487}"/>
              </a:ext>
            </a:extLst>
          </p:cNvPr>
          <p:cNvSpPr/>
          <p:nvPr/>
        </p:nvSpPr>
        <p:spPr>
          <a:xfrm flipV="1">
            <a:off x="666224" y="5166195"/>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0" name="AutoShape 50">
            <a:extLst>
              <a:ext uri="{FF2B5EF4-FFF2-40B4-BE49-F238E27FC236}">
                <a16:creationId xmlns:a16="http://schemas.microsoft.com/office/drawing/2014/main" id="{3C2A4C47-01C2-E4FE-34FF-3D7A2C07BBC2}"/>
              </a:ext>
            </a:extLst>
          </p:cNvPr>
          <p:cNvSpPr/>
          <p:nvPr/>
        </p:nvSpPr>
        <p:spPr>
          <a:xfrm>
            <a:off x="8229587" y="2312076"/>
            <a:ext cx="14212" cy="3946001"/>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2" name="AutoShape 52">
            <a:extLst>
              <a:ext uri="{FF2B5EF4-FFF2-40B4-BE49-F238E27FC236}">
                <a16:creationId xmlns:a16="http://schemas.microsoft.com/office/drawing/2014/main" id="{EFDE9974-E842-A53D-CB9B-1F1AD5692C22}"/>
              </a:ext>
            </a:extLst>
          </p:cNvPr>
          <p:cNvSpPr/>
          <p:nvPr/>
        </p:nvSpPr>
        <p:spPr>
          <a:xfrm>
            <a:off x="7349846" y="2870202"/>
            <a:ext cx="879757" cy="5851"/>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59" name="Group 59">
            <a:extLst>
              <a:ext uri="{FF2B5EF4-FFF2-40B4-BE49-F238E27FC236}">
                <a16:creationId xmlns:a16="http://schemas.microsoft.com/office/drawing/2014/main" id="{73DBF4AA-ABE3-3FA6-B755-336C4095E2D7}"/>
              </a:ext>
            </a:extLst>
          </p:cNvPr>
          <p:cNvGrpSpPr/>
          <p:nvPr/>
        </p:nvGrpSpPr>
        <p:grpSpPr>
          <a:xfrm>
            <a:off x="8727329" y="2493939"/>
            <a:ext cx="3083885" cy="371911"/>
            <a:chOff x="0" y="0"/>
            <a:chExt cx="1082939" cy="172517"/>
          </a:xfrm>
        </p:grpSpPr>
        <p:sp>
          <p:nvSpPr>
            <p:cNvPr id="60" name="Freeform 60">
              <a:extLst>
                <a:ext uri="{FF2B5EF4-FFF2-40B4-BE49-F238E27FC236}">
                  <a16:creationId xmlns:a16="http://schemas.microsoft.com/office/drawing/2014/main" id="{C6364E3D-8405-92A2-F43A-7934C5A08833}"/>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61" name="TextBox 61">
              <a:extLst>
                <a:ext uri="{FF2B5EF4-FFF2-40B4-BE49-F238E27FC236}">
                  <a16:creationId xmlns:a16="http://schemas.microsoft.com/office/drawing/2014/main" id="{E433E4F9-B4BB-67CC-81F8-B8D9151920F2}"/>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IUIT - DIGITAL</a:t>
              </a:r>
            </a:p>
          </p:txBody>
        </p:sp>
      </p:grpSp>
      <p:sp>
        <p:nvSpPr>
          <p:cNvPr id="97" name="Freeform 97">
            <a:extLst>
              <a:ext uri="{FF2B5EF4-FFF2-40B4-BE49-F238E27FC236}">
                <a16:creationId xmlns:a16="http://schemas.microsoft.com/office/drawing/2014/main" id="{9A8473B6-9C72-B7D7-B79A-11DC0EA3C7A9}"/>
              </a:ext>
            </a:extLst>
          </p:cNvPr>
          <p:cNvSpPr/>
          <p:nvPr/>
        </p:nvSpPr>
        <p:spPr>
          <a:xfrm>
            <a:off x="2336284" y="2617696"/>
            <a:ext cx="747701" cy="625350"/>
          </a:xfrm>
          <a:custGeom>
            <a:avLst/>
            <a:gdLst/>
            <a:ahLst/>
            <a:cxnLst/>
            <a:rect l="l" t="t" r="r" b="b"/>
            <a:pathLst>
              <a:path w="1121551" h="938025">
                <a:moveTo>
                  <a:pt x="0" y="0"/>
                </a:moveTo>
                <a:lnTo>
                  <a:pt x="1121551" y="0"/>
                </a:lnTo>
                <a:lnTo>
                  <a:pt x="1121551" y="938025"/>
                </a:lnTo>
                <a:lnTo>
                  <a:pt x="0" y="938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8" name="Freeform 98">
            <a:extLst>
              <a:ext uri="{FF2B5EF4-FFF2-40B4-BE49-F238E27FC236}">
                <a16:creationId xmlns:a16="http://schemas.microsoft.com/office/drawing/2014/main" id="{1FB58C5C-59CB-02D7-6BC0-581916B3267B}"/>
              </a:ext>
            </a:extLst>
          </p:cNvPr>
          <p:cNvSpPr/>
          <p:nvPr/>
        </p:nvSpPr>
        <p:spPr>
          <a:xfrm>
            <a:off x="10848686" y="1597141"/>
            <a:ext cx="826219" cy="574300"/>
          </a:xfrm>
          <a:custGeom>
            <a:avLst/>
            <a:gdLst/>
            <a:ahLst/>
            <a:cxnLst/>
            <a:rect l="l" t="t" r="r" b="b"/>
            <a:pathLst>
              <a:path w="2122274" h="1529567">
                <a:moveTo>
                  <a:pt x="0" y="0"/>
                </a:moveTo>
                <a:lnTo>
                  <a:pt x="2122274" y="0"/>
                </a:lnTo>
                <a:lnTo>
                  <a:pt x="2122274" y="1529567"/>
                </a:lnTo>
                <a:lnTo>
                  <a:pt x="0" y="152956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99">
            <a:extLst>
              <a:ext uri="{FF2B5EF4-FFF2-40B4-BE49-F238E27FC236}">
                <a16:creationId xmlns:a16="http://schemas.microsoft.com/office/drawing/2014/main" id="{7B80F165-6EDE-35B1-2EA6-30D4C267ABDF}"/>
              </a:ext>
            </a:extLst>
          </p:cNvPr>
          <p:cNvSpPr/>
          <p:nvPr/>
        </p:nvSpPr>
        <p:spPr>
          <a:xfrm>
            <a:off x="2433204" y="4194677"/>
            <a:ext cx="505009" cy="526051"/>
          </a:xfrm>
          <a:custGeom>
            <a:avLst/>
            <a:gdLst/>
            <a:ahLst/>
            <a:cxnLst/>
            <a:rect l="l" t="t" r="r" b="b"/>
            <a:pathLst>
              <a:path w="757513" h="789076">
                <a:moveTo>
                  <a:pt x="0" y="0"/>
                </a:moveTo>
                <a:lnTo>
                  <a:pt x="757513" y="0"/>
                </a:lnTo>
                <a:lnTo>
                  <a:pt x="757513" y="789076"/>
                </a:lnTo>
                <a:lnTo>
                  <a:pt x="0" y="7890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0" name="Freeform 100">
            <a:extLst>
              <a:ext uri="{FF2B5EF4-FFF2-40B4-BE49-F238E27FC236}">
                <a16:creationId xmlns:a16="http://schemas.microsoft.com/office/drawing/2014/main" id="{CCC84625-0431-FEC1-DB16-539752DE5F50}"/>
              </a:ext>
            </a:extLst>
          </p:cNvPr>
          <p:cNvSpPr/>
          <p:nvPr/>
        </p:nvSpPr>
        <p:spPr>
          <a:xfrm>
            <a:off x="2398576" y="3452376"/>
            <a:ext cx="623117" cy="623117"/>
          </a:xfrm>
          <a:custGeom>
            <a:avLst/>
            <a:gdLst/>
            <a:ahLst/>
            <a:cxnLst/>
            <a:rect l="l" t="t" r="r" b="b"/>
            <a:pathLst>
              <a:path w="934676" h="934676">
                <a:moveTo>
                  <a:pt x="0" y="0"/>
                </a:moveTo>
                <a:lnTo>
                  <a:pt x="934676" y="0"/>
                </a:lnTo>
                <a:lnTo>
                  <a:pt x="934676" y="934676"/>
                </a:lnTo>
                <a:lnTo>
                  <a:pt x="0" y="9346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1" name="Freeform 101">
            <a:extLst>
              <a:ext uri="{FF2B5EF4-FFF2-40B4-BE49-F238E27FC236}">
                <a16:creationId xmlns:a16="http://schemas.microsoft.com/office/drawing/2014/main" id="{B8A65E28-86EE-551C-7112-0A2F778570DF}"/>
              </a:ext>
            </a:extLst>
          </p:cNvPr>
          <p:cNvSpPr/>
          <p:nvPr/>
        </p:nvSpPr>
        <p:spPr>
          <a:xfrm>
            <a:off x="2531572" y="4870019"/>
            <a:ext cx="406638" cy="553877"/>
          </a:xfrm>
          <a:custGeom>
            <a:avLst/>
            <a:gdLst/>
            <a:ahLst/>
            <a:cxnLst/>
            <a:rect l="l" t="t" r="r" b="b"/>
            <a:pathLst>
              <a:path w="609957" h="830815">
                <a:moveTo>
                  <a:pt x="0" y="0"/>
                </a:moveTo>
                <a:lnTo>
                  <a:pt x="609957" y="0"/>
                </a:lnTo>
                <a:lnTo>
                  <a:pt x="609957" y="830815"/>
                </a:lnTo>
                <a:lnTo>
                  <a:pt x="0" y="8308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2" name="TextBox 102">
            <a:extLst>
              <a:ext uri="{FF2B5EF4-FFF2-40B4-BE49-F238E27FC236}">
                <a16:creationId xmlns:a16="http://schemas.microsoft.com/office/drawing/2014/main" id="{964713EA-8342-1908-EF15-B90B7341D0E1}"/>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grpSp>
        <p:nvGrpSpPr>
          <p:cNvPr id="20" name="Group 22">
            <a:extLst>
              <a:ext uri="{FF2B5EF4-FFF2-40B4-BE49-F238E27FC236}">
                <a16:creationId xmlns:a16="http://schemas.microsoft.com/office/drawing/2014/main" id="{3F283FE5-7B57-B2D1-5FC1-B17CBC48A55C}"/>
              </a:ext>
            </a:extLst>
          </p:cNvPr>
          <p:cNvGrpSpPr/>
          <p:nvPr/>
        </p:nvGrpSpPr>
        <p:grpSpPr>
          <a:xfrm>
            <a:off x="5568598" y="2585276"/>
            <a:ext cx="1781247" cy="539473"/>
            <a:chOff x="0" y="0"/>
            <a:chExt cx="436425" cy="213125"/>
          </a:xfrm>
        </p:grpSpPr>
        <p:sp>
          <p:nvSpPr>
            <p:cNvPr id="41" name="Freeform 23">
              <a:extLst>
                <a:ext uri="{FF2B5EF4-FFF2-40B4-BE49-F238E27FC236}">
                  <a16:creationId xmlns:a16="http://schemas.microsoft.com/office/drawing/2014/main" id="{14ADB6CD-918B-B6F9-62A5-E009055DD9D2}"/>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2" name="TextBox 24">
              <a:extLst>
                <a:ext uri="{FF2B5EF4-FFF2-40B4-BE49-F238E27FC236}">
                  <a16:creationId xmlns:a16="http://schemas.microsoft.com/office/drawing/2014/main" id="{135CE279-460B-5242-33A9-437731D68222}"/>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rgbClr val="FFFFFF"/>
                  </a:solidFill>
                  <a:effectLst/>
                  <a:uLnTx/>
                  <a:uFillTx/>
                  <a:latin typeface="Open Sans Bold"/>
                  <a:ea typeface="+mn-ea"/>
                  <a:cs typeface="+mn-cs"/>
                </a:rPr>
                <a:t>SISI/PESV</a:t>
              </a:r>
            </a:p>
          </p:txBody>
        </p:sp>
      </p:grpSp>
      <p:grpSp>
        <p:nvGrpSpPr>
          <p:cNvPr id="43" name="Group 25">
            <a:extLst>
              <a:ext uri="{FF2B5EF4-FFF2-40B4-BE49-F238E27FC236}">
                <a16:creationId xmlns:a16="http://schemas.microsoft.com/office/drawing/2014/main" id="{11115AA4-A450-8F24-5AFF-67AA5707B0AF}"/>
              </a:ext>
            </a:extLst>
          </p:cNvPr>
          <p:cNvGrpSpPr/>
          <p:nvPr/>
        </p:nvGrpSpPr>
        <p:grpSpPr>
          <a:xfrm>
            <a:off x="5545777" y="3337473"/>
            <a:ext cx="1781247" cy="539473"/>
            <a:chOff x="0" y="0"/>
            <a:chExt cx="436425" cy="213125"/>
          </a:xfrm>
        </p:grpSpPr>
        <p:sp>
          <p:nvSpPr>
            <p:cNvPr id="44" name="Freeform 26">
              <a:extLst>
                <a:ext uri="{FF2B5EF4-FFF2-40B4-BE49-F238E27FC236}">
                  <a16:creationId xmlns:a16="http://schemas.microsoft.com/office/drawing/2014/main" id="{7BC76B06-B30F-CEAC-DE0F-BFF2FCDABEE1}"/>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5" name="TextBox 27">
              <a:extLst>
                <a:ext uri="{FF2B5EF4-FFF2-40B4-BE49-F238E27FC236}">
                  <a16:creationId xmlns:a16="http://schemas.microsoft.com/office/drawing/2014/main" id="{3CD8F161-34BC-1090-A480-50B33E1CCC51}"/>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rgbClr val="FFFFFF"/>
                  </a:solidFill>
                  <a:effectLst/>
                  <a:uLnTx/>
                  <a:uFillTx/>
                  <a:latin typeface="Open Sans Bold"/>
                  <a:ea typeface="+mn-ea"/>
                  <a:cs typeface="+mn-cs"/>
                </a:rPr>
                <a:t>SISI/PECCIT</a:t>
              </a:r>
            </a:p>
          </p:txBody>
        </p:sp>
      </p:grpSp>
      <p:grpSp>
        <p:nvGrpSpPr>
          <p:cNvPr id="46" name="Group 28">
            <a:extLst>
              <a:ext uri="{FF2B5EF4-FFF2-40B4-BE49-F238E27FC236}">
                <a16:creationId xmlns:a16="http://schemas.microsoft.com/office/drawing/2014/main" id="{C6A425AF-D8B7-37A3-D544-537F4C42D147}"/>
              </a:ext>
            </a:extLst>
          </p:cNvPr>
          <p:cNvGrpSpPr/>
          <p:nvPr/>
        </p:nvGrpSpPr>
        <p:grpSpPr>
          <a:xfrm>
            <a:off x="5545777" y="4055722"/>
            <a:ext cx="1781247" cy="539473"/>
            <a:chOff x="0" y="0"/>
            <a:chExt cx="436425" cy="213125"/>
          </a:xfrm>
        </p:grpSpPr>
        <p:sp>
          <p:nvSpPr>
            <p:cNvPr id="108" name="Freeform 29">
              <a:extLst>
                <a:ext uri="{FF2B5EF4-FFF2-40B4-BE49-F238E27FC236}">
                  <a16:creationId xmlns:a16="http://schemas.microsoft.com/office/drawing/2014/main" id="{12394AE9-9734-B783-FD32-4E121D80188D}"/>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9" name="TextBox 30">
              <a:extLst>
                <a:ext uri="{FF2B5EF4-FFF2-40B4-BE49-F238E27FC236}">
                  <a16:creationId xmlns:a16="http://schemas.microsoft.com/office/drawing/2014/main" id="{9034E0E8-20C5-EFB6-83A6-6115B325F973}"/>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SOAT/RTM</a:t>
              </a:r>
            </a:p>
          </p:txBody>
        </p:sp>
      </p:grpSp>
      <p:sp>
        <p:nvSpPr>
          <p:cNvPr id="110" name="AutoShape 52">
            <a:extLst>
              <a:ext uri="{FF2B5EF4-FFF2-40B4-BE49-F238E27FC236}">
                <a16:creationId xmlns:a16="http://schemas.microsoft.com/office/drawing/2014/main" id="{0A98565C-BE0C-DCEA-7F6A-853A5D10B897}"/>
              </a:ext>
            </a:extLst>
          </p:cNvPr>
          <p:cNvSpPr/>
          <p:nvPr/>
        </p:nvSpPr>
        <p:spPr>
          <a:xfrm>
            <a:off x="7327024" y="3581402"/>
            <a:ext cx="902579" cy="77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11" name="AutoShape 52">
            <a:extLst>
              <a:ext uri="{FF2B5EF4-FFF2-40B4-BE49-F238E27FC236}">
                <a16:creationId xmlns:a16="http://schemas.microsoft.com/office/drawing/2014/main" id="{724F88B0-1A62-7F5C-C987-BD2D91B4FED7}"/>
              </a:ext>
            </a:extLst>
          </p:cNvPr>
          <p:cNvSpPr/>
          <p:nvPr/>
        </p:nvSpPr>
        <p:spPr>
          <a:xfrm>
            <a:off x="7327024" y="4343402"/>
            <a:ext cx="902565" cy="103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12" name="Group 59">
            <a:extLst>
              <a:ext uri="{FF2B5EF4-FFF2-40B4-BE49-F238E27FC236}">
                <a16:creationId xmlns:a16="http://schemas.microsoft.com/office/drawing/2014/main" id="{90D87488-73B8-2F63-1A44-AE4B43199BF9}"/>
              </a:ext>
            </a:extLst>
          </p:cNvPr>
          <p:cNvGrpSpPr/>
          <p:nvPr/>
        </p:nvGrpSpPr>
        <p:grpSpPr>
          <a:xfrm>
            <a:off x="8746992" y="4507011"/>
            <a:ext cx="3083885" cy="371911"/>
            <a:chOff x="0" y="0"/>
            <a:chExt cx="1082939" cy="172517"/>
          </a:xfrm>
        </p:grpSpPr>
        <p:sp>
          <p:nvSpPr>
            <p:cNvPr id="113" name="Freeform 60">
              <a:extLst>
                <a:ext uri="{FF2B5EF4-FFF2-40B4-BE49-F238E27FC236}">
                  <a16:creationId xmlns:a16="http://schemas.microsoft.com/office/drawing/2014/main" id="{EF8CCBC8-DD71-3497-6FA5-17FBC15BF8A4}"/>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14" name="TextBox 61">
              <a:extLst>
                <a:ext uri="{FF2B5EF4-FFF2-40B4-BE49-F238E27FC236}">
                  <a16:creationId xmlns:a16="http://schemas.microsoft.com/office/drawing/2014/main" id="{9AE42D53-2BF7-3D42-099E-38D9A0075787}"/>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Contrato de temporada alta </a:t>
              </a:r>
            </a:p>
          </p:txBody>
        </p:sp>
      </p:grpSp>
      <p:grpSp>
        <p:nvGrpSpPr>
          <p:cNvPr id="115" name="Group 59">
            <a:extLst>
              <a:ext uri="{FF2B5EF4-FFF2-40B4-BE49-F238E27FC236}">
                <a16:creationId xmlns:a16="http://schemas.microsoft.com/office/drawing/2014/main" id="{6079182D-75F6-149E-C202-58EAB327B9C6}"/>
              </a:ext>
            </a:extLst>
          </p:cNvPr>
          <p:cNvGrpSpPr/>
          <p:nvPr/>
        </p:nvGrpSpPr>
        <p:grpSpPr>
          <a:xfrm>
            <a:off x="8721982" y="3514291"/>
            <a:ext cx="3083885" cy="371911"/>
            <a:chOff x="0" y="0"/>
            <a:chExt cx="1082939" cy="172517"/>
          </a:xfrm>
        </p:grpSpPr>
        <p:sp>
          <p:nvSpPr>
            <p:cNvPr id="116" name="Freeform 60">
              <a:extLst>
                <a:ext uri="{FF2B5EF4-FFF2-40B4-BE49-F238E27FC236}">
                  <a16:creationId xmlns:a16="http://schemas.microsoft.com/office/drawing/2014/main" id="{929A1EBE-7C3A-6461-FCCF-5F650A279ACA}"/>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17" name="TextBox 61">
              <a:extLst>
                <a:ext uri="{FF2B5EF4-FFF2-40B4-BE49-F238E27FC236}">
                  <a16:creationId xmlns:a16="http://schemas.microsoft.com/office/drawing/2014/main" id="{A2E655C7-2EED-AB20-708A-DD4358CF75EC}"/>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Estructura de Costos</a:t>
              </a:r>
            </a:p>
          </p:txBody>
        </p:sp>
      </p:grpSp>
      <p:grpSp>
        <p:nvGrpSpPr>
          <p:cNvPr id="118" name="Group 59">
            <a:extLst>
              <a:ext uri="{FF2B5EF4-FFF2-40B4-BE49-F238E27FC236}">
                <a16:creationId xmlns:a16="http://schemas.microsoft.com/office/drawing/2014/main" id="{F2DE5B6C-1A4F-6BBB-A86A-369B22F5B766}"/>
              </a:ext>
            </a:extLst>
          </p:cNvPr>
          <p:cNvGrpSpPr/>
          <p:nvPr/>
        </p:nvGrpSpPr>
        <p:grpSpPr>
          <a:xfrm>
            <a:off x="8727329" y="3987802"/>
            <a:ext cx="3083885" cy="371911"/>
            <a:chOff x="0" y="0"/>
            <a:chExt cx="1082939" cy="172517"/>
          </a:xfrm>
        </p:grpSpPr>
        <p:sp>
          <p:nvSpPr>
            <p:cNvPr id="119" name="Freeform 60">
              <a:extLst>
                <a:ext uri="{FF2B5EF4-FFF2-40B4-BE49-F238E27FC236}">
                  <a16:creationId xmlns:a16="http://schemas.microsoft.com/office/drawing/2014/main" id="{9C93ACCE-63EE-3F2D-88EC-748FAC4C07E6}"/>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20" name="TextBox 61">
              <a:extLst>
                <a:ext uri="{FF2B5EF4-FFF2-40B4-BE49-F238E27FC236}">
                  <a16:creationId xmlns:a16="http://schemas.microsoft.com/office/drawing/2014/main" id="{BFE39360-B1C0-DE61-63DB-A4E9C3BE8167}"/>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Terminales</a:t>
              </a:r>
            </a:p>
          </p:txBody>
        </p:sp>
      </p:grpSp>
      <p:grpSp>
        <p:nvGrpSpPr>
          <p:cNvPr id="124" name="Group 59">
            <a:extLst>
              <a:ext uri="{FF2B5EF4-FFF2-40B4-BE49-F238E27FC236}">
                <a16:creationId xmlns:a16="http://schemas.microsoft.com/office/drawing/2014/main" id="{187C12CE-C454-A470-F2BF-6A579DC31A36}"/>
              </a:ext>
            </a:extLst>
          </p:cNvPr>
          <p:cNvGrpSpPr/>
          <p:nvPr/>
        </p:nvGrpSpPr>
        <p:grpSpPr>
          <a:xfrm>
            <a:off x="8719087" y="5038291"/>
            <a:ext cx="3083885" cy="371911"/>
            <a:chOff x="0" y="0"/>
            <a:chExt cx="1082939" cy="172517"/>
          </a:xfrm>
        </p:grpSpPr>
        <p:sp>
          <p:nvSpPr>
            <p:cNvPr id="125" name="Freeform 60">
              <a:extLst>
                <a:ext uri="{FF2B5EF4-FFF2-40B4-BE49-F238E27FC236}">
                  <a16:creationId xmlns:a16="http://schemas.microsoft.com/office/drawing/2014/main" id="{AA40FE45-68DA-AE4D-E3AF-B3671862618C}"/>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26" name="TextBox 61">
              <a:extLst>
                <a:ext uri="{FF2B5EF4-FFF2-40B4-BE49-F238E27FC236}">
                  <a16:creationId xmlns:a16="http://schemas.microsoft.com/office/drawing/2014/main" id="{BDEFFD85-D53A-4E41-0A57-2E8BAD5C0D51}"/>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Sicov – Servicio Especial</a:t>
              </a:r>
            </a:p>
          </p:txBody>
        </p:sp>
      </p:grpSp>
      <p:sp>
        <p:nvSpPr>
          <p:cNvPr id="127" name="AutoShape 52">
            <a:extLst>
              <a:ext uri="{FF2B5EF4-FFF2-40B4-BE49-F238E27FC236}">
                <a16:creationId xmlns:a16="http://schemas.microsoft.com/office/drawing/2014/main" id="{48112439-7961-433A-95C9-3935673D984D}"/>
              </a:ext>
            </a:extLst>
          </p:cNvPr>
          <p:cNvSpPr/>
          <p:nvPr/>
        </p:nvSpPr>
        <p:spPr>
          <a:xfrm>
            <a:off x="8229576" y="2650038"/>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33" name="Group 59">
            <a:extLst>
              <a:ext uri="{FF2B5EF4-FFF2-40B4-BE49-F238E27FC236}">
                <a16:creationId xmlns:a16="http://schemas.microsoft.com/office/drawing/2014/main" id="{194A5DCD-B8AE-2863-332E-868A6244CD14}"/>
              </a:ext>
            </a:extLst>
          </p:cNvPr>
          <p:cNvGrpSpPr/>
          <p:nvPr/>
        </p:nvGrpSpPr>
        <p:grpSpPr>
          <a:xfrm>
            <a:off x="8746992" y="5562602"/>
            <a:ext cx="3083885" cy="371911"/>
            <a:chOff x="0" y="0"/>
            <a:chExt cx="1082939" cy="172517"/>
          </a:xfrm>
        </p:grpSpPr>
        <p:sp>
          <p:nvSpPr>
            <p:cNvPr id="134" name="Freeform 60">
              <a:extLst>
                <a:ext uri="{FF2B5EF4-FFF2-40B4-BE49-F238E27FC236}">
                  <a16:creationId xmlns:a16="http://schemas.microsoft.com/office/drawing/2014/main" id="{2EDAC19C-B5CD-4582-7C37-D077F1D97213}"/>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35" name="TextBox 61">
              <a:extLst>
                <a:ext uri="{FF2B5EF4-FFF2-40B4-BE49-F238E27FC236}">
                  <a16:creationId xmlns:a16="http://schemas.microsoft.com/office/drawing/2014/main" id="{9802C4B9-60D0-559A-1FC6-870B971AD0ED}"/>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Sustentabilidad Financiera</a:t>
              </a:r>
            </a:p>
          </p:txBody>
        </p:sp>
      </p:grpSp>
      <p:sp>
        <p:nvSpPr>
          <p:cNvPr id="137" name="AutoShape 50">
            <a:extLst>
              <a:ext uri="{FF2B5EF4-FFF2-40B4-BE49-F238E27FC236}">
                <a16:creationId xmlns:a16="http://schemas.microsoft.com/office/drawing/2014/main" id="{35EB8844-D73A-4303-832C-CA9216EAFCAD}"/>
              </a:ext>
            </a:extLst>
          </p:cNvPr>
          <p:cNvSpPr/>
          <p:nvPr/>
        </p:nvSpPr>
        <p:spPr>
          <a:xfrm>
            <a:off x="8568015" y="1172155"/>
            <a:ext cx="0" cy="446937"/>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38" name="AutoShape 50">
            <a:extLst>
              <a:ext uri="{FF2B5EF4-FFF2-40B4-BE49-F238E27FC236}">
                <a16:creationId xmlns:a16="http://schemas.microsoft.com/office/drawing/2014/main" id="{E0FEC277-B450-BBE2-7925-73D752E4C393}"/>
              </a:ext>
            </a:extLst>
          </p:cNvPr>
          <p:cNvSpPr/>
          <p:nvPr/>
        </p:nvSpPr>
        <p:spPr>
          <a:xfrm>
            <a:off x="1942572" y="1145387"/>
            <a:ext cx="0" cy="302129"/>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2" name="AutoShape 52">
            <a:extLst>
              <a:ext uri="{FF2B5EF4-FFF2-40B4-BE49-F238E27FC236}">
                <a16:creationId xmlns:a16="http://schemas.microsoft.com/office/drawing/2014/main" id="{1B159A66-7971-7E24-D747-7FAD693CD625}"/>
              </a:ext>
            </a:extLst>
          </p:cNvPr>
          <p:cNvSpPr/>
          <p:nvPr/>
        </p:nvSpPr>
        <p:spPr>
          <a:xfrm>
            <a:off x="8236865" y="3211014"/>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3" name="AutoShape 52">
            <a:extLst>
              <a:ext uri="{FF2B5EF4-FFF2-40B4-BE49-F238E27FC236}">
                <a16:creationId xmlns:a16="http://schemas.microsoft.com/office/drawing/2014/main" id="{9343048C-90D5-B624-89A2-D86983364BF5}"/>
              </a:ext>
            </a:extLst>
          </p:cNvPr>
          <p:cNvSpPr/>
          <p:nvPr/>
        </p:nvSpPr>
        <p:spPr>
          <a:xfrm>
            <a:off x="8221334" y="3708216"/>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4" name="AutoShape 52">
            <a:extLst>
              <a:ext uri="{FF2B5EF4-FFF2-40B4-BE49-F238E27FC236}">
                <a16:creationId xmlns:a16="http://schemas.microsoft.com/office/drawing/2014/main" id="{EFACC6CC-EC8F-E5FC-F27E-F8F001FBB71A}"/>
              </a:ext>
            </a:extLst>
          </p:cNvPr>
          <p:cNvSpPr/>
          <p:nvPr/>
        </p:nvSpPr>
        <p:spPr>
          <a:xfrm>
            <a:off x="8229576" y="4184492"/>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5" name="AutoShape 52">
            <a:extLst>
              <a:ext uri="{FF2B5EF4-FFF2-40B4-BE49-F238E27FC236}">
                <a16:creationId xmlns:a16="http://schemas.microsoft.com/office/drawing/2014/main" id="{9ECB412B-7BE4-DF92-188F-84E65C5EA409}"/>
              </a:ext>
            </a:extLst>
          </p:cNvPr>
          <p:cNvSpPr/>
          <p:nvPr/>
        </p:nvSpPr>
        <p:spPr>
          <a:xfrm>
            <a:off x="8257010" y="4681804"/>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6" name="AutoShape 52">
            <a:extLst>
              <a:ext uri="{FF2B5EF4-FFF2-40B4-BE49-F238E27FC236}">
                <a16:creationId xmlns:a16="http://schemas.microsoft.com/office/drawing/2014/main" id="{EF253940-ECB2-43BC-FC6B-85ABB4E8735B}"/>
              </a:ext>
            </a:extLst>
          </p:cNvPr>
          <p:cNvSpPr/>
          <p:nvPr/>
        </p:nvSpPr>
        <p:spPr>
          <a:xfrm>
            <a:off x="8252408" y="5222908"/>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7" name="AutoShape 52">
            <a:extLst>
              <a:ext uri="{FF2B5EF4-FFF2-40B4-BE49-F238E27FC236}">
                <a16:creationId xmlns:a16="http://schemas.microsoft.com/office/drawing/2014/main" id="{3F57005D-F7B9-51F8-4DEE-DE415C3EFACE}"/>
              </a:ext>
            </a:extLst>
          </p:cNvPr>
          <p:cNvSpPr/>
          <p:nvPr/>
        </p:nvSpPr>
        <p:spPr>
          <a:xfrm>
            <a:off x="8246696" y="5730066"/>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8" name="AutoShape 52">
            <a:extLst>
              <a:ext uri="{FF2B5EF4-FFF2-40B4-BE49-F238E27FC236}">
                <a16:creationId xmlns:a16="http://schemas.microsoft.com/office/drawing/2014/main" id="{1071DE76-814E-5BF2-E76C-CBA94348E13C}"/>
              </a:ext>
            </a:extLst>
          </p:cNvPr>
          <p:cNvSpPr/>
          <p:nvPr/>
        </p:nvSpPr>
        <p:spPr>
          <a:xfrm flipV="1">
            <a:off x="8221334" y="6294719"/>
            <a:ext cx="533429" cy="31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9" name="Group 28">
            <a:extLst>
              <a:ext uri="{FF2B5EF4-FFF2-40B4-BE49-F238E27FC236}">
                <a16:creationId xmlns:a16="http://schemas.microsoft.com/office/drawing/2014/main" id="{DBBFBBA3-3C3D-73B5-3FE3-00E8E0AFC362}"/>
              </a:ext>
            </a:extLst>
          </p:cNvPr>
          <p:cNvGrpSpPr/>
          <p:nvPr/>
        </p:nvGrpSpPr>
        <p:grpSpPr>
          <a:xfrm>
            <a:off x="113877" y="5975279"/>
            <a:ext cx="1226379" cy="210769"/>
            <a:chOff x="0" y="-38100"/>
            <a:chExt cx="436425" cy="353821"/>
          </a:xfrm>
        </p:grpSpPr>
        <p:sp>
          <p:nvSpPr>
            <p:cNvPr id="38" name="Freeform 29">
              <a:extLst>
                <a:ext uri="{FF2B5EF4-FFF2-40B4-BE49-F238E27FC236}">
                  <a16:creationId xmlns:a16="http://schemas.microsoft.com/office/drawing/2014/main" id="{03A262B6-FA6A-2BC9-2670-A40633169E7C}"/>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p:spPr>
          <p:style>
            <a:lnRef idx="2">
              <a:schemeClr val="accent6">
                <a:shade val="15000"/>
              </a:schemeClr>
            </a:lnRef>
            <a:fillRef idx="1">
              <a:schemeClr val="accent6"/>
            </a:fillRef>
            <a:effectRef idx="0">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Box 30">
              <a:extLst>
                <a:ext uri="{FF2B5EF4-FFF2-40B4-BE49-F238E27FC236}">
                  <a16:creationId xmlns:a16="http://schemas.microsoft.com/office/drawing/2014/main" id="{0E2C3858-D34A-8C3E-BF3A-4FE7945013AD}"/>
                </a:ext>
              </a:extLst>
            </p:cNvPr>
            <p:cNvSpPr txBox="1"/>
            <p:nvPr/>
          </p:nvSpPr>
          <p:spPr>
            <a:xfrm>
              <a:off x="0" y="-38100"/>
              <a:ext cx="436425" cy="35382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000" b="0" i="0" u="none" strike="noStrike" kern="1200" cap="none" spc="94" normalizeH="0" baseline="0" noProof="0">
                  <a:ln>
                    <a:noFill/>
                  </a:ln>
                  <a:solidFill>
                    <a:srgbClr val="FFFFFF"/>
                  </a:solidFill>
                  <a:effectLst/>
                  <a:uLnTx/>
                  <a:uFillTx/>
                  <a:latin typeface="Open Sans Bold"/>
                  <a:ea typeface="+mn-ea"/>
                  <a:cs typeface="+mn-cs"/>
                </a:rPr>
                <a:t>Operativos</a:t>
              </a:r>
            </a:p>
          </p:txBody>
        </p:sp>
      </p:grpSp>
      <p:grpSp>
        <p:nvGrpSpPr>
          <p:cNvPr id="54" name="Group 59">
            <a:extLst>
              <a:ext uri="{FF2B5EF4-FFF2-40B4-BE49-F238E27FC236}">
                <a16:creationId xmlns:a16="http://schemas.microsoft.com/office/drawing/2014/main" id="{C2EF09B1-0DAB-5B21-A2D4-D58FE7BD2314}"/>
              </a:ext>
            </a:extLst>
          </p:cNvPr>
          <p:cNvGrpSpPr/>
          <p:nvPr/>
        </p:nvGrpSpPr>
        <p:grpSpPr>
          <a:xfrm>
            <a:off x="105888" y="6274591"/>
            <a:ext cx="1240593" cy="229267"/>
            <a:chOff x="0" y="-150150"/>
            <a:chExt cx="1082939" cy="322667"/>
          </a:xfrm>
        </p:grpSpPr>
        <p:sp>
          <p:nvSpPr>
            <p:cNvPr id="55" name="Freeform 60">
              <a:extLst>
                <a:ext uri="{FF2B5EF4-FFF2-40B4-BE49-F238E27FC236}">
                  <a16:creationId xmlns:a16="http://schemas.microsoft.com/office/drawing/2014/main" id="{BEDD9BA3-5CF3-4428-513D-5BBBE02F64D6}"/>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a:solidFill>
              <a:srgbClr val="CF620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Box 61">
              <a:extLst>
                <a:ext uri="{FF2B5EF4-FFF2-40B4-BE49-F238E27FC236}">
                  <a16:creationId xmlns:a16="http://schemas.microsoft.com/office/drawing/2014/main" id="{18171C30-2BD5-97FE-EB8A-134DF64A3BB9}"/>
                </a:ext>
              </a:extLst>
            </p:cNvPr>
            <p:cNvSpPr txBox="1"/>
            <p:nvPr/>
          </p:nvSpPr>
          <p:spPr>
            <a:xfrm>
              <a:off x="0" y="-150150"/>
              <a:ext cx="1082939" cy="322667"/>
            </a:xfrm>
            <a:prstGeom prst="rect">
              <a:avLst/>
            </a:prstGeom>
          </p:spPr>
          <p:style>
            <a:lnRef idx="1">
              <a:schemeClr val="dk1"/>
            </a:lnRef>
            <a:fillRef idx="2">
              <a:schemeClr val="dk1"/>
            </a:fillRef>
            <a:effectRef idx="1">
              <a:schemeClr val="dk1"/>
            </a:effectRef>
            <a:fontRef idx="minor">
              <a:schemeClr val="dk1"/>
            </a:fontRef>
          </p:style>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059" b="0" i="0" u="none" strike="noStrike" kern="1200" cap="none" spc="79" normalizeH="0" baseline="0" noProof="0">
                  <a:ln>
                    <a:noFill/>
                  </a:ln>
                  <a:solidFill>
                    <a:srgbClr val="000000"/>
                  </a:solidFill>
                  <a:effectLst/>
                  <a:uLnTx/>
                  <a:uFillTx/>
                  <a:latin typeface="Open Sans Bold"/>
                  <a:ea typeface="+mn-ea"/>
                  <a:cs typeface="+mn-cs"/>
                </a:rPr>
                <a:t>Proyectos 2024</a:t>
              </a:r>
            </a:p>
          </p:txBody>
        </p:sp>
      </p:grpSp>
      <p:grpSp>
        <p:nvGrpSpPr>
          <p:cNvPr id="58" name="Group 59">
            <a:extLst>
              <a:ext uri="{FF2B5EF4-FFF2-40B4-BE49-F238E27FC236}">
                <a16:creationId xmlns:a16="http://schemas.microsoft.com/office/drawing/2014/main" id="{7F597419-6125-297D-5FDB-B842F0AFF843}"/>
              </a:ext>
            </a:extLst>
          </p:cNvPr>
          <p:cNvGrpSpPr/>
          <p:nvPr/>
        </p:nvGrpSpPr>
        <p:grpSpPr>
          <a:xfrm>
            <a:off x="8711779" y="5989935"/>
            <a:ext cx="3083885" cy="576179"/>
            <a:chOff x="0" y="-38100"/>
            <a:chExt cx="1082939" cy="267270"/>
          </a:xfrm>
        </p:grpSpPr>
        <p:sp>
          <p:nvSpPr>
            <p:cNvPr id="62" name="Freeform 60">
              <a:extLst>
                <a:ext uri="{FF2B5EF4-FFF2-40B4-BE49-F238E27FC236}">
                  <a16:creationId xmlns:a16="http://schemas.microsoft.com/office/drawing/2014/main" id="{A7AFB130-ED41-F12B-3A05-DBD57B955187}"/>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63" name="TextBox 61">
              <a:extLst>
                <a:ext uri="{FF2B5EF4-FFF2-40B4-BE49-F238E27FC236}">
                  <a16:creationId xmlns:a16="http://schemas.microsoft.com/office/drawing/2014/main" id="{D9D4C1ED-8FFE-5629-2A87-D3E5E44736B0}"/>
                </a:ext>
              </a:extLst>
            </p:cNvPr>
            <p:cNvSpPr txBox="1"/>
            <p:nvPr/>
          </p:nvSpPr>
          <p:spPr>
            <a:xfrm>
              <a:off x="0" y="-38100"/>
              <a:ext cx="1082939" cy="267270"/>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Requisitos habilitantes y operación </a:t>
              </a:r>
            </a:p>
          </p:txBody>
        </p:sp>
      </p:grpSp>
      <p:grpSp>
        <p:nvGrpSpPr>
          <p:cNvPr id="5" name="Group 59">
            <a:extLst>
              <a:ext uri="{FF2B5EF4-FFF2-40B4-BE49-F238E27FC236}">
                <a16:creationId xmlns:a16="http://schemas.microsoft.com/office/drawing/2014/main" id="{616F97DE-DA7E-822F-A0D0-D5BA6DAC59A8}"/>
              </a:ext>
            </a:extLst>
          </p:cNvPr>
          <p:cNvGrpSpPr/>
          <p:nvPr/>
        </p:nvGrpSpPr>
        <p:grpSpPr>
          <a:xfrm>
            <a:off x="8750161" y="3006243"/>
            <a:ext cx="3083885" cy="371911"/>
            <a:chOff x="0" y="0"/>
            <a:chExt cx="1082939" cy="172517"/>
          </a:xfrm>
        </p:grpSpPr>
        <p:sp>
          <p:nvSpPr>
            <p:cNvPr id="6" name="Freeform 60">
              <a:extLst>
                <a:ext uri="{FF2B5EF4-FFF2-40B4-BE49-F238E27FC236}">
                  <a16:creationId xmlns:a16="http://schemas.microsoft.com/office/drawing/2014/main" id="{C37AE77A-772A-CDEF-C695-DC6D19157404}"/>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1">
              <a:extLst>
                <a:ext uri="{FF2B5EF4-FFF2-40B4-BE49-F238E27FC236}">
                  <a16:creationId xmlns:a16="http://schemas.microsoft.com/office/drawing/2014/main" id="{FE1677D0-224A-F973-154F-1FB2C9ED9F3D}"/>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Pesaje Vehicular</a:t>
              </a:r>
            </a:p>
          </p:txBody>
        </p:sp>
      </p:grpSp>
      <p:grpSp>
        <p:nvGrpSpPr>
          <p:cNvPr id="49" name="Group 59">
            <a:extLst>
              <a:ext uri="{FF2B5EF4-FFF2-40B4-BE49-F238E27FC236}">
                <a16:creationId xmlns:a16="http://schemas.microsoft.com/office/drawing/2014/main" id="{579B007A-7C66-720D-5A2A-0670A1ACE09E}"/>
              </a:ext>
            </a:extLst>
          </p:cNvPr>
          <p:cNvGrpSpPr/>
          <p:nvPr/>
        </p:nvGrpSpPr>
        <p:grpSpPr>
          <a:xfrm>
            <a:off x="4823562" y="5715450"/>
            <a:ext cx="3146176" cy="673774"/>
            <a:chOff x="0" y="-70224"/>
            <a:chExt cx="1104813" cy="312541"/>
          </a:xfrm>
        </p:grpSpPr>
        <p:sp>
          <p:nvSpPr>
            <p:cNvPr id="51" name="Freeform 60">
              <a:extLst>
                <a:ext uri="{FF2B5EF4-FFF2-40B4-BE49-F238E27FC236}">
                  <a16:creationId xmlns:a16="http://schemas.microsoft.com/office/drawing/2014/main" id="{922D39BE-C6AC-8941-E8A8-3D6101156FD6}"/>
                </a:ext>
              </a:extLst>
            </p:cNvPr>
            <p:cNvSpPr/>
            <p:nvPr/>
          </p:nvSpPr>
          <p:spPr>
            <a:xfrm>
              <a:off x="0" y="-3682"/>
              <a:ext cx="1082939" cy="176199"/>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53" name="TextBox 61">
              <a:extLst>
                <a:ext uri="{FF2B5EF4-FFF2-40B4-BE49-F238E27FC236}">
                  <a16:creationId xmlns:a16="http://schemas.microsoft.com/office/drawing/2014/main" id="{3EDF8A5C-AC96-1EAE-B10C-1517937D2803}"/>
                </a:ext>
              </a:extLst>
            </p:cNvPr>
            <p:cNvSpPr txBox="1"/>
            <p:nvPr/>
          </p:nvSpPr>
          <p:spPr>
            <a:xfrm>
              <a:off x="21874" y="-70224"/>
              <a:ext cx="1082939" cy="312541"/>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067" b="0" i="0" u="none" strike="noStrike" kern="1200" cap="none" spc="79" normalizeH="0" baseline="0" noProof="0" dirty="0">
                  <a:ln>
                    <a:noFill/>
                  </a:ln>
                  <a:solidFill>
                    <a:srgbClr val="000000"/>
                  </a:solidFill>
                  <a:effectLst/>
                  <a:uLnTx/>
                  <a:uFillTx/>
                  <a:latin typeface="Open Sans Bold"/>
                  <a:ea typeface="+mn-ea"/>
                  <a:cs typeface="+mn-cs"/>
                </a:rPr>
                <a:t>Evidencias Digitales infracciones al tránsito y transporte</a:t>
              </a:r>
            </a:p>
          </p:txBody>
        </p:sp>
      </p:grpSp>
      <p:grpSp>
        <p:nvGrpSpPr>
          <p:cNvPr id="10" name="Group 59">
            <a:extLst>
              <a:ext uri="{FF2B5EF4-FFF2-40B4-BE49-F238E27FC236}">
                <a16:creationId xmlns:a16="http://schemas.microsoft.com/office/drawing/2014/main" id="{BA3E7AC2-92D5-6288-E6BD-E8A7557A5683}"/>
              </a:ext>
            </a:extLst>
          </p:cNvPr>
          <p:cNvGrpSpPr/>
          <p:nvPr/>
        </p:nvGrpSpPr>
        <p:grpSpPr>
          <a:xfrm>
            <a:off x="4856815" y="5215314"/>
            <a:ext cx="3083885" cy="371911"/>
            <a:chOff x="0" y="0"/>
            <a:chExt cx="1082939" cy="172517"/>
          </a:xfrm>
        </p:grpSpPr>
        <p:sp>
          <p:nvSpPr>
            <p:cNvPr id="13" name="Freeform 60">
              <a:extLst>
                <a:ext uri="{FF2B5EF4-FFF2-40B4-BE49-F238E27FC236}">
                  <a16:creationId xmlns:a16="http://schemas.microsoft.com/office/drawing/2014/main" id="{A52737EA-E1E2-7738-787F-6125727A7D67}"/>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61">
              <a:extLst>
                <a:ext uri="{FF2B5EF4-FFF2-40B4-BE49-F238E27FC236}">
                  <a16:creationId xmlns:a16="http://schemas.microsoft.com/office/drawing/2014/main" id="{16F228AD-5681-22A5-506A-EED4D8069B0C}"/>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lang="es-ES_tradnl" sz="1200" spc="79" dirty="0">
                  <a:solidFill>
                    <a:srgbClr val="000000"/>
                  </a:solidFill>
                  <a:latin typeface="Open Sans Bold"/>
                </a:rPr>
                <a:t>SISI/ Pólizas</a:t>
              </a:r>
            </a:p>
          </p:txBody>
        </p:sp>
      </p:grpSp>
      <p:sp>
        <p:nvSpPr>
          <p:cNvPr id="57" name="AutoShape 52">
            <a:extLst>
              <a:ext uri="{FF2B5EF4-FFF2-40B4-BE49-F238E27FC236}">
                <a16:creationId xmlns:a16="http://schemas.microsoft.com/office/drawing/2014/main" id="{A8930AF2-633E-DEAE-AAD3-16F7F02B92D4}"/>
              </a:ext>
            </a:extLst>
          </p:cNvPr>
          <p:cNvSpPr/>
          <p:nvPr/>
        </p:nvSpPr>
        <p:spPr>
          <a:xfrm>
            <a:off x="7945974" y="5392255"/>
            <a:ext cx="275676" cy="24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64" name="AutoShape 52">
            <a:extLst>
              <a:ext uri="{FF2B5EF4-FFF2-40B4-BE49-F238E27FC236}">
                <a16:creationId xmlns:a16="http://schemas.microsoft.com/office/drawing/2014/main" id="{AAF8E4AA-9F11-9B85-B9FF-AADFEDF53BB3}"/>
              </a:ext>
            </a:extLst>
          </p:cNvPr>
          <p:cNvSpPr/>
          <p:nvPr/>
        </p:nvSpPr>
        <p:spPr>
          <a:xfrm>
            <a:off x="7940700" y="6038925"/>
            <a:ext cx="275676" cy="24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4725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8614-16EE-09F6-9E79-5259C3CF801C}"/>
            </a:ext>
          </a:extLst>
        </p:cNvPr>
        <p:cNvGrpSpPr/>
        <p:nvPr/>
      </p:nvGrpSpPr>
      <p:grpSpPr>
        <a:xfrm>
          <a:off x="0" y="0"/>
          <a:ext cx="0" cy="0"/>
          <a:chOff x="0" y="0"/>
          <a:chExt cx="0" cy="0"/>
        </a:xfrm>
      </p:grpSpPr>
      <p:sp>
        <p:nvSpPr>
          <p:cNvPr id="5" name="Freeform 13">
            <a:extLst>
              <a:ext uri="{FF2B5EF4-FFF2-40B4-BE49-F238E27FC236}">
                <a16:creationId xmlns:a16="http://schemas.microsoft.com/office/drawing/2014/main" id="{3670243C-3FF0-9DCF-5C24-018EF67C6297}"/>
              </a:ext>
            </a:extLst>
          </p:cNvPr>
          <p:cNvSpPr/>
          <p:nvPr/>
        </p:nvSpPr>
        <p:spPr>
          <a:xfrm>
            <a:off x="383831" y="2904949"/>
            <a:ext cx="2626035" cy="930371"/>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latin typeface="Nunito" pitchFamily="2" charset="0"/>
            </a:endParaRPr>
          </a:p>
        </p:txBody>
      </p:sp>
      <p:sp>
        <p:nvSpPr>
          <p:cNvPr id="8" name="AutoShape 16">
            <a:extLst>
              <a:ext uri="{FF2B5EF4-FFF2-40B4-BE49-F238E27FC236}">
                <a16:creationId xmlns:a16="http://schemas.microsoft.com/office/drawing/2014/main" id="{2A0F0D6F-A98B-6A53-4A1B-544218602139}"/>
              </a:ext>
            </a:extLst>
          </p:cNvPr>
          <p:cNvSpPr/>
          <p:nvPr/>
        </p:nvSpPr>
        <p:spPr>
          <a:xfrm>
            <a:off x="3200400" y="3428999"/>
            <a:ext cx="1393420" cy="1"/>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12" name="AutoShape 21">
            <a:extLst>
              <a:ext uri="{FF2B5EF4-FFF2-40B4-BE49-F238E27FC236}">
                <a16:creationId xmlns:a16="http://schemas.microsoft.com/office/drawing/2014/main" id="{3741649E-8F02-6E84-D0A9-F08AF3D10A38}"/>
              </a:ext>
            </a:extLst>
          </p:cNvPr>
          <p:cNvSpPr/>
          <p:nvPr/>
        </p:nvSpPr>
        <p:spPr>
          <a:xfrm flipV="1">
            <a:off x="3198105" y="4355038"/>
            <a:ext cx="1395716" cy="658603"/>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18" name="Freeform 27">
            <a:extLst>
              <a:ext uri="{FF2B5EF4-FFF2-40B4-BE49-F238E27FC236}">
                <a16:creationId xmlns:a16="http://schemas.microsoft.com/office/drawing/2014/main" id="{6C628B84-1BE6-3677-A00E-63A379D72A67}"/>
              </a:ext>
            </a:extLst>
          </p:cNvPr>
          <p:cNvSpPr/>
          <p:nvPr/>
        </p:nvSpPr>
        <p:spPr>
          <a:xfrm>
            <a:off x="4724400" y="2060835"/>
            <a:ext cx="2944104" cy="2824655"/>
          </a:xfrm>
          <a:custGeom>
            <a:avLst/>
            <a:gdLst/>
            <a:ahLst/>
            <a:cxnLst/>
            <a:rect l="l" t="t" r="r" b="b"/>
            <a:pathLst>
              <a:path w="4416156" h="4236983">
                <a:moveTo>
                  <a:pt x="0" y="0"/>
                </a:moveTo>
                <a:lnTo>
                  <a:pt x="4416156" y="0"/>
                </a:lnTo>
                <a:lnTo>
                  <a:pt x="4416156" y="4236983"/>
                </a:lnTo>
                <a:lnTo>
                  <a:pt x="0" y="4236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_tradnl" sz="1200">
              <a:latin typeface="Nunito" pitchFamily="2" charset="0"/>
            </a:endParaRPr>
          </a:p>
        </p:txBody>
      </p:sp>
      <p:sp>
        <p:nvSpPr>
          <p:cNvPr id="19" name="TextBox 29">
            <a:extLst>
              <a:ext uri="{FF2B5EF4-FFF2-40B4-BE49-F238E27FC236}">
                <a16:creationId xmlns:a16="http://schemas.microsoft.com/office/drawing/2014/main" id="{24D86EE4-0DCF-96B8-FF24-BCA883B4A4A1}"/>
              </a:ext>
            </a:extLst>
          </p:cNvPr>
          <p:cNvSpPr txBox="1"/>
          <p:nvPr/>
        </p:nvSpPr>
        <p:spPr>
          <a:xfrm>
            <a:off x="483632" y="5933320"/>
            <a:ext cx="10686671" cy="548227"/>
          </a:xfrm>
          <a:prstGeom prst="rect">
            <a:avLst/>
          </a:prstGeom>
        </p:spPr>
        <p:txBody>
          <a:bodyPr wrap="square" lIns="0" tIns="0" rIns="0" bIns="0" rtlCol="0" anchor="t">
            <a:spAutoFit/>
          </a:bodyPr>
          <a:lstStyle/>
          <a:p>
            <a:pPr algn="ctr">
              <a:lnSpc>
                <a:spcPts val="2147"/>
              </a:lnSpc>
            </a:pPr>
            <a:r>
              <a:rPr lang="es-ES_tradnl" sz="2000" b="1" kern="100" dirty="0">
                <a:solidFill>
                  <a:srgbClr val="C00000"/>
                </a:solidFill>
                <a:latin typeface="Nunito" pitchFamily="2" charset="0"/>
                <a:ea typeface="Aptos" panose="020B0004020202020204" pitchFamily="34" charset="0"/>
                <a:cs typeface="Times New Roman" panose="02020603050405020304" pitchFamily="18" charset="0"/>
              </a:rPr>
              <a:t>Propósito</a:t>
            </a:r>
            <a:r>
              <a:rPr lang="es-ES_tradnl" sz="2000" b="1" kern="100" dirty="0">
                <a:latin typeface="Nunito" pitchFamily="2" charset="0"/>
                <a:ea typeface="Aptos" panose="020B0004020202020204" pitchFamily="34" charset="0"/>
                <a:cs typeface="Times New Roman" panose="02020603050405020304" pitchFamily="18" charset="0"/>
              </a:rPr>
              <a:t>: </a:t>
            </a:r>
            <a:r>
              <a:rPr lang="es-ES_tradnl" sz="2000" b="1" i="1" u="sng" kern="100" dirty="0">
                <a:latin typeface="Nunito" pitchFamily="2" charset="0"/>
                <a:ea typeface="Aptos" panose="020B0004020202020204" pitchFamily="34" charset="0"/>
                <a:cs typeface="Times New Roman" panose="02020603050405020304" pitchFamily="18" charset="0"/>
              </a:rPr>
              <a:t>“Mejorar la eficiencia, transparencia y agilidad en los procesos de inspección, vigilancia y control en el sector del transporte a través de Tecnologías Digitales” </a:t>
            </a:r>
            <a:endParaRPr lang="es-ES_tradnl" sz="2000" b="1" kern="100" dirty="0">
              <a:latin typeface="Nunito" pitchFamily="2" charset="0"/>
              <a:ea typeface="Aptos" panose="020B0004020202020204" pitchFamily="34" charset="0"/>
              <a:cs typeface="Times New Roman" panose="02020603050405020304" pitchFamily="18" charset="0"/>
            </a:endParaRPr>
          </a:p>
        </p:txBody>
      </p:sp>
      <p:sp>
        <p:nvSpPr>
          <p:cNvPr id="21" name="TextBox 14">
            <a:extLst>
              <a:ext uri="{FF2B5EF4-FFF2-40B4-BE49-F238E27FC236}">
                <a16:creationId xmlns:a16="http://schemas.microsoft.com/office/drawing/2014/main" id="{5BD56B86-CDE0-90F4-D6E7-B0BB1DFD4E85}"/>
              </a:ext>
            </a:extLst>
          </p:cNvPr>
          <p:cNvSpPr txBox="1"/>
          <p:nvPr/>
        </p:nvSpPr>
        <p:spPr>
          <a:xfrm>
            <a:off x="9313557" y="1280494"/>
            <a:ext cx="2388521"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Decisiones objetivas basadas en datos y evidencias digitales</a:t>
            </a:r>
          </a:p>
        </p:txBody>
      </p:sp>
      <p:sp>
        <p:nvSpPr>
          <p:cNvPr id="25" name="TextBox 2">
            <a:extLst>
              <a:ext uri="{FF2B5EF4-FFF2-40B4-BE49-F238E27FC236}">
                <a16:creationId xmlns:a16="http://schemas.microsoft.com/office/drawing/2014/main" id="{91FD092F-DB2C-F3D8-997B-AC2342EF9613}"/>
              </a:ext>
            </a:extLst>
          </p:cNvPr>
          <p:cNvSpPr txBox="1"/>
          <p:nvPr/>
        </p:nvSpPr>
        <p:spPr>
          <a:xfrm>
            <a:off x="1880447" y="123623"/>
            <a:ext cx="8431105" cy="646331"/>
          </a:xfrm>
          <a:prstGeom prst="rect">
            <a:avLst/>
          </a:prstGeom>
          <a:noFill/>
        </p:spPr>
        <p:txBody>
          <a:bodyPr wrap="square" rtlCol="0">
            <a:spAutoFit/>
          </a:bodyPr>
          <a:lstStyle>
            <a:defPPr>
              <a:defRPr lang="es-CO"/>
            </a:defPPr>
            <a:lvl1pPr algn="ctr">
              <a:defRPr sz="2400" b="1">
                <a:latin typeface="Nunito"/>
              </a:defRPr>
            </a:lvl1pPr>
          </a:lstStyle>
          <a:p>
            <a:r>
              <a:rPr lang="es-ES_tradnl" sz="3600" dirty="0"/>
              <a:t>Transformación Digital</a:t>
            </a:r>
          </a:p>
        </p:txBody>
      </p:sp>
      <p:sp>
        <p:nvSpPr>
          <p:cNvPr id="26" name="Freeform 13">
            <a:extLst>
              <a:ext uri="{FF2B5EF4-FFF2-40B4-BE49-F238E27FC236}">
                <a16:creationId xmlns:a16="http://schemas.microsoft.com/office/drawing/2014/main" id="{E6590CA6-0573-47D0-ADA1-902F1BE82CE6}"/>
              </a:ext>
            </a:extLst>
          </p:cNvPr>
          <p:cNvSpPr/>
          <p:nvPr/>
        </p:nvSpPr>
        <p:spPr>
          <a:xfrm>
            <a:off x="371165" y="1095019"/>
            <a:ext cx="2626035" cy="1429927"/>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latin typeface="Nunito" pitchFamily="2" charset="0"/>
            </a:endParaRPr>
          </a:p>
        </p:txBody>
      </p:sp>
      <p:sp>
        <p:nvSpPr>
          <p:cNvPr id="31" name="Freeform 13">
            <a:extLst>
              <a:ext uri="{FF2B5EF4-FFF2-40B4-BE49-F238E27FC236}">
                <a16:creationId xmlns:a16="http://schemas.microsoft.com/office/drawing/2014/main" id="{C28D32B6-9FA7-7AE4-ECE4-F9301E65FD93}"/>
              </a:ext>
            </a:extLst>
          </p:cNvPr>
          <p:cNvSpPr/>
          <p:nvPr/>
        </p:nvSpPr>
        <p:spPr>
          <a:xfrm>
            <a:off x="9194801" y="2819400"/>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txBody>
          <a:bodyPr/>
          <a:lstStyle/>
          <a:p>
            <a:endParaRPr lang="es-ES_tradnl" sz="1200">
              <a:latin typeface="Nunito" pitchFamily="2" charset="0"/>
            </a:endParaRPr>
          </a:p>
        </p:txBody>
      </p:sp>
      <p:sp>
        <p:nvSpPr>
          <p:cNvPr id="32" name="Freeform 13">
            <a:extLst>
              <a:ext uri="{FF2B5EF4-FFF2-40B4-BE49-F238E27FC236}">
                <a16:creationId xmlns:a16="http://schemas.microsoft.com/office/drawing/2014/main" id="{E80BEEB4-50AF-72D3-B614-7B131073EF75}"/>
              </a:ext>
            </a:extLst>
          </p:cNvPr>
          <p:cNvSpPr/>
          <p:nvPr/>
        </p:nvSpPr>
        <p:spPr>
          <a:xfrm>
            <a:off x="9194801" y="1095020"/>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txBody>
          <a:bodyPr/>
          <a:lstStyle/>
          <a:p>
            <a:endParaRPr lang="es-ES_tradnl" sz="1200">
              <a:latin typeface="Nunito" pitchFamily="2" charset="0"/>
            </a:endParaRPr>
          </a:p>
        </p:txBody>
      </p:sp>
      <p:sp>
        <p:nvSpPr>
          <p:cNvPr id="33" name="Freeform 13">
            <a:extLst>
              <a:ext uri="{FF2B5EF4-FFF2-40B4-BE49-F238E27FC236}">
                <a16:creationId xmlns:a16="http://schemas.microsoft.com/office/drawing/2014/main" id="{EB1C319E-4044-DC77-26A8-C5211E4DB41C}"/>
              </a:ext>
            </a:extLst>
          </p:cNvPr>
          <p:cNvSpPr/>
          <p:nvPr/>
        </p:nvSpPr>
        <p:spPr>
          <a:xfrm>
            <a:off x="9194801" y="4382098"/>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txBody>
          <a:bodyPr/>
          <a:lstStyle/>
          <a:p>
            <a:endParaRPr lang="es-ES_tradnl" sz="1200">
              <a:latin typeface="Nunito" pitchFamily="2" charset="0"/>
            </a:endParaRPr>
          </a:p>
        </p:txBody>
      </p:sp>
      <p:sp>
        <p:nvSpPr>
          <p:cNvPr id="35" name="TextBox 14">
            <a:extLst>
              <a:ext uri="{FF2B5EF4-FFF2-40B4-BE49-F238E27FC236}">
                <a16:creationId xmlns:a16="http://schemas.microsoft.com/office/drawing/2014/main" id="{ABB58813-A63B-F911-2CDD-9D92416590CB}"/>
              </a:ext>
            </a:extLst>
          </p:cNvPr>
          <p:cNvSpPr txBox="1"/>
          <p:nvPr/>
        </p:nvSpPr>
        <p:spPr>
          <a:xfrm>
            <a:off x="9313557" y="3007120"/>
            <a:ext cx="2388521"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Digitalizar y automatizar procesos operativos y misionales</a:t>
            </a:r>
          </a:p>
        </p:txBody>
      </p:sp>
      <p:sp>
        <p:nvSpPr>
          <p:cNvPr id="36" name="TextBox 14">
            <a:extLst>
              <a:ext uri="{FF2B5EF4-FFF2-40B4-BE49-F238E27FC236}">
                <a16:creationId xmlns:a16="http://schemas.microsoft.com/office/drawing/2014/main" id="{4114221E-5DF4-7A2F-93E0-522710689512}"/>
              </a:ext>
            </a:extLst>
          </p:cNvPr>
          <p:cNvSpPr txBox="1"/>
          <p:nvPr/>
        </p:nvSpPr>
        <p:spPr>
          <a:xfrm>
            <a:off x="9290111" y="4581200"/>
            <a:ext cx="2411968"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Interoperabilidad con actores relacionados con el sector transporte</a:t>
            </a:r>
          </a:p>
        </p:txBody>
      </p:sp>
      <p:sp>
        <p:nvSpPr>
          <p:cNvPr id="37" name="TextBox 14">
            <a:extLst>
              <a:ext uri="{FF2B5EF4-FFF2-40B4-BE49-F238E27FC236}">
                <a16:creationId xmlns:a16="http://schemas.microsoft.com/office/drawing/2014/main" id="{75EC10D0-8779-8212-EFE1-8482BB8E85B6}"/>
              </a:ext>
            </a:extLst>
          </p:cNvPr>
          <p:cNvSpPr txBox="1"/>
          <p:nvPr/>
        </p:nvSpPr>
        <p:spPr>
          <a:xfrm>
            <a:off x="414182" y="1417383"/>
            <a:ext cx="2529922"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Fortalecer la confianza  y mejorar el relacionamiento con nuestros vigilados y usuarios</a:t>
            </a:r>
          </a:p>
        </p:txBody>
      </p:sp>
      <p:sp>
        <p:nvSpPr>
          <p:cNvPr id="38" name="TextBox 14">
            <a:extLst>
              <a:ext uri="{FF2B5EF4-FFF2-40B4-BE49-F238E27FC236}">
                <a16:creationId xmlns:a16="http://schemas.microsoft.com/office/drawing/2014/main" id="{1D48B6F3-2347-EB7D-9A2B-650FA7E76185}"/>
              </a:ext>
            </a:extLst>
          </p:cNvPr>
          <p:cNvSpPr txBox="1"/>
          <p:nvPr/>
        </p:nvSpPr>
        <p:spPr>
          <a:xfrm>
            <a:off x="454591" y="2984829"/>
            <a:ext cx="2459181"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b">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Optimizar la solicitud de información </a:t>
            </a:r>
            <a:r>
              <a:rPr lang="es-ES_tradnl" sz="1100" i="1" dirty="0">
                <a:solidFill>
                  <a:schemeClr val="tx1"/>
                </a:solidFill>
                <a:latin typeface="Nunito" pitchFamily="2" charset="0"/>
              </a:rPr>
              <a:t>“solo si es  necesario”</a:t>
            </a:r>
          </a:p>
        </p:txBody>
      </p:sp>
      <p:sp>
        <p:nvSpPr>
          <p:cNvPr id="39" name="TextBox 14">
            <a:extLst>
              <a:ext uri="{FF2B5EF4-FFF2-40B4-BE49-F238E27FC236}">
                <a16:creationId xmlns:a16="http://schemas.microsoft.com/office/drawing/2014/main" id="{4606E45B-4655-33D2-56CF-D7C1E6CDC493}"/>
              </a:ext>
            </a:extLst>
          </p:cNvPr>
          <p:cNvSpPr txBox="1"/>
          <p:nvPr/>
        </p:nvSpPr>
        <p:spPr>
          <a:xfrm>
            <a:off x="483632" y="4576554"/>
            <a:ext cx="2411968"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Facilitar el reporte de la información  a través de canales 100% digitales</a:t>
            </a:r>
          </a:p>
        </p:txBody>
      </p:sp>
      <p:sp>
        <p:nvSpPr>
          <p:cNvPr id="41" name="AutoShape 21">
            <a:extLst>
              <a:ext uri="{FF2B5EF4-FFF2-40B4-BE49-F238E27FC236}">
                <a16:creationId xmlns:a16="http://schemas.microsoft.com/office/drawing/2014/main" id="{23484416-A08B-C2B9-7648-1C1D583B7B33}"/>
              </a:ext>
            </a:extLst>
          </p:cNvPr>
          <p:cNvSpPr/>
          <p:nvPr/>
        </p:nvSpPr>
        <p:spPr>
          <a:xfrm>
            <a:off x="3198104" y="1901774"/>
            <a:ext cx="1395716" cy="658603"/>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42" name="AutoShape 16">
            <a:extLst>
              <a:ext uri="{FF2B5EF4-FFF2-40B4-BE49-F238E27FC236}">
                <a16:creationId xmlns:a16="http://schemas.microsoft.com/office/drawing/2014/main" id="{5C20FF7D-B23C-3100-17C9-EAC1F9D100CC}"/>
              </a:ext>
            </a:extLst>
          </p:cNvPr>
          <p:cNvSpPr/>
          <p:nvPr/>
        </p:nvSpPr>
        <p:spPr>
          <a:xfrm>
            <a:off x="7799084" y="3393916"/>
            <a:ext cx="1252772" cy="81"/>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43" name="AutoShape 21">
            <a:extLst>
              <a:ext uri="{FF2B5EF4-FFF2-40B4-BE49-F238E27FC236}">
                <a16:creationId xmlns:a16="http://schemas.microsoft.com/office/drawing/2014/main" id="{1692CC24-7E35-3336-F6DD-630D90DEE367}"/>
              </a:ext>
            </a:extLst>
          </p:cNvPr>
          <p:cNvSpPr/>
          <p:nvPr/>
        </p:nvSpPr>
        <p:spPr>
          <a:xfrm>
            <a:off x="7799084" y="4287772"/>
            <a:ext cx="1252773" cy="597717"/>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47" name="AutoShape 21">
            <a:extLst>
              <a:ext uri="{FF2B5EF4-FFF2-40B4-BE49-F238E27FC236}">
                <a16:creationId xmlns:a16="http://schemas.microsoft.com/office/drawing/2014/main" id="{81E8BB3B-4934-ED07-C0A7-6783DD7ECD7B}"/>
              </a:ext>
            </a:extLst>
          </p:cNvPr>
          <p:cNvSpPr/>
          <p:nvPr/>
        </p:nvSpPr>
        <p:spPr>
          <a:xfrm flipV="1">
            <a:off x="7799084" y="1901448"/>
            <a:ext cx="1141717" cy="658603"/>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3" name="Google Shape;159;p13">
            <a:extLst>
              <a:ext uri="{FF2B5EF4-FFF2-40B4-BE49-F238E27FC236}">
                <a16:creationId xmlns:a16="http://schemas.microsoft.com/office/drawing/2014/main" id="{0EB93E7E-0D4F-3A60-EF2B-5C4CD6BDD682}"/>
              </a:ext>
            </a:extLst>
          </p:cNvPr>
          <p:cNvSpPr txBox="1"/>
          <p:nvPr/>
        </p:nvSpPr>
        <p:spPr>
          <a:xfrm>
            <a:off x="5039614" y="6599645"/>
            <a:ext cx="2455468" cy="307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1400" b="1" i="0" u="none" strike="noStrike" cap="none">
                <a:solidFill>
                  <a:schemeClr val="lt1"/>
                </a:solidFill>
                <a:latin typeface="Calibri"/>
                <a:ea typeface="Calibri"/>
                <a:cs typeface="Calibri"/>
                <a:sym typeface="Calibri"/>
              </a:rPr>
              <a:t>www.supertransporte.gov.co</a:t>
            </a:r>
            <a:endParaRPr sz="1400" b="1">
              <a:solidFill>
                <a:schemeClr val="lt1"/>
              </a:solidFill>
              <a:latin typeface="Calibri"/>
              <a:ea typeface="Calibri"/>
              <a:cs typeface="Calibri"/>
              <a:sym typeface="Calibri"/>
            </a:endParaRPr>
          </a:p>
        </p:txBody>
      </p:sp>
      <p:pic>
        <p:nvPicPr>
          <p:cNvPr id="4" name="Imagen 3">
            <a:extLst>
              <a:ext uri="{FF2B5EF4-FFF2-40B4-BE49-F238E27FC236}">
                <a16:creationId xmlns:a16="http://schemas.microsoft.com/office/drawing/2014/main" id="{2AFC62CA-CBEA-A6CD-417B-05785294126E}"/>
              </a:ext>
            </a:extLst>
          </p:cNvPr>
          <p:cNvPicPr>
            <a:picLocks noChangeAspect="1"/>
          </p:cNvPicPr>
          <p:nvPr/>
        </p:nvPicPr>
        <p:blipFill>
          <a:blip r:embed="rId7"/>
          <a:stretch>
            <a:fillRect/>
          </a:stretch>
        </p:blipFill>
        <p:spPr>
          <a:xfrm>
            <a:off x="254022" y="215116"/>
            <a:ext cx="1622279" cy="651280"/>
          </a:xfrm>
          <a:prstGeom prst="rect">
            <a:avLst/>
          </a:prstGeom>
        </p:spPr>
      </p:pic>
      <p:pic>
        <p:nvPicPr>
          <p:cNvPr id="6" name="Imagen 5">
            <a:extLst>
              <a:ext uri="{FF2B5EF4-FFF2-40B4-BE49-F238E27FC236}">
                <a16:creationId xmlns:a16="http://schemas.microsoft.com/office/drawing/2014/main" id="{FB6AD958-056C-082F-A5F5-54C2749F7BD6}"/>
              </a:ext>
            </a:extLst>
          </p:cNvPr>
          <p:cNvPicPr>
            <a:picLocks noChangeAspect="1"/>
          </p:cNvPicPr>
          <p:nvPr/>
        </p:nvPicPr>
        <p:blipFill>
          <a:blip r:embed="rId8"/>
          <a:stretch>
            <a:fillRect/>
          </a:stretch>
        </p:blipFill>
        <p:spPr>
          <a:xfrm>
            <a:off x="10770919" y="232491"/>
            <a:ext cx="953303" cy="729689"/>
          </a:xfrm>
          <a:prstGeom prst="rect">
            <a:avLst/>
          </a:prstGeom>
        </p:spPr>
      </p:pic>
      <p:sp>
        <p:nvSpPr>
          <p:cNvPr id="7" name="Freeform 13">
            <a:extLst>
              <a:ext uri="{FF2B5EF4-FFF2-40B4-BE49-F238E27FC236}">
                <a16:creationId xmlns:a16="http://schemas.microsoft.com/office/drawing/2014/main" id="{30EFB066-CC14-8BC7-8563-1505F946F10B}"/>
              </a:ext>
            </a:extLst>
          </p:cNvPr>
          <p:cNvSpPr/>
          <p:nvPr/>
        </p:nvSpPr>
        <p:spPr>
          <a:xfrm>
            <a:off x="383831" y="4392416"/>
            <a:ext cx="2626035" cy="1206062"/>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latin typeface="Nunito" pitchFamily="2" charset="0"/>
            </a:endParaRPr>
          </a:p>
        </p:txBody>
      </p:sp>
      <p:grpSp>
        <p:nvGrpSpPr>
          <p:cNvPr id="9" name="Group 3">
            <a:extLst>
              <a:ext uri="{FF2B5EF4-FFF2-40B4-BE49-F238E27FC236}">
                <a16:creationId xmlns:a16="http://schemas.microsoft.com/office/drawing/2014/main" id="{584D10D4-53F4-8998-ACA1-8A9D6E5CAAFA}"/>
              </a:ext>
            </a:extLst>
          </p:cNvPr>
          <p:cNvGrpSpPr/>
          <p:nvPr/>
        </p:nvGrpSpPr>
        <p:grpSpPr>
          <a:xfrm>
            <a:off x="-1" y="6588330"/>
            <a:ext cx="12192001" cy="295071"/>
            <a:chOff x="0" y="0"/>
            <a:chExt cx="5103511" cy="116571"/>
          </a:xfrm>
        </p:grpSpPr>
        <p:sp>
          <p:nvSpPr>
            <p:cNvPr id="10" name="Freeform 4">
              <a:extLst>
                <a:ext uri="{FF2B5EF4-FFF2-40B4-BE49-F238E27FC236}">
                  <a16:creationId xmlns:a16="http://schemas.microsoft.com/office/drawing/2014/main" id="{A06BE324-FB97-F306-6145-9DE72AD44FD4}"/>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1" name="TextBox 5">
              <a:extLst>
                <a:ext uri="{FF2B5EF4-FFF2-40B4-BE49-F238E27FC236}">
                  <a16:creationId xmlns:a16="http://schemas.microsoft.com/office/drawing/2014/main" id="{AA1459E7-95E9-49D0-75F4-48BB25E804C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3" name="TextBox 102">
            <a:extLst>
              <a:ext uri="{FF2B5EF4-FFF2-40B4-BE49-F238E27FC236}">
                <a16:creationId xmlns:a16="http://schemas.microsoft.com/office/drawing/2014/main" id="{4242D72D-7849-5054-7EF1-8DBC343DF214}"/>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85974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7D251-154E-9CC6-0199-1C3A427EF0BE}"/>
            </a:ext>
          </a:extLst>
        </p:cNvPr>
        <p:cNvGrpSpPr/>
        <p:nvPr/>
      </p:nvGrpSpPr>
      <p:grpSpPr>
        <a:xfrm>
          <a:off x="0" y="0"/>
          <a:ext cx="0" cy="0"/>
          <a:chOff x="0" y="0"/>
          <a:chExt cx="0" cy="0"/>
        </a:xfrm>
      </p:grpSpPr>
      <p:sp>
        <p:nvSpPr>
          <p:cNvPr id="8" name="TextBox 2">
            <a:extLst>
              <a:ext uri="{FF2B5EF4-FFF2-40B4-BE49-F238E27FC236}">
                <a16:creationId xmlns:a16="http://schemas.microsoft.com/office/drawing/2014/main" id="{EA942E8D-F18F-B8F3-85AB-921D75FCFE71}"/>
              </a:ext>
            </a:extLst>
          </p:cNvPr>
          <p:cNvSpPr txBox="1"/>
          <p:nvPr/>
        </p:nvSpPr>
        <p:spPr>
          <a:xfrm>
            <a:off x="2156948" y="71074"/>
            <a:ext cx="8333323" cy="646331"/>
          </a:xfrm>
          <a:prstGeom prst="rect">
            <a:avLst/>
          </a:prstGeom>
          <a:noFill/>
        </p:spPr>
        <p:txBody>
          <a:bodyPr wrap="square" rtlCol="0">
            <a:spAutoFit/>
          </a:bodyPr>
          <a:lstStyle>
            <a:defPPr>
              <a:defRPr lang="es-CO"/>
            </a:defPPr>
            <a:lvl1pPr algn="ctr">
              <a:defRPr sz="2400" b="1">
                <a:solidFill>
                  <a:schemeClr val="accent2"/>
                </a:solidFill>
                <a:latin typeface="Nunito"/>
              </a:defRPr>
            </a:lvl1pPr>
          </a:lstStyle>
          <a:p>
            <a:r>
              <a:rPr lang="es-ES_tradnl" sz="3600" dirty="0">
                <a:solidFill>
                  <a:schemeClr val="tx1"/>
                </a:solidFill>
              </a:rPr>
              <a:t>Proyectos Estratégicos</a:t>
            </a:r>
          </a:p>
        </p:txBody>
      </p:sp>
      <p:sp>
        <p:nvSpPr>
          <p:cNvPr id="10" name="TextBox 17">
            <a:extLst>
              <a:ext uri="{FF2B5EF4-FFF2-40B4-BE49-F238E27FC236}">
                <a16:creationId xmlns:a16="http://schemas.microsoft.com/office/drawing/2014/main" id="{39BC7C5A-E7F7-123D-F80E-4F3210706EC1}"/>
              </a:ext>
            </a:extLst>
          </p:cNvPr>
          <p:cNvSpPr txBox="1"/>
          <p:nvPr/>
        </p:nvSpPr>
        <p:spPr>
          <a:xfrm>
            <a:off x="721529" y="1639635"/>
            <a:ext cx="2309543" cy="539891"/>
          </a:xfrm>
          <a:prstGeom prst="rect">
            <a:avLst/>
          </a:prstGeom>
        </p:spPr>
        <p:txBody>
          <a:bodyPr wrap="square" lIns="0" tIns="0" rIns="0" bIns="0" rtlCol="0" anchor="t">
            <a:spAutoFit/>
          </a:bodyPr>
          <a:lstStyle/>
          <a:p>
            <a:pPr algn="ctr" defTabSz="914446">
              <a:lnSpc>
                <a:spcPts val="2199"/>
              </a:lnSpc>
            </a:pPr>
            <a:r>
              <a:rPr lang="es-ES_tradnl" sz="1200" b="1" spc="73" dirty="0">
                <a:latin typeface="Nunito" pitchFamily="2" charset="0"/>
              </a:rPr>
              <a:t>INTEROPERABILIDAD DE DATOS</a:t>
            </a:r>
          </a:p>
        </p:txBody>
      </p:sp>
      <p:sp>
        <p:nvSpPr>
          <p:cNvPr id="11" name="Dodecágono 10">
            <a:extLst>
              <a:ext uri="{FF2B5EF4-FFF2-40B4-BE49-F238E27FC236}">
                <a16:creationId xmlns:a16="http://schemas.microsoft.com/office/drawing/2014/main" id="{CF6FE617-A327-139B-EE12-4D522F611771}"/>
              </a:ext>
            </a:extLst>
          </p:cNvPr>
          <p:cNvSpPr/>
          <p:nvPr/>
        </p:nvSpPr>
        <p:spPr>
          <a:xfrm>
            <a:off x="149976" y="1693621"/>
            <a:ext cx="416584" cy="393999"/>
          </a:xfrm>
          <a:prstGeom prst="dodecagon">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914446"/>
            <a:r>
              <a:rPr lang="es-ES_tradnl" sz="2000">
                <a:ln w="0"/>
                <a:solidFill>
                  <a:schemeClr val="bg1"/>
                </a:solidFill>
                <a:effectLst>
                  <a:outerShdw blurRad="38100" dist="19050" dir="2700000" algn="tl" rotWithShape="0">
                    <a:schemeClr val="dk1">
                      <a:alpha val="40000"/>
                    </a:schemeClr>
                  </a:outerShdw>
                </a:effectLst>
                <a:latin typeface="Nunito" pitchFamily="2" charset="0"/>
              </a:rPr>
              <a:t>1</a:t>
            </a:r>
          </a:p>
        </p:txBody>
      </p:sp>
      <p:sp>
        <p:nvSpPr>
          <p:cNvPr id="13" name="TextBox 18">
            <a:extLst>
              <a:ext uri="{FF2B5EF4-FFF2-40B4-BE49-F238E27FC236}">
                <a16:creationId xmlns:a16="http://schemas.microsoft.com/office/drawing/2014/main" id="{8348A2A9-0AB3-BADF-B3D4-C6C8077BA006}"/>
              </a:ext>
            </a:extLst>
          </p:cNvPr>
          <p:cNvSpPr txBox="1"/>
          <p:nvPr/>
        </p:nvSpPr>
        <p:spPr>
          <a:xfrm>
            <a:off x="4748385" y="1741289"/>
            <a:ext cx="2970693" cy="257763"/>
          </a:xfrm>
          <a:prstGeom prst="rect">
            <a:avLst/>
          </a:prstGeom>
        </p:spPr>
        <p:txBody>
          <a:bodyPr wrap="square" lIns="0" tIns="0" rIns="0" bIns="0" rtlCol="0" anchor="t">
            <a:spAutoFit/>
          </a:bodyPr>
          <a:lstStyle>
            <a:defPPr>
              <a:defRPr lang="es-CO"/>
            </a:defPPr>
            <a:lvl1pPr algn="ctr">
              <a:lnSpc>
                <a:spcPts val="2199"/>
              </a:lnSpc>
              <a:defRPr sz="1600" spc="109">
                <a:solidFill>
                  <a:srgbClr val="000000"/>
                </a:solidFill>
                <a:latin typeface="Raleway Bold"/>
              </a:defRPr>
            </a:lvl1pPr>
          </a:lstStyle>
          <a:p>
            <a:pPr defTabSz="914446"/>
            <a:r>
              <a:rPr lang="es-ES_tradnl" sz="1200" b="1" spc="73">
                <a:solidFill>
                  <a:schemeClr val="tx1"/>
                </a:solidFill>
                <a:latin typeface="Nunito" pitchFamily="2" charset="0"/>
              </a:rPr>
              <a:t>OBSERVATORIO VIC TRANSPORTE </a:t>
            </a:r>
          </a:p>
        </p:txBody>
      </p:sp>
      <p:sp>
        <p:nvSpPr>
          <p:cNvPr id="15" name="Dodecágono 14">
            <a:extLst>
              <a:ext uri="{FF2B5EF4-FFF2-40B4-BE49-F238E27FC236}">
                <a16:creationId xmlns:a16="http://schemas.microsoft.com/office/drawing/2014/main" id="{F946A389-EAE8-9CBE-29E8-DD1150D6FC85}"/>
              </a:ext>
            </a:extLst>
          </p:cNvPr>
          <p:cNvSpPr/>
          <p:nvPr/>
        </p:nvSpPr>
        <p:spPr>
          <a:xfrm>
            <a:off x="4237019" y="1693621"/>
            <a:ext cx="416584" cy="393999"/>
          </a:xfrm>
          <a:prstGeom prst="dodecagon">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914446"/>
            <a:r>
              <a:rPr lang="es-ES_tradnl" sz="2000">
                <a:ln w="0"/>
                <a:solidFill>
                  <a:schemeClr val="bg1"/>
                </a:solidFill>
                <a:effectLst>
                  <a:outerShdw blurRad="38100" dist="19050" dir="2700000" algn="tl" rotWithShape="0">
                    <a:schemeClr val="dk1">
                      <a:alpha val="40000"/>
                    </a:schemeClr>
                  </a:outerShdw>
                </a:effectLst>
                <a:latin typeface="Nunito" pitchFamily="2" charset="0"/>
              </a:rPr>
              <a:t>2</a:t>
            </a:r>
          </a:p>
        </p:txBody>
      </p:sp>
      <p:sp>
        <p:nvSpPr>
          <p:cNvPr id="16" name="Dodecágono 15">
            <a:extLst>
              <a:ext uri="{FF2B5EF4-FFF2-40B4-BE49-F238E27FC236}">
                <a16:creationId xmlns:a16="http://schemas.microsoft.com/office/drawing/2014/main" id="{96F39943-B033-F6E8-8FC1-111019CC14F3}"/>
              </a:ext>
            </a:extLst>
          </p:cNvPr>
          <p:cNvSpPr/>
          <p:nvPr/>
        </p:nvSpPr>
        <p:spPr>
          <a:xfrm>
            <a:off x="8541934" y="1678620"/>
            <a:ext cx="416584" cy="393999"/>
          </a:xfrm>
          <a:prstGeom prst="dodecagon">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914446"/>
            <a:r>
              <a:rPr lang="es-ES_tradnl" sz="2000">
                <a:ln w="0"/>
                <a:solidFill>
                  <a:schemeClr val="bg1"/>
                </a:solidFill>
                <a:effectLst>
                  <a:outerShdw blurRad="38100" dist="19050" dir="2700000" algn="tl" rotWithShape="0">
                    <a:schemeClr val="dk1">
                      <a:alpha val="40000"/>
                    </a:schemeClr>
                  </a:outerShdw>
                </a:effectLst>
                <a:latin typeface="Nunito" pitchFamily="2" charset="0"/>
              </a:rPr>
              <a:t>3</a:t>
            </a:r>
          </a:p>
        </p:txBody>
      </p:sp>
      <p:pic>
        <p:nvPicPr>
          <p:cNvPr id="17" name="Picture 13">
            <a:extLst>
              <a:ext uri="{FF2B5EF4-FFF2-40B4-BE49-F238E27FC236}">
                <a16:creationId xmlns:a16="http://schemas.microsoft.com/office/drawing/2014/main" id="{73444FA0-A1F3-2899-B724-ECBB1F6861D7}"/>
              </a:ext>
            </a:extLst>
          </p:cNvPr>
          <p:cNvPicPr>
            <a:picLocks noChangeAspect="1"/>
          </p:cNvPicPr>
          <p:nvPr/>
        </p:nvPicPr>
        <p:blipFill>
          <a:blip r:embed="rId2"/>
          <a:stretch>
            <a:fillRect/>
          </a:stretch>
        </p:blipFill>
        <p:spPr>
          <a:xfrm>
            <a:off x="5703900" y="1072527"/>
            <a:ext cx="784198" cy="561655"/>
          </a:xfrm>
          <a:prstGeom prst="rect">
            <a:avLst/>
          </a:prstGeom>
        </p:spPr>
      </p:pic>
      <p:pic>
        <p:nvPicPr>
          <p:cNvPr id="12290" name="Picture 2" descr="Interoperability Difference Stock Illustration - Download Image Now -  Interoperability, Icon Symbol, Chance - iStock">
            <a:extLst>
              <a:ext uri="{FF2B5EF4-FFF2-40B4-BE49-F238E27FC236}">
                <a16:creationId xmlns:a16="http://schemas.microsoft.com/office/drawing/2014/main" id="{86DE3F1B-8563-EE0F-5CD3-06845D40E0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26" t="13560" r="8386" b="9169"/>
          <a:stretch/>
        </p:blipFill>
        <p:spPr bwMode="auto">
          <a:xfrm>
            <a:off x="1574466" y="1071933"/>
            <a:ext cx="660401" cy="62164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6">
            <a:extLst>
              <a:ext uri="{FF2B5EF4-FFF2-40B4-BE49-F238E27FC236}">
                <a16:creationId xmlns:a16="http://schemas.microsoft.com/office/drawing/2014/main" id="{8DDCED78-B2AC-1EBE-7222-C04B98E9ABEA}"/>
              </a:ext>
            </a:extLst>
          </p:cNvPr>
          <p:cNvSpPr txBox="1"/>
          <p:nvPr/>
        </p:nvSpPr>
        <p:spPr>
          <a:xfrm>
            <a:off x="510700" y="2610996"/>
            <a:ext cx="2939157" cy="3439531"/>
          </a:xfrm>
          <a:prstGeom prst="rect">
            <a:avLst/>
          </a:prstGeom>
        </p:spPr>
        <p:txBody>
          <a:bodyPr wrap="square" lIns="0" tIns="0" rIns="0" bIns="0" rtlCol="0" anchor="t">
            <a:spAutoFit/>
          </a:bodyPr>
          <a:lstStyle/>
          <a:p>
            <a:pPr marL="0" lvl="1" indent="-122355" defTabSz="914446">
              <a:lnSpc>
                <a:spcPts val="2199"/>
              </a:lnSpc>
              <a:buFont typeface="Arial"/>
              <a:buChar char="•"/>
            </a:pPr>
            <a:r>
              <a:rPr lang="es-ES_tradnl" sz="1100" spc="73" dirty="0">
                <a:latin typeface="Nunito" pitchFamily="2" charset="0"/>
              </a:rPr>
              <a:t>REGISTRADURIA</a:t>
            </a:r>
          </a:p>
          <a:p>
            <a:pPr marL="0" lvl="1" indent="-122355" defTabSz="914446">
              <a:lnSpc>
                <a:spcPts val="2199"/>
              </a:lnSpc>
              <a:buFont typeface="Arial"/>
              <a:buChar char="•"/>
            </a:pPr>
            <a:r>
              <a:rPr lang="es-ES_tradnl" sz="1100" spc="73" dirty="0">
                <a:latin typeface="Nunito" pitchFamily="2" charset="0"/>
              </a:rPr>
              <a:t>PROCURADURIA</a:t>
            </a:r>
          </a:p>
          <a:p>
            <a:pPr marL="0" lvl="1" indent="-122355" defTabSz="914446">
              <a:lnSpc>
                <a:spcPts val="2199"/>
              </a:lnSpc>
              <a:buFont typeface="Arial"/>
              <a:buChar char="•"/>
            </a:pPr>
            <a:r>
              <a:rPr lang="es-ES_tradnl" sz="1100" spc="73" dirty="0">
                <a:latin typeface="Nunito" pitchFamily="2" charset="0"/>
              </a:rPr>
              <a:t>MINTRANSPORTE </a:t>
            </a:r>
          </a:p>
          <a:p>
            <a:pPr marL="0" lvl="1" indent="-122355" defTabSz="914446">
              <a:lnSpc>
                <a:spcPts val="2199"/>
              </a:lnSpc>
              <a:buFont typeface="Arial"/>
              <a:buChar char="•"/>
            </a:pPr>
            <a:r>
              <a:rPr lang="es-ES_tradnl" sz="1100" spc="73" dirty="0">
                <a:latin typeface="Nunito" pitchFamily="2" charset="0"/>
              </a:rPr>
              <a:t>RUNT</a:t>
            </a:r>
          </a:p>
          <a:p>
            <a:pPr marL="0" lvl="1" indent="-122355" defTabSz="914446">
              <a:lnSpc>
                <a:spcPts val="2199"/>
              </a:lnSpc>
              <a:buFont typeface="Arial"/>
              <a:buChar char="•"/>
            </a:pPr>
            <a:r>
              <a:rPr lang="es-ES_tradnl" sz="1100" spc="73" dirty="0">
                <a:latin typeface="Nunito" pitchFamily="2" charset="0"/>
              </a:rPr>
              <a:t>RNDC</a:t>
            </a:r>
          </a:p>
          <a:p>
            <a:pPr marL="0" lvl="1" indent="-122355" defTabSz="914446">
              <a:lnSpc>
                <a:spcPts val="2199"/>
              </a:lnSpc>
              <a:buFont typeface="Arial"/>
              <a:buChar char="•"/>
            </a:pPr>
            <a:r>
              <a:rPr lang="es-ES_tradnl" sz="1100" spc="73" dirty="0">
                <a:latin typeface="Nunito" pitchFamily="2" charset="0"/>
              </a:rPr>
              <a:t>IP/ REV ( PEAJES ELECTRONICOS)</a:t>
            </a:r>
          </a:p>
          <a:p>
            <a:pPr marL="0" lvl="1" indent="-122355" defTabSz="914446">
              <a:lnSpc>
                <a:spcPts val="2199"/>
              </a:lnSpc>
              <a:buFont typeface="Arial"/>
              <a:buChar char="•"/>
            </a:pPr>
            <a:r>
              <a:rPr lang="es-ES_tradnl" sz="1100" spc="73" dirty="0">
                <a:latin typeface="Nunito" pitchFamily="2" charset="0"/>
              </a:rPr>
              <a:t>SIMITT</a:t>
            </a:r>
          </a:p>
          <a:p>
            <a:pPr marL="0" lvl="1" indent="-122355" defTabSz="914446">
              <a:lnSpc>
                <a:spcPts val="2199"/>
              </a:lnSpc>
              <a:buFont typeface="Arial"/>
              <a:buChar char="•"/>
            </a:pPr>
            <a:r>
              <a:rPr lang="es-ES_tradnl" sz="1100" spc="73" dirty="0">
                <a:latin typeface="Nunito" pitchFamily="2" charset="0"/>
              </a:rPr>
              <a:t>RUES</a:t>
            </a:r>
          </a:p>
          <a:p>
            <a:pPr marL="0" lvl="1" indent="-122355" defTabSz="914446">
              <a:lnSpc>
                <a:spcPts val="2199"/>
              </a:lnSpc>
              <a:buFont typeface="Arial"/>
              <a:buChar char="•"/>
            </a:pPr>
            <a:r>
              <a:rPr lang="es-ES_tradnl" sz="1100" spc="73" dirty="0">
                <a:latin typeface="Nunito" pitchFamily="2" charset="0"/>
              </a:rPr>
              <a:t>SICOV Intrusivo ( CDA, CEA, CRC )</a:t>
            </a:r>
          </a:p>
          <a:p>
            <a:pPr marL="0" lvl="1" indent="-122355" defTabSz="914446">
              <a:lnSpc>
                <a:spcPts val="2199"/>
              </a:lnSpc>
              <a:buFont typeface="Arial"/>
              <a:buChar char="•"/>
            </a:pPr>
            <a:r>
              <a:rPr lang="es-ES_tradnl" sz="1100" spc="73" dirty="0">
                <a:latin typeface="Nunito" pitchFamily="2" charset="0"/>
              </a:rPr>
              <a:t>ANSV</a:t>
            </a:r>
          </a:p>
          <a:p>
            <a:pPr marL="0" lvl="1" indent="-122355" defTabSz="914446">
              <a:lnSpc>
                <a:spcPts val="2199"/>
              </a:lnSpc>
              <a:buFont typeface="Arial"/>
              <a:buChar char="•"/>
            </a:pPr>
            <a:r>
              <a:rPr lang="es-ES_tradnl" sz="1100" spc="73" dirty="0">
                <a:latin typeface="Nunito" pitchFamily="2" charset="0"/>
              </a:rPr>
              <a:t>INVIAS</a:t>
            </a:r>
          </a:p>
          <a:p>
            <a:pPr marL="0" lvl="1" indent="-122355" defTabSz="914446">
              <a:lnSpc>
                <a:spcPts val="2199"/>
              </a:lnSpc>
              <a:buFont typeface="Arial"/>
              <a:buChar char="•"/>
            </a:pPr>
            <a:r>
              <a:rPr lang="es-ES_tradnl" sz="1100" spc="73" dirty="0">
                <a:latin typeface="Nunito" pitchFamily="2" charset="0"/>
              </a:rPr>
              <a:t>Sistema de Vías Inteligentes - VITTS</a:t>
            </a:r>
          </a:p>
          <a:p>
            <a:pPr marL="35830" lvl="1" indent="-17915" defTabSz="914446">
              <a:lnSpc>
                <a:spcPts val="232"/>
              </a:lnSpc>
              <a:buFont typeface="Arial"/>
              <a:buChar char="•"/>
            </a:pPr>
            <a:endParaRPr lang="es-ES_tradnl" sz="1200" spc="85" dirty="0">
              <a:latin typeface="Nunito" pitchFamily="2" charset="0"/>
            </a:endParaRPr>
          </a:p>
        </p:txBody>
      </p:sp>
      <p:sp>
        <p:nvSpPr>
          <p:cNvPr id="19" name="Freeform 2">
            <a:extLst>
              <a:ext uri="{FF2B5EF4-FFF2-40B4-BE49-F238E27FC236}">
                <a16:creationId xmlns:a16="http://schemas.microsoft.com/office/drawing/2014/main" id="{12117534-0AF4-E174-6E47-DB5BD7038DBF}"/>
              </a:ext>
            </a:extLst>
          </p:cNvPr>
          <p:cNvSpPr/>
          <p:nvPr/>
        </p:nvSpPr>
        <p:spPr>
          <a:xfrm>
            <a:off x="231433" y="2172497"/>
            <a:ext cx="3273767" cy="4253703"/>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endParaRPr lang="es-ES_tradnl" sz="1400">
              <a:solidFill>
                <a:prstClr val="black"/>
              </a:solidFill>
              <a:latin typeface="Nunito" pitchFamily="2" charset="0"/>
            </a:endParaRPr>
          </a:p>
        </p:txBody>
      </p:sp>
      <p:sp>
        <p:nvSpPr>
          <p:cNvPr id="20" name="Freeform 2">
            <a:extLst>
              <a:ext uri="{FF2B5EF4-FFF2-40B4-BE49-F238E27FC236}">
                <a16:creationId xmlns:a16="http://schemas.microsoft.com/office/drawing/2014/main" id="{9AE49B5F-B254-5515-A44D-C244A8467E88}"/>
              </a:ext>
            </a:extLst>
          </p:cNvPr>
          <p:cNvSpPr/>
          <p:nvPr/>
        </p:nvSpPr>
        <p:spPr>
          <a:xfrm>
            <a:off x="4445311" y="2172497"/>
            <a:ext cx="3273767" cy="4253703"/>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pPr defTabSz="914446"/>
            <a:endParaRPr lang="es-ES_tradnl" sz="1400">
              <a:solidFill>
                <a:prstClr val="black"/>
              </a:solidFill>
              <a:latin typeface="Nunito" pitchFamily="2" charset="0"/>
            </a:endParaRPr>
          </a:p>
        </p:txBody>
      </p:sp>
      <p:sp>
        <p:nvSpPr>
          <p:cNvPr id="21" name="Freeform 2">
            <a:extLst>
              <a:ext uri="{FF2B5EF4-FFF2-40B4-BE49-F238E27FC236}">
                <a16:creationId xmlns:a16="http://schemas.microsoft.com/office/drawing/2014/main" id="{11448A6E-1EC1-9012-7097-36356C799174}"/>
              </a:ext>
            </a:extLst>
          </p:cNvPr>
          <p:cNvSpPr/>
          <p:nvPr/>
        </p:nvSpPr>
        <p:spPr>
          <a:xfrm>
            <a:off x="8663097" y="2172497"/>
            <a:ext cx="3273767" cy="4253703"/>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endParaRPr lang="es-ES_tradnl" sz="1400">
              <a:solidFill>
                <a:prstClr val="black"/>
              </a:solidFill>
              <a:latin typeface="Nunito" pitchFamily="2" charset="0"/>
            </a:endParaRPr>
          </a:p>
        </p:txBody>
      </p:sp>
      <p:sp>
        <p:nvSpPr>
          <p:cNvPr id="22" name="TextBox 18">
            <a:extLst>
              <a:ext uri="{FF2B5EF4-FFF2-40B4-BE49-F238E27FC236}">
                <a16:creationId xmlns:a16="http://schemas.microsoft.com/office/drawing/2014/main" id="{E7C26226-7458-BA55-1AE3-372C8E0AECF3}"/>
              </a:ext>
            </a:extLst>
          </p:cNvPr>
          <p:cNvSpPr txBox="1"/>
          <p:nvPr/>
        </p:nvSpPr>
        <p:spPr>
          <a:xfrm>
            <a:off x="9107703" y="1724184"/>
            <a:ext cx="2970693" cy="257763"/>
          </a:xfrm>
          <a:prstGeom prst="rect">
            <a:avLst/>
          </a:prstGeom>
        </p:spPr>
        <p:txBody>
          <a:bodyPr wrap="square" lIns="0" tIns="0" rIns="0" bIns="0" rtlCol="0" anchor="t">
            <a:spAutoFit/>
          </a:bodyPr>
          <a:lstStyle>
            <a:defPPr>
              <a:defRPr lang="es-CO"/>
            </a:defPPr>
            <a:lvl1pPr algn="ctr">
              <a:lnSpc>
                <a:spcPts val="2199"/>
              </a:lnSpc>
              <a:defRPr sz="1600" spc="109">
                <a:solidFill>
                  <a:srgbClr val="000000"/>
                </a:solidFill>
                <a:latin typeface="Raleway Bold"/>
              </a:defRPr>
            </a:lvl1pPr>
          </a:lstStyle>
          <a:p>
            <a:pPr defTabSz="914446"/>
            <a:r>
              <a:rPr lang="es-ES_tradnl" sz="1200" b="1" spc="73">
                <a:solidFill>
                  <a:schemeClr val="tx1"/>
                </a:solidFill>
                <a:latin typeface="Nunito" pitchFamily="2" charset="0"/>
              </a:rPr>
              <a:t>SUPERINTENDENCIA DIGITAL</a:t>
            </a:r>
          </a:p>
        </p:txBody>
      </p:sp>
      <p:sp>
        <p:nvSpPr>
          <p:cNvPr id="23" name="Freeform 8">
            <a:extLst>
              <a:ext uri="{FF2B5EF4-FFF2-40B4-BE49-F238E27FC236}">
                <a16:creationId xmlns:a16="http://schemas.microsoft.com/office/drawing/2014/main" id="{2163BCCF-6F86-1DE4-61FF-53D3FF917087}"/>
              </a:ext>
            </a:extLst>
          </p:cNvPr>
          <p:cNvSpPr/>
          <p:nvPr/>
        </p:nvSpPr>
        <p:spPr>
          <a:xfrm>
            <a:off x="9921480" y="1072526"/>
            <a:ext cx="757000" cy="561655"/>
          </a:xfrm>
          <a:custGeom>
            <a:avLst/>
            <a:gdLst/>
            <a:ahLst/>
            <a:cxnLst/>
            <a:rect l="l" t="t" r="r" b="b"/>
            <a:pathLst>
              <a:path w="1777995" h="1777995">
                <a:moveTo>
                  <a:pt x="0" y="0"/>
                </a:moveTo>
                <a:lnTo>
                  <a:pt x="1777995" y="0"/>
                </a:lnTo>
                <a:lnTo>
                  <a:pt x="1777995" y="1777995"/>
                </a:lnTo>
                <a:lnTo>
                  <a:pt x="0" y="1777995"/>
                </a:lnTo>
                <a:lnTo>
                  <a:pt x="0" y="0"/>
                </a:lnTo>
                <a:close/>
              </a:path>
            </a:pathLst>
          </a:custGeom>
          <a:blipFill>
            <a:blip r:embed="rId7">
              <a:alphaModFix amt="77000"/>
            </a:blip>
            <a:stretch>
              <a:fillRect/>
            </a:stretch>
          </a:blipFill>
        </p:spPr>
        <p:txBody>
          <a:bodyPr/>
          <a:lstStyle/>
          <a:p>
            <a:endParaRPr lang="es-ES_tradnl" sz="1400">
              <a:latin typeface="Nunito" pitchFamily="2" charset="0"/>
            </a:endParaRPr>
          </a:p>
        </p:txBody>
      </p:sp>
      <p:sp>
        <p:nvSpPr>
          <p:cNvPr id="25" name="TextBox 16">
            <a:extLst>
              <a:ext uri="{FF2B5EF4-FFF2-40B4-BE49-F238E27FC236}">
                <a16:creationId xmlns:a16="http://schemas.microsoft.com/office/drawing/2014/main" id="{FF842DC5-B144-A339-85DA-41DDA36CC7EC}"/>
              </a:ext>
            </a:extLst>
          </p:cNvPr>
          <p:cNvSpPr txBox="1"/>
          <p:nvPr/>
        </p:nvSpPr>
        <p:spPr>
          <a:xfrm>
            <a:off x="4661418" y="2328869"/>
            <a:ext cx="2939157" cy="4003788"/>
          </a:xfrm>
          <a:prstGeom prst="rect">
            <a:avLst/>
          </a:prstGeom>
        </p:spPr>
        <p:txBody>
          <a:bodyPr wrap="square" lIns="0" tIns="0" rIns="0" bIns="0" rtlCol="0" anchor="t">
            <a:spAutoFit/>
          </a:bodyPr>
          <a:lstStyle/>
          <a:p>
            <a:pPr marL="68154" lvl="1" indent="-190510" defTabSz="914446">
              <a:lnSpc>
                <a:spcPts val="2199"/>
              </a:lnSpc>
              <a:buFont typeface="Wingdings" pitchFamily="2" charset="2"/>
              <a:buChar char="v"/>
            </a:pPr>
            <a:r>
              <a:rPr lang="es-ES_tradnl" sz="1100" spc="73">
                <a:latin typeface="Nunito" pitchFamily="2" charset="0"/>
              </a:rPr>
              <a:t>CONTROL DE EVASIÓN SOAR /RTM</a:t>
            </a:r>
          </a:p>
          <a:p>
            <a:pPr marL="0" lvl="1" defTabSz="914446">
              <a:lnSpc>
                <a:spcPts val="2199"/>
              </a:lnSpc>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POLIZAS CONTRACTUALES Y EXTRACONTRACTUALES </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ESTADÍSTICAS DE TRÁFICO PORTUARIO</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VISOR GEOGRÁFICO DE PUERTOS</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INDICADORES FINANCIEROS</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SEGUIMIENTO PESV,  PECCIT , POLIZAS, TERMINALES</a:t>
            </a:r>
          </a:p>
          <a:p>
            <a:pPr marL="35830" lvl="1" indent="-17915" defTabSz="914446">
              <a:lnSpc>
                <a:spcPts val="232"/>
              </a:lnSpc>
              <a:buFont typeface="Arial"/>
              <a:buChar char="•"/>
            </a:pPr>
            <a:endParaRPr lang="es-ES_tradnl" sz="1200" spc="85">
              <a:latin typeface="Nunito" pitchFamily="2" charset="0"/>
            </a:endParaRPr>
          </a:p>
        </p:txBody>
      </p:sp>
      <p:sp>
        <p:nvSpPr>
          <p:cNvPr id="26" name="TextBox 16">
            <a:extLst>
              <a:ext uri="{FF2B5EF4-FFF2-40B4-BE49-F238E27FC236}">
                <a16:creationId xmlns:a16="http://schemas.microsoft.com/office/drawing/2014/main" id="{F54F0B82-4EAC-AE08-7E3C-9BF5DFD90642}"/>
              </a:ext>
            </a:extLst>
          </p:cNvPr>
          <p:cNvSpPr txBox="1"/>
          <p:nvPr/>
        </p:nvSpPr>
        <p:spPr>
          <a:xfrm>
            <a:off x="8867481" y="2268299"/>
            <a:ext cx="2939157" cy="4015202"/>
          </a:xfrm>
          <a:prstGeom prst="rect">
            <a:avLst/>
          </a:prstGeom>
        </p:spPr>
        <p:txBody>
          <a:bodyPr wrap="square" lIns="0" tIns="0" rIns="0" bIns="0" rtlCol="0" anchor="t">
            <a:spAutoFit/>
          </a:bodyPr>
          <a:lstStyle/>
          <a:p>
            <a:pPr marL="0" lvl="1" algn="just" defTabSz="914446">
              <a:lnSpc>
                <a:spcPts val="2199"/>
              </a:lnSpc>
            </a:pPr>
            <a:r>
              <a:rPr lang="es-ES_tradnl" sz="1100" b="1" spc="73">
                <a:latin typeface="Nunito" pitchFamily="2" charset="0"/>
              </a:rPr>
              <a:t>Canal 100% digital para acceder a los servicios digitales de la entidad:</a:t>
            </a:r>
          </a:p>
          <a:p>
            <a:pPr marL="0" lvl="1" defTabSz="914446">
              <a:lnSpc>
                <a:spcPts val="2199"/>
              </a:lnSpc>
            </a:pPr>
            <a:endParaRPr lang="es-ES_tradnl" sz="1100" b="1"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PETICIONES , QUEJAS Y RECLAMOS </a:t>
            </a:r>
          </a:p>
          <a:p>
            <a:pPr marL="0" lvl="1" defTabSz="914446">
              <a:lnSpc>
                <a:spcPts val="2199"/>
              </a:lnSpc>
            </a:pPr>
            <a:endParaRPr lang="es-ES_tradnl" sz="1100"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INFORMES ÚNICOS DE INFRACCIONES AL TRANSPORTE – IUIT</a:t>
            </a:r>
          </a:p>
          <a:p>
            <a:pPr marL="0" lvl="1" defTabSz="914446">
              <a:lnSpc>
                <a:spcPts val="2199"/>
              </a:lnSpc>
            </a:pPr>
            <a:endParaRPr lang="es-ES_tradnl" sz="1050"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SOLICITUD, REVISIÓN Y APROBACIÓN DE RETIRO DE VEHÍCULOS INMOVILIZADOS</a:t>
            </a:r>
          </a:p>
          <a:p>
            <a:pPr marL="0" lvl="1" indent="-190510" defTabSz="914446">
              <a:lnSpc>
                <a:spcPts val="2199"/>
              </a:lnSpc>
              <a:buFont typeface="Wingdings" pitchFamily="2" charset="2"/>
              <a:buChar char="q"/>
            </a:pPr>
            <a:endParaRPr lang="es-ES_tradnl" sz="1100"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INTEGRAR APLICACIONES VIGIA, TAUX, ORFEO,PESV, PECCIT,PECSO</a:t>
            </a:r>
            <a:endParaRPr lang="es-ES_tradnl" sz="1100" b="1" spc="73">
              <a:latin typeface="Nunito" pitchFamily="2" charset="0"/>
            </a:endParaRPr>
          </a:p>
          <a:p>
            <a:pPr marL="35830" lvl="1" indent="-17915" defTabSz="914446">
              <a:lnSpc>
                <a:spcPts val="232"/>
              </a:lnSpc>
              <a:buFont typeface="Arial"/>
              <a:buChar char="•"/>
            </a:pPr>
            <a:endParaRPr lang="es-ES_tradnl" sz="1200" spc="85">
              <a:latin typeface="Nunito" pitchFamily="2" charset="0"/>
            </a:endParaRPr>
          </a:p>
        </p:txBody>
      </p:sp>
      <p:sp>
        <p:nvSpPr>
          <p:cNvPr id="3" name="Google Shape;159;p13">
            <a:extLst>
              <a:ext uri="{FF2B5EF4-FFF2-40B4-BE49-F238E27FC236}">
                <a16:creationId xmlns:a16="http://schemas.microsoft.com/office/drawing/2014/main" id="{AF58A69F-D93F-7B63-43B0-7E8AC828D8C4}"/>
              </a:ext>
            </a:extLst>
          </p:cNvPr>
          <p:cNvSpPr txBox="1"/>
          <p:nvPr/>
        </p:nvSpPr>
        <p:spPr>
          <a:xfrm>
            <a:off x="5039614" y="6599645"/>
            <a:ext cx="2455468" cy="307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1400" b="1" i="0" u="none" strike="noStrike" cap="none">
                <a:solidFill>
                  <a:schemeClr val="lt1"/>
                </a:solidFill>
                <a:latin typeface="Calibri"/>
                <a:ea typeface="Calibri"/>
                <a:cs typeface="Calibri"/>
                <a:sym typeface="Calibri"/>
              </a:rPr>
              <a:t>www.supertransporte.gov.co</a:t>
            </a:r>
            <a:endParaRPr sz="1400" b="1">
              <a:solidFill>
                <a:schemeClr val="lt1"/>
              </a:solidFill>
              <a:latin typeface="Calibri"/>
              <a:ea typeface="Calibri"/>
              <a:cs typeface="Calibri"/>
              <a:sym typeface="Calibri"/>
            </a:endParaRPr>
          </a:p>
        </p:txBody>
      </p:sp>
      <p:pic>
        <p:nvPicPr>
          <p:cNvPr id="4" name="Imagen 3">
            <a:extLst>
              <a:ext uri="{FF2B5EF4-FFF2-40B4-BE49-F238E27FC236}">
                <a16:creationId xmlns:a16="http://schemas.microsoft.com/office/drawing/2014/main" id="{8C088241-514A-106E-393A-92CDEE1E1EE4}"/>
              </a:ext>
            </a:extLst>
          </p:cNvPr>
          <p:cNvPicPr>
            <a:picLocks noChangeAspect="1"/>
          </p:cNvPicPr>
          <p:nvPr/>
        </p:nvPicPr>
        <p:blipFill>
          <a:blip r:embed="rId8"/>
          <a:stretch>
            <a:fillRect/>
          </a:stretch>
        </p:blipFill>
        <p:spPr>
          <a:xfrm>
            <a:off x="254022" y="215116"/>
            <a:ext cx="1622279" cy="651280"/>
          </a:xfrm>
          <a:prstGeom prst="rect">
            <a:avLst/>
          </a:prstGeom>
        </p:spPr>
      </p:pic>
      <p:pic>
        <p:nvPicPr>
          <p:cNvPr id="5" name="Imagen 4">
            <a:extLst>
              <a:ext uri="{FF2B5EF4-FFF2-40B4-BE49-F238E27FC236}">
                <a16:creationId xmlns:a16="http://schemas.microsoft.com/office/drawing/2014/main" id="{719440A3-3844-33C4-8CDE-02BCAE3005E6}"/>
              </a:ext>
            </a:extLst>
          </p:cNvPr>
          <p:cNvPicPr>
            <a:picLocks noChangeAspect="1"/>
          </p:cNvPicPr>
          <p:nvPr/>
        </p:nvPicPr>
        <p:blipFill>
          <a:blip r:embed="rId9"/>
          <a:stretch>
            <a:fillRect/>
          </a:stretch>
        </p:blipFill>
        <p:spPr>
          <a:xfrm>
            <a:off x="10770919" y="232491"/>
            <a:ext cx="953303" cy="729689"/>
          </a:xfrm>
          <a:prstGeom prst="rect">
            <a:avLst/>
          </a:prstGeom>
        </p:spPr>
      </p:pic>
      <p:grpSp>
        <p:nvGrpSpPr>
          <p:cNvPr id="6" name="Group 3">
            <a:extLst>
              <a:ext uri="{FF2B5EF4-FFF2-40B4-BE49-F238E27FC236}">
                <a16:creationId xmlns:a16="http://schemas.microsoft.com/office/drawing/2014/main" id="{1A5A5689-DA3E-9C47-7D80-B70C6AAD0748}"/>
              </a:ext>
            </a:extLst>
          </p:cNvPr>
          <p:cNvGrpSpPr/>
          <p:nvPr/>
        </p:nvGrpSpPr>
        <p:grpSpPr>
          <a:xfrm>
            <a:off x="39561" y="6599645"/>
            <a:ext cx="12192001" cy="295071"/>
            <a:chOff x="0" y="0"/>
            <a:chExt cx="5103511" cy="116571"/>
          </a:xfrm>
        </p:grpSpPr>
        <p:sp>
          <p:nvSpPr>
            <p:cNvPr id="7" name="Freeform 4">
              <a:extLst>
                <a:ext uri="{FF2B5EF4-FFF2-40B4-BE49-F238E27FC236}">
                  <a16:creationId xmlns:a16="http://schemas.microsoft.com/office/drawing/2014/main" id="{93F801B3-B8D5-D996-F739-480F1E6C5517}"/>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EB448955-FAF9-C017-FCB2-E3A9ADC7670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2" name="TextBox 102">
            <a:extLst>
              <a:ext uri="{FF2B5EF4-FFF2-40B4-BE49-F238E27FC236}">
                <a16:creationId xmlns:a16="http://schemas.microsoft.com/office/drawing/2014/main" id="{B37BA136-3B69-CFC2-A252-0DDA2FB72012}"/>
              </a:ext>
            </a:extLst>
          </p:cNvPr>
          <p:cNvSpPr txBox="1"/>
          <p:nvPr/>
        </p:nvSpPr>
        <p:spPr>
          <a:xfrm>
            <a:off x="4991789" y="6590334"/>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245340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872067" y="2513072"/>
            <a:ext cx="7462770" cy="1446550"/>
          </a:xfrm>
          <a:prstGeom prst="rect">
            <a:avLst/>
          </a:prstGeom>
          <a:noFill/>
        </p:spPr>
        <p:txBody>
          <a:bodyPr wrap="square" rtlCol="0">
            <a:spAutoFit/>
          </a:bodyPr>
          <a:lstStyle/>
          <a:p>
            <a:pPr algn="ctr"/>
            <a:r>
              <a:rPr lang="es-CO" sz="4400" b="1">
                <a:solidFill>
                  <a:schemeClr val="bg1"/>
                </a:solidFill>
                <a:latin typeface="Nunito" pitchFamily="2" charset="0"/>
              </a:rPr>
              <a:t>Resultado Evasión</a:t>
            </a:r>
          </a:p>
          <a:p>
            <a:pPr algn="ctr"/>
            <a:r>
              <a:rPr lang="es-CO" sz="4400" b="1">
                <a:solidFill>
                  <a:schemeClr val="bg1"/>
                </a:solidFill>
                <a:latin typeface="Nunito" pitchFamily="2" charset="0"/>
              </a:rPr>
              <a:t> SOAT /RTM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157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6621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49592" y="-192413"/>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812901" y="-75746"/>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9192033" y="-192413"/>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41" name="TextBox 41"/>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43" name="TextBox 19">
            <a:extLst>
              <a:ext uri="{FF2B5EF4-FFF2-40B4-BE49-F238E27FC236}">
                <a16:creationId xmlns:a16="http://schemas.microsoft.com/office/drawing/2014/main" id="{F6A2318C-5767-8AD1-AEF9-E8385CD9682B}"/>
              </a:ext>
            </a:extLst>
          </p:cNvPr>
          <p:cNvSpPr txBox="1"/>
          <p:nvPr/>
        </p:nvSpPr>
        <p:spPr>
          <a:xfrm>
            <a:off x="2591972" y="46068"/>
            <a:ext cx="6600061" cy="480196"/>
          </a:xfrm>
          <a:prstGeom prst="rect">
            <a:avLst/>
          </a:prstGeom>
        </p:spPr>
        <p:txBody>
          <a:bodyPr lIns="0" tIns="0" rIns="0" bIns="0" rtlCol="0" anchor="t">
            <a:spAutoFit/>
          </a:bodyPr>
          <a:lstStyle/>
          <a:p>
            <a:pPr algn="ctr">
              <a:lnSpc>
                <a:spcPts val="4130"/>
              </a:lnSpc>
            </a:pPr>
            <a:r>
              <a:rPr lang="es-ES_tradnl" sz="2800" b="1" dirty="0">
                <a:solidFill>
                  <a:srgbClr val="000000"/>
                </a:solidFill>
                <a:latin typeface="Raleway Bold"/>
              </a:rPr>
              <a:t>Evasión SOAT / RTM</a:t>
            </a:r>
          </a:p>
        </p:txBody>
      </p:sp>
      <p:sp>
        <p:nvSpPr>
          <p:cNvPr id="11" name="Freeform 2">
            <a:extLst>
              <a:ext uri="{FF2B5EF4-FFF2-40B4-BE49-F238E27FC236}">
                <a16:creationId xmlns:a16="http://schemas.microsoft.com/office/drawing/2014/main" id="{60F7AC39-AFDB-83E8-8201-27E96A1C4C46}"/>
              </a:ext>
            </a:extLst>
          </p:cNvPr>
          <p:cNvSpPr/>
          <p:nvPr/>
        </p:nvSpPr>
        <p:spPr>
          <a:xfrm>
            <a:off x="100015" y="1041980"/>
            <a:ext cx="3934891" cy="5354617"/>
          </a:xfrm>
          <a:custGeom>
            <a:avLst/>
            <a:gdLst/>
            <a:ahLst/>
            <a:cxnLst/>
            <a:rect l="l" t="t" r="r" b="b"/>
            <a:pathLst>
              <a:path w="10258831" h="4680296">
                <a:moveTo>
                  <a:pt x="0" y="0"/>
                </a:moveTo>
                <a:lnTo>
                  <a:pt x="10258831" y="0"/>
                </a:lnTo>
                <a:lnTo>
                  <a:pt x="10258831" y="4680296"/>
                </a:lnTo>
                <a:lnTo>
                  <a:pt x="0" y="46802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dirty="0"/>
          </a:p>
        </p:txBody>
      </p:sp>
      <p:sp>
        <p:nvSpPr>
          <p:cNvPr id="14" name="TextBox 14">
            <a:extLst>
              <a:ext uri="{FF2B5EF4-FFF2-40B4-BE49-F238E27FC236}">
                <a16:creationId xmlns:a16="http://schemas.microsoft.com/office/drawing/2014/main" id="{0513B7C2-9B6D-3174-82FB-4CC23C466D07}"/>
              </a:ext>
            </a:extLst>
          </p:cNvPr>
          <p:cNvSpPr txBox="1"/>
          <p:nvPr/>
        </p:nvSpPr>
        <p:spPr>
          <a:xfrm>
            <a:off x="458905" y="1157527"/>
            <a:ext cx="3652692" cy="509573"/>
          </a:xfrm>
          <a:prstGeom prst="rect">
            <a:avLst/>
          </a:prstGeom>
        </p:spPr>
        <p:txBody>
          <a:bodyPr lIns="50801" tIns="50801" rIns="50801" bIns="50801" rtlCol="0" anchor="ctr"/>
          <a:lstStyle/>
          <a:p>
            <a:pPr algn="ctr">
              <a:lnSpc>
                <a:spcPts val="2660"/>
              </a:lnSpc>
            </a:pPr>
            <a:r>
              <a:rPr lang="en-US" sz="2400" spc="143" dirty="0">
                <a:solidFill>
                  <a:srgbClr val="FFFFFF"/>
                </a:solidFill>
                <a:latin typeface="Open Sans Bold"/>
              </a:rPr>
              <a:t>Evasion SOAT y RTM</a:t>
            </a:r>
          </a:p>
        </p:txBody>
      </p:sp>
      <p:sp>
        <p:nvSpPr>
          <p:cNvPr id="15" name="TextBox 3">
            <a:extLst>
              <a:ext uri="{FF2B5EF4-FFF2-40B4-BE49-F238E27FC236}">
                <a16:creationId xmlns:a16="http://schemas.microsoft.com/office/drawing/2014/main" id="{69171863-74DB-A984-E2D6-28E5CA2F0498}"/>
              </a:ext>
            </a:extLst>
          </p:cNvPr>
          <p:cNvSpPr txBox="1"/>
          <p:nvPr/>
        </p:nvSpPr>
        <p:spPr>
          <a:xfrm>
            <a:off x="248587" y="1384676"/>
            <a:ext cx="3669505" cy="4766690"/>
          </a:xfrm>
          <a:prstGeom prst="rect">
            <a:avLst/>
          </a:prstGeom>
        </p:spPr>
        <p:txBody>
          <a:bodyPr wrap="square" lIns="0" tIns="0" rIns="0" bIns="0" rtlCol="0" anchor="t">
            <a:spAutoFit/>
          </a:bodyPr>
          <a:lstStyle/>
          <a:p>
            <a:pPr algn="just">
              <a:lnSpc>
                <a:spcPts val="2231"/>
              </a:lnSpc>
            </a:pPr>
            <a:r>
              <a:rPr lang="es-ES_tradnl" sz="1100" b="1" dirty="0">
                <a:solidFill>
                  <a:srgbClr val="000000"/>
                </a:solidFill>
                <a:latin typeface="Raleway Bold"/>
              </a:rPr>
              <a:t>Total Parque Automotor:    19.169.112</a:t>
            </a:r>
          </a:p>
          <a:p>
            <a:pPr algn="just">
              <a:lnSpc>
                <a:spcPts val="2231"/>
              </a:lnSpc>
            </a:pPr>
            <a:r>
              <a:rPr lang="es-ES_tradnl" sz="1100" b="1" dirty="0">
                <a:solidFill>
                  <a:srgbClr val="000000"/>
                </a:solidFill>
                <a:latin typeface="Raleway Bold"/>
              </a:rPr>
              <a:t>SOAT / RTM Vigente. .       :    9.919.265 ( 52 % )</a:t>
            </a:r>
          </a:p>
          <a:p>
            <a:pPr algn="just">
              <a:lnSpc>
                <a:spcPts val="2231"/>
              </a:lnSpc>
            </a:pPr>
            <a:r>
              <a:rPr lang="es-ES_tradnl" sz="1100" b="1" dirty="0">
                <a:solidFill>
                  <a:srgbClr val="000000"/>
                </a:solidFill>
                <a:latin typeface="Raleway Bold"/>
              </a:rPr>
              <a:t>SOAT / RTM NO Vigente.  :    9.249.847 ( 48 % )</a:t>
            </a:r>
          </a:p>
          <a:p>
            <a:pPr algn="just">
              <a:lnSpc>
                <a:spcPts val="2231"/>
              </a:lnSpc>
            </a:pPr>
            <a:endParaRPr lang="es-ES_tradnl" sz="1100" b="1" dirty="0">
              <a:solidFill>
                <a:srgbClr val="000000"/>
              </a:solidFill>
              <a:latin typeface="Raleway Bold"/>
            </a:endParaRPr>
          </a:p>
          <a:p>
            <a:pPr algn="just">
              <a:lnSpc>
                <a:spcPts val="2231"/>
              </a:lnSpc>
            </a:pPr>
            <a:r>
              <a:rPr lang="es-ES_tradnl" sz="1100" b="1" dirty="0">
                <a:solidFill>
                  <a:srgbClr val="000000"/>
                </a:solidFill>
                <a:latin typeface="Raleway Bold"/>
              </a:rPr>
              <a:t>Acciones :</a:t>
            </a:r>
          </a:p>
          <a:p>
            <a:pPr marL="344084" lvl="1" indent="-172041">
              <a:lnSpc>
                <a:spcPts val="2231"/>
              </a:lnSpc>
              <a:buFont typeface="Arial"/>
              <a:buChar char="•"/>
            </a:pPr>
            <a:r>
              <a:rPr lang="es-ES_tradnl" sz="1100" b="1" dirty="0">
                <a:solidFill>
                  <a:srgbClr val="000000"/>
                </a:solidFill>
                <a:latin typeface="Raleway Bold"/>
              </a:rPr>
              <a:t>66.500</a:t>
            </a:r>
            <a:r>
              <a:rPr lang="es-ES_tradnl" sz="1100" dirty="0">
                <a:solidFill>
                  <a:srgbClr val="000000"/>
                </a:solidFill>
                <a:latin typeface="Raleway Bold"/>
              </a:rPr>
              <a:t> mensajes a entidades públicas </a:t>
            </a:r>
          </a:p>
          <a:p>
            <a:pPr marL="344084" lvl="1" indent="-172041">
              <a:lnSpc>
                <a:spcPts val="2231"/>
              </a:lnSpc>
              <a:buFont typeface="Arial"/>
              <a:buChar char="•"/>
            </a:pPr>
            <a:r>
              <a:rPr lang="es-ES_tradnl" sz="1100" b="1" dirty="0">
                <a:solidFill>
                  <a:srgbClr val="000000"/>
                </a:solidFill>
                <a:latin typeface="Raleway Bold"/>
              </a:rPr>
              <a:t>3.128</a:t>
            </a:r>
            <a:r>
              <a:rPr lang="es-ES_tradnl" sz="1100" dirty="0">
                <a:solidFill>
                  <a:srgbClr val="000000"/>
                </a:solidFill>
                <a:latin typeface="Raleway Bold"/>
              </a:rPr>
              <a:t> mensajes a misiones diplomáticas u organismos multilaterales </a:t>
            </a:r>
          </a:p>
          <a:p>
            <a:pPr marL="344084" lvl="1" indent="-172041">
              <a:lnSpc>
                <a:spcPts val="2231"/>
              </a:lnSpc>
              <a:buFont typeface="Arial"/>
              <a:buChar char="•"/>
            </a:pPr>
            <a:r>
              <a:rPr lang="es-ES_tradnl" sz="1100" b="1" dirty="0">
                <a:solidFill>
                  <a:srgbClr val="000000"/>
                </a:solidFill>
                <a:latin typeface="Raleway Bold"/>
              </a:rPr>
              <a:t>238.000</a:t>
            </a:r>
            <a:r>
              <a:rPr lang="es-ES_tradnl" sz="1100" dirty="0">
                <a:solidFill>
                  <a:srgbClr val="000000"/>
                </a:solidFill>
                <a:latin typeface="Raleway Bold"/>
              </a:rPr>
              <a:t> mensajes a empresas de transporte publico </a:t>
            </a:r>
          </a:p>
          <a:p>
            <a:pPr marL="344084" lvl="1" indent="-172041">
              <a:lnSpc>
                <a:spcPts val="2231"/>
              </a:lnSpc>
              <a:buFont typeface="Arial"/>
              <a:buChar char="•"/>
            </a:pPr>
            <a:r>
              <a:rPr lang="es-ES_tradnl" sz="1100" b="1" dirty="0">
                <a:solidFill>
                  <a:srgbClr val="000000"/>
                </a:solidFill>
                <a:latin typeface="Raleway Bold"/>
              </a:rPr>
              <a:t>9.607</a:t>
            </a:r>
            <a:r>
              <a:rPr lang="es-ES_tradnl" sz="1100" dirty="0">
                <a:solidFill>
                  <a:srgbClr val="000000"/>
                </a:solidFill>
                <a:latin typeface="Raleway Bold"/>
              </a:rPr>
              <a:t> mensajes a propietarios de vehículos </a:t>
            </a:r>
          </a:p>
          <a:p>
            <a:pPr marL="344084" lvl="1" indent="-172041">
              <a:lnSpc>
                <a:spcPts val="2231"/>
              </a:lnSpc>
              <a:buFont typeface="Arial"/>
              <a:buChar char="•"/>
            </a:pPr>
            <a:r>
              <a:rPr lang="es-ES_tradnl" sz="1100" dirty="0">
                <a:solidFill>
                  <a:srgbClr val="000000"/>
                </a:solidFill>
                <a:latin typeface="Raleway Bold"/>
              </a:rPr>
              <a:t>Envió de </a:t>
            </a:r>
            <a:r>
              <a:rPr lang="es-ES_tradnl" sz="1100" b="1" dirty="0">
                <a:solidFill>
                  <a:srgbClr val="000000"/>
                </a:solidFill>
                <a:latin typeface="Raleway Bold"/>
              </a:rPr>
              <a:t>947.000</a:t>
            </a:r>
            <a:r>
              <a:rPr lang="es-ES_tradnl" sz="1100" dirty="0">
                <a:solidFill>
                  <a:srgbClr val="000000"/>
                </a:solidFill>
                <a:latin typeface="Raleway Bold"/>
              </a:rPr>
              <a:t> de mensajes de texto a propietarios</a:t>
            </a:r>
          </a:p>
          <a:p>
            <a:pPr algn="just">
              <a:lnSpc>
                <a:spcPts val="2231"/>
              </a:lnSpc>
            </a:pPr>
            <a:r>
              <a:rPr lang="es-ES_tradnl" sz="1100" b="1" dirty="0">
                <a:solidFill>
                  <a:srgbClr val="000000"/>
                </a:solidFill>
                <a:latin typeface="Raleway Bold"/>
              </a:rPr>
              <a:t>Conclusión </a:t>
            </a:r>
          </a:p>
          <a:p>
            <a:pPr marL="171450" indent="-171450" algn="just">
              <a:lnSpc>
                <a:spcPts val="2231"/>
              </a:lnSpc>
              <a:buFont typeface="Arial" panose="020B0604020202020204" pitchFamily="34" charset="0"/>
              <a:buChar char="•"/>
            </a:pPr>
            <a:r>
              <a:rPr lang="es-ES_tradnl" sz="1100" dirty="0">
                <a:solidFill>
                  <a:srgbClr val="000000"/>
                </a:solidFill>
                <a:latin typeface="Raleway Bold"/>
              </a:rPr>
              <a:t>El 55% de vehículos llevan más de 6 años sin SOAT (</a:t>
            </a:r>
            <a:r>
              <a:rPr lang="es-ES_tradnl" sz="1100" b="1" dirty="0">
                <a:solidFill>
                  <a:srgbClr val="000000"/>
                </a:solidFill>
                <a:latin typeface="Nunito" pitchFamily="2" charset="77"/>
              </a:rPr>
              <a:t>5.057.188 Vehículos  )</a:t>
            </a:r>
          </a:p>
          <a:p>
            <a:pPr marL="171450" indent="-171450" algn="just">
              <a:lnSpc>
                <a:spcPts val="2231"/>
              </a:lnSpc>
              <a:buFont typeface="Arial" panose="020B0604020202020204" pitchFamily="34" charset="0"/>
              <a:buChar char="•"/>
            </a:pPr>
            <a:r>
              <a:rPr lang="es-ES_tradnl" sz="1100" b="1" dirty="0">
                <a:solidFill>
                  <a:srgbClr val="000000"/>
                </a:solidFill>
                <a:latin typeface="Nunito" pitchFamily="2" charset="77"/>
              </a:rPr>
              <a:t>Implementamos el aplicativo SISI/PECCIT</a:t>
            </a:r>
            <a:endParaRPr lang="es-ES_tradnl" sz="1100" dirty="0">
              <a:solidFill>
                <a:srgbClr val="000000"/>
              </a:solidFill>
              <a:latin typeface="Raleway Bold"/>
            </a:endParaRPr>
          </a:p>
        </p:txBody>
      </p:sp>
      <p:pic>
        <p:nvPicPr>
          <p:cNvPr id="35" name="Imagen 34">
            <a:extLst>
              <a:ext uri="{FF2B5EF4-FFF2-40B4-BE49-F238E27FC236}">
                <a16:creationId xmlns:a16="http://schemas.microsoft.com/office/drawing/2014/main" id="{579204CD-F34F-AAAE-82B0-328D6763341F}"/>
              </a:ext>
            </a:extLst>
          </p:cNvPr>
          <p:cNvPicPr>
            <a:picLocks noChangeAspect="1"/>
          </p:cNvPicPr>
          <p:nvPr/>
        </p:nvPicPr>
        <p:blipFill rotWithShape="1">
          <a:blip r:embed="rId7"/>
          <a:srcRect t="6369"/>
          <a:stretch/>
        </p:blipFill>
        <p:spPr>
          <a:xfrm>
            <a:off x="5644855" y="4163870"/>
            <a:ext cx="3484774" cy="2232727"/>
          </a:xfrm>
          <a:prstGeom prst="rect">
            <a:avLst/>
          </a:prstGeom>
        </p:spPr>
      </p:pic>
      <p:sp>
        <p:nvSpPr>
          <p:cNvPr id="36" name="Rectángulo 35">
            <a:extLst>
              <a:ext uri="{FF2B5EF4-FFF2-40B4-BE49-F238E27FC236}">
                <a16:creationId xmlns:a16="http://schemas.microsoft.com/office/drawing/2014/main" id="{5E209768-6041-E209-3B76-08346B93F42E}"/>
              </a:ext>
            </a:extLst>
          </p:cNvPr>
          <p:cNvSpPr/>
          <p:nvPr/>
        </p:nvSpPr>
        <p:spPr>
          <a:xfrm>
            <a:off x="7039646" y="2124256"/>
            <a:ext cx="919990" cy="392563"/>
          </a:xfrm>
          <a:prstGeom prst="rect">
            <a:avLst/>
          </a:prstGeom>
          <a:solidFill>
            <a:srgbClr val="5C2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dirty="0"/>
              <a:t>5.057.188</a:t>
            </a:r>
          </a:p>
          <a:p>
            <a:pPr algn="ctr"/>
            <a:r>
              <a:rPr lang="es-ES_tradnl" sz="800" dirty="0"/>
              <a:t>Mayor a 6 Años</a:t>
            </a:r>
          </a:p>
        </p:txBody>
      </p:sp>
      <p:pic>
        <p:nvPicPr>
          <p:cNvPr id="37" name="Imagen 36">
            <a:extLst>
              <a:ext uri="{FF2B5EF4-FFF2-40B4-BE49-F238E27FC236}">
                <a16:creationId xmlns:a16="http://schemas.microsoft.com/office/drawing/2014/main" id="{3129B5DD-D297-89CC-C6F8-1B446A568064}"/>
              </a:ext>
            </a:extLst>
          </p:cNvPr>
          <p:cNvPicPr>
            <a:picLocks noChangeAspect="1"/>
          </p:cNvPicPr>
          <p:nvPr/>
        </p:nvPicPr>
        <p:blipFill>
          <a:blip r:embed="rId8"/>
          <a:stretch>
            <a:fillRect/>
          </a:stretch>
        </p:blipFill>
        <p:spPr>
          <a:xfrm>
            <a:off x="4298453" y="990543"/>
            <a:ext cx="7608009" cy="2905927"/>
          </a:xfrm>
          <a:prstGeom prst="rect">
            <a:avLst/>
          </a:prstGeom>
        </p:spPr>
      </p:pic>
      <p:sp>
        <p:nvSpPr>
          <p:cNvPr id="38" name="TextBox 3">
            <a:extLst>
              <a:ext uri="{FF2B5EF4-FFF2-40B4-BE49-F238E27FC236}">
                <a16:creationId xmlns:a16="http://schemas.microsoft.com/office/drawing/2014/main" id="{395ED608-096E-D281-2257-0B5EE35E6324}"/>
              </a:ext>
            </a:extLst>
          </p:cNvPr>
          <p:cNvSpPr txBox="1"/>
          <p:nvPr/>
        </p:nvSpPr>
        <p:spPr>
          <a:xfrm>
            <a:off x="9292047" y="4789714"/>
            <a:ext cx="2767518" cy="818686"/>
          </a:xfrm>
          <a:prstGeom prst="rect">
            <a:avLst/>
          </a:prstGeom>
        </p:spPr>
        <p:txBody>
          <a:bodyPr wrap="square" lIns="0" tIns="0" rIns="0" bIns="0" rtlCol="0" anchor="t">
            <a:spAutoFit/>
          </a:bodyPr>
          <a:lstStyle/>
          <a:p>
            <a:pPr algn="ctr">
              <a:lnSpc>
                <a:spcPts val="2231"/>
              </a:lnSpc>
            </a:pPr>
            <a:r>
              <a:rPr lang="es-ES_tradnl" sz="1400" b="1" i="1" u="sng" dirty="0">
                <a:solidFill>
                  <a:srgbClr val="7030A0"/>
                </a:solidFill>
                <a:latin typeface="Raleway Bold"/>
              </a:rPr>
              <a:t>5.057.188  llevan más de 6 años sin SOAT presuntamente se encuentran inmovilizados </a:t>
            </a:r>
          </a:p>
        </p:txBody>
      </p:sp>
      <p:cxnSp>
        <p:nvCxnSpPr>
          <p:cNvPr id="39" name="Conector recto 38">
            <a:extLst>
              <a:ext uri="{FF2B5EF4-FFF2-40B4-BE49-F238E27FC236}">
                <a16:creationId xmlns:a16="http://schemas.microsoft.com/office/drawing/2014/main" id="{82138255-C735-D692-4260-4A89D6042029}"/>
              </a:ext>
            </a:extLst>
          </p:cNvPr>
          <p:cNvCxnSpPr>
            <a:cxnSpLocks/>
          </p:cNvCxnSpPr>
          <p:nvPr/>
        </p:nvCxnSpPr>
        <p:spPr>
          <a:xfrm>
            <a:off x="4166679" y="688677"/>
            <a:ext cx="0" cy="58467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0" name="Rectángulo 39">
            <a:extLst>
              <a:ext uri="{FF2B5EF4-FFF2-40B4-BE49-F238E27FC236}">
                <a16:creationId xmlns:a16="http://schemas.microsoft.com/office/drawing/2014/main" id="{85089A4D-03A7-1289-1910-224F5E4641D2}"/>
              </a:ext>
            </a:extLst>
          </p:cNvPr>
          <p:cNvSpPr/>
          <p:nvPr/>
        </p:nvSpPr>
        <p:spPr>
          <a:xfrm>
            <a:off x="6614485" y="5108561"/>
            <a:ext cx="850322" cy="578217"/>
          </a:xfrm>
          <a:prstGeom prst="rect">
            <a:avLst/>
          </a:prstGeom>
          <a:solidFill>
            <a:srgbClr val="5C2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100" dirty="0"/>
              <a:t>5.057.188</a:t>
            </a:r>
          </a:p>
          <a:p>
            <a:pPr algn="ctr"/>
            <a:r>
              <a:rPr lang="es-ES_tradnl" sz="1100" dirty="0"/>
              <a:t>Mayor a 6 Años</a:t>
            </a:r>
          </a:p>
        </p:txBody>
      </p:sp>
    </p:spTree>
    <p:extLst>
      <p:ext uri="{BB962C8B-B14F-4D97-AF65-F5344CB8AC3E}">
        <p14:creationId xmlns:p14="http://schemas.microsoft.com/office/powerpoint/2010/main" val="3426879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575ee04-a3eb-4b55-9013-79c8ea199ed3">
      <Terms xmlns="http://schemas.microsoft.com/office/infopath/2007/PartnerControls"/>
    </lcf76f155ced4ddcb4097134ff3c332f>
    <TaxCatchAll xmlns="07430b0e-3795-4a85-8387-4dbe1ebc94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06EEDA0F55372E4891A89A2BE54F794D" ma:contentTypeVersion="14" ma:contentTypeDescription="Crear nuevo documento." ma:contentTypeScope="" ma:versionID="ba04d2501b9b02b3ca323c26b0e1fb3c">
  <xsd:schema xmlns:xsd="http://www.w3.org/2001/XMLSchema" xmlns:xs="http://www.w3.org/2001/XMLSchema" xmlns:p="http://schemas.microsoft.com/office/2006/metadata/properties" xmlns:ns2="1575ee04-a3eb-4b55-9013-79c8ea199ed3" xmlns:ns3="07430b0e-3795-4a85-8387-4dbe1ebc948f" targetNamespace="http://schemas.microsoft.com/office/2006/metadata/properties" ma:root="true" ma:fieldsID="12fd2e6318e00d006c4698f89388b21f" ns2:_="" ns3:_="">
    <xsd:import namespace="1575ee04-a3eb-4b55-9013-79c8ea199ed3"/>
    <xsd:import namespace="07430b0e-3795-4a85-8387-4dbe1ebc94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75ee04-a3eb-4b55-9013-79c8ea199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Etiquetas de imagen" ma:readOnly="false" ma:fieldId="{5cf76f15-5ced-4ddc-b409-7134ff3c332f}" ma:taxonomyMulti="true" ma:sspId="dbcad680-5a29-4d0b-8086-9ecf1ca567a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430b0e-3795-4a85-8387-4dbe1ebc948f"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0" nillable="true" ma:displayName="Taxonomy Catch All Column" ma:hidden="true" ma:list="{3a35812d-a7a1-4f6c-ad1c-c9a28e6ec501}" ma:internalName="TaxCatchAll" ma:showField="CatchAllData" ma:web="07430b0e-3795-4a85-8387-4dbe1ebc94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740438-D230-4975-9AF6-230CFB4B76F2}">
  <ds:schemaRefs>
    <ds:schemaRef ds:uri="http://schemas.microsoft.com/office/2006/documentManagement/types"/>
    <ds:schemaRef ds:uri="07430b0e-3795-4a85-8387-4dbe1ebc948f"/>
    <ds:schemaRef ds:uri="http://www.w3.org/XML/1998/namespace"/>
    <ds:schemaRef ds:uri="http://purl.org/dc/terms/"/>
    <ds:schemaRef ds:uri="http://purl.org/dc/dcmitype/"/>
    <ds:schemaRef ds:uri="http://purl.org/dc/elements/1.1/"/>
    <ds:schemaRef ds:uri="1575ee04-a3eb-4b55-9013-79c8ea199ed3"/>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AECE6F32-AFE8-475D-9920-B5B93D6F3FAD}">
  <ds:schemaRefs>
    <ds:schemaRef ds:uri="http://schemas.microsoft.com/sharepoint/v3/contenttype/forms"/>
  </ds:schemaRefs>
</ds:datastoreItem>
</file>

<file path=customXml/itemProps3.xml><?xml version="1.0" encoding="utf-8"?>
<ds:datastoreItem xmlns:ds="http://schemas.openxmlformats.org/officeDocument/2006/customXml" ds:itemID="{A5C19F52-84AE-4B95-A3D2-E6A2E6BD5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75ee04-a3eb-4b55-9013-79c8ea199ed3"/>
    <ds:schemaRef ds:uri="07430b0e-3795-4a85-8387-4dbe1ebc9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PI- PESV Ministro</Template>
  <TotalTime>883</TotalTime>
  <Words>3254</Words>
  <Application>Microsoft Office PowerPoint</Application>
  <PresentationFormat>Panorámica</PresentationFormat>
  <Paragraphs>509</Paragraphs>
  <Slides>39</Slides>
  <Notes>4</Notes>
  <HiddenSlides>0</HiddenSlides>
  <MMClips>4</MMClips>
  <ScaleCrop>false</ScaleCrop>
  <HeadingPairs>
    <vt:vector size="4" baseType="variant">
      <vt:variant>
        <vt:lpstr>Tema</vt:lpstr>
      </vt:variant>
      <vt:variant>
        <vt:i4>2</vt:i4>
      </vt:variant>
      <vt:variant>
        <vt:lpstr>Títulos de diapositiva</vt:lpstr>
      </vt:variant>
      <vt:variant>
        <vt:i4>39</vt:i4>
      </vt:variant>
    </vt:vector>
  </HeadingPairs>
  <TitlesOfParts>
    <vt:vector size="41" baseType="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Geraldinne Yizeth Mendoza Rodriguez</dc:creator>
  <cp:lastModifiedBy>Jelkin Zair Carrillo Franco</cp:lastModifiedBy>
  <cp:revision>16</cp:revision>
  <dcterms:created xsi:type="dcterms:W3CDTF">2024-03-07T01:29:01Z</dcterms:created>
  <dcterms:modified xsi:type="dcterms:W3CDTF">2024-05-10T15:51:39Z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0x01010006EEDA0F55372E4891A89A2BE54F794D</vt:lpwstr>
  </property>
</Properties>
</file>