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Ex3.xml" ContentType="application/vnd.ms-office.chartex+xml"/>
  <Override PartName="/ppt/charts/style3.xml" ContentType="application/vnd.ms-office.chartstyle+xml"/>
  <Override PartName="/ppt/charts/colors3.xml" ContentType="application/vnd.ms-office.chartcolorstyle+xml"/>
  <Override PartName="/ppt/charts/chartEx4.xml" ContentType="application/vnd.ms-office.chartex+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 id="2147483749" r:id="rId5"/>
  </p:sldMasterIdLst>
  <p:notesMasterIdLst>
    <p:notesMasterId r:id="rId48"/>
  </p:notesMasterIdLst>
  <p:sldIdLst>
    <p:sldId id="2145707759" r:id="rId6"/>
    <p:sldId id="2145707816" r:id="rId7"/>
    <p:sldId id="2145707787" r:id="rId8"/>
    <p:sldId id="2145707825" r:id="rId9"/>
    <p:sldId id="2145707775" r:id="rId10"/>
    <p:sldId id="2145707792" r:id="rId11"/>
    <p:sldId id="2145707791" r:id="rId12"/>
    <p:sldId id="2145707814" r:id="rId13"/>
    <p:sldId id="2145707800" r:id="rId14"/>
    <p:sldId id="2145707806" r:id="rId15"/>
    <p:sldId id="2145707794" r:id="rId16"/>
    <p:sldId id="285" r:id="rId17"/>
    <p:sldId id="286" r:id="rId18"/>
    <p:sldId id="2145707818" r:id="rId19"/>
    <p:sldId id="267" r:id="rId20"/>
    <p:sldId id="2145707798" r:id="rId21"/>
    <p:sldId id="2145707801" r:id="rId22"/>
    <p:sldId id="2145707810" r:id="rId23"/>
    <p:sldId id="2145707811" r:id="rId24"/>
    <p:sldId id="2145707802" r:id="rId25"/>
    <p:sldId id="2145707817" r:id="rId26"/>
    <p:sldId id="2145707808" r:id="rId27"/>
    <p:sldId id="2145707809" r:id="rId28"/>
    <p:sldId id="4708" r:id="rId29"/>
    <p:sldId id="4709" r:id="rId30"/>
    <p:sldId id="2145707826" r:id="rId31"/>
    <p:sldId id="2145707828" r:id="rId32"/>
    <p:sldId id="2145707827" r:id="rId33"/>
    <p:sldId id="2145707784" r:id="rId34"/>
    <p:sldId id="4703" r:id="rId35"/>
    <p:sldId id="2145707812" r:id="rId36"/>
    <p:sldId id="2145707796" r:id="rId37"/>
    <p:sldId id="262" r:id="rId38"/>
    <p:sldId id="2145707821" r:id="rId39"/>
    <p:sldId id="2145707819" r:id="rId40"/>
    <p:sldId id="2145707822" r:id="rId41"/>
    <p:sldId id="4700" r:id="rId42"/>
    <p:sldId id="2145707823" r:id="rId43"/>
    <p:sldId id="2145707820" r:id="rId44"/>
    <p:sldId id="2145707824" r:id="rId45"/>
    <p:sldId id="4537" r:id="rId46"/>
    <p:sldId id="2145707762" r:id="rId4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7AF29CCD-6670-AA4A-9E85-43266D91E2D2}">
          <p14:sldIdLst>
            <p14:sldId id="2145707759"/>
            <p14:sldId id="2145707816"/>
            <p14:sldId id="2145707787"/>
            <p14:sldId id="2145707825"/>
            <p14:sldId id="2145707775"/>
            <p14:sldId id="2145707792"/>
            <p14:sldId id="2145707791"/>
            <p14:sldId id="2145707814"/>
            <p14:sldId id="2145707800"/>
            <p14:sldId id="2145707806"/>
            <p14:sldId id="2145707794"/>
            <p14:sldId id="285"/>
            <p14:sldId id="286"/>
            <p14:sldId id="2145707818"/>
            <p14:sldId id="267"/>
            <p14:sldId id="2145707798"/>
            <p14:sldId id="2145707801"/>
            <p14:sldId id="2145707810"/>
            <p14:sldId id="2145707811"/>
            <p14:sldId id="2145707802"/>
            <p14:sldId id="2145707817"/>
            <p14:sldId id="2145707808"/>
            <p14:sldId id="2145707809"/>
            <p14:sldId id="4708"/>
            <p14:sldId id="4709"/>
            <p14:sldId id="2145707826"/>
            <p14:sldId id="2145707828"/>
            <p14:sldId id="2145707827"/>
            <p14:sldId id="2145707784"/>
            <p14:sldId id="4703"/>
            <p14:sldId id="2145707812"/>
            <p14:sldId id="2145707796"/>
            <p14:sldId id="262"/>
            <p14:sldId id="2145707821"/>
            <p14:sldId id="2145707819"/>
            <p14:sldId id="2145707822"/>
            <p14:sldId id="4700"/>
            <p14:sldId id="2145707823"/>
            <p14:sldId id="2145707820"/>
            <p14:sldId id="2145707824"/>
            <p14:sldId id="4537"/>
            <p14:sldId id="214570776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2"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2A82"/>
    <a:srgbClr val="D9723E"/>
    <a:srgbClr val="FF9900"/>
    <a:srgbClr val="FFCE00"/>
    <a:srgbClr val="FFFF99"/>
    <a:srgbClr val="66FFFF"/>
    <a:srgbClr val="FF66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25"/>
    <p:restoredTop sz="94694"/>
  </p:normalViewPr>
  <p:slideViewPr>
    <p:cSldViewPr snapToGrid="0">
      <p:cViewPr varScale="1">
        <p:scale>
          <a:sx n="121" d="100"/>
          <a:sy n="121" d="100"/>
        </p:scale>
        <p:origin x="2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5.xml"/><Relationship Id="rId1" Type="http://schemas.microsoft.com/office/2011/relationships/chartStyle" Target="style5.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d.docs.live.net/d6ea9a40e473cbe6/Documentos/polizas/informes/polizas%2014032024.xlsx" TargetMode="External"/></Relationships>
</file>

<file path=ppt/charts/_rels/chartEx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https://d.docs.live.net/d6ea9a40e473cbe6/Documentos/PECCIT/informes/informe%20Jelkin%2011042024.xlsx" TargetMode="External"/></Relationships>
</file>

<file path=ppt/charts/_rels/chartEx4.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[INFORME PARA PRESENTACION EN EXCEL.xlsx]Hoja7!TablaDinámica5</c:name>
    <c:fmtId val="13"/>
  </c:pivotSource>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en-US"/>
              <a:t>Total Investigaciones</a:t>
            </a:r>
            <a:r>
              <a:rPr lang="en-US" baseline="0"/>
              <a:t> OT</a:t>
            </a:r>
            <a:endParaRPr lang="en-US"/>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endParaRPr lang="es-ES"/>
        </a:p>
      </c:txPr>
    </c:title>
    <c:autoTitleDeleted val="0"/>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circle"/>
          <c:size val="8"/>
          <c:spPr>
            <a:solidFill>
              <a:schemeClr val="accent1"/>
            </a:solidFill>
            <a:ln>
              <a:no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Hoja7!$C$3</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Hoja7!$B$4:$B$7</c:f>
              <c:strCache>
                <c:ptCount val="3"/>
                <c:pt idx="0">
                  <c:v>ACTIVOS</c:v>
                </c:pt>
                <c:pt idx="1">
                  <c:v>TERMINADOS  </c:v>
                </c:pt>
                <c:pt idx="2">
                  <c:v>TOTAL</c:v>
                </c:pt>
              </c:strCache>
            </c:strRef>
          </c:cat>
          <c:val>
            <c:numRef>
              <c:f>Hoja7!$C$4:$C$7</c:f>
              <c:numCache>
                <c:formatCode>General</c:formatCode>
                <c:ptCount val="3"/>
                <c:pt idx="0">
                  <c:v>46</c:v>
                </c:pt>
                <c:pt idx="1">
                  <c:v>51</c:v>
                </c:pt>
                <c:pt idx="2">
                  <c:v>97</c:v>
                </c:pt>
              </c:numCache>
            </c:numRef>
          </c:val>
          <c:extLst>
            <c:ext xmlns:c16="http://schemas.microsoft.com/office/drawing/2014/chart" uri="{C3380CC4-5D6E-409C-BE32-E72D297353CC}">
              <c16:uniqueId val="{00000000-5724-4797-86B4-4B10366E480A}"/>
            </c:ext>
          </c:extLst>
        </c:ser>
        <c:dLbls>
          <c:dLblPos val="outEnd"/>
          <c:showLegendKey val="0"/>
          <c:showVal val="1"/>
          <c:showCatName val="0"/>
          <c:showSerName val="0"/>
          <c:showPercent val="0"/>
          <c:showBubbleSize val="0"/>
        </c:dLbls>
        <c:gapWidth val="199"/>
        <c:axId val="1240930991"/>
        <c:axId val="1240933903"/>
      </c:barChart>
      <c:catAx>
        <c:axId val="1240930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s-ES"/>
          </a:p>
        </c:txPr>
        <c:crossAx val="1240933903"/>
        <c:crosses val="autoZero"/>
        <c:auto val="1"/>
        <c:lblAlgn val="ctr"/>
        <c:lblOffset val="100"/>
        <c:noMultiLvlLbl val="0"/>
      </c:catAx>
      <c:valAx>
        <c:axId val="1240933903"/>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24093099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'[polizas 14032024.xlsx]Hoja7'!$A$2:$B$32</cx:f>
        <cx:nf>'[polizas 14032024.xlsx]Hoja7'!$A$1:$B$1</cx:nf>
        <cx:lvl ptCount="31" name="Departamento ">
          <cx:pt idx="0">TOLIMA</cx:pt>
          <cx:pt idx="1">NARIÑO</cx:pt>
          <cx:pt idx="2">CALDAS</cx:pt>
          <cx:pt idx="3">NORTE DE SANTANDER</cx:pt>
          <cx:pt idx="4">QUINDIO</cx:pt>
          <cx:pt idx="5">CAQUETA</cx:pt>
          <cx:pt idx="6">RISARALDA</cx:pt>
          <cx:pt idx="7">VALLE DEL CAUCA</cx:pt>
          <cx:pt idx="8">ANTIOQUIA</cx:pt>
          <cx:pt idx="9">CUNDINAMARCA</cx:pt>
          <cx:pt idx="10">HUILA</cx:pt>
          <cx:pt idx="11">BOGOTA,D.C.</cx:pt>
          <cx:pt idx="12">BOYACA</cx:pt>
          <cx:pt idx="13">CORDOBA</cx:pt>
          <cx:pt idx="14">CAUCA</cx:pt>
          <cx:pt idx="15">MAGDALENA</cx:pt>
          <cx:pt idx="16">META</cx:pt>
          <cx:pt idx="17">SANTANDER</cx:pt>
          <cx:pt idx="18">ARAUCA</cx:pt>
          <cx:pt idx="19">PUTUMAYO</cx:pt>
          <cx:pt idx="20">CASANARE</cx:pt>
          <cx:pt idx="21">ATLANTICO</cx:pt>
          <cx:pt idx="22">BOLIVAR</cx:pt>
          <cx:pt idx="23">SUCRE</cx:pt>
          <cx:pt idx="24">CESAR</cx:pt>
          <cx:pt idx="25">CHOCO</cx:pt>
          <cx:pt idx="26">LA GUAJIRA</cx:pt>
          <cx:pt idx="27">GUAVIARE</cx:pt>
          <cx:pt idx="28">EMPRESAS SIN UBICACIÓN </cx:pt>
          <cx:pt idx="29">SAN ANDRES Y PROVIDENCIA</cx:pt>
          <cx:pt idx="30">VAUPES</cx:pt>
        </cx:lvl>
        <cx:lvl ptCount="31" name="PAIS">
          <cx:pt idx="0">COLOMBIA</cx:pt>
          <cx:pt idx="1">COLOMBIA</cx:pt>
          <cx:pt idx="2">COLOMBIA</cx:pt>
          <cx:pt idx="3">COLOMBIA</cx:pt>
          <cx:pt idx="4">COLOMBIA</cx:pt>
          <cx:pt idx="5">COLOMBIA</cx:pt>
          <cx:pt idx="6">COLOMBIA</cx:pt>
          <cx:pt idx="7">COLOMBIA</cx:pt>
          <cx:pt idx="8">COLOMBIA</cx:pt>
          <cx:pt idx="9">COLOMBIA</cx:pt>
          <cx:pt idx="10">COLOMBIA</cx:pt>
          <cx:pt idx="11">COLOMBIA</cx:pt>
          <cx:pt idx="12">COLOMBIA</cx:pt>
          <cx:pt idx="13">COLOMBIA</cx:pt>
          <cx:pt idx="14">COLOMBIA</cx:pt>
          <cx:pt idx="15">COLOMBIA</cx:pt>
          <cx:pt idx="16">COLOMBIA</cx:pt>
          <cx:pt idx="17">COLOMBIA</cx:pt>
          <cx:pt idx="18">COLOMBIA</cx:pt>
          <cx:pt idx="19">COLOMBIA</cx:pt>
          <cx:pt idx="20">COLOMBIA</cx:pt>
          <cx:pt idx="21">COLOMBIA</cx:pt>
          <cx:pt idx="22">COLOMBIA</cx:pt>
          <cx:pt idx="23">COLOMBIA</cx:pt>
          <cx:pt idx="24">COLOMBIA</cx:pt>
          <cx:pt idx="25">COLOMBIA</cx:pt>
          <cx:pt idx="26">COLOMBIA</cx:pt>
          <cx:pt idx="27">COLOMBIA</cx:pt>
          <cx:pt idx="28">COLOMBIA</cx:pt>
          <cx:pt idx="29">COLOMBIA</cx:pt>
          <cx:pt idx="30">COLOMBIA</cx:pt>
        </cx:lvl>
      </cx:strDim>
      <cx:numDim type="colorVal">
        <cx:f>'[polizas 14032024.xlsx]Hoja7'!$C$2:$C$32</cx:f>
        <cx:nf>'[polizas 14032024.xlsx]Hoja7'!$C$1</cx:nf>
        <cx:lvl ptCount="31" formatCode="0%" name="Porcentaje de entrega ">
          <cx:pt idx="0">0.82352941176470584</cx:pt>
          <cx:pt idx="1">0.74137931034482762</cx:pt>
          <cx:pt idx="2">0.70454545454545459</cx:pt>
          <cx:pt idx="3">0.69999999999999996</cx:pt>
          <cx:pt idx="4">0.67647058823529416</cx:pt>
          <cx:pt idx="5">0.66666666666666663</cx:pt>
          <cx:pt idx="6">0.66666666666666663</cx:pt>
          <cx:pt idx="7">0.66486486486486485</cx:pt>
          <cx:pt idx="8">0.63636363636363635</cx:pt>
          <cx:pt idx="9">0.63372093023255816</cx:pt>
          <cx:pt idx="10">0.62962962962962965</cx:pt>
          <cx:pt idx="11">0.62895927601809953</cx:pt>
          <cx:pt idx="12">0.62666666666666671</cx:pt>
          <cx:pt idx="13">0.61904761904761907</cx:pt>
          <cx:pt idx="14">0.60869565217391308</cx:pt>
          <cx:pt idx="15">0.58823529411764708</cx:pt>
          <cx:pt idx="16">0.5847457627118644</cx:pt>
          <cx:pt idx="17">0.57746478873239437</cx:pt>
          <cx:pt idx="18">0.5714285714285714</cx:pt>
          <cx:pt idx="19">0.5714285714285714</cx:pt>
          <cx:pt idx="20">0.50980392156862742</cx:pt>
          <cx:pt idx="21">0.49494949494949497</cx:pt>
          <cx:pt idx="22">0.47619047619047616</cx:pt>
          <cx:pt idx="23">0.45454545454545453</cx:pt>
          <cx:pt idx="24">0.40740740740740738</cx:pt>
          <cx:pt idx="25">0.33333333333333331</cx:pt>
          <cx:pt idx="26">0.33333333333333331</cx:pt>
          <cx:pt idx="27">0.25</cx:pt>
          <cx:pt idx="28">0.0050505050505050509</cx:pt>
          <cx:pt idx="29">0</cx:pt>
          <cx:pt idx="30">0</cx:pt>
        </cx:lvl>
      </cx:numDim>
    </cx:data>
  </cx:chartData>
  <cx:chart>
    <cx:plotArea>
      <cx:plotAreaRegion>
        <cx:plotSurface>
          <cx:spPr>
            <a:noFill/>
          </cx:spPr>
        </cx:plotSurface>
        <cx:series layoutId="regionMap" uniqueId="{AB575B72-BC42-41F7-8724-4F6D4707F395}">
          <cx:tx>
            <cx:txData>
              <cx:f>'[polizas 14032024.xlsx]Hoja7'!$C$1</cx:f>
              <cx:v>Porcentaje de entrega </cx:v>
            </cx:txData>
          </cx:tx>
          <cx:spPr>
            <a:solidFill>
              <a:schemeClr val="bg1">
                <a:lumMod val="85000"/>
              </a:schemeClr>
            </a:solidFill>
          </cx:spPr>
          <cx:dataPt idx="0">
            <cx:spPr>
              <a:solidFill>
                <a:sysClr val="window" lastClr="FFFFFF">
                  <a:lumMod val="85000"/>
                </a:sysClr>
              </a:solidFill>
            </cx:spPr>
          </cx:dataPt>
          <cx:dataPt idx="1">
            <cx:spPr>
              <a:solidFill>
                <a:sysClr val="window" lastClr="FFFFFF">
                  <a:lumMod val="85000"/>
                </a:sysClr>
              </a:solidFill>
            </cx:spPr>
          </cx:dataPt>
          <cx:dataPt idx="2">
            <cx:spPr>
              <a:solidFill>
                <a:sysClr val="window" lastClr="FFFFFF">
                  <a:lumMod val="85000"/>
                </a:sysClr>
              </a:solidFill>
            </cx:spPr>
          </cx:dataPt>
          <cx:dataPt idx="3">
            <cx:spPr>
              <a:solidFill>
                <a:sysClr val="window" lastClr="FFFFFF">
                  <a:lumMod val="85000"/>
                </a:sysClr>
              </a:solidFill>
            </cx:spPr>
          </cx:dataPt>
          <cx:dataPt idx="4">
            <cx:spPr>
              <a:solidFill>
                <a:sysClr val="window" lastClr="FFFFFF">
                  <a:lumMod val="85000"/>
                </a:sysClr>
              </a:solidFill>
            </cx:spPr>
          </cx:dataPt>
          <cx:dataPt idx="5">
            <cx:spPr>
              <a:solidFill>
                <a:sysClr val="window" lastClr="FFFFFF">
                  <a:lumMod val="85000"/>
                </a:sysClr>
              </a:solidFill>
            </cx:spPr>
          </cx:dataPt>
          <cx:dataPt idx="6">
            <cx:spPr>
              <a:solidFill>
                <a:sysClr val="window" lastClr="FFFFFF">
                  <a:lumMod val="95000"/>
                </a:sysClr>
              </a:solidFill>
            </cx:spPr>
          </cx:dataPt>
          <cx:dataPt idx="7">
            <cx:spPr>
              <a:solidFill>
                <a:sysClr val="window" lastClr="FFFFFF">
                  <a:lumMod val="85000"/>
                </a:sysClr>
              </a:solidFill>
            </cx:spPr>
          </cx:dataPt>
          <cx:dataPt idx="8">
            <cx:spPr>
              <a:solidFill>
                <a:srgbClr val="7030A0"/>
              </a:solidFill>
            </cx:spPr>
          </cx:dataPt>
          <cx:dataPt idx="9">
            <cx:spPr>
              <a:solidFill>
                <a:sysClr val="window" lastClr="FFFFFF">
                  <a:lumMod val="85000"/>
                </a:sysClr>
              </a:solidFill>
            </cx:spPr>
          </cx:dataPt>
          <cx:dataPt idx="10">
            <cx:spPr>
              <a:solidFill>
                <a:sysClr val="window" lastClr="FFFFFF">
                  <a:lumMod val="85000"/>
                </a:sysClr>
              </a:solidFill>
            </cx:spPr>
          </cx:dataPt>
          <cx:dataPt idx="11">
            <cx:spPr>
              <a:solidFill>
                <a:sysClr val="window" lastClr="FFFFFF">
                  <a:lumMod val="85000"/>
                </a:sysClr>
              </a:solidFill>
            </cx:spPr>
          </cx:dataPt>
          <cx:dataPt idx="12">
            <cx:spPr>
              <a:solidFill>
                <a:sysClr val="window" lastClr="FFFFFF">
                  <a:lumMod val="85000"/>
                </a:sysClr>
              </a:solidFill>
            </cx:spPr>
          </cx:dataPt>
          <cx:dataPt idx="14">
            <cx:spPr>
              <a:solidFill>
                <a:sysClr val="window" lastClr="FFFFFF">
                  <a:lumMod val="85000"/>
                </a:sysClr>
              </a:solidFill>
            </cx:spPr>
          </cx:dataPt>
          <cx:dataPt idx="15">
            <cx:spPr>
              <a:solidFill>
                <a:sysClr val="window" lastClr="FFFFFF">
                  <a:lumMod val="85000"/>
                </a:sysClr>
              </a:solidFill>
            </cx:spPr>
          </cx:dataPt>
          <cx:dataPt idx="16">
            <cx:spPr>
              <a:solidFill>
                <a:sysClr val="window" lastClr="FFFFFF">
                  <a:lumMod val="85000"/>
                </a:sysClr>
              </a:solidFill>
            </cx:spPr>
          </cx:dataPt>
          <cx:dataPt idx="17">
            <cx:spPr>
              <a:solidFill>
                <a:sysClr val="window" lastClr="FFFFFF">
                  <a:lumMod val="85000"/>
                </a:sysClr>
              </a:solidFill>
            </cx:spPr>
          </cx:dataPt>
          <cx:dataPt idx="18">
            <cx:spPr>
              <a:solidFill>
                <a:sysClr val="window" lastClr="FFFFFF">
                  <a:lumMod val="85000"/>
                </a:sysClr>
              </a:solidFill>
            </cx:spPr>
          </cx:dataPt>
          <cx:dataPt idx="19">
            <cx:spPr>
              <a:solidFill>
                <a:sysClr val="window" lastClr="FFFFFF">
                  <a:lumMod val="85000"/>
                </a:sysClr>
              </a:solidFill>
            </cx:spPr>
          </cx:dataPt>
          <cx:dataPt idx="20">
            <cx:spPr>
              <a:solidFill>
                <a:sysClr val="window" lastClr="FFFFFF">
                  <a:lumMod val="85000"/>
                </a:sysClr>
              </a:solidFill>
            </cx:spPr>
          </cx:dataPt>
          <cx:dataPt idx="21">
            <cx:spPr>
              <a:solidFill>
                <a:sysClr val="window" lastClr="FFFFFF">
                  <a:lumMod val="85000"/>
                </a:sysClr>
              </a:solidFill>
            </cx:spPr>
          </cx:dataPt>
          <cx:dataPt idx="22">
            <cx:spPr>
              <a:solidFill>
                <a:sysClr val="window" lastClr="FFFFFF">
                  <a:lumMod val="85000"/>
                </a:sysClr>
              </a:solidFill>
            </cx:spPr>
          </cx:dataPt>
          <cx:dataPt idx="23">
            <cx:spPr>
              <a:solidFill>
                <a:sysClr val="window" lastClr="FFFFFF">
                  <a:lumMod val="85000"/>
                </a:sysClr>
              </a:solidFill>
            </cx:spPr>
          </cx:dataPt>
          <cx:dataPt idx="24">
            <cx:spPr>
              <a:solidFill>
                <a:sysClr val="window" lastClr="FFFFFF">
                  <a:lumMod val="85000"/>
                </a:sysClr>
              </a:solidFill>
            </cx:spPr>
          </cx:dataPt>
          <cx:dataPt idx="25">
            <cx:spPr>
              <a:solidFill>
                <a:sysClr val="window" lastClr="FFFFFF">
                  <a:lumMod val="85000"/>
                </a:sysClr>
              </a:solidFill>
            </cx:spPr>
          </cx:dataPt>
          <cx:dataPt idx="26">
            <cx:spPr>
              <a:solidFill>
                <a:sysClr val="window" lastClr="FFFFFF">
                  <a:lumMod val="85000"/>
                </a:sysClr>
              </a:solidFill>
            </cx:spPr>
          </cx:dataPt>
          <cx:dataPt idx="27">
            <cx:spPr>
              <a:solidFill>
                <a:sysClr val="window" lastClr="FFFFFF">
                  <a:lumMod val="85000"/>
                </a:sysClr>
              </a:solidFill>
            </cx:spPr>
          </cx:dataPt>
          <cx:dataPt idx="30">
            <cx:spPr>
              <a:solidFill>
                <a:sysClr val="window" lastClr="FFFFFF">
                  <a:lumMod val="85000"/>
                </a:sysClr>
              </a:solidFill>
            </cx:spPr>
          </cx:dataPt>
          <cx:dataLabels>
            <cx:visibility seriesName="0" categoryName="0" value="1"/>
          </cx:dataLabels>
          <cx:dataId val="0"/>
          <cx:layoutPr>
            <cx:geography cultureLanguage="es-MX" cultureRegion="CO" attribution="Con tecnología de Bing">
              <cx:geoCache provider="{E9337A44-BEBE-4D9F-B70C-5C5E7DAFC167}">
                <cx:binary>3HzJct24lu2vKDy+VBIAAYIVlRUhkDyNWqtzN2HIkkyCBAGQBNu/qHhfUMMa1ODF+4T8sbdly077
uLk3fV1RUToTZ5IHPAAX9t5rrU3qX2+nf7lV9zft3lQr3f3L7fT7s8I5+y+//dbdFvf1Tbdfy9vW
dOad27819W/m3Tt5e//bXXszSp3/hn0U/HZb3LTufnr2b/8KV8vvzbG5vXHS6PP+vp0v7rteue4H
5755au/W9No9DM/hSr8/i8+Oz07E9uDZ3s1dLXUiO9fKW4d+f3Z5cHp1cJqkF8/27rWTbr6a7f3v
z7742rO933Z/5asZ7SmYtOvvYGy47z98OOXv//V98mxPGZ0/nvZCso8pnAoZjj58Pv726U0N4y9v
tLvRd/ftx8PfmtL7Cd3c3bX3XQeLev/vF0O/WMH7dT776q4YZeq38ubZnuxM/OGOxeZhCfHZ+zX/
9iUi//avOwfgLuwc+Qy03Vv29059NbvvYnZ1drw9ASx/FWDBvk8oDXlIHgFDO4DRfexzxkhEPuAV
fPztD4BdGSVruIvfn8+30fo4bgcqWN6Tger04GL7x7/Dbvr+vflrwYX2KQ8wZvwhgh4+u1iF+xB4
NCQR+nB+B6vTm1b+8X/Njyb0bbA+DdxB69Px3ZTzvzS44oPj5ODyR/fnrwFG933GeOSH+KugonCG
cT/6ABT9+Jsfgiq+UXc33cdj/3gK/DhuByZY1pMJqhcHx8fpXpIe78UH1/EvTIRkn0U88Clmj4Up
2sGM7VPqP1Rt9OELUNk+BPYHzF7cKHW/d3ev9uKb/vYnMuJXF9hB8cVB/GRQjA/Or9OrX4ge2keI
EsKDxyoV7aIX7COfMo7JI7zhl+jFN01/7/74j49H/0rMfRy5gxes8cngdXp2cfUQdXv/DZSR7wcB
CiMc8MfA202WZN8P4HQIde39h38E6UPgnRqg0BB4e/8Ed/zWNXbgPL2E7fpE6tzF9vLg4qHWfbyT
39ruf63UBfscMRYFIXCOLwg/3Q9BBfhR+EhaAN3P0+aF7G7ah3L38fC3pvJtVvLZ0B2sYH1PBivQ
aNuz8+sH/fareOTfFWl0/z1Y3xNpByAWTdM/iKfvT+nbmH02dAczWOeTwQzgOk22v5D5B/uBjzlB
/vdk9UOUYcoJBNr7zw7zP++lvvvjv36C+v85cgcvWOOTwSu+BrhOD04OLn4lo6RAOSJGIwYJ8P0H
7aRG0N5RRDn7WPl2GGXc6zupb+qb9mfo5Jejd8CDBT8Z8NbXBy+2Bxfpj5LRX6tleJ+GiKEAyta3
gcP7LMCMBsFOMVv3N4O8ae9/NJVv58U/R+4gtb5+8WSQ2lxvj39hGcP7QUiANBL6Ied9xfmhjIG+
BmHweH6H8296qX6ihD0O28EJ1vZkcBJn67Org78l+/H+j3byXwuqYJ9RHNHgsUBFEfs6G3JCWRCy
D0G3E1sffGtnQF5b6W7Uj2b27Rj7+go7GH79hSfC94Hs/1KvhO2DecVCSj96JSDJviD96EMb4LsE
sv05i+TgcdwObrC8JxR7rw9+LQlhOOTRJ/H8VZLE+/zBUeYUfzPshJlvbn/GF/k0cAcscfb6yYD1
/Prq+uTg9S8k+v4H5fVn/8zf1dPsx6H1vHd9fTP/BNP/c+QOYrDKJ4NYfHaRnIm/S0L+Jzp7v9jP
BnYEvSKouI+9IH/XVoMkDo0JwsPHJP5VD+KnXOxH83tnC8HanswWOjlYJwfH6enf3URfNpB/1DVH
EPYctD1AsVNIQSJCcmaUPGrIHVJ0cpPf3ah7/RM09rOhO2DBAp8OWL+0y0A+ZufwUVHs8h6wqh8+
3+M9J/fuZ5B6P2oXpPQJJeUDaCv8UgX/aGD+WUbBWtkhqD90OOOb7kb/lJD/c+QOYPFDY/mp6Imr
4wdb+uFJme8bwH9NHkIKZEBSAxygHaiC/ShEHFjsY698xyU7cOqP/wBD+vYnKM/nY3fgOrh6Oj1z
Ac8MvTi4+HVgRfuEMT8I+aNU/+pBFOgG+dBq9emjgwaYft70EUb98V/DTfvx6D/e8/lz5A5esMYn
E16X1/GvtDOjfRyFD73xjw3WXeeF7pMIM4ahzfr+s9Ngvexvf8bSfBy2gxOs7cngFKfQRv3RHv5r
KRCiCj4B+hhUPviVXxStR/rxPXYR30Mr9UfT+bYt9jhsBydY25PB6cXB9fOH5fyyWgXPsGLy4Jrs
AOTvY+Jzzr/D1l/c9PaP/+x+NJFvQ/Rp4A5IsLAnA1K8OfuVfILC41yYBD5/zGlf+V4gf6Ff+mcJ
g6T4eYmKC3P7x//7eOwfL1Afx+0gBat7MkgdH+xBz+1w++C6/rKQQvsBoQFCwW5M4X3gfRhR9Ajk
Tmf7+GYPemelbH9CWH0+dgev4yekgdOT5xdQqS73Lrene9diGx/E2z/+z+ne30Pvf8IEAyG4B68k
wHz3Xu89vzh7sU3S0/hXPvyCyD4JInjW03+0VHb0Bkf7JAyYD/n9Axva2XAH7W0hrfzjP9VNbh4f
O9s70HctZPa/7T1vzSDv7vWtvNmbPzyRBg0raFdBI/9H9/vbef+f+a2dDf3PXOp/l2r99Oz557np
iyX8xXda3j+mESEWkZ1y/5CaOEckeHwqZ7eE/AMz+Tbu8aeRX8wb3k35dOK/562V74f8J/sygd2c
vn9b6LOXWn589v0i4e2mnaFfFI8vFvoxUrZ3vz+jEJ+fXkF6uMKXZfrTDfmA9scR9zed+/2Zxxi8
EeHDk78YTNQgoAQuNt6/PwVxzikF3UMRYWAwhFB4NDxKWvz+DNF9Dt+HrtlDScI0AkHUmf7hlBfs
g6cOD6IyDg/3IGB77NPLW8+NmnOjP92Lx//f03393EjtOrgyeahv9sMX38+VhjQKEIffwIRguCaQ
fnt7cwGviD18/29hNchORbJKSFM0Z85Sq825p0rNdRTbYvblSb0w+yY0XnFn5nGZrv05y6+bcmFR
ysvWjcdStlMnCMVnjrATzl0jSDi80xQlmSl199KbWNEKr3JVGResXO4mT67qeRTRRLbSx8nEiSC4
eukz2bYbg6waTw3yyluFaHbpt83kr3GfW7gyXXycUj+TXtzpxhLhdXk1p5o4N1zposyXBCu/mV5Y
sAd4KQjLFxSJiqmpj221eGd+zcY29dBYZIKQqdRHYwePUYnKTqERTdjYbW7zelnXA8dKTJPvuXRa
cLEIrIeMvA1qM+t1NYxM1HRS9eGSV0UtRte315UMvVAMlM9E1Hbk4yr0a6KF39YdSSN/DE8Xjcrn
ZCZt6qPS3JglbEhClLQu5mOBUjd7bt36WZEuiuhReMYtlz63nG6CQEfvsgbzKc2NX1nhDKuaVRuG
vd7qdglDUXDnD8kgzYBE70djdgyvgqg6tiQw9XZssK8EHiM6ppnKTRb3U1PAqslcS7yhsvFlOiwq
m9bZoAeZmsxl+mrm1YyO/ciizK54Ps65PSqDrjoMR2K06MOs0rC4JdxOc20LYUGljHFTBZLmomOq
Sduw8V4porwwLps+f7lgL3TH40TxPAhTjZzH9VzgLs3tIK3QtZzGbYcZ4lYEM5LqZByCia09rJdU
j60xSQAvAuaxydoNd7OUm0GVmYmVw1OUyjErpsS23TK+plS2OvXCkN8GZZX3olJhLmY78yG1vPFQ
bApLejF3fiYaF2WFFFNIlpVP61Ktqywc2Yt+9JvXMp+9EokZ0UImQVZV49ZoT/oCdlzE44i6MIQc
2lX8OSr7k6EuGxZ3gWbdS1lPLwao7N4tlpLOcctsq5LcLaZcK1ZnUjAP2yXtRztudRA2QTJB8NRH
3lK4IZ0mh6qEyWmg0Pnu5/KwIYW/Rq7qsuO8zeXWW8bJ2zS9q7J46SJcnFUdn9q4qwq3mloynAcF
KtYzXtyw0XSSMg3acl5EhpeY9bl+XZfz6InZk4gmDG6m6zazT5pg42zGdFzOsnw3N0VUnpGg6G7n
xi51LLuJo6SXdVRcTRItMiWuyOlx7pQpNggXw5h4kc7DTiBVDhvfn9vWCDJylKUAx3CmQpwHYvC9
HCWtV54sftPhLW7nQCeNaiVKwwpJ0RKem5hnmV8IP6xLeahZweXzUPI5jIdKpX6eGxNXdumTmpat
t52xbLK0sQxWPFaBGmBfGRukM4tocTraRbuNV2C+JI7ZXoTh0F57D5i/ysMeofuWTjm/bEJ+boOg
ULdeS2FXtGqSYaLCrO/vIq/gxaaY+2XacNo0UyA6k2VnkZJUDE1DYN6dzf2VZJEbtq3DIY55WXvL
pkEFt+ed13avFMt5KJTORv+UcYOPPN43JrWLbPHalqZarioUQfohTHZZWqA+Jn2osYbcp4gfN7Ks
w3VTck8fIpPNunDCY5CTN1AbTHscBFHlVqWtQi1cg+hFbUJJk0V25XJoM1v6scZNG2zw0FTNmzHq
8+MuMk0riC3y6LQlpDuepspTh4wEQSgymQXkCOz0ohD1YrU9DAbThslCZN7FenBWHraDHhXkRzt3
q6BmEvaw3y1zbFDfyFVR5f4pgT1gzmZSBGyzUF7ImBTZvAwCusZ+CBFrUXjkkPSrQ9fjTm4Ip8E2
V/PAjlhZ4Sjtq1xGkGD84UyqIQouuNFhzLQKm0R1vBsPW3io2Rzxwaikgwp32bJaLSs6RQNJQtKM
jajhbWYa06wjJh7zyHMJpOaBr+aw8/pE2ck1KZQvxXzBDavvrZPqNZaDbQoRcaXtKapK5a0QzxXc
GpVbnqgWhRce93IH6WBCmxxNiMS0tPRl23E5x8gQW2+ttXDYuRxbAZj7V75hQ5P4ikKt4IqxKvas
9V5XRRBpUQ5KJ51BUp7QMBj7jZZd+Lzy8zIcBB5Yft61TLuVHkt3U5C8zM/bIMcpZAYdxFbjcFVO
c9Mtwo1l1iU2yJiXjJ01zxVpAyrg+W48bHqrqj6RxdD4qVkaJVfeCDjdMB9qQ1zVQXNboWqeVkXP
R7NubDvE/jAQvOYepMHDjKji3nd58MpiRbN1lXdZLlSfefgiiprmtmwjglaya0ooFPkQLW9tBttv
48hSzRc1LSKVb0LUEFwnnVW1qyFkcHO6BNEcJJ03+nEblYyviEQZcAhcDdvMLEgLkF1O56IeDB82
S0FddBV4Q+GOvGgpqrMgb/3wEhFj5XYe81ydU1M2bqOd6su0KCdZClTnQRB7enREDAPu4Po1Gt5W
bvDbuIhQvlVTQ3uxULggqvJqs4S1paIM++GQVdZWcTcNpU2Gbl6yOKuDoYp7XNVwfA5bew3j+iam
xjPdpjALc0nOi+WtpoH2RMWrcBKOOlanC/PG8jWCOkFju4zFmyjPWrXRSC/+yYSsj87NMC9MwVw6
f1rShgfLeGbGgpsIYA3M6zpr2+xuINwOh1U0e2RKKJunyIq597oqRVm5zKLzCqJiR1t5bSLev+HW
2FPWht0lDsPyttK9nYQEjlQI5Ep8Ww2258JFdXgVaFTXJ1kHzPdosUgOokdZAOkHGy/reIzt2GMh
WT/2q3rwgZs5WE6RyEhnZkU7z7unoy14bBw2shX9kuO7cqzesrwcx9U8c1udVZFrppNejW2wqrM+
8FdtZ0x/WLR9cG6nohRMGnJqsRc0oiwz1m49W85XRVNCGrDKa4oYHkIrK9HCZWFuD+Q2zmnLzh3i
VREzrDN7DIHO30qeKXZoZbR02ynXAD8LveW6GHFDxFKFwY3fR/ObalFzk0LKs/XRFEXzLKqy8Ict
11OWxbJvcP0CebDTVqEJ8uAoknVBrou6y+vtTOtiSLHv/ElMHoEN4y3ZEMXKw355GbQtJINx8KX3
ws7G+THA15KzMqdFuSFtOM9b3utMPZSRCu56Ufb6yM45OZeKTPJMO+z1LzJIL2UiG0o9+JUSqWPW
ziVdGd6X94s3RWTtB41vrr0aD/o0GyqbrxQvZ7Sq2q551VdDf4gYdcdcteVb3S3N6ygzFsdEUgQ0
CYVzlIbYBd7RRNWwJHkFwKf+7OUdZH1Z6nXR8somrO9GJ/KobNoY0TzqE626+trBO3dnHMKSiKJZ
sJ/UtsY8Cfno4RQeK1JaoAGFXVJLm02x37S8Ty31A68Qc0QtfjmZPpNQO8uHvVX1Mm7pmKVEzeFq
joqX8Ag90H2y1SxIehARGZMvIWHd+zP3VnSYTSx9y4BKlutgDi9HRMKY5x7dgqp7w0J5OhOdGlcE
p4OquGj7fIpR7YD+MsxiRnR4aSPzMpjri6CBPEr9ot2ohRsB2aRLMo2zeGQ13Ay4VWfNhDNR1Kbb
Vhx21qAWSFPMb2+XbszOpCzyKXG4EX3pH/b+vJ6D8nIazQBfkn2skbnvityLQ3++mwvkjpXpT2eD
2UpngXwDuf0EL63ZKGPIemhAWVHnbmba01WHZrMuCyCpBfVl4iF2GjX8bR/m7EgXaoW0ueWTftn1
dXaCkB1WhZqdqKNs2E7FVCe69vmqZcMpkN5LXJLNIJdDSK2XnonmBM8KQXLAKG5AhVwQlXtCR/Ux
HodjTXM/6TpeCOCCEagR3zsecqVE4c0rrKwviD9CjuRLHkcZGUQ0K9CRaHlFPfbGa5oQ+rFNgqv2
+YSLQASV9zpfmiNJyyXu3Khjnaujog9Ax9X2Hc6yl3gOriI6FS+t7wrhUXSCu64AEVfl5AUr4L/q
DJfpgIIc9h1SaTNGOjbNYk+6RUfrLMue+2q+6Vl0H1VltqlpqBJb9mM6jbRLRxtpKbKgTLvFewfr
cFo0fAB+Smu2baslpaAHx7HpD5t6DIVXdvlF0GZpRKoLlEPapIW+mxh/UIp9Ui7dcZEv0Soaltea
w0ZXVCfFxCB2gVSeNf6oN6BZBBTPOJO53ZJxuWuglyps5t+rHiSgN6mrAAOtdRHCL+fAdptgYHU8
eerVEvk3teFz7Bv6ICSLuGzRK5ZbJeQ8VA8SqhaO+3MCBB4ok6ubGI+wJvgbD72wlQnjvBq70yXv
VAKldEpnr5lF3dPY69ga4gw0K0RynCF8uWiQmUW45Ie0DksAOOwTUxWvHdJUoBl3SdDXWkhw2xPX
hHlc58O7IJL5xgGLFkMbZgJLfNXW0VHjB+ewGbuN59g5rXvYKoWnNi0JaoFQ/ZISkI2VH75m0Vgk
alZBYsgUxVOIQ1E51KwGyTqhCrmeavpyLsNlW0qv3/LRLWJu3EXnWRJ71DaHXliqFNTYipTDtYv8
rQ37Ji1zUydBR5LCeW9aM5893GLi67djxV4OUeUd6q7HaeC5N+3cvKl7cAB8+FM0SUCHrVPs0nl9
IejgOWFbdyMXtUChHo6p668KYDXxqIZbhkHBZhWIhQa4C8jmpUrDIa9EY0MLTCq0STmAP0Jbej5j
Eq5DG22bkaIX7QLTI1W2CFDIi5CTIWIibRxCFo29oBvSBWSnMFHI4PiwZXjBcZCT560sDm2E1l00
A2EKKywyVJ2aDGBnYlCEx41jmRO+k35eJJ2rl0KUDQWrIK9NZoCusGmCVDmzu4GOprzye+s1r4MB
oeNChvNbOjsQfTO4SiZtmxxz0eU6dGLUtjbrkOtifK5BOzaQFvRgEwsi3U+qWnv56VIbfzrG4Ryw
Na8br/RARvkrhCpYVt9bo9OpNQU/64uqXbbgG6A2rqfasRejpvMKVECxKpskD6TAdATBE7XYU+A9
heMhdh0Qy8rFy3BH5zPgDxwLCsGkgPr2YXmuMOZFHOjOvpu6oAnWPcixN7WUCI5W7amdfHJco85C
atdyvO7GBTiQxzrgBsqNoxgWyU+4xdMkcsncm9kP6csctpxcjabOqze8y3j5EtdD+bYYWs1XXTmb
RgxkGiHopqkBicuyuRQB2FV17E9zJYUtwUgRGc2mF6zx2jkB+TLjXIxyaY8H2WdvSjv17rkFMlFC
5u+a4NDm3Lt3xQLbCBU56rYFk2RemTkAxU2UyuJwHge7lrXK8rg3WeetUT5HbJV1obtbDDdXanSu
Wqu+n0la9CYiaTMo/0aF/nBbDFPL18qjUFjGGtwhiN9siQQPSqY25MFFueyW1vZAmqvFvmmytg7F
jD0XxFqWQZtI0pUv2qE2kAi4xhdZaKopwVqBf+RybTcBsvjYDG0XwN12tL6iw6xY6mpHsg38KQbg
/kslTXWEFXgI5zUhi65irDS6m2k4S0j1COOEzN3IUkMySKoq8JmBjVgpFRPWAmkIs8UDp86LXJ1G
IyNh4nskGmO2YEqSZSmLKHHVEgyxk9EYnaCWqPbIq80obymtFD0ZTT9NJ5U32tdgqGR9nIHuGY8D
1CPghQ1eorXL3XhEu6bjkJsCDXknH8kt1jN9l7HMdmJZTN8BS5zqc14MXh13uOjiNhzrKSl9INPJ
5KKwF6Rz3K6p7/QAyZQOOJ5s2PJtO5ZzIQIPQ1b1F3/2E1Us17ilG+Mz8E8jczZktqi2VT7wzj2w
mSBPBjPqLbVBlx31TW9e1bTu5JqE5eJDrXXurdLjXK0zOw3vwKk86VwevqnrcFy2HtEtFhoXsltF
qGzBlQqqGm5qz816GToyJp0O29c+h3QppKfNcqJxHZJrv58QcHBvyMrjkLACCQr5yd8ULdChSlin
CvwcrDmUHUO1yCCRq9AkPXdVnrDclSCGqGan7dRn0cniRigrsBNA0hRAjVdWk6ld+xLj4ghBBaw2
jSe9FC9mSrMhuAqtMud1XW5KboLiSlp4Rj1eMtOytF9osxxLpw8VA7dI4KlqwFQMMOIbD9TCpoMN
QJKpmqKTByMGZB3oiPmIZDUrUjRoUq+G0EOTGMKpWkA1gz/aKhxAYE5epVZlm9+XfbNQMBBJf88G
Q2ZRZugqByovZkVoTDLVxmNj+PngGahpwKMXc9gAEwTxUgHvvcA1i17nRdTlMeGDReCkwY5GC7z5
dox9PVxPFPjIsSEyGC/73EXlustKfptPkYLSOQdjcOmXHWpf1cEEacGSheBz5pwXXuqi7yOgSuAC
dmBByrhmdXBM+y7MEx7V4Hzywhb3uuqnV4jM47XvMtK9LCk8rQfCmUCW7GE2UVKxJbowGQvfUImb
e0qJA6ZN6uYFvPYawT4qq/u8oapLFdRcoUjowAZfXlc6al7bsuBBPE2LS7xwVlZQM1eZUGzwypRZ
t0SbEl47uHA+wm/Bw9AnkhOZysEDX1G1NacxJpCjBO+74gW4dNlLZYMwwTxgLK6pprUo2qUmQnVZ
Bwmzmyh47RjlebHhsnVNzJqGV2IOKQfK3ee4XxE7T7HMRn4JqoSXx2NQTn2CI+glxKBS0bgF6Sot
1A403Yf1EGZQIYvpMlseCHERQljEIWMNEiWfwYfEzM/KdBlpLWOv6FAuJjCigf7IaDhrbLlUr+zC
dJ9GYNnUqcmL5qqF1NEkLmym5+Fk2TnkSDnEs5r0BHcKPEmdUZYL4urIE83Qer0oRnQKzK+P88Ca
YjuBSN0CN1xE1ZAuVmPZDcIvJ1PHrOgaGUPg+uTQevBia+oGa8pTQ/ThUlUayBb40ss4r0rQZtOm
MTqYwZkfsnd9NgBp8BFApatx0KkLehB0/sii/HXZhLeUWHnilctp0WbZjc+b9qIserltsih4Pmfl
mbU5pEbQwg/UMno7dNyCO+2MOnLNUF5lsg3VesxC2JcUeODzJpIw2SKQc7VVQSerM5h3dDqwNtLJ
EjRACaELUQ2HtOKLO5IczcBHfdJVQoEdXsR0gIQJLlKzoHghDbj8k9eXZSypsdBHwVfSm8xh6ZFl
WGFs2jtwXUZQqm07nqtunEAzQpZvX/g661WSSaiIyTBVYbGqLZ/ZKeVLNIicAQOrFt+eUUNA24LF
AY6WV+p7aWt95dvQA/Y963Je52WZd5DqF30Lim8B8euVVSRKNJRNSiV4FWt/1vO0lkvmwD53pPcT
Ppd6XJeNN+BE85HY1C9rXF1MnYuoqGr0to1Q1ohKkuBIDnqj/fkwWiIyx3IMgQ9WtsylWMzogwCT
/VLEc1XJ+3zoimA1I3AVYou6pTuslB+GqyaTqlxBG29u0wIq8hDX/RTCDBYGymIei65P3DxENvbA
dbvkxTiv0VKBuw/dH9LEhYbsF1ulcSCyqAzAyjYYyTjAtZXBJJp+mq9VsDBRLl5TAXPPemCaQd3c
566v0qkG/wkS8JDPlShyq6eUI1TKKYbaSDgX3Ov8hCkvgIchPjV1v9EnxV91SdnD377AhCIOL8SE
D03hz7ukmkFeHrNRroaVOdXrMh7jMZVR3J/SjUz7/0/alSxJjuPYL5KZRO1XiZLcPfYlozLyIsst
tO+7vn4eo6c75XSNc6r6EKcwcwgkCILAw8PoRXfZkfjESb3yzopp9p568Jnu4HWH658C+Md5vRZf
YuuqrmoG63/VyfmXmGNSliXCPJjzUdcRwcu9c10CYAMbCYibUHkmKDAzcjhoanMSkGdQ01hSVdpN
zfIz6oaJxT5Z4+DuLJ+6UYmIe12icq4UL5IonMil1HOp0yNCG2/1TX8K1Jvxpnew9w4Smi8RHQQ6
nu/npUBAK7b7uUYS9B8hEOfdaRGm1erTUJ8EarFf+VNb/5cU3LumoTL0GLE5q0HxakKOpks9607/
iUxMULi9U36s7kJzbzmY9Lq8vVXcikMz11apblRzEjUKoRKSGzaOo9PWeEpeF/K5F+dK2Ypla4yq
jgB8YrCv2AAGhrTMklUyVDq5yE2+dkEWNHSgoWP48kF/FEhj38xJY4yTwEmoWEaNoSS20qw5MnLd
aJFu8ZAge61DZ/jAI+G7eoj9PHUNR7ad8GEaHd2FbSZ+d3P9Ay4Nxd7KtzhDGecuDBurV+mQnyT7
W4YQYZh7wcZdCDFlUKCilq1oJthYFA6DkVpGRxIryb2xvUMm0AO/Ji7ov65rcrGSn0JY24SmA12m
cpqsaTlYdQSkgRYkh+yUBespPWR+I1iwCyPkxHDmUXXpIOdKrVK7OaD8gPfgl+t6XDoLTgJnEhKi
kXxJoUjnKb5ym3lJhoULkkC6s77O95bsSI/9LDjLF06RE8r+v7H6JhqrvgFKgKL6lPpJr8zwiaTC
CbN0qmhpDfzttRtndxmZywDYB91+hPOIcTiGzdgkwIXgFdpW9XuJMpPoKO8JAe4HjkoxACnXub1K
VYLXjg2766n+M0MC/VFxIlxlylNZ0PWt8m26SgKhe7a+lcntng0YRh2nVuZVw7Mqqb4s30et5V1f
vT0bMVQohJtSIyaIdM63C9dmZUw1QoaeTt50r2uHkMbUdGsHyajX1h3jg+h8Kcybn7kqUz6TyXn7
qU3mVC3izJMD49QOXk6zYPCloBi8NhBpSHaO85k0zkBIrwD9NBQqtb4BqOL1L+EJyWGgSL4MrVMe
i3vDTTzJW37lb+FP1c3c5Gg8dLfNK7ktPcPv78zj9TXf2VhDA9bNMkzg2UB2eb7ksVGVDUIyHHxF
cqcid5pKdZf57Z9I0XD3mKBy0XiT7ZOkHgbAomgSov7R3bYF6iimBLqpa6ePOVx+KzX5jxTOSDVr
DcmgyJkXAx8gLb9t6dZO3uPmY8hjel3U/rL9EcUtW0u6eF30TKVVn8VeESc9wAoFjuQ8Lb+vi9o9
FQhHwPll4qYxeaxfT/rGqEMs3uTiURUMQfxQuCmSn07otG7t2u+We10kkIoXC2kRmZjg+EYoyfrL
t24TeMSkRp1BpXptkIcaHieorCk9DkWk3EdmBXxFCsjUpLerKMRjC8fv4Ua0ybmAvEjL0Ub+gk6r
9VLU0vNgt4+1rbbOEirBdTX3ZakmuJ40W1ZV7gKfot6yQjvTUM/JAEWyXG2tES73h65qBCu6Zy/w
n/8RxVZ8cxHV41BbUwtRSYOcQTcDQVG64/h0XaFdKaqMDhVg1YG14ayy16WSGEmKO7ZckIz90rWo
BAyFwPZ37h/D2kjhl40AJrOYkJKS/qWU6vvB1F//O0W45UrrZVK0PEbarlRQpJ/tyTEbABkytZ4F
N9uuEWy04WwdZlEDeQVt4vS2Jisyzm/93Lm66f1XKlmcYc9Af0bIS6tUXo5I9bvS0JxivPqvS9nf
G8SKoJnTVEtmFrKxs67L27DMS41qrR05Wg1whgb8lmDN9u3sjxTOzrQOScMBmSQqE/vQqelb0ZBf
cTcKHs0iMZyhWTYKftqaAjyE/U/mL3Cubl4UAi+gsjv3wuXAosEmLFtAZ3NiwiIsTU1KC0QdVtDT
4nn1ibfeGG79OlbO8KbGDpIgVPfYwxaXY+Jk7uw2x+pWcQmNT61bPQ6PFcptgi/b9fzW5su4YzCF
SIkpoWpT8rT6Kx1fwiNKtX+pweylh+ohD0zBuft8s1xbC+40VHEuK3aPtVhOE1LrztQ6k9cfk5NB
rReN9l78HFbOekduYoGybJUvJANRryBZg4uHcHGYqtX6CiS0TbX5MNd3FfmGcgDNC1Q3VVlwFpVd
y9oIYyaxOSaosiB51ZjsSm1yZ0yc8lVz7RsWR1u32TF8UFaPHET7SdgZv6Yj95jr63KM69WyaX5U
K0cCus4pWne4KwLNMZ/MBdalNE7pdjf9vXmqKACXglXe9Q8bxdn/N4rHK6ALJsokVEYu+l4zlfG+
rcpf153Q/urCcE20OmhEZ1u9EbL2lpqjhlt4cjJSO8aRKWVn1kVvkk+TuFzOP3K447ECSIZCC5SZ
3JHWr+ZX4jXB6Fi32s/IM6jxUhwB07zPaOlaXvIhOixkfzH/yOcOi7oqkjmsIXubWydU/2xHdiuk
wqJD5oXvfeTo98NX+QWAOKq74Y/+rv5tPiqSIwrXBOttcFfLEqIAmcr4jmw9DuZfkdy4rSi02D8y
6H1BDcFEkvGzI2WzqZatdooSyzYFQpqaeJVZDl4q7uiOqOG4ceQ0fozkqXK8bku71zN43MFiDEMy
+OBXQxY/Qi8I9riNnLr+YsjHGPCAaCWCO213MzeCOGMqAd+KTBWCIukvdUqdJH2/rsm+ABD3sg5B
JHQ4a1miOU9tSUJeoNaPhrb6nfr3s3x4zNqI20FwqgEyw1rNtycPCEWlQWnfpvZLfbT99WC7apA8
hkhwRzQUxLR7W2ODqxiPRxtPdt5jV1FvGHpRIXyWzQABQe9YqKIB+3GcBkvwtNszcVzNsmaw42ZZ
3OLpNfoXxgayzKahUlPcx9UUTHnrXd+jyzQpW0AF2TyUFQkQgdzFoI0o4NpJmHvh3Uw7p34o7mxX
DxTP+EuiqWABld0VRE5P10BTA9ITTqs5XnsJhXlkA3I60pU2pyZDwqM/qHfJsfw+3QJd0n+xqfx8
Xc09U0Sf+7/lKpzDCAvUIpZBsWkpoV665NQqNNFK7t3nyP9CMSRHkXDm7vM4TKyGTLjPmb/If2WI
kp6Wu8hDm0CQPdpPbEm1zBXn03cFIxuL6VMIgwl/zsI416wiR6AdarI7NB8duh0y0jmlfl+YimAL
d1eSsWASFTk/gL3OD9wKEiI5iWGXsjQ5ChBJZn68vlcKMwL+lrM3IjgjkQoTqKgQUTBwJW6clQCX
5qWLvoYfodUcu3g5tOHwmigSwCPhYysbX4q4eQSW+ZCsS+7ktnlCu8NL1iq0GAeKzkLBq/P6GqA/
+nwNjLWymzbFGqiJZNDQLgBbi+rWF6wDC47+73UwGXvQ1re1JJ6ldcAtpz4Yp/mIkjy1jsnt6gJG
+qUMRJeqwrbumjzOFfRNm0xpjuiCBEiIdyftJHvrsXxJX9T72Q0fmtEpn3u3/xLei5IgohVlS7G5
a4GIL0c0GQIBndmu3NfuZCWC624372lblqFa6ExVYGDnMsps7Yt4gYwM59P6KLz5EB7S5+FB7Ocu
nTdRWFUSLM3oWVIYQ81WnaW1CSDVQ+y180thNI5WVcAdCc7JjhDkVywVnbmyhTwjt2Y5yYBMiUed
gk26djoZQAE1zBB35o0sWjuRLLZ/m/2Ri8wMk2xAu4YbSd7kGW6F3kUvpmgDNRzFtVY/o4Xti6rI
O88zQtCPbDNuR9TW+MTcYA1jn9d2CKe6fi1fDXfWDpLXn9hTVJ2d6gEgHofcTDeiq+rSqZ4J5tNy
1YImg7WYdNr2UukAFX/odbTshBPepdNy1Nr89/XjvrPE6L3WgXPFXrKI5nyJgZ9C1wBpQwrsIfbw
yQAgF7lq97qUyzNOzqRwG6makxYW7AUh6T9N8pzrNwQ4S+U0RbkD3I7IbpjLOHcp5+KY0hu7QV94
hP4/iNMdvAD92O2C8JjfVEdC5R+i1+bOCT+XxqKPjbSIhImuFZ/PI9mNbkp/PKhPits65CC9Xl/H
HfOASQL2rCkamvkId8K70s6lsWbruMJVJg9196pEja/nkRPls+AmuPSO0GsjjLtzAa6MSNNMIU0m
BE6q04+laKOYdV1s1EYEd+eOCqB/RV6h+nTscrzqhueUFkHmRkczAPg480WbtWvufwTyla9pCpch
LMfCS61gKn9U1jHqX67vkWDZGKnB1hzWVjLzuUVmXYuBXJZSFwjH6xJ2HsRnO/OZadtY3GwuSglE
euENsbv6/RHd2Wja9DunAULUT33r1Rqc0bWD9rD4MnDwjvRk+LULTOv79U/ZiZrOP4XzHwugRbUM
PBSOWnIfHYygPZK3nALO58lfO6q4aIV4avEukh5FgI6dtB2G6hDNYI8VOGqdk93Hdd0B6iVReJHB
01zyG01IhRuOSBtmBSSjgyNE5557Xec9GwIhBCIjhL4Y/MNtsGb0xqx2RKIZel1IdFyU3+n4twvc
OOMYeGjLBorPwD6cG1G8Dko31iUwkKjIqLmXA+d+XQuFrQ539s5EMCe6MaLMMskco3/VI0/5K0oZ
AY6eix7jgAUn4lfs3p16Jo/brTCvVKWSssTr/f5Wc9uHYnaB260CyasPSA56gC7nXvYy3Ki1QNed
HTsTzV0/aZcD2mkDJlMpT2t4tDI0x+iCHdu54rYyGKPZdjnnaEz0LgUcIZPQi5HVittn9vOq1m9z
Zt0shYbWXV24iWyT/u9NxNP2XGqsja1W5ZCa3yb3yWE9WBRF9SfVbV1xfLnzjt5apco/DbIuUsah
gLRucarv5W17VA4x1Y72s/wyUM3vv8U3dfBPzrkFJguZzZLBKASNu/X6GOAck8BylAf5ZAWGm52k
ewltAS6iMc+ASO1vp0HgTZAEs4Be1/HE5Y7fqJNErXH0qVX+GvrqOCkfpS0JIunLi+JcCHcAR8OS
5jkadJQOrSBC+XCo/7p+xkUSuCM35fYMfhtIkBsQKKCnc1G86xIuT9a5DtzJSkyQBhghFqqJCzpV
tp8VttNIleAA7+SLzuWw79g4K7DDjEorDxJVHlY/f2QJDu29+ql9bZ8k5NhF4kQLx4V06Ltd1qQB
KLnS/O4tO0ReKztoRIoVJGLxtv+wIzc+rYLLlP3q+WE+V5Kz80hvTBC3QGqGnl4nTpT7MZwqEBuM
JcqYRGAc+2tqm4xJDVB9g8+KgY3DAm3HGNL5Jxo0hyD5FtL8I+2cHhdn90P0tNkJFZAIw6sKbSvA
6FqfKOLNHsZLnldAEUu0p+krcQGwf0iIv9zlvoxc/W3vrV76prgyJQd1vMssQTi7q+9WPrepltak
Uhjh5Tq5wEhCPmgI0KmZ3Y5e6SW+XYLD+BpMZm87t/K47USXpF1PwK4B8hPpntaiaTKPT0NsRNSU
a0FQsmexW2FcsJ5ZpAJcDcr1zdcuUh1DBPUUacPdb+1sr6RBdz8t5NWZk3erfjXqr2kqiG339bDg
7Bm6QvkEdm2MJE2mcWgLFVhnwFW14RY9tAK3u+eyNMxCBf6NGNoFGqUt5lhrRjyxZeRnaTZr3akE
dwvtdEWU5t4pRKITGGOzoA3qKhiGdu629CyW5LbUcRUfJw+IlDxovPEWaQwA9P3MNV7SH71jB6W3
aojdEZ8LDx0LADifgiMOBKMiq4Z6kX6aJrmYltWC40wmb4zAvrDYd1q8UMNK0Ev5JUXzeHuDjmfB
xbCzj2dyucNWohO5Rmu9RWcTvcvdjdr+fXAEsJ8bzbjjVXV6Bz4CvIX7zI+L13r9FunB9RO8EyOf
y+BOFfBtaGxqsH/kbnHHW5Uqh5SSyQkP1bFC97Yrep/uOakzrbhjpsSJmuoWtJp/yu5K9ZsKVevR
nSgqf20wHAQKXsaPUBCRDspkqoIRzpyBykWUdxh+UnhfZz88qUhyORoAb9KpDUSq7VoEqmUK2P5U
lAu4/QIPj9zpKSzCRBhcj29t8XZdmR0PBd5QRGxA7OJR+Jlo3riOJYn72ZJLiyozYIn6W5i/98Vj
Dr6Q63L2FNnK4bYoj9BkXA9QhCjvw5q6nd7+dxI+3cpGE8aiV5o2NEH37xdbir5r2pwKZOy8nuEO
FGyEAQeFdBKnRrhYE7obcR234Mvy9YPduSpaX3/IR9lvXhFqIV/wYv+6vnY7JwqkCQx0jKZHMCry
5e18CdvIWsfIm33FX1VaawfW9rFAJHgqGLHAF0kk89LjQybLP8LKwRzJY/u7Yq3QKoS7sfEWd/EU
mtOhclWQAb4ZqC2kDjStDkLXy87Oues9F8vsaLOLDfq5+rzTwH3iJN9VP/PQvd475jcGblJ/gznv
r3+wtlhRlKMtxVIJ/zxDIq20Y/BCAfofBiA3eBpvkqCjDL+qHZIXQ/BIujwHADRvxDHfstEvSnpp
GsHrCW4CIwQ/XNsgOMjAICgIbXYCRwx7NW0NKmEUAjAK54JIooAYi+iRlx7HY+OGtDDdcDrGPogA
xlOBrO4ISgjLAXdh+aX5kcODiT6B6cLv5fYTuL3sjBX3q6zhHUCNE8vxojVRo+EL8Ou+9F79EOzk
3tJuxXHPnXls5nRWjMhbXxbXCmp/PnQgKBn8xAUboR+fkDIVZkkuE9mMwUwHmhGBv4kqK39nE3SU
T7WZeayUvNLOTU6hbwaEoqdeEIRd7ikni7sNrKVLEi2CLNYqiMZVNwVFkmf7052JDhXTqX8MPmiF
LJo6GQWPoCM6nhdLzD7ABO8kwFcoHrOBp1vrTUtTKaVQz7wVjJA54P+pqLp4cR99SsCcN4YVAZCH
28Q10sI0Kmx0WUgzunDAeTFn4MkAyYEpyD2xxTqzTiiBvkQcfFzlrJfuXJcmqcCkbwGQXzaxZw7J
lzksjsBYPOq5ilZk5VVgnrvyTBQHTAQNikm4sChpGl1B0inztAAvx8ai9S/zkJzmg+2FIGH1ULJV
vMrPM8fW6N9uoYKyGsbmKeg5AvxW5oSHKE2XdodlNdSkcuK1nSlK44XoxF/aB3oAVMTsFsht4Uv5
3euKSYqrPEdr3Vo5JjA+9YE8LIPTexMtvQlkO44INXhxUUG1rUzeJkPwFBgtqDYGEsQWiAitG2b6
13dvb/NM0C6baOjHYde4lKHU2nFvgG/Xs8sRBAtm2btRm9+h80h1ZKWL3Tysv10XeXkSMI0IEpHD
M1EF59sUk34l6KXHWtqRfFji0tGt9xHEF0Px9bqgvU3bCuIWUG2yVsqLAZsmRS4I4FzNEqiyt0WI
IUA3jgnjmAfDmUUpjyTpakiI+6+r/tA1d338cl2J3dXaiOCUWOOmK+A6ckDkZboWmoNz4Fi9+SQb
IhfFzgrvOLbacF5YHUetmxCleKGSNl+TvOxOvaa+D3WPckBlLKBnbZ918LH511UUrSJ3hkfkP7LG
hlyJ3KYgRliWv+rs138ng4tvI2UEl6+EZVSV8rkkOq3i5A2suQJHsWtyf3ZL545TPyadDZJBdCyr
r6EELGorakQUSeCS0aHa9IWhYLHi7n3sHlM8Of7BSrFXABIVCKX4l0ABkoAS9I45ik2gdtaPJinA
Rid6cFyaNUJwxVZY5xiCcB4MNwF2qheylHut8XNevoZoaUITBQ2Xv9tiC4NGlz4LFgnrFuYvQ4Oo
JQCg6BHLsgrUoECxJqHqXV+yzw7T85NzLkU9v3LTkZ0bOBsvJY4seRpwn6m7gn+Eon1K9gBMRj9l
nL/MXkVj33SH8E5DB/gi2rvLhAGnLrOeTRS+AowTj0VUgKqPRofSDynYCcFYfrvQgsaeMBK+dBlM
cWSMDWJbBtpiz+UZICuNwJtb4F4E6d9r41ZfkpscVXvQPdAV1ZgYGuMBnghZCS5frJ+q/hHNOca2
mkH6G8WAUPkzVWjiZcjGhI+mVx0Vjzhg/RN1bTIfcbHLwETj1WHipfwZMW8Wt5Wk2pxXSNSKj6kP
xvbdtn8bWuU1fUwnpXUisOFet6xL14j13YjkzLeqS3AUpEnhqRGNVPBVGbFj1S/XhVy6lHMhnPUO
UWJOADAXXtKqEwhGktcsa96uy9hXBIPrWIkevNecIgMr2CRKVnij9ATSE9/WX4ny/bqMnWcEU+SP
EE6RplpWNLRAyOB2YD7oj80ppSDjkAABmGiLDpqBgmvHSU8REFvXhYsU5E6ehHeUlk954THCv3D6
bqcVNVv7H9nDHw2581bEVgo6Dmg4o9oKOuIm+YKRA/+lEO5kVXY+lEoEVRQy3SVh4uo12LZk//qC
sV+5PE1/VOGiDauaCkzigCoEcMtE62gE6lVQ5iBNJCi9fF4m10RxAQYYI+KpWCCKPWWjG/WQBZNf
PGKEw99/yJ5bIBdmLCDbadFfWHjF2/C9fZU/WHMMS7vIfnecfDtQ3QKPaN0VZ1QFBsiHHrWk6uD9
QxNZqRMwmvy2CKibANS6vmufr7kra6lz8QeY+9ppVaFh54H+MT1qjTsfMZzBs5GKWXDqpiA69ack
WPwMXOcH6x4ZinvzDp177wW1j5XgghepzTkWI8nKQkuhtjKCftz0JUZtXgkYLfbvVQNeHy9M+9J9
WWkOFv8STEKTm9yz7F14XB5zFGsqP6EidoRdf/xHGJ+MwLCKOtUjdHIldafVVJp70C3PcTiIru/L
xx+sdSOIO4L9NBRrC6o7D5SKtE2y2wJ4H3V22+HQ9KvgvIu04g5haZBkUEcIi9c1kIc7zKUQmMJ+
GIZkMmY8IaTEXKDzaGTWjMZGiQt4vuN8G7vmj8SzC6c4Va7kagCIqC4gAujeT2getC46/jpXZI6X
RT4Wlmy+gXOeamNmYzXjG6SD+TK8xb/GY4lRHS5muyj3+Vv7JgXkdr1DY0bpWM+iJdg31I14bksZ
VLlSTIjXgv5Y1C7gf7SjUmC/hT8kYTPSrgFtpHF72vXIdDUTpBlxfjDgbBqC3Fz3WMmgp59/X3c9
yr400CMgASNjmbnH1TwSjN3RcC7yWwJmAozmcYtD9dy5kRf+Ak+bhdLFibnWTnFFbVe7tgV4DNIV
ClEuKYHyJpZCsPXgUIK9rXVmqrna78a173snO64Bgs4gvl/v9SB0Cirf5O7gzu/XF2DXtvAoI5/2
xXKV5/YNMsRWb+Hv0DMtu8Q13AaqN18yF+7hACKR2imO4JY6yAdyj8awXuT8L9sRserbD+D2Oxtj
8OrK+ACCoomnnVZa+9mT5BVfp6/NrUynh8QPveta797eW6HcnQpOfXnVFght48KfwXdNZOktDfsb
WbXgrshDh9SWEw72Lagz9bvr0veuF7QNMuoFDbGrwYWURE/jqIob3KqJ5aTgWU4RPs6H60Iu62Bs
XUGIAUYMVnzlk8NxqUpyLCHVB5qm3E8OzSf7GflZgNWYMn8l8vy7ryfGY4RmFBSILsqjKM+ATlrq
sKifPXAljU6v0d0IDN07qIzeRai9HeePfgKMogGCDjBWvpNBSrRiWRd0+LV6+Wwmq5fJEr2+iPsi
TBWNsjgghsw53gr08rUaQkTVvxmhr4KY/bqAnYqI/tkU8W8J3PGbMEcJhLl47KbH5FDktAks2gKn
VOYUPkdkEyyQ4gKtM2ncWdPGxCrGDjkFIyHP4yL9UHt0qMs2m0gGsuw6vWkwjcA28Pys01st0QSW
f9mKZZ2ry507s1wraepZ6oSy7mr1lnEnMWdr/UJHw4fmt27kk0P8W5TF2HkZbDXnc0PVmmIiTol1
zo3Vm1IJpO/DDaaoOVIiihgERsM/6adZbmNtgCgMsKHhlxFvxqxzMZCGah8rZd1uGAZ3o5zaiqLG
ZyLZD9p9gitGdED2XMCZ0lwca+o5KEtVrHbXOkYQ15/Qfe0RsCCn/K6Cu09Igbjj2s4kcq6trCXN
IMycC+CdYvCzmbbfWo3g1IiksB3YJE1qXZnSdYYU0quejhGBaJp3B0sQoO9dz2fKsM/YiGlyM1Mz
CcuHbs0RZO9u/ZDS0XTMGxYJNoHtrSfj5/gBVOHN+GV4iD09xQCRv/9yZgRqJsIEVIosvho1kmiQ
MeiLNZQ854BwGc3olrEpkLJrtDbRASYjaLj9BGZvdMUYjVq2C0hZjcSRCvxJz9dd3Z4EQNQsFA+R
59JN7pGnSaDSLU1sWjIZx3ySgrik1yXsBaootP4Rwdk7KLLxQGV20X7GMtijO9v7iZZ2L3kQHS6R
OpylFyUKvkbOtgXjI10CYiM3C0XEGLv+UsGWyCiCAtDCl9LaqJ4wOo3FKVR6CE+237hISfqFO/jD
bXqjomUW/YmgxfgnVqcQtHoiJYkqM09AlfRF3ZcpnuRZAwplzFZMZxNcn61gy/ZOsqKicxVQf8Z7
y11IWLbGzkfopxsrHeLfWFYnjITg7j3vvxXDXTtdWuAFk0KMdWc639hbO3KOFgW+4rH2mmMfYL6J
MLq/rhvaZs/dh1lK+Qre/c+sxqn4jqbtU0iN2woNRBi36D3OipsEvUd8tB5rjk2XYDrUNBOzDzHt
+Fv/j/Y2j9qZ5HxNSYYPGdHJ1QX9YfJjMI+KoovdE6Ga6JiywdCMlqJzfe15GMHyDzFlYlQvCbbx
vhlMEfEis4gLZTAlAigEAybDkwIsGHFJuqVGcdkE23MSufqCpetAwT89T+W7pGSimIXt0xWJfBKs
rMw5LG1I1ILoMN0VLnp7joafn0QLKFCNT4Nh+gZZR0w084qqf1dGw4vS5aUah6NEwtspX6jUtSLl
9iJCFMz+vZw8nXVX6NOYlXiLpMf2CIyMnwUqSDK0wz90KRtRnMeUCEYaljJEDWjBWl9t5dUInwQ3
wN6ZA4oL5mdiirvFkyM3aYYApMITZPRV375JffveoOa30WP9SuVvkxp3ootg79mDyxntQ3iJ4Jjx
OA6lVQatiwB3mNwSQXyD7m2g8DAviKLNwcek0pMI6Lp70W1FcketljAIwQaK3cuP8a8hGG8GfwHT
KQ4EqhCiq0CoIPdGqex4zKYU0jCXLcB05wxj81zrHchrEGkPiG7pdIj+ur6T+xv5Z1G5iyGaYjma
Uen2lAHU+OP3ZXifa1lw++xGeNt15O4FVcPwBpDtI5B8AnnrLUK6G/YYye6Q2TuNN52/usNxemFJ
rvLOeE6oyHj2fObmA3gcbj8pti4VUHMh32wQj2SYAXV9IfclAGCEfIOOTk/uFoq6fgHSCSr2xq8y
+0grEUpeJICL6xQrGfK8x/jfZux/YojDaexq/7oOl22BeDaCNBWsmwxAgOLw+dUS1au0rDWCLcYP
loMO/9UCHaK3HsobDGlgFH4gXc+CGoMBrkveM8ONYD7+QnpBs3JWi+5DzVXzu1zHrGlRhWcvOkEZ
ABPl2Sx6RWMrvIm9MUyAWJhlBqc1g73Xeq7nn5W8UkzFFK3jzl6h8QUkDAy5AGpmbq9sI2vbPsVs
0+kJuVwfNk/nw1oAJoFFtE/5KfIXQdi/l987k8kF5Q06K/UEU529+Gic9Jv0xXhE8wGrdDDSxeVg
gOR6ckW4o8uYB5R1wGMjqSuj/4xHZBeaWq/Ia4LHIMoG4HaHo1zJnpGibTzVDvU8U4yl/qvB8Iy/
azDncrm9LNpEj4cG5GOYpYsJoR+LDAy6Rq8LESnHrHZjMFJCFgPDuDFyb25tTGxZn6sRJL4NEDVZ
1cXOUEsPUPtQN5FoN9klfR4MQT+gTcGoBdcEUOi5aKOVMRlzBBlUj3xGfyRg2V5v+oMesNvH+CGC
R+ykMHDmgUnEtAPZuGwf0Y2lqQieplSrcfSJ2xMMi0TxfQ0GipG7oEYqHWF2+PLUnwvlNhHlLQyJ
nDFHqffRVDXTYQX8pgpAuGA76GuKvf6eOMWD6FoXieW21Viq0pbRx42ewSJ0TW3FOJxldlarEBWv
2Y3N7+J2Vbn4ocp0HUOSbUDKTtGhjUGW2WN2DRD2aBTLHnQQM+WH5WC55osQeL4vGsgFvCsxdcFk
/9/YLubwTpVVgrGs8wZMTqbtI0CArFdyaRA3WY/9CZzUwPuONH4S3bY7voht7B/hXFRR5jIqS4xV
L2pcjLKY0ANLyx+YiP0m+3OQ3eItFkRAwyyCA7sTsJ0L5i4wpQcmFfOoCi/8pvj943rQXhl1xXQk
Tn0neiIx87zc3f9oyRMUh7kOknZweVFTmX0dFBKjIgQvXz6KzhTiKSraLpl7MwJxMAYTw4+b3X2z
lIHZdA9qlf3UO+s0NsCWjuqxSOtcENPs7yPqJ0gkyaD6/azqbYxorE0VwHoU6PNjcz9903+kn6i0
AUsajihW1W54L6rC7p5O5K5A7sfmr/CwtNJIAWJWYLgJOU0AbGvNq558XHfsO+VILOtGCHcwlTW1
dCkGlxcGVeU23ptdYD+rd7ns/Is3I71pEzf65F5QRPDJfSPdCOeOphG10YJRzCodv45U95MTUIdO
/v3/SfWwY6XotFEwXMP+1yiBc0cQVWobTszJgoYK83E/DPiAIgDjV+0pH6rbgSFEFM3taahjyAtm
FyiMW4VvSCfxIrdLD+bOzmu+awBcAFLoKx+9G3uhK+S529FwK42vOTSSbKrFv6QpvorSznoT0uiz
XyrCtJyIinrfLgVajJIUyWK0vilg1Tpf0qwwMRPNmDOP1EBMkgWzn+Mv1y30MvSw8NjVMWOCwMEQ
vqqYpAi2wqVKkS+wToyIavCnWzHB8k5d7FwOdxDiPAJ7taqmXkzIt0KVHWSSjmFd4fa3grHqXvU5
u5UtC9w4mBFYLImo9LejKGsRV9HmhpIVJjefr6VdLGqGY84UHf83aab9P3I+O5Xoz1b0/8jhAip5
mCwp05UEcvrjgGFOSL+4LZi9RNHFjnFAIcsC1BSz+IjJXUHY0RgDH7GiYXIqWhvlBFHJ+dJDMlX+
I4G/d0bN1sIZBMaehJPtACX01i/GLebCjYJX2d7ewPHD+gjGKQEac743iRzWslrpqTeEpIWftPwy
D/GesIsvnU28kg1+RqPio9VMAsk78Sj024jmIogBXWXpHGH8+AJqbGfGXESwk65ooMbMYjcK0YBZ
mugM0aV+weTjWA40jK8KZhuEYFNiETqYYSS4DfeWnc17QaYeTVgXfUTl0qZaguvJw1BSzc3lUnan
sT31liQqR4gkcYcyx0RM1MrBGRUtpssGOKwVcfLRu+5iLiNELLECWIwO/wj2Yy5jUdspfhozwb1K
fgUdhFtbvZ8oj8R8sUYRV/RlypUxHoOhBKM2CORxssosnNHFBkvC5Aj1LZ0TFGiXsHfHVe/vrK4E
02WNVAPGkOmCGHznOJ5J5p7i6yCTEJ3KmdfND5mhOdEo8mBsN87DwHPdOA+GWZaTOYwWPNiCqiE4
c1v1xmrvlmgIrm/YznEE+4Rp4SSyI6lxZ0LrzbQZtSaDC5tvu8A6svR4L2zv37E+xk2tKkTFHQf3
cX7qbYwZrQe7R5ezChqZtqCZdisrs2BfdmJL60wM51wyUlSKNmB0VQpwQvhR0l5yMQvaBNld8V5/
+4gkISeDSDNuAZHsjFWw7INjq3xXiztCfvdEgErYSeJa6MMHLQkbXgkyTs7Sk7wz9NVQ0AE7OPbX
8bF8iNHrO3oYQGG7rAVWHG7tqWVgtrACRh6UfXmO03GNMHYew+29/2Hvu5YrR7Jrf0XR72jBmxsa
RQjueHpX9YJgkazMhHcJ9zf3W+6P3ZWnZ6Z4cI6I6darXqToIVkbCWTu3GbttUYdas7tdad+052l
iv+lc2SiRIfSmaGiUznbFRFqhqYCeHQgb9k695vH7JEcUH5flS7xmntA1pYkbS6dK1QAQGehqkAN
WrOvlUZSbiolpOhKFQX+cjVx4nLgaJUljrCLS7MxTYSRJixufmPHQ2pJ5gh5OCJka6PRpeNC++f8
C6EbCOJg8NAC4Yppw9MjVSlNg+3SoJJfDSuHqEEs2zdywm++dhCXzECmG9sA9EwITWdmVLXRjbQn
qDI429pZZ+yp/gsrwcSuAyQ1nDiYq2fRDcfApAm6xsi3S3WXqxYorNubNNIX5qAvrOSzmXlIT3Sl
MPIYK4lJMFY7Kb+JtaWTKvzyqd9GVvtrKXP8EJehejwaWAoHHKpJUd8iD0n/UPPUy9V0x63vlrYv
IgApFGVT8GQB9nK+607Nz66NNKqYgw2HKpRyG8ngKO8XgYIXVyiUFeGNcITmxQM7atNcAX4P3bjO
16DLCnErCWzydI3xiW9S+Kd3H7K9X9ZmCxoGQ21SGwRFTfmUq5GLDrHWEv9rIxffmtAZAJQfIfC8
xx6rfW+OHIrxEcpopbEj2cLOu3AvIcCTFUR4uPsgbD4LGOxaMmLQ82MZWx5oKLZ6ObbGRrkVPNX8
QXUr6i4zMl5aF+q9oD8FPlk0X049RDFozsQIuKwKo3OlCbRf49vXb+4CAvk46iy0IBCCgbLl1ASE
QUauZWCJiw7RCgGs4naJZygoBoAoGvVWZ0K9ozswf4pR6iUvbBFyfmGRWKOJUhIAswg6Z1f+MDao
U0A4HIi1Ae2de0sfFvKGSxYA4NGOzERgmJxZUHol1xOx45WSm2stGzjU05Vp/fWrvJCdYPb9k5nZ
1WRVkaznNswIqEKpuKgeXZkbGcqTKM/vLLKI97u0K2ER8QR6LdiWc78rZ6qaqYJNSrBsyK8VJiO6
deUfiTM9VFJ3yxjDyzYFNklFJccBg8LphomMvrCUBpO9vae8YKB4epAwlSF5ps99oJsBioKiTagt
XGIXP+Evq3NiZwssSZHlVIDwxBSpXcjtpTHs88ACXw+gFlEbx/zrvDTO06S1jAFkmnnSOV5rkMmH
2PhrwarbKqsXOczFuZrdMyfmZptlhCKbPYIaGJvFeclRnsKYqxjr1SCN3fz5JPV0bbNvVqQcdG06
GJIaDTiW9KFPunXRlguZyIXr+fOS5hUIS6GdlVniDY5XZnNNqx8tXZJnv2TDARJPBTkJgJfzHmpb
N1amOoiZZAJcaIlSTYMxEWOprX7pLOuIZAy4HlSEgcs83eXIp0jOQHZ6lFlWG1dp3Q5oYTFtWpaA
7xNQxn3tPi7svxOL4gR8qqojQJMkZg2GbyYN6B3fmuG2jZ8lAP++tnPpAJ8YEq/4k6Emj3M96irB
WzW9KOHwDqwwlKhC5U6MFWGitgrS1bDEqnYhBXJOzIr1fzKLouaoWUPq+Ob3zpcxOMjcHjyk8Jau
/jZNAb+HBCuEifyF5V7wHCd2Z86fY8RFZsnk+Frq6aPbWJixob5yZ7rgeSEAFrtg1/8rBT8sF3hh
AOXAinKWfg3gkzIaCQtCyLwqph6Wku7u67VdXNovG/P6SZXjSmcc4UHaP9P2foyWRqAvfjScaQ2M
e6KuPcf7GXqrJLEEjF8TsMmbmK/ae+qrm8GbgnZydfjifvNXwGpiLuufZuegP9wuaZWaYATT9NrN
WttVyti1JnnBYV0Kfk7szIIfp69SMHiD9gttOtnTPWNd9IF1JW+GHXu0Ho2V7GcQRnhs1gl2zk7+
wZ6//oIX3NnJA8yi4z7nGuaYsdA62etTuoLwrAsPuhD/XKjni/eJSw17EmIg8zFKvSd9ZVpYZ4cD
39+RreVl+yHo7hgQcl+v6AJo+tTW7Jyrpa4YtQpbgo1P9hS/vibbBgCXu1Z2p9tibwHposR+q4aR
91eSG8BOBMsJBPYMc57cOHxIRsi+EOBdRBctCeyNiWbvsbUcOg8LaxW+Y3aJC9JBwV0HWA+ioVOf
NhHMmU1tI/AY2DdGUIYibM57RGDQlAbvoHNTbxM/CoqlWPNC+HBiWbiGT950MFCcmIoIXzTMruqb
4tbe6HBoZgdXtoSMvbBJT2zNLoyhmcwisxyMCXUkJLmEjjYLbGuJB3DpZc42zlBBnbqRLRIUXHJj
+wdVHluwjlvjA1+SnLzk106WJJ7l0+sjpBkSCc2AwIGkRdKG+ocAhkchB7s5NIBk6gIRvwinEaf5
bLuAHFVsFtH/nFlVDLVqJI7tAvhXB0bu6EZHjmUWR0Zu8ldGAlFZshDQHnkcUUs6XWUXj5MySOCM
49u2cGuRtSYBFEtAAzqiXeKm6yoH9D16XTgWF0KZE7uzzVn2tUbJhHXWvqF5EI2n34wXQegiBUbj
GmMgq77myW5yv9Rmu/hhAVNEjw3oBIClZmG1Uk5O3xkNJDSpJ291b2DgOQSyBczn+B81r7tddnnn
FXgU4E2M7aCxLT7u7HzUORnLrnPosSvbrCAPtGo2/wKZr/hc8+3z2c7sgIh4FLJfsGNATDjadmAa
rFxzL3DAhqcAuLNaKrZeihVPljbbsb1BM8YymBQwga0YkS7vzdh1hALLw3SFCaywXC0OXV2Kvk/M
zr5i1w8UR8imQJyKsegGZ4UEGboAYpror+6aT19wlh9JrGU94C4UzEMtDfTURSHEx3VVZq75Nvpo
s6VBvloqjV3erCiXGpjBQeFgnr4nkZO3ZQyz/fY4pxhUmG+gR2ZM4mX3mGdbwmCIk3e2hSD/ChpQ
DfDBOb1d2Zu9oTNIyMkolGlVOCztmHPtIvRvgC0DkhYyXOe1lo62RdSqFj0CTqmn7OhLdZWHFKVh
t9sJeP4BHG3Au4Wqq0qYN63DfPC6x6ZDOPAX/NDnZ5ltI8JVrVKdnGF2ZNhPb/GNsU+vC0/FZH90
X22sJwi37KqFq/mS8/tsdLaXWjOXnKivoWjOq42ivI3Oe80jX1KWSpILhuY9JaitYxIz6sUh6QP6
bqcYMB12rQtqmpfsxQQrsHJIQpQxvn6rl6KBT+szZzFzInNgUCsZ1GMDdxvbcdMSlaZuod5zAXR+
so/mCrJ9JJtgaDm6ADZifhZY1+t6jTMpJKnzJ3EoTUwL/BUWslPDs0uzwLQamSgOZfvS7oEDF+S8
tj+tuiC7Kd5R5o2rxWm1yw7v16mZT844ZlxOkY2XOhAfqEHow4Mw18rcxBtAaO3JEZKQpbvyUrz1
+UPOri1KckyDq1ioVsV+nqI4VF1pUudFvHRtuihku7RvZrdXBqbpnIKcFIwIIPpA4bC504AdglLC
teNVPih0ezerAHw1g6837MWXC8Q9aHFQIUVDcnYipYS2jYX+FFxS/DBs2LZev4lLEyz4HtgtFrzO
paQSvTYUqZAQoKA9rzajQ1+XlTAnpqBs3WU7+Ul91YxN9UFWQK0E9TZvkB20yWpoXNCrqD/oQi3p
gptH8gxuROQfoNCdB5pdXw085Tg8pOReVR40Fi14gUuRASglgQ3HAI0s9GVOY8vRkCRDqQzclih2
E9MHLRvuZ+PIfj49js/6c+o5S+iACxHQidFZOCLnoDdS0ki4vOop/tbgekkO8ZO2HZ5arzzIS3XT
C5BFQZ+Ptibapkicz7aOXTqE6jBIwZyJz8lXA86kVnpqiLnfVbG0VcWNNLufP9ubV3RAyBxBVBtv
1QAx+Biw3XDPD9pzvxIV9mSjpG70lpXAC5SrYRFdtWR85tmnxgY1gwPjLcad+auggnkgAcYassdp
xTYOqiEFdUfQpTwuHZqL2wk9DBwanFHw288AEg3hVa0DOBlEj/Rm8hOIwKL5CU3dtSD60/fDd2mx
NHhhAM0xPxudLbhozW5KLRiVbztfQhXe+pF88Ls0JIlLDmXQBQ0k33f5ynmnHxxo8eR+sVxyaUt/
foZZBUieEowqk4KhNGNuTYSd07pb69f5VR7U3rIA7aXyzMmaZ9cbTTUZCjw1w0x7vbe3EJhck0dr
h/E7B8R2pk9QQQg1XHeiPLNYtri4WvTXbZB5wUHNsYMgqOANjwgLhrfkVdCZpopnHegrQOxufGuT
xYD3kvMXUsb/tDiLARWdojJmweKoh/RBDhR3WNexR5irGCL5DpNQW6JbvOg2gI4EdERBeQgK8afO
MWoywC57GEWPLBQfFRDyFnRlgBSsqh9LecSxRzv3Gga4eDBZdsSBzS64SGnA7zzh4EprwZIpB06C
EjfytOa7YPFL3fhKgTiQN26ye7qugbde2sbCwhdPMC/YxnnPslGGnxyVdcsHn7TbpMB1DgLoyq3I
Lp5eFi71S1fcpzXPx7V79HplzrHmLkQ7Icix3JXkiQ5GFib36A4iHV/9D23Ozipvlb6KItiUt/xJ
8fnKvGFogIpanwditsNyMHFxlUeJUAsaA1BBPd1I3KK2NUl4r1LdgjRnP2LgcmFRF9IIEEMLFdI/
TMwu8tbJCYZj4IA0Dg60aU9q1/jR7fJ1dtSEZ7HL0PTPF+dkzl2+ED9FkigDhoIG9rylO1kNsFyQ
iRABIcoZMbLdN77CDDy+4hAoLdiIxkUc9nleIawCbopiOOpDxpzQxQZ0p+Z9LI5mTVa6DdY+P/fj
sMMB5dZa5x4rXdWNWpf4S/z/585oZnx2UHul6Mu2PS4ZwBsouJRqYPtC/snwDO4js1g6mGdR96nF
+b0ayZhWbzS4+2gw/aq7Jqhr5sNCuHleyIAVbCAF7VKMOWPI63SbFlnbm5aFRLt1XP6kB5CiFPhG
wABNt8a0XokB7qVSxvnKVECuMVwK2VCoD8wJPkrWQklGw+Sz1I3RXh/aciP3VHMBdPnTjW2hSiMC
QfALABxwXP6navFoS32WIKIOOBNszX2xkwzpCUo4C+CvC0uy8J6AXzoSdc3bNBJlExttjK8mxi43
P4DWcYmx/vq8nx13DB98tjE77gXr2oQXgEphQPculgFwK2L9OwXqurecx69tnXmvma1ZuA4ZLVuq
YohH9+W7nv2IoOP8tYELBwqrAW+iYqGMJjoxpxsvLrsGaiUYKbQPU4gpOFx7kJva2m+QhwjQag6+
tnfxA30yNwsmWmjjTmkKcwNooDT2UFmx28JDfm3l4if6ZGXmJSpbAerdxGxWIw8eMR/kfk2rt5RW
3td2zuNffB8kxYAlo9oKmsJZ/JtytZxIjnk3HbqF8hV5Vb+jXoW7dHqud+kufmIHbQXiradio3kl
lFiXzvClDQK4HlDrGrg7ztIrnlHeJxlGqVVdeF0t2qG8vZA0ntsAfzj0STCQjpsG5DinW8QoMW4T
V9iEaV26vXFT87evX+PZJsS/Cwg0vJ+F4TZ4wdmuiADzNycIugERheDrtRhAjUBWyUZnAEEbho9w
ZGEfXjJp6wAEos2Bvi1GwU8XVZGWFbFtR36M+EOQ+LnVoxXY94rXbFoUNRYNznc+ekigO4ckCiJ3
ZMNzeqGoV2hlxJbkT9calAudArFlHFpX06r9mV4pIv1GWWxpmeLbfA4rhVUH3gqgOiCYz/ZHVGvD
1NQDAf175w9+48YQswkYug+lW9/p96NPoGXr+OoS/mcez84Mz/Pw1JJJOjkjCfqWBArAG0pUX8vl
D9bnHljvd+WQ30fq5uuNND/3R6NgsdGF6iUKDrMceNKMse/YRIJ0slZyWvpRma214THubr82dOlj
Aiarib2KmY65IEhVqbVCdBnwivFKH4tNNGDcJ2vC/5EVZ7acPiNdmkewYukfLEl32ei4UZcv3JkX
Xxr8lyN6bwLDenoSUPcbLTlTUBV2oPVLPnQAVlXeu5jEXLg5L761T5bEk3yKAgZNGxVQxmAzlp5l
ZruSRkFasQV3dZagA36ICRhU7YAQ0i2EHKdmCjObWrsHJKQsXJa69V71lH20Ap2eJ90l0KeWbvtm
Lfb9v1D8Fv/46YFD+QX7EG4M4lvKPKuy0xgx6jRgINf05dQVRi0LyDd8xSmo78DitMqev94mc/8M
MQwVBiFV6WBWBDDn0/WOhVnHmETG2GwaKBHEXPj91wbOnSUsYPBBRKf4fAA5n1qw67Rr0CtJkCqC
i1f35MRNfVHHM75XnVvK4Ila9JciFTx5kcImWu8mglQ0Fo8p+6fNUkzgFCfG+IfWHllTrwY5+Aby
kCu60/H/FlzH2ei6eIuf7Ynn+WRvAsIzofqEuanC7Ygf3are9NAgHJKwXHTfEq+2fFF+MMmirJl6
5qYRaKP3jVgCxWCEFLOTzqcyankuYbopLr22KtxC2+QqBvcSCV0wZP9dhWFF/IhWj1P+MLKVrHTu
pJQPWUt34PUNCPrLhQ2K6/su5huTaZ7lXDEjdcepdh2o8qpykFJtwUNd2HoYisEIBLB4CLvnpJhR
QtVOZxTKS9gSdXk14bx9vffOLGBQTkwpYTQU7d2z/L1PdBR02cDCVkGdv+U+eq8LJs7cko0hfhvQ
aPgMDZf0LPrAjyaaDJbsa9YbGGA9SqlXgJzl64WcH6KjGbCs6TqSPfil0w1GI10r2siRgQSsNzwQ
XOXFIX3WsaPHTfloL4iPnrl1pGlQBYWsjPg48Emn5mTJYKk+ZNBypQUNksFI3MIs0n3OmtYt2kUZ
lrMtjBo/+FeRRKjgz8ZOPrXX5IxKeUYBxy4t5EQWsOB+pur1bakogGVrBJQs1errd3q2OWBT0G4a
UFlVILU0+3JV1vLMbCrob0qTNyqQOTW6hcx8ycQsleBlY1FawgQnpZN6SI0L36x4tMQJrM4vDqCp
oBaFSB4xBfLLeTtI0pJC1kDREai3zlv1NPnVbeyzVf1u7AQkjr98s115H9+lNSq9LJRCx18qz52V
QefPIL7xJx+YVaPdSVElnoG7gqtM9Sh02dm6OdDGzwJEIoHOQf45mS5pfJDNLCY0ZynV8RlMVJvB
qOpg2H/2wkFoZyeU4hkMDFy6LYLW4q6jrrzNzKPIZIJWZ1P7Re6BAzoQ7RQQyOoQE1u4EM5wGLMH
mQeTYBMx8ibHg8gaKtz9mtHEt1jkmW1oMNk1TdtNpac+uY86EMb3aVj1LABrva9XpZflwzpp6ndZ
2bG+ckmce5E6HHSDryb2057+NM54/rSzTJRqadTEOlTq8dp81I+pB8TPlkFyjHWgtio9abNUGTsD
xc5tzo58WkZxXos3VI3CpQGNh2l3C6XHKmThYulvfhKP1gRFpQ2gD0oWs83pkGzCEBIOiHZNH+zR
bW+sZ6A312TPIdTiTchtFilN51cDuJaQSYhxY9TIMOY1e6tGmzLkLjkwNvUaaolelyRewaM/GRcf
rUApFukZOs0QAD09dtOgqVGnwIrR7SaDeVKjuaOyOLZw9gJBNGRDr0EMZ6LGOEf2ZXzoM7XWWGi4
5IreWGG1gv6na92qoVAAW5ZCOX97pwZn62q4mY/WmKEgLcYEhgNPCzevH7++A475yedAEaVozE1j
XfAVKGCZs30R5UxjY3vUIeoDB3OEV2B9/i5dF3fZk+CEBe7toN11HmADICEyXR2NZ/lHSeBEl06E
WNAXjzKf3ynKuKVmWZCwC+2tAkktMRMKVsc/ee0dV4xoEZcFwANnM+O1FrEcytAouSuZNYHVLUre
2kobh4WQ5dwFilf7y5A+C1mgwAF0BpKZMN5D/n0TraaNgKBm2+ajpRDfRSfQ9LtgFPLiMYTEAtvl
N/Iu9/ql2bLzraRhwhuZB5irkNYdg6tPN5NWDyMZJmylvHrI6LbB/9UXTuFZO8XAnfPJxvFm+mSj
09tWQbBEwrK8NVdWGGOqh3+zkOv8FPqyEKWvveUK3llceDQLaLFAEyICnS8t7jR1YlEdh+Q1hkq0
vdUEstnekP3I3ExGe3Vp/5zlOnOTwlN8WqlmS9QgcROH8q1cAwqre82KmMguoA0g+p1oH6ViqAfq
48T/s4OIc+PiU38yHg9SyoCvgVfgtFkPKq5VHjeZ/7VbOOuozMzMh2JzjfTaWFQk1A8pdi6UATCA
htGC58p3IEikfViSq999bXQec89tzuLRuuvVOG5LEkb9o07ugX3o4GeiJZDLuSPHRv21Y+Z0slFS
KJxVOJakxtRNJ7vatAgnEY966soMxKMQTkZZGcnKPFthJfLUiBZQFwqbykuF0MkUdAUanBkI/IWA
1jhdDZmvBNHzsiO9cChOzc92aKN1GR2EeeeeKYfxlQqNFb8NWu1BqP8sH0NxS8zWCzpQ0YAzMeZz
hjlLDWR9Fm+yUGPN6wh9k9xc1XWxrpz3qJ4W9skZwg1oL8xpQzoJRKRQGJ93pWPNZAUoc6Wg+lmC
hDQJslXsK6hN3fwBN8g2ys/8Tnlt7ul3nbhL1G7n+xTmjzgwsFcBvDG7MpvcKLS+HqVAGdLQIdDm
bbaqAfgZGZYwtqJycfpeEcsj37UNTFejgTAzpQMdpFMHGpYCY8vWAjporMyQLpOKi1hsZglBDZRU
MZ0EBvV5GazSUw4K2YiFmdG+k0lZj4xf9XHmjsMQAibu9zRzFXVnDrJfSQusF+dv1EHtVEDcLBwM
KPDi4T45tTGBjmtlaCRUjB+Yy/Oa/hZ5ntcZxPvaxZxfhKeGxIN8MiTTaMQ0JgyxfKsUmR9lD4aV
LBg5PwxiYhfhBRokOIfzznDdskhtVAu+M6+9ephWJnhomsG4oupLT5YGW8/dGYbgQeMCBWG0ImHy
dEkjj6RKLjgN61JyqkOi6dmdlTfaEmXVhSsBXwjT/ihlgs4Hve9TQzbNqEJt+E2R2uLOc3t02X3m
FZtxLzA96cG4+fprXdgWorCH6BTHHQiNWQBVt3KTYxKDhkayj4BaIOUud56thi8kq//N0n4ZmvlL
tYyYrHIYEjR8yZUeDGsd7lJZOVBDAOHZ4i2+aHG2442oG2nbwqJpeeUGAgwolE7QkE0OZCOHrRff
LoYt4m2dnnDx/X4tcrb3OSqETOpgUr21VwCFAazPEKtkNwTgoeUZ2jMQGmCrsIfGJ6giLQGHOt0v
U2r0U5xMNEw3YoTG+EEhHX6kK7kpV0v8rOcXLoxh5gqzkApqnvYsdrBtrlijo+J9jhiNn7YOJZ6q
7JkGDW37rYqXHPMlezp0G+H9obQHwfnTxQHbU8iZgZcJTpRbGcO5tkfWyOE35a7B7a6+lOhcbGUf
dIj/KPL8+9vwf8hHcfPHN2v+8z/w329FOdaMACB++p//eWBvddEUP9v/EH/2z1+b/dZ1+ZHft/XH
R3t4Lee/efKH+Pf/bt9/bV9P/iPIW9aOt/yjHu8+Gp62RyN4UvGb/+oP/+3j+K88jOXH3357fc9Y
7qNSWrO39re//2jz/rffkJ6oqqjd/ftnG3//havXDH/7X236//4v/q234uIffrw27d9+kyz9dwuT
cILl3sFXOtZv+48/fmT8DjCNIVh6kPSCnwznJC/qlv7tN0X5XQGQCBQ+KJoL3w0X1xT8+CP5d3Sk
MEiPv0G/HV2zfzzhyff69f3+DVjwG8hNt83ffgNC/eQsGoYg+gC1KPozCtABuHBPt4+Ua32Tq04c
qJh40N3M5vZdXuhJDjiYnawjrSF3Y66VW9YON+iLZ2voX3RuOkzDGtSottt0xo2RQTEgkcFj3etF
CMVd9QpTHAAts6TGaEMMaIULcj76YClVvao5kHWDPX3TEcCsIkd9kCverrJEF2PfyTdZzsddZoo2
OtBGLxl1LLRIoD8Dwb5oqw5SDUbptn6gBkf8ryRTaGp5t9FiuXGnRK1DahmVF1fjvYao2IV6VBno
dFSDkjrxzUChHjWB7GwbOYMJdKRaaWGPZukjh4DlhtVjuQWPYI58qitzIEarQn5sJoVPbq7LXkb2
gCKabpF5Q++86kk3rpn1mhs+baTdaAQ5CGFMSkNdGoNJJTeWM4KXmoIQc7LdCKCxTT5Z0x7wX+uq
SmIOyan+54iyI/rTW0uJvT6VvbxNXE2DoAQHzqAihmuQepXG5YAx0hpCWFS6qao+cdVRa91Urr9T
iCQGY0KqPRuBuBgQ5FMa76km34JxbyU5KLAyIyqDMrNRxgFfmN1NblqhzhInw03aZ9ek0w+sytZd
BlB9PTlhmZsbqfjWxKanZuA3BVg4allQVKk3ZFC/xkRp277UaOZJoVVv1HGj0Rt0TT0abVPOVohn
XM18nJQrS96P5LYYHzuWHxzACa1oF5fcjSSvG1JfiowV04KoPIxgkyY1eBWixwES35USJAzifcm6
TsdNzGP0dbRvjf02TLfEgDqtQhElrtFVoqonxeuOoRmdg3cFxGFvWtEgqxrbDXMkC5+5Nd3Sybze
qD+0odzqjR4AqfuAX7uyCwnS4t+KDrUPp3O1dAd2+G8a6UA3FbvSeM1aupeBRSjxKGqn+RTTTxqX
r8ykGLE3JZT7Uj/vyXaYzH1f3irdY1StM9WPUunaxsRLpu/zavC42m5KQMAk+tNR420iFeuUPdfl
jSyjQanieicv8VCtI2CUm1baDL3l6hpAFxQc0dVVpUGrK+b+GH8nUChr0+lHlONa65yNjeHmyUjW
A7fQZOgA2S+eB5wsG6El/qKQ7CCrH9J+cjU5Con5wRGotdAttDOv6UZPi5VVlfabjPGtjWZT2x/i
/KdsPVr5zkjXPWj/9OogGQWSVMlN7JWSPUfFdcy1h2p0wkbK0CW6KvnKyL1x+KA5ajvabVEWWzsv
fuJvMi+t+XveD0mYU/uhISqUKe10EydpFfSdCiVpfTwQq39PjKxwHSmegkbBAeQmxA8k0wmhuLW3
a/qj1HPZ11lylyaDAtoN0LRkcY6rLjGkrSnFimvp0ffJTgQ5LLh9qCNteJofdHkC0wrU8rxE7TrP
BO8pRrx44YHipnBTyt7LMmH+MFQbItuRWwIu6lLdAcGdfciYdkut+IdTgQQsJluKHzXO4LGOyR58
bOc1ctmHUZJKG80qYlclO/sxNpgF2ToWe3HhtD40AV4mSQrqSuGbwpHehygDvpap5u04IjTXSQSd
Z6BVkHfg+9YJbvAyD4oSFD9lPAQjQQFL19tNKjc8SO0ek0VRzJ4ySTVdXneQGdHy4pmSGADaIk2i
w1D2WeWz3tCybVynq+OF97/3/28aZp0Qe//3t/9DkbLs9fPN//c/+XXvA7OC0ououUANUvRt/3Hv
m+JyFy3qP34iCvh/v/eN39E9wHgVhCkBARE4nn/e++rvmIxGWAkenePv/Ll7/8hH+isGF+ITGE5G
SxnkUbaJhsispp+OnDqVqvZgzGFDWCcEs3HOmK66sse8AiNFu6FNLF1bUwfEoMZjCAKqckuIa9e1
s+ug2xFKsaNtKNhcXa2IqO2WWjcGEi66XSfF6aotbC2BaFZWXsVSm16PrZNca3Ak6tiblVvSV8jw
8ie1qDR5WzDbwd1O42uz4MOaUz5u+kqV3ohhdT+GLiOhYFfnkJmhKF+NqPEcoli7spBIrKNRam+c
6TouDXcA4wDtrqxqGL41pcq/FdpNEvU5HFeuGN9rJ0H5oK/y8p40VvXd6NCkYbZUrqqK6zdqT4q9
ngFAa8S4E0qoAiWx6VxJDa/TrYUq+x3Rhiic5OIZyjel20iRChqAIbdGEeeYd+j/2IOXVU29ETXw
F5Yl0XUTdVPl5TxigLg3NmQCuY4pr6Ax8gR1YUfKVqUKZk3XydXynpey+TCAdW6X6nEDvUvVGB4k
6vAbA4pTTTsc1BETJXpFyUtlVgRTwUU+Dr4JkU5nN4DoInOlmHVXxHK6e9R0ckRYYGdZxb3U3wNY
Wu6zkWBSo+Vbmar2dRU1zZqpa1MHsT7gvBYWk1UgGPedPIZfokD2bJ02pfdAt6jBENGIeJCkUgff
afrxsVaVIiSo2bzkqnKtQxDDMpvYLUgMmYHMap8raqhPuK25a+Q2vS9qK/Nia8xDSdO/oSukrLhO
9J1Ks3rHWwZWOyNp/ahI4w0Ht9l3q0wxpQWS+je0iYCeo8RJH8ckS9+yYQSFRhOZk6vGXLqnlm7e
qJMqbQ0nT/yJts6L1tJuU0jqZAUxFPIQ2UUJvDq12rXMwKRXmmV8ZcUgpNdyqwFhRi3vScdljMJp
/fjaQIzjnUZxeigqo9rEjdEr8NmVsbMHBwEk1wriklGOPdSO0E0f7XxVdxVF9FMXqMVDYqLdyHSS
N4Jiza8dlbuqVSk/q6FsMpSWy/Fdz1s8TImPAnrkCKoeetnge46yuYLAXvmRopn+SEY2ZoipO+Mw
DJFrGmkUxHWllm409BWoYnjT+f0gYSSzo9k7CLF45fa4ffaUJMMDhDXM75GSFnelPNIbWWnsa/RK
E8cjiWZRBBlpHXajphwQTCb7FqdGDfUiQ0CH6YKXKlWbg6Jjir9VukRxc0mSMRtSd+VOq3g2el2T
ELaxtFa6pkoVIR+VTOWHwQrc/J1+b9nMuE3Y2N0XSVsiAbcyeh1xOt1yrlLVlQuiQH7H7joAavQ8
ve7jVNo3HOH5ONRqHCAYru7NTu5uIiBJNgJT/5xNWZJvbDMFVEXvWT6FE3ckaJMoBF183Mhm0HZp
kbsxJnf9rGr72Kv1WH5UJTl6zieeQ0TlpjI4rX1ztOiWjAl74plD1mZ2RBWnNEBllezkMtI2scOi
Z9lGphGOFCXJtimzlZICMyVr+QOLUvbUK8a06RJuEFej4xQ4wAt3HrdYi+y8Bg3g1Jbyg5kZg5tT
QDS1SK94YDZZu4bilT64FQBz7z2brA3idEwDdVURghOv3ZhRX9wQk4++rPAu6PV9SyINjrTV42id
ZWX/Q3UwtRg1bcM8k7FVEU11GDU4x9VkqnfYGcl9OUzlfso1SLxBvBKQhqzO7wfO28ytEif5nnfc
8uQSyVo8fa97DULhZu21iUlDCk8+IOna8kq3drS09CBNkvJWZixeZaUF5HoLfxXGMY32dh5P32yI
rK95mSbfYpNFtw4O+YMzjE9Fk5iKpxXD6KILar8ngHoyV00b8myVHVhxK1kBx2pdmqBaizJXbrtx
mxe5sZ+Sqf3/7H3JduQ4luW/9J5xOBNcNmmzmWbJJfmGx+UDCBAECA4AiL+qb+gf62sxVIZ7dnV2
9rq2ES4zyYwk3rvj3gkEZiRJX4TVfw808/oHoHHtLcP2/1+PNLdfRva//uMXNOPPn/prqsl/u3L0
fwEWMcDCv4aa8jckoQIfhXoV8BfQjP8cauLfcrD6aA3HVINZI7xSeH+CGeFvQCTw7wGWYUwC5JLn
/w6c8TOoDjADolaI5IsCIeJQM/5qgvE0QAShofEmU5DFrysmkodl+Bc661/fBFKSa8hsApkctLpg
f35GTNDB0KBLY042izgF5eeOtofFzZu/ffJ/AjV/B2Z+gWUxn+GzSq8WgyvkDDneLzDiKjMRTBn+
FL31u2Jn98nZINLE1aSyd+rpXyueMY/+BMpemwwgt77+TRm+wl8DcSaTiJhqaO8CEFXlalvoQOm/
kjfhFf/F2/wCV05wjlDS23nDEGv4Hq6L/TTgnj6FmQ1elsh3R2Bp9EaJdtnkjYaFFb7PXSOBbAY2
6ipoSOmhy0p/aUipto0Pw4epycbnUahyx3BQjFtko4tzjE3sU4YsNei44k2x5vtltZ/Kxp+yaUL8
5Zov9j5VoTZfy1JA4EGT2AAjGdu09vAXX7xmABBm9LSJqk+MegD3Mb6luo++pvECGXOeJZg2fXGW
I3XHeTDNHgPquB+GoHtOMyueOvQAf+qCdXou8MKHNc7kpsnIqGvWDmdN3efFrxVk5nLXu/5t0bKH
UjnKzXtBs/kR1Untl8VN05G1yVJ3rOjvh5jp+6JvgJ64YqRPMiQYLEXQWyRWBwzdzGHy2HRpJLc+
4OBdaTL6ymR6fpC5zW5hLeIvI0IGbLWo4Wa2ILYHWDygVMpaNAfDxi23Ou/Te9v7Dph1M9qnZkmL
vcim8cRJF2/t2Jc3Vg04c6PGBDUklUjlxibscbkCHEO0B2jRAwKdstvSzegQ1asebxvM1o++93GN
vaOomnLAzDL08D6dTNF0z43ohl1UAl5I+Rg8D32pXzo0AmDfjmAsXlKDMUs5drOKkdw2QvKXdkwB
sxDbvERCT9BACVpMlQm9qDQAhNe4MNFjHEvb153Os+cpa0K7XYyDiEBoHNQWda73DSQ3beVXA1iO
8fIONRJkE2cLcBPJZvNU2DbCHFrOdclD9z1XAf8h+rbbBwvmPxIP4xn8whGVQ99XOBV7E+7XOHwu
jZ1vsThVRIivGtvgq+7R6lFRvKeqgkY1xWlcOkoQaG5gw191yWiFLYe9F0yfZ77iMsuMpEemU602
SCifP7WyzEoMDRQVAwWed8c4EcHr3CoOCz9poCbPBHTnGMiQMmWGBU0/tLgMaCy5t7IEHwf4MrwI
i9gZMZtXQqNnOtnjoBLsNH1/bx0udy+ugwusThUNR6hXJuHGE0Iiijt8PeY80ok9R3wNXnKN7ABp
5IOeqauiXOYHHbnsSUjPMzQ6Ml5UFrazpnJqQaxN4DRk9wN6dB9sN8U1z5bydWj1KQgiXH0LW+Rd
LznZp9HYf3JOuGc8jltRdQHfTbjN7oPBfG3YuhOe3VtT3g0dQmXbOQVa4hpzr8v0qHzSfncdlt9N
PqLStgLP2+/WxM01hM9pTaZnZ1peM7XOm7id890yxsPmOvesgt56IGP3CddvHLVO276P0SE1LG3d
BfpTQrI6Zq5ux5E/tgyiTOSOXyffYqP77ARKOzhScFuHWK7ZjyZvBqgZO4yQfYAAxzGfyWefUuRL
zL25W4wGPNx6+bRyscXXDXgRgddB0GL18ZOCQlXvrlBe0Pu6hQJm5gbXrrynNvjoovd0iOrBn3os
2dDvV33/oMpJ1LjqbqahuXQxOoLnwFXBUGRVMAKGHe8Wub6sLfYwQGBZ1fbkW1qoXbnmteYoxWgf
RzI/UXbnSLDW+crPeK9qks++aDfr8JQAQVtCfenRsFUP0DT36kuC/b0yvcHDwCUHS0dExMyvvgVU
kEf6BsZzVmXpVzQc1aBQL0uI9DHxPcYY65dvqsCl4eddLvtvrV1qjxYYi1OvVd8btpxDSHDbXD9p
zMVKPxQC0QZzgMcsIEiMzJXhH2Mz/GiuCGQ233bofoTgdBdf43gdQkcDuxkgK6x6VQKPVJuVHAC5
X1CquumX80K7vnJi3WZ4OC+d34eouJBlflJYnox4KbtCAIbt7zqm6b6g/alPy3MxywMep7hyYC8J
p26fp5+D4dK5W8ltndrkvuVHPQDE5cM+nZJL6x4aeR9yjMwqDs+GyEM5JMnWl82j5GNXC/WRh8u7
0MVdCDQihkUCsIyoszbO6z7kyTYHQ1IVJL0PR4NtLNmNrvySyRL1WiW+21Y09bygUrv0yfpoHQ8O
bdfv1ILMrmw0WwzolSoQ162KFPGeCKD+GvMY2eTNED+qIkCZJLDuoh1hmWmT6Ygv0b3MyGuubNEj
eUuw5B7PoFMm5pvUxO1+9uXwvhYzdDW9X4BE8OYd58zLqrLLJOj3BBY+PA6GerXdIWxhlgB50Z7s
0tQWsDwAJj3VmsYfC2vP7YSJw0/9eC9W02PFHC/lBHUC7r+jv9Yh6C5lO+tv5jlF9uDU+B3PC8Qh
dm7aoDqZIljTv8QjMovD/KlhPHmcECePEoWm6iD9rkngnoKiHOHggtqRBvuG2ZqVb2Viq6RPUF4i
lg3hekRI1fCecx4+Q7T53kYrfHTgT4Q9qZLPh7WNojvKIjBTnRGgL3DFbkScq01HfclqPrGpdrR8
Aqi8STFJfOpngySJ9QsWn0d8bbcaV/1gEDg4TevXbOniJ/hVQqAdjL0QZsqKYwfclAgj7bAZ77Uc
Yxx84bzpAb7nY35PvLCyynEsVqRZ70wOCIqtXJ76zq7nNNL0WXmaVyZeHmaKCLPuFKWO7BMvCZY4
ARx5ml5y127UsIkY7T7pATfmTOLlTmAz3QuRVMh8IxUvcevpZofP/ibP2hs/zvdJx5/AdqLatI2D
x5Dn96CxQjzykacylu/TfIPZ5YG3FhKk1QyHLm++EvLqQpNUiUv8ia042ELK8RBdqpG5h7J9cOSC
+7nGwe12nuH0TySxFS6SEwnKd8HSqkvc/czFGxKqqyTmpBqj4LPNcFjmVpwGwNrFGN6uc0xPCmWJ
F5I5KIQaKtHpKdpz4xNS+QyGjyFHZU7rUb4ige7U0uHhhsaWTZEZkEHlWB5Bj7lNxNXNNNPicylI
WHvlDYQmdhoAUehCVMCe8B1w+FY3xVKYp7FYEowGER9xFmZxD8IJVkEXsYCBJCJqH/eRxd8Hwgre
E2gPTGE3bauQ5mSC6QCsKv8xyWJ8b/mYvDqUO1xCBOfcoPx52omiC46RYeM2URyMURK4m0HOEs8v
rd4bNRQn32j5FDZwOiWe8ptsJgbTrYhvkBNO0FSJOataEwOEs8w/MmL40et+OoKWUJu4WERflX3i
kBbA+xJ2iCGuCck6HKjXrCCdTq4SJEoPFLQHjrrB6NcAce6vUEmD8XNufMVjF0BG4EYxntBYx6Hr
RZG8r3qvcAgk01B8SGHydzcGChO11PxzJ7OU18sUg7QTBX4P1gTbrpfBW9HaAs+6WDdPzRgUn4dM
5rcTDTB8Li7N3kuY7N6nNrO3SWPLoWqLdd21kUSMCEk4xbmwQLWcrx5BZTIM6Gdp4xiyiN6ORzvO
Zd0IyBERFgwedWqFlrUOWLCNPdzqjUmfc5ybNw0S7epF0nlTBC9OJ+e+54cVZb/PqZDrLso1+KFZ
RdkPTeL027/Y/X7Vx0Coee3DKmBVuC7Gv6qN/mH5UkE6wfQHnterx3wqtlEodl0foIWh05sOCMjG
DfNliJPXbAT7Hmj5r9r7/knB+esvc90b/yZU+9Xu5uFI+XfsbtHPggSSple/G/gRkCegzSB1+Pn9
/uE/wxTH7gLB4QSIoPelGGgHoJz7tueY+TFB/T+a0X7dUP/4BVLkm6DtLIKu8+df4P/TRnjVVfyD
f7n+mb/b7K7wB2QF0a99Av/wownjbQi8V2/dkmxsj/k0T+w+DqC8+APd+kmt83dQ4dcV//qeKBhK
oEPJUXh8RW/+/lX+bLPrinXTpuoPm91/M4L/A9HhEGtfzQb/NYL2P/svXskv099pwX/83J8YWl7+
hj0AeeQJwCNQcNc77i8QLcX/SosiA7iUX7+eP2nB8Df02cK/hMcBpKkQcv4uTfoTQwvS3+Ir5oZ6
DdCM1xypfwtDQ1LaT5cm5MSgJnP4F67+DOB4/6Qo6wybRMm6TaJbfTfxHuJ3CB9TDY4fK5ebs5PE
TiE8As36YewrWIvB55g5c67KsGf0Ph8+Fypov7GOFqwCjYclUnja+Y0vGH0M14a+xNYtb0Mz6E+D
W5rLPEDDvhmEoe+QCsmX3HpMrXTl7pBojAa5j9ItYqOi04jzGUd/Wr5MKJo6N6lsHrvGTO9+Vk+L
K5MfJGxZAOuVd7s1LWVT+3Ad7nEWXyeC0bxjiDJvsWEZsOmQTFs/tGa/dLo/NjpH7qrNInUcaQQ1
ygyz06YfVHvPkB//Oe5Wx+t+yoOdwi67mYsMcYicDQ8YtuGLzdac3oN6gza1Ca/KgGyNPybZINqe
Gtc9zq0ne9mt9DWYZ/No+nHYNWkbY6+NvnmDRbsGQQNjQ2kQVj+SEpr9tadPNkutqrrZ9sfASfs4
loV+UBPxPzSN9B2qw7DojWMoH6WT2m+9XHZB4NoTpFlsN+Y8esioWM5NFAaXDC+JEMklCp8WwtRV
45TFh6Zz4hgYPd4zswDPAQZEX/zaOVPPesbI25RIKFN+Pi+BEi9CaV2FNja3JfxFL9rQ4uBTnW0L
bhRoWkbkWmkHzC3DQscrTwr1hisv2zrZDfjk+rXBShxkCDLhrgDmOI7tQcB3cSl5vxxM266QiWHG
x++XNuSM/EKLV0zhZ2H5sHJIVgK7Y2HBblHosZwmpcij4nJZqnwWKq/CNYteOagYRCUXy8ororPp
uMaD/ZIQlm+5G9anLgoyPH6BA51BRCRptSTEnyUrICaDCW+p+cyLtzUU/c0k4uGmSKf4JmNN+9l2
VxRpxuS0vYr6GszhWYyDuZW7IcEa60ePkN2ub1+iCK1TtU7aNocbR+9CEjTnKNRT1cQlOTRUjQ+r
aJEfK834vSS624VGo/wkSpRB5HvgoAAbiU72Y4lFGROjh0uSFUlwJzSEYZQwuxmRiA/wcBDtsaB5
dhTLvCJKwLWWgqZq7dEP6N+xzsV9RTH2PbjYQ8NGomugfR+/Z1d0IQjBHNYzQko+5nmJbmi4Mtxg
RXNps4zvS2gCbwpEF7+VsSvu8d5IvA6poncwsvlj6Uj3XKwFfU7Cfnmc83S8YXa40p3I1fsMWb15
Bd7Ybear77oJ8CZYC3d5uaDyzlHxrIemqMmK5nhflvJCeT4D10g1vWRcWVZ3Db4mLZjexapvcHcN
np0UYd2Fhpl6ZwQpb9u2waZV+bGY1Gb2nKoNlIGIRBGuJH3lrezae2OL5oHRQLzQPloeUszIP2IL
xq8msfnIx9aD6xXdIePzdDOOOUHDD2pGQFKGyRx9UBDpJeBc62/nJYjnzbD2GL+uP+d3Zaix07OB
NuLg2iRD2Fz3MY8ZYkQbBDkcGeSNd6nqIECezKy3kLLX1ifBPiiW7i1SUXwwtszuMtWVQCVHrP6v
nZ3jEFV9ccfB2GtxatDSBlgqfWtHkt13fX4xQZlfq1nt8tkuCiR3E/VsD6DGfhm5todJZM+y6eBY
Zll0rQbn7fzQuAU1hkkK3x/r42XEOj3yhyTj04MbqYdJMOD0s9MpQFvIPvO0GtKsxDw6TfN7gDjg
XaTX7lbzHmWWRREfSokRdDdF1p6ZM0BewrTDv9TFkoOLp3FSIylfvMxYWUmVhrN4mAdJnpglbEKZ
aZ48FEGigGvNRH7IocTzLJ6Cx3zEhVLNBUVafRs0j1z25JlnluXQwlm37aRFgHQpRd7jiRcl39LZ
ZheHGxQ9TWw+tFD8Hcwwic+ZWjtE2XrfPK+dRHd4EgULLi/4duspatYNkbY897wJb1mvYILOmuAM
miLbDGkjbxhJ2LYVovtmctPd03JqYSHvE3ZDjO5r5DEwU5FlwuovEn7OCUeieNH3H72FWa7KDa42
nqd+144ehUqJGKZnVDpBeZsK267nRC3QUbNp6apCrelXlzbLJYoExAVGNDD5LdJNP5rEsB+MMX/O
tSZdVbKhPEEQOt8WXSROU58MB2AtwIz6MAQrmwwrlGqNJU8lpMrAUpI5PQ2ZIwe/rPEpzUXxaSw9
fWmDBJiPn6ZvQhD/kALXeAo6wW5biTsa+8XUf1LDgnoYTxmK5odRv2WUgoxJ8Rw3kNs9W1yGgLOy
fk9o655aCyaBJ+0+Xw15wBOywcaGpRjBQQCP0W4DnKAqnJEfbafM4XpUHrzL7GsEtAUEO/SYp4Ui
Zzpop4hWTgdRlY4LKTAaJPLFNgOAx6Zv+Sltxw5OHVuadzmNk60zatcHxqO2r8vB+O/ZgCodm/tj
s9ryLqASDb0SYglKmvERlDrUghHrqmgZENOUmPGGtwjFtXhRTlP7DLkW9PxlZqsBaiBAxU66TVCw
YiMb9CxVydyXARBu2iG7zZjb1ka3KgOmaQbXHDoh2avTE1AEssrp1fE2PBpEHKG6JJlqYfmEcCHu
oCtuV5Q622TwPe7hSJ/TdQQSlUXz+nU1RXhHSVK+y7KcLzIO0U+3pOXG403mWiXy5LsO6FGIMjJv
192aBfbCuymHGKUc7B2dYDfmbIEEoDXiDiBJc0F5E4gexAfCLCo7a678D3UvnrrimyEJgs3XPHwB
Y8gnfKYYCPZcF1+zZGA34FhuMQt2tz2KSy9hLsmzbsr0fm34nYI044Au1+5GN505BrgIId4qP6Ju
4ndBS7quChCIWqezEudZG/4sJXSX1YIMHQmJDnydWZDiOk2BXYOdUc29Cqb2ezhS/lGM2fTDx26B
YE3nb20AxAV8yvI1RW0wkMOg/OLjWMk9nfrhNBVAtSG71vWEvpxbi49xD2GTe6HDRE6M5OpFD1n6
LRazOqFLCgygctHtigHK1aLU/Wtq8kcnSbkCaJMN8N8ISDikR/ED3HITrMWI1m8BgVB3mxLqkPjZ
ivw2WHmAwaYPZXwnU3di4KWPwPSeoULTe0CwyXZMgSLJrICifpJ55Tjv90WQhnv89uM3GUmbgIhN
jlj43Q3gi2SXpHzdxvMURZss9dNj34N1xy3u3bQPJQ6GjUzncK6dFNF2bBfxYIV0X1MA4apqhSw/
l20ri2qJA4bkJ+KheKZ5PkGukhicTklxgq2QbIpYXfu+Ay6/s6GHhGwoAiDuI6Srfp6DDJBKFn9p
5s6zOgza9cJDL79K3NxnYG3lPlmS6ZDhnHZVKiNoZyLD0YTWJM1Y6TnCrtAgBmIfrpCu7SNK4iNU
z8CZwfxcbJbPSSVA9h/KFlhWtXZ+eGmXVJ+5Dky8oYKPr+VcNC8+L8dbVbTp7RTx5EEy6kFmGKrB
Qk5XdLzro4+xjDBxdCxJz8zIA9jkU+nLZK3HzJlTw0iKhomBg4RLuMRHsQAVq0u2+LZO89HVMnfT
C5RlLt6EiD896CVKz0po/4qbxn3GEZT1uHBXQDW49swzLHnycVjV/IUFthhqLXq3RYOgPrrOhhfw
sysEcFhNdtAxG3MVaZWgefps3KzYEDYcRWNtbcbB16TT6tLNER6G0Bvi8nEjORSq7F8GS8sKkKbF
gAy5zEePyqdTH7HshMA7wNOtXLSvoYXWmxkTIgXjSSFbSDub1WAiImRtQLZ0T4EXqHbvlES+f+1R
057nGKKmMTl5kwSPfRh9H70CvA2UDQ6LOMAb5iEQaKHSFnrQadCXBprOOxolS3elkJdvNkDQ8cbG
KBHZDNLPzynPAxDVkc0kzAw9bguKN8+3S5F7JIj2jcnB1uGwxf22Zqij6MNmOcweBkawForPNwTU
9kY7BvpmKf60mf83bvEnbnHFEP8vuAVsTEov7Cc98x/AxfUH/xL/JL9h47n6Yn+3JP1ubfsLuCh+
g4eJANbKEY5ZIqHyP7ELgh8C1ARTHAFvDlwDLzj9YWXKfkvRIx6jIASqoN89UP+O+Ofn0I4sI5BT
IxAFyQuALK6Gq5/RrbJfE4D/iqN8zByn/Xywu3SHYejwt0/m/6DMgW3wJ3yEINkNAQ/oqcoRJxP/
c033nPVLhCEo3kjjPb8J23R8DRkg49q5JTgLRB+JDRTVy83alFPVF+4JWIa9RS17dsaTrXzqCozW
V9XIyRMLa9WiIbIUJKXfI1zlAOIN9EvDlK8vOPoGuRE5o7xKqFoNyNgcjgWXg9WbkQ5nY1Z8IARV
gPhHP+gnJvvlBoNxd7uuiTqGvJEbMjbuFtFo9N6PnTh4o5ILjOPglwrWX8YwBXYQJuHwEmE6+hhy
oS5m9gLOkbwd76fCuKe4AUkbCnbDR9lDapnNJWwmXZAJUHxkhktjnCcEC3RluPcmKgGiJI3bLtaR
VyTFyxRek1WG9cSGAZWpoAlxbES7QXcLOmH7JsGSRpaXJA8sQU7fOmNWFrG4zVt37yKkjtVpyOyr
xNE6V5BurrReItot0AgbbjakETS95N3aTFtw9TmEKr0AFz+hUMJup2CCd23lXVIFRCDwqstND7fP
LF/bZqEPDUbjC6L2ghRhmVeh+9Tgdw12nBSdqlfkXPBKRHN5dG6edgQzQqfuEtXVc1/It3KUy5aN
ermNc5OelmldoT+NwxTGIbZh3fwNCiZ8W8rlt/BqR+KIiblD1mhE8x+4nqEq6CeUA4yAkrApd+Km
REjvQwLjGFYLM7K2cjLgz2Zg061F3uZD4pa0hvy1fML8BSuM52dTtN0j65P1DNgG00QYD+IhyBKL
bJdgMU+oNLltJC+/DW1Azgsv2B3gvLVu52x9sIXkzyvOkEdIYJr7InYh33YNRFCVi7FhIPkibT6i
pIXfB77sH6MT4svUUwQpLc0SfSMjuFXkLaw3/VK4Y66GhlboRIPtBb41Dt/dgHKfgKbLVaSk6H0C
3hk+Xyy9OwxVHa/GOBsQyFh4SFtEAcAAn/Z4XFEoCKk/1fRk8qZ8XpLV361D5qH1HkW/41kBHER5
EkfQDSvJjsMY4i8ulGlgF7OTym5wVfHHuE3A7XrB9U4gL+WSg9LzW7YmaBl3nRCbouhAPPIZd0Kd
TXDTVqaR+jQJHT3jbmcgGgP6o1Cje+RjAWArlS0cpRC2vAG8yL8mwWxwQKHGmSja7PUkkq1puqGs
SO7Adi8Sm0nYjC/CX+faNnQB8BgXPqUlRUQ8fkbez73u7zMDNguy8eZzWUj/Apd9eYySpogqYbEd
VBx7wQs2JX1q8PrAR6dg4Hth0+kxZWHe5VCkDCiGbxCBs+UmCB/gquJVKFTwOI0M+MaMRDMXmxz8
8cB2i2zzgxDmHTECyEGzZXEC59QfGlXinkb98HN5lVMv2YIOSU8wxneE1nBxsgsQV7aHvg4EWt+2
QLHI+6CI+DyUOj1yEiw1kfPdqBWpStK2F4nfpoJSPNzBEgvzCKLBIIIKEHTKyzHbsmTJEAYWRrSG
Lhp/GiRsKWIxBWLXVAyVTOWHKHvEjv9NAiJQdSp5cIL30ZwkE+FmVZP7MZWm+CKiZPpUYvbZAvyg
J4KagetaaIvNEvX8OZatvB2iplt2zAQz20UrRNMppPwM6o0JpLnwXQJpD8nD+xi0+gHIafHKs3yH
uvAVEIgYCNQRDX1bac5fiTTC7xY8BtYtNFELNgagCeTk0e2p+zzcFSTYJ0DKJUyv3YNStsOKHS1r
hdsOzCxiv6sx6OI3boqXNek/AoGI55wntVvaYN4tneibWkMyBkATgEoOVEhDh4sxqvHYN5ODhsZB
cL9s3IjnZpA6dDokPntNoP6eYeh9R0dIvNaUhuoTFQKwqpjI8D0LlmKjZu8+xc4graxVH1IVBxhM
ZbnrQzIgstS00MGrp06jtNDBNHNnPVL5fSTJkWTzAX2Rcb/xJC9vJh0hJL1p29sgyts9RF39B0+i
4dzkaOZLsiGpk861T2XzOwLJ3bznNAlhRaQZVDpJ32/wisFmNAqLTZYPNyzqn10poGwsuSJnASfB
PqEdwwxNgx+wT/GTRT92JfV0UUTpQ+sn/1XKqNjlWcnOTMBgN/N3qdW8SbWct0MkFUy5PLnp8jT9
0co13HOJ+ZtOcwgbKZSmJJ/V0WifnhN0chxzLtBazBlKAZLC7GHfzX9Yqzya6Jidq5JDhNQYA6VM
H7pmo8tFXEY/orBIkiGq1DIiRR6pDrXx9IHjOq4psNhtC/MuYFYMC7EedlhW2IUAStgbXMk7OLKG
Ou1TvoEU8BmNnJ+UNsUmVtfQs3h+C8bgjnczFIwjHBmtDMhJMDyaaYqRpKN3Qi2QxNg0A0MNzAln
B8GXGyegu3MEegbBY0k7gMJqiI+4yDWMWvNbjzMROYj2Wdl+b2f2LuEZATwzHhpM6HVoeIjtfVpv
W5Ar9SD4EyweIIfCcNuS+Cu0Ot0ZQFZcBcv6BRbxFqnQePLN6fzJe/+85KOuFoEak35otl6PKA1r
MfQ4Mt2NSoFiofpRaDSvZGRhOCvWL71g81aU0Ve3IjmS0viyDKghZWUG7Jw8Z2Tlx5A4WuuBQwOk
mzjdthaW4Xgt7ePcKWw8knBVSzk+EIlWyByiqMqDUoAiqPyisqz7lCXKH1FzGG0zHasN6aPvWFTC
WiHJDxZyyOpUa59yxn2NbfMti4qgRi4JouwnVV5yQgGJSI9DQ7P5UY9EHJIBx6K13Qu1TY9RJv9M
WPt1jsbv8Pd9hKFBC56GxQ7j36mM5qfRzfEmdpl/iIZlPcX4xEpQV3P2apoQKgzE6cuXRs0TNlEf
vcHQDMAMShiNmBVv9ppMGsu/HL5JsjZn4AftbXm1UYdZMB3bgY37bhG6MomFHxaw3fxKGYU3zYXq
Jks6/Y0ShUspcukpKZCZ3EOnhqUd1zXwbQ55U2b53WqWAaXeE8G5MbS50zWhBdnpNursweNB9LrQ
ZQK+4GU0R08YQb7GSy+3KxxdVcTnL94C4rQ8e5AeTBTHf21YeQkpOG7s7k9RANkuQ87ADc1Mh2zg
pTga5qJTzNYXJpASmbj1CoZjQ0Xckn5qxMA2iP1YTgMyBo7U5uN5dAliuae+P3ZzAbxrGdG2OkdI
jgdvUPVj8hn9WEgNK6Lof7N3JsmVY2eW3kpazeGG7qKZAg+vYfvYNxMYnXSiBy7aC2A3tYBaRW6s
PrgUSimqUmmaayILmQcZdD7gNuc/5zshh2G5c2bLJnhIc4C3jGxG9M3zM44DnnOrPRv6bOEmaelu
JyN+mbiT+TGs6VwEnAitSBaO9ktfcu9Umj4LhWUtn2S3kIPFpFYNuUm4N47ksD6ibRytEYZ+rLvl
Q6Wa9HopbP0mlrkHlgN59zRnHXMZu3OSa47xU0hWPz9MWJKClIdlDglwqk+tFuqctKargslT9U99
Mes9vubiUlsapIoF09SjppSNhz4vsXfhUQoyxbrslrp3ir3C+9RKT0Qi6+avgmgD875pfBvl1Jxj
zZsfTQg++yKfqahm1PjZN2q9TahJ+eXnoj9nnZRXsw5iIWgaX1xZXVF/2WY7fOcJ17KwhkKBYVWN
hJ6y/qsuV3FgrrOeNb9uQiNW/aGnIOICoo91MDhp36E4FJG7NDnpy96POEwuT8KvjJu6w+DSj9N4
adOIFzG00SZUo15+JKmIb6SVVidV2967qWkSaDa4gcZZ6SdVCZCoqeM8zxYPcWtIRGgZWY2y47aV
hahTzsfY7BzOTk6Tv1YLO3PINuOfSs1pegQQNZztQicwX7h6eVfaBbefAr5WVhFE8ObxojPX8UCP
Zs5CxtoTKc3T95puTXxn3y5PBdiKh7WarLuW8eThtyZX5M1uMmV7T5a7fRjXrPvUROudO87o+knX
G/e9z00OoZNqxFeydArA1exfTI2j/6pUhXls5I0gTQg4gAUg3sYHNfv9fWErb8+Tsdyo1BaEvYum
/sx6qyf+aTmcDBadE4awpjxkwDX9JImecZTBYXySXrHdcjzEFTm31xAKzClyoBKcFzYSsmFd1++H
mdt20NlpsXdTX0wRxA79HLtLcVlbtvdtdhZ2W60xJJALU03tDlFZCxGsjIfY0SeOezhhd+W41M5u
zohrrisWZVNJ/aWeed1ZpVP9ru31pA7aJm0uTXzHhPbCAR4+MHz0iKBwG3s/m6P7tnjXPSiTo70o
XHgjf69fSy6zl74Y58d/ftX/R0WBiz78a8tx/I2Yvxkr/pSRJgvr+DEP5+86c+uoReNeXZn/cxPX
lhj6ey8Q/x26v8QmrBn0Uf85iz3y3pK1tfNoM99hB1irw1T3jFfilt3L3YZ12rAwIE/1A2qed5j9
qYpU5kGzdnnI//nfeksW/fmnoYbAZBC36RtbDP7vXUJ1gVN7mgQ/DXLky2AbL6vJWWLJpBng7huu
eU2WyKm7/H9gr/3ZnrT9Ggzi74D0Nj/Lbyfa3znN1lE3QTIkRdTPt9jug4UT+z//q/0/pOPf/wmb
qIUNpAxq0p8cUArLaW6R3Ij0g3PRgVDYFQeMEodqjLrDX6sP/q0p/lVT3Ao7/ntNMfxox1/Df/7v
/48Xiq/7Q1I0gBnxYuF4Ak+Lg4k/+kNSdH5gBtmgVuTttj/7L0nR/IGHja/yeVIsQocbzvmvkqKm
/6AjR2Cc5OF1rQ347P8roiLS3j+8DrihTAuzHMQlTImcDP68CFSmV7hGA55lKpOBSfy4LH6YFj6G
mW1ej+FYO+SWkmdXLtiURks5KDxcbfYdc/+sYbM4yTTri5CQvr4Ca3GwCsyZbw27BSHwRpV+Eh/X
38YCYvMJNdvMHL0gG7r12seOwHfEmIAE3n43RoK/evMtdGWt3TlZm4n9ojfN3p0HVlIBCqYK8niM
BbfHJGXPaZiv7ZLfnogsS0w2y6WWb0rFxmnWsvRimL3hEkO5eS9qxSFf63P7YXVmDae3nHZZR+ci
0ezqC2tifzex834tKDl3xuzZZaA6rb3As169iZk0QFdwiJ7JaZ6TGa91oEvDOwxFkYdYg5BALHYH
3df6F5HNSLMSFH+wLJ780JA5mRPZS1/jOzblS0Oe/r5WXkrgYLSv+r5oXvxcmQ+1I+dIa0aC9Mzi
ISIwpNj1eU4Yz9YS76jXZPsrCraPHg6tqOiW+sQG1R31IWfKswjGvg5DrJ9KjcaRE3x1HsrJPc/5
2N1OKZFx7PUaAqK/EDIhIULrr28mP/vSSe/BTjh3ZmowsegySAllp73NNDGccI0aZ1VWKIWTB1nI
VaZ9udbN8gy1KH7ysTbvkwyrmRxi5+TmDk4ETFkwrS1M1+ZcAYxCYr0SZjdcLskI8kJNYIXiwXoa
2QseV4+YNtiqhtOGo12rreVvkRAWSWXJ+25mEjzkotmJ0X4DOrYCWB4ZdqWl/+V28WsFZykcF6aO
A/mJZ4471k6DPhNp/eL9qng8nnL0joBpvMRfJNXOIaT5IWt9uO+60Yl0vRvPmbSLD/x/jR+CU/DP
bi7Vp2laXDkrJjzWuCdaqU4YC6wHuyV8Usft8NCMhvPZKbd9EquK8bLI7OdsqvQRixygQ9V4VYAL
Vh5GKyPi5y2Wez91a3ziEEkyRMRWdcL+kvrIznH5YLpxeh5tTAhJjC8KSLo+4RDzyx5jBulPSI1J
Eq6eVl13hWeg1RkGZaF+btS4XObeN3d5mqqXabCovVxM656jUXXhphhk/NFs70FFYZRqlYia3jXx
EAkvqLBrXTaDsRy8eYrPFjyNr8JPxH2nRkANWNwvE5nkEQpidUO6cf2gPYgHb6y0I6Sr6dpgTP7I
lHLeXOnCuk9mqGR9b5RnayFJWCRxHProhpfrrEy8lE3Jzm9TKjbVDtkzQcChZsAYmfOw3M8TjeaS
ZmECIMtyPap0PU6ZMd/6GUV50qg4RloCzwBm/Gt9XrtrzVXGOW7TZZ9Tt9UEcUn+QatQdzdn/HYI
jKddZ47WWy69IcQh2LLFT1zFMXSCThlcEzBLM4FaEE/cHJrznGk3fa1fFLrxlLk5lXIj9SwhmIX6
Vplpfp+kI0sZEAkZThgI3vTKguHRdxrhvdaybxwE47DACP5cOdnnYiTzo8PPf1eTAv7ZwRF9H1Z7
zMJWzOiWs+1Mzd5apheigNupJEYKU4b+VHBY4YdAkXxBjoenZRnDlaEW5yo2Uv278Bo38KWv5EnL
vPbF70k8hHmmKtADHEyroItdi29g2io0Mb2RRysssJSOMzzGEgsA92CSlsHg6LROdYolldcgDUq3
Tg5S6xb6WAap7rPaXm79tUPdNVb/FYfUeMV9s/HCMsZNuGuKfrHQ9dR0rBa3vzbrwiFz0TFC2I+y
sIoglQZMNtvxi5d+XtYtZaMRN2k6n4s115Bk5H89owqNjP006Corf+Ih8/BzlGmgxpRb/5g0Wyxu
0pgd9OPYHfs1Xa7nqRufiHJMyDyujYXBa4zIL2YGMtPUfU6rJuBKDT2HLiIuLXfyyh/IpdW2kIHg
4AoCRvTqxeFqpkeaaal9umYpGOe5JhujlX1zYyyaSytvBU9sczByNAclsvlAs/HOWbCZ7po80b8V
axCGnaartxCZztuQOiSF8sSbiBfq2ioCS1tEHEEcW7vd3I/YHhZrvdFKsb0TvZqe27TqP/TFIfjm
UAlJ/mXcuytXFZmY6JQFwvCrzJAPtgcvFqg6ZrZzmQcxOkoNcTYTOG5sdEO+Bnnf5U6UFUDGAySR
7NZIWd2sRoxhU64yYZVkB4WcszIA84hs3jQWmUwShZP4afa1Ki4rJcdxX5XwbXaxJpObHv83+n9t
ZBg67BYCIqHY4We7lcCFTo0su6OSRFTRLBwMpvirHfJvmXMFIY3nC/N4KXZa0Q1ViCePaXxpL9kT
prP8YBUCokzMIxmsax0fejcGUJevxcGUhf0A4rF5yLGSXtkOB5Ug06V86oh5vlpMFsbQNhrrVVIH
EFbYcaNuKIyDS7NfiHWHXqZqtvQ65H0rj/acvhhFaV5lqZBRVsrkBaCCfFuF8ndxv2RXY1ZNu6md
J+7pevY4DphOi7FFKVXLxvYrdXnEs9SeZObYN7XnpB9Vg5Jgxf6LUmUeVS1J2hpvJosqHUdHnLxc
Loeue0wSq75aK+qU8i/mQe6xGmr14KfDempYv1ndZ3e5LPtJe1V6lZ2qUotZ29kF5zAv/AbqTe/7
aOu+N3tBu452HDC2o7JW9rXxrBWOikOOj/rrNmG60G1OUMj6bv08jan1hq9IiyPbGpoXu5uq25ZZ
38sw+vg0pTW+5XzQB4Ra5su6UD9JIPcPKzdjVJEqK8+5neL2nhcHwksKcurawCxyv2p5r+1MI50u
J1qQ9rZbjxd4QbSAjQBnhJa0PY9PhnuDdxzuTbpu9lGVR9M46y/6arsYLkr4RRdLvijcN4myE+Z3
yvvMi7GKoN8tNIf6VnvtM8F57pscxczUuhGaXD7UDMDcVvN2Rl2ZMpQjUzWomAInG2Oe5T5pSu+i
SgXtAcmg39juOHzDh+oZLojpm6jSdOVmTYGfE/LWLmV6ezG3DSpwL9pPpmdxxHU5YcAz5M33bA7t
ZTK67fWEHGfwlTikOkdEJeeQo8cVbD970z2Tpu95NMRbBQbqZgA7ciPj0r2uWFAPGfn7175Xxknr
UWtzfDmEEMxBBppJjHRtFicPjclcBGKtqayoSPPpHYJaezf3hvZauJhLW1KYAehdDVWd2OGXW9Oh
BWDRuamtqvxiEOWcG6h/28k5Lz9aDS0dYK86UDLXPcwyFcc2RZQLCiMePtkaZzeQLoLH/TglZK2N
BCd3zadEaJP+tI1LzojSrHP2zJoq1MfctHHQbD5WXx/qn1a+ENrONp9r+tvyKpbVe6Afr7zr/2KJ
3dyx9UwqKYx/m2Y9axneSABQodptrlrvt8FWJc5w15sjhiVPcyj9HGJMdmQeWd6Bm2123aop0ls8
EV6yz3GR3/Fj53fpb5Ov/9vwO+YVU1ln6ZM0dFMTY3CnqfGaN3j+8DfvsMpcbMTJ5ijGT4e5WB9N
VPx18x8za8CKnP+2Jf++Jf771vy/BPeef35jLr/+MTv0l6/4465s/yATtDHpscvAFdxkoj/uyuIH
xdybH8VzbJMScC7EfyMKAuWhsY6ed5uzFCacv92V7R8EiQSXb4oLwAp6OHP+BZQwF/N/uClvBhy6
Wj0wP56Jncf9M20+UxY9cZWm7xI/S6PMUwcuRROTgrZ6hA3kHDUxfW4VfXstI89a9pgMTa1f79yN
BDY63IK9zP4iwGKeRs9u9wNDsMisZg+0anYaKgdybC9V1GidF9G8EPprOSNhVz5zFtkh1tso41NM
5xnZzZA43BCum3+V4Gk4OYNx0RjV77g8FNTCOzaptSI8l99lwU6dsC8fetUmgCH0Ily1eJe47nM3
G/E+a/MHhSM6xKOzvhkOpswFR0Wn/P2wytdCMz2WVBuT9Vq/zsW07jo8uk4/X6U1UY9mfHdL4xoW
3eXiEp8W0titc360x+HoleZ9a5KiAoscpjmEw1XHW+OI6spMyVR76aFahqfcN6Naw9GtjIEJs7E8
QCLFdAykJEpo2Ajn3Pu5+GiwLqiwItNZ3L0Xe03GsF2rfevVNv+wwBhViIq4rtOrFDZOmVofmIWx
F3guPx8UvbUdhv0s252Q3R2f1tnrMyOQmrdnAnNlT/VXTMOVUg7ZKVFGzkBGFojgdcGYkyFof/QV
A5U2V7/yAbyrX3LBxjqS7WiTNwkDt3BKUhy2eKg6TormqRbb/DcvjWCJu2WHyk6v4QaoY1T9jDD0
3JL3oIrxw2DT3zGQtYJWsVqRpIvGWHp72Uw3MxTrkxKK+HB3xzYmjp5bXxQUGUZakXwZo2/s3IqJ
oK5iHE/eba/TPynQ+Y/u3Nw6ROFJgoNcKxla8sBa+8KxXkE+bP/Sep5LeK+ZPg1HvPzlgQbD8stY
6o7dNH7sa7c59J26dpV1kbtuHRVTmwcZqZ8o9WM/MEplRK5HJij2PAAEfEBcbLdGBs94IvzzSrxs
yyDF3m4SGjGvDk6xy0J/EFAIP/BorBEukyR0itV9c2WvLhu4O3fxuKwQbHs6XBKdvPIEDtfCfw/w
fGmuxBSXJ9uxa874xauzMAirZWXsa33bpkevOHUwoENRIctrrld8tAbhUwgf026p+j7sGag8t84I
gLBld+ekBOCAuS2jqls9XnGU5fV739gfOJ3fCzdJIXSsDQG/kb7Dahp3WpnetaNLj9SqXPaj5h4r
jxNUg//Oy3inUIHBQa48SJYH4m4D9NGh5AQE7cSux2XILwibG1CbJsxlv1LOx+g5ZhYZzEK/6Yzi
svBoMJx4Jd2pSDA9dPVFNlcbmrd6T6BFJisprIARf7134uahSeCaJ0QpsV5ANQW6Qy2rC15B32x3
TlE64azlEPSkMLAkZx1kyT6J6pL4ojdtxJKYw7woNueKKEXorpa6IDA+BW47Pokmw7MLU0afuJWw
UEx8kulRG7pLBDR6B5LiohoVI/IBCzRGl5/ZhrapEv3B6ezHpc73TpFfN4xY6loCbbJAtLQppwqo
+DdzLoCxbMCLDFxSc9dn/r3KebpikTOvqgyuhXQlV7QZB3YVt/t0xkis8XDeFf38MbrilCC47RzB
EWGO4+pyKsxjNS5tOLIKYPbxnzJzhhXpGMt1utp2YOqyxgGD69aadjx79fvgZth6EjPe2VIHO+k3
5ZHoPU5iJ9bwrsEKoBbqLklKfgtlfjdkWHmrobieNZ5rPbe/wEmEVac9038ddfYcOUYfeQ21uJnD
1QeQGsb8dF/Ey40P7YOkWv8Sb4JFV1rfpdteGub0YiXzJ21HFzVpeNeEX9ANztlqvW5n+tzxurJf
dpZXrGE2/l7u2/OChUyDK86z8eZ3ejgLk/Uc45V0nhrHwtXSWXuQBSGpO06VKYtOIvbY2B1seUBw
BsV4uhvAeq47skCvqeouqlxBfNGZbC2te5yowtolm/Lk99WE6YgfpHEpvE9scgyQMANXNg8APM1d
VpPjmeLuctFxgTjJtB6a2k53XCnRYLAPBHUD2JPczZ7L+CtIIyRJB+RkkY3gg5ry5OgFSKTWjmyX
VmwcQH6lcTTnpA1x7Fw75sjsMn4ka3uvWRiu516RPDTLl8ZLvzB0iWDTBA2+156LVckIumsP+VzI
k+HVRjDZargot9UgSevn3/dz1nRuLzpmrXEjZqtpdoJhKW+aHptV62HDiwGxREJDucUPcWhN6xel
koyEB+8MlqILmePGh7JuSh4dDFETv9f9OkyPqxS39LlUgciMu66S+iEm3Bco5XH2FEW/z03REzKU
fTjVoPFjKTkKsxRDSxrRLwCawhOzn0Rne0fl8WtfGS3v5oX4nUmEz9DH7kLXqAyjg7jblnVwJ5Ne
7Sshy1C1DP6R2A5jm/d8RAKyq66zgjLq3i3Q5DCHpITErDq+Wixg+xNCJP+KxbtaN698sCVTe/lK
skcPWiEeE/KSFmkI8Ns9GbxsfU+wFEDZTHhU6fYu2/IoWxV5CbczdMeowkWn5eaj6rMLcsFB5Vjs
OaP1iYsVrtIMIMRzFdYBz+R219DkuowEBhqAuC6rbgBJtoURT1KgX9z7GnvAKXbXF6xq6szv91wm
qRvk+fxLLmYZxK1PiMrkoluYH2ozmeH58IN1rI7Ktx4XOOl7Ql88TMTLDrPXXOFmPee++8lFssGO
Z7IMd4hAU4Z0ZvQcLawc4y8G/jZc5HQoZwPsFlpFtCo+twYachDr9klxTgrwFMifzmwfDYdEcNKM
igMgcpNDTDPYkibIzPX9ivExn8czEejDopadSJPLCt9X5HXqSxHUOi6bzkepnSWJBKTS6g6ki85W
N5/9QWFjQgSP9HHg1zSmuHmdtd11LhgTwxD7JptRixraK2yCjF2JG0szs+w4+WseKDO+I4INWd3Y
D/HwUudZ1Er/hiw3ONTlgMp0Km33UdULIggnWe7PJ70TEH0QDaCfOjk4VvO+yqs58FC2Q2C9/S4R
za1d8bJrvrv33f4O9wyM37Yxr6UQ2oU/V6/kUpicZxbQnDqENKiCcuSXhAeAEE62vA95N1wRkeaj
SQxygNlytqS6mtDh9pbmeURCzfRYGHpMhqXNAr+MRxAh7B4uIb3Vs8JW+e9ulnmBMOKbuiWc1Smb
HH0eLjF06thLBsT34eAs7FNa/5a57dXCfly46QtPAwV4a2UcPMe4JLr9PejlU5Mu32nHqWoS7n4i
h7SrJvEr8UgvDolxLdlEwpqncSdlejnafXPLp+0GYvZjXB/ZTV0lNE+OTPm1er0XsbBCErTfyiDT
t2pDlJOxC7oGwUnP9rFutgGtKF8Yfg6lO3wIO1U82dilXBF/Tx1HjtI1Phkbj2HMS3xcHD46wyfP
1pRRnBsPNmUwsWYfsqRyD2MDmjZlj3FnXvV8vS/FXdcDrDPkcl8bJdyR2jiqdDstgIbr0zqaO3k2
oJJAZKoDgmDvv/WlUmrYWePN4ixrgEK9BrsqScizpKUbycmxdolOKs3S/Kdyqe9FP+xR267cifcV
DFmvw9F2DIrNQLC1OGhLbLy10T0AVbtGzn2UBVMDQ/ew4a4cpLB87ZzEuq3nQQu8POWLzfkbc5YV
tegwuNAYzzTyUmCXRizJv+cyMUJfWR9NLiF8WQn9xdn9UnoYSUcsZpAc8ZlNbrdLVepGvjPzxG8m
QlTLW5P28QCudU4sLRsjo/M+DRtjc2348W7sRp5/d6ATYUZ/sPWy5YDC66BpBQGnOVtfVnThoB/4
Kf+tEwx/Q/Uy9P5nUsENRIFf//H16z8ePurho/761f39mH276f/+Bn8oB+YPXegbvwR/BfNsmxn3
H8qB9cOxXBv/rwcZxuAL/6Yc+D/ojuMmj5WYPkWDP/ybcgAFGHFU+C41vTp9b4b4V5QD6rH+pBxQ
lSVwmoA3cV24R/afCrpqfZo835HLzl/cFSbo2PIYpWLgPfa7qjvaKAvnlGzz85Knn1Yn8p1yZhXl
cmjeW6IAUctgEvhlc+AkkxDEyJAKZG2+uKTck2AEK3glZvARXuvtytqbdZRgvftgtJdyeAWfqN6I
FJHyJveju+y2NSfHdNAMcF+qGt+80udurHP57ALAXjaMidQppmBIW/TVSdpN5CT4Rq1kBNHuZrbk
ODwk1SknXfvY5Q0edFCfrAI9lqhb6ZnpnahSvb4lt+CGhpTqLNQE+R1YeTGFiRjbUHU9bxFphOLd
dPrxNV0G767ocoOcuSkvvInD1GoZ/UWaIkZnk9G9rISCCDIrP32EwVlGfhsjjMDU0h75a9D83lnt
XUZq+g32trPPth4IxgkNeRLHjhFbRkrp8VWx1ZZZWHeCCQaa4oHSmPGtc5B+iT6WHySwWdksv7/i
DzIq0Rec/py4goH7075rV3qhtMWN5mWbahBNBnNgquWCHHpTchJr2JvThpNYtqU/Kt9yn7lJAMsA
0tE7bHgjfgOsb09mNoEiJ0BQ1vLGKCDC7xdgZVokutmOnFIbcThk5n40kiE0ipi4C5M3zNkIQ7EB
Ga6wqilK/GILLk647zmfHBNjNgAR5FK8dL2XLWHJgv4yiYo5cq/cjGYVQ3/0SF6+DQNmhKBX1nht
jU0KHUDOedDKzt6jL68MhzMj8mBaRJSx2OHUmss5WyFetrahtVhfu/iq6uP0orMSK9RX33nV4AO/
FSnhzyCfynrXT0BtUQtmNAO9zss25IamxiO2Avec9PznXQ4pMPqBFBuVOmpgB9GrW+2mbXv32LeV
etaAwHaMzKb5RiwTOSdYOxAUk1xckcEsz+SaBV2ClbG+YtMlLp5SJxFMbTo8a97wa2FedTbws5xM
X60k9BWyerDmDjYU00AhC1bHgcZpaRLwqjc+J70TMgyj81RbiqsJ4DEBcvi0uPeZOAQjXs8LBzk5
six33LVN3D7o7VK9TZVro1GkffxEBK6hRJG8Rl8Y9RWn9PSFGJz7OiViPmHHgd7hy/FKOW5By0Td
PmVabT5DzNPDRfDSBDXZrwsvgXlMimaDK+svmfSqSzcT6WcBB+iX1sr+HU50H1V28ZaKzW2bF0pR
AdCsoEhMECyamJmZL1w6YDDQA2XUhnwix2R+m05is3W1EC4CmbkN3Hk89iCBelVSZBAnl1rzbZfS
PxaQZa4w5CQFQoXlvLWQ+yJjCxUEIH8Hbntm7Bwc3VEfUu+MXV4Pnhc6dlmeVepY37lt1z5bdZlf
uYNwfzI+yZ6hN8evbe9YFGQ01SXZibTc93J8EHzaeIOb5oE4vfO+pjF4wb6b7CuGhRpEkGEiA2Na
TJfN9ojFqFwC6AMdeQ4i3qTncB7U5dx6gcdBOY3aGbWf29FYEmnPyvbTJ4B+KRFbLum5d17bGM9M
YPaGpDLNi9MQPIX/XlaOf9Jji4amOFmHe0vmox1AZmqufDO9r1N+EzvpN47g2WZN2zEUAiWbZ9xm
wcMweh3y8VfVewziqVTRGA8D6nBMc+qD2Ur8I7e90d6l+GUAuXaYpLhSQTZsxURqPnFK6BRafE1O
Oi/CFlPRkWBNDFglSQ6+aNtro5Djm47/G8Vr8J78pgGxkqa4Vnnpf2m1sR5n8tBMR7xiV7H93E71
So6R6oS2KM7KZpQpjNr9slKPq4E3JOVZem1yvaZpckS3cL8wqcC/MefitsqIb4Vu1S5H5dDJxTRx
Kt/atSCxE08gwwnYz1zrbI9b08JMM/r3aegvp6G/xJBNPLP/vdfwbszqr//8P/9QXfBfX/fHKYhy
JQ/Hro6u6HjbKOaPM5D44fmCMw68P2Yrv//or9OTrbzRIGnpkrMzOe3o/Bh/dRraP3RXmIZOs5Mt
DL7rvzQ9+YvJ979st9v0hPkJ7DfIk67JNOdP8eVpyNjFpbbuqrW/iXsN9AbrZ48KQ0hHdbAyqiTS
c25sxgx5ra4XGfZm8wwdBEWt31TLyoJ1DbCeief8vLpMRlcG8DvMSU+2wSK+JIUkXu9V34NKrqUt
qTbx9Ws7PusNbA/H5d+RifExU7YyG6x0CBbuDn96S26P/2uvGvxcRfAVU/SJRCS5SA0ZMK1r4AR4
AqIVXZwLA5Jz05osOng0ik3Xbd2Ncx+3uHnm9EYfGd02lf6h+YwKjK2kBdWWeYemnZesY4RRU+Ti
uOODI8sy1LvhDYzFQvjfiFYDCbdcmwe7ah8TKme4TaoL3Aw388wQZ11KtcvcnnEOAsuWd3mhJKU+
yYV7Z4lt66dZeBtj9RmcfXsSrtQiV+iUKfUG1FITZazcmvQm1GeatI1bY0ZKJXJdAvfg+/sxSLDF
08+6rXYKTQZoaWYe0iZGmHEyBhwMefarg2Ttj0kMvVkja6I3dC7yG4BNdsXSjnWxHcYb2WTiXiX9
g7SXZldCcKhnF1NI570sfvyNml6TicEiJ5cMqMfQfI143CMti687L3EuJiYuZ3TO82xZxV61qR95
GjcuUTYuRKmCjkhu+kGi2e+VZ3xZiLKRWKtrYrfbVme7O2XHMIObdN903pdlweRt1JJjTtGu9aHd
LcNMiQ9UMWkJmEl5/GnNzqk0epQy4Dqg6oFQNc3g7oYcSx5HqYAh2W2xEiWa1IPbM/0znfIiU/kZ
a6ZGSHiWK7EdlyOpISIILEPUKjlcy7I9+4vceQwCcmP9AMgMu2zhOIdEdbUY1CEuM/aGCuCTKFZy
xwtBnp7JEk0zC6v9rhDqsmqb5q7bolGy0z/yzrnK15zfYZvv54w6r0IbgWD4SCi+ThBwacWhNs2r
1nHjI38rCwXV3kpH4WXw3dJk3c9IwAEUtp9tNe/7kSmNl40P7ENpWNX9fZaoT6fvb51+ezrritkA
oSD4s5eg77XT4JD7U11JHUl/aaiRFJZA602ImLZxVyM+ykiU2ZWWlB8YzYZoNNcbT5rF7Sys68wx
jw12xNEpfSjk/neFASooK/Ogl8WllWU4JrbmIdu5MvrmKZmGJ/BFeggRivrEwnwb4Ak4XvtIjcgF
EPUvS6a3+QBcSyj5a5mSD9SPCyxXyIOFs4cpdQGd+Ohayx1WjGd7nB4VrmC6TF97W/+sSZCy+z0h
GzC3c/qnaWZJ6OxozQ5V2pwME7tPae3h9T4bPk6ymgfikNh0KqDqslQVfYh8vuxbpV+zzlXEr2gE
WIz5SrqsJJh3n5vRosZtng5VseD1ckBBTYsdunpyYS39G30GqHkQrvbo2VOoJ0K+SjVz36raF+zO
cm9X9XWSD4ycuiqL5jb2Dl6RfXt9x8/T6zgK0/dSTPhNRc5VjKDDvh14GuttGOk01oXe6v+XvfPY
jR3LsuivNHrOBD0vBz0JkuEkRYS8mRCy9O7S8+t7Mcu9zEZXoeYFJJBIvNRTSBEk79ln77U1Pyud
8ehg/AoMR39OSma5RS3uUzKsNI/136ac/vP4Zie19g7p+AQY9///Z/dd0r7Ld5wPvyoYf/2qX57c
jmUCHxHaGtn423Pb/g1dwjJVSmtQDX5NCFi/WbZQqU9eUcLkPVbF4e/PbXvljbiuCVtZrC2P/4bp
gSbxP0kXq+kBxWL9h9YjXgx//ktoxa2RSJwUf2dKOQsc0eaCFG3D9VBu+lydoGHKr2q9f88uDVoR
PaebZKXm5Gb4nEo0RZxFH9IQim+tmWArWa3+lr1LVhui6w6PatTsa7usA7KDNJdOGrOixUKgK0MG
V+sJKlqQ4rWoSjcKulVnQ7ChdHTV3tjDFXysXVK1qzI3rhqdWsyodatuV60Knr5qeTqiHo+OPihX
nc9YFT98xmf8xtT8rWpgsuqCaa1L38RUyzaKFfKy6ocWQuK4CopujqkYiZEGDY0Va/rj4oLYRFp5
1YyG63FSDvIS3hVwiR931SxRXZWNg4xZTPRdcGN0PCQiuljROmtEzxHxE2T6PcFk9tnp24Q4aq9D
4aqWLnN7ZSOfIrNe28ip1pDfLbrzGMHw3FSr4orx0w6yVYWNczyhEVjCTZqwu8FtN6wxPgHrrHwL
TcQOHUk3h3va8XYoNV7jVfMlDL6vVhXYatW7dtWFrexuQSZW+sanE5Mv06JDuirJem3vRgW2LBKz
RGoGRBiAwHUp22lRoRO6e6Z8+QTDiFqhOD/Jqlm7dThs6EZ8x7+PUcb+6luOdeEYbxsEb/SLkiMf
ZYRgwbhbjT9uhWYRIpPbvTtQS7Iq50joeWWwKxyFvWGJUZ01ig/hoNG4s2rvU7ncxKsa3+v6NxlC
4Y8I9cmq2NdI9y0Svt7yYVQL9Yo7srZLV5k/R+9HWdik6P/F2LyS9Du2TbtT1gWBXZksemhPMdfl
QcUWwWabINa1AraOd5U9g2DfAECeiO+6gjDXZUS+riWUdUHBCdGFWM+Zw1y3F2wx2sZkQJZ48GpN
7a47dh3uglCfresPfV2EpGxE+sHcJ2rb+LFSvVTr0sRY1yeU25BtFP1tFDqcYvDtjOBw83XpojYd
ivkC4lEb8eutq5kls6dNxv++QU47hLGctgObnElxHwSbnVIsO4VND+CAE9NowJ7u2UJg2xaTN7EZ
GtcV0VI2CTBN1kaUu+MiFsO+XldKxbpcatkyqYrJB2RdPAnBMorGITOoBWYAp1moGqov0bqw0tEf
/Ywdll00e1O6Pd6n5Stf11zcHq7QKn3B/ou/mSzm8pgZhDzWBdncFzhV1qWZOS2jr66LtCY39nWt
1R/cKrFHsm2r0kxswDG1G9ttMmhetgopftitxgDPXBd2+rq6G9cl3oJFIyjXxV7UsuLL2PUt7PwA
qlxr6xKwVQgWLetiEEnlwUhzDJysDKtc0T1nWt4JIT8VAx7JZl0wAvj4rhFLcZh0F5L/40VhGym1
mE0q+0kkDyoP15VlWZPtQA2UfrIuNI11tdmHWIRKN56Ckb1nDkB0Y7MJLQycu/nMjyzSY5TpD/qS
7kZ2p2Q/WGGwTWV/vBfrerUC5Y8dE/vxor3V6wpW+X0bi50ojXDJhwB0rnnVDymMmx0RnGnjmNAo
Dct5K+wKozHEuNIqOy9pih3vMiiaIbd2UzugUzaJhLXplHcQH1m/jjpkYbLyQUbweSPUgXYTVSCc
jeZTVBf9NuKOspvovN7YhhXxiHAeXDUr7qNpxJ7v4MAOF8AvgyStNZjlrTVnj249OeQvyIQ06HUX
JKq5YwzU9Le8BLZgcd45E12pAwO0WjGzYhyylM174zw6zfDDon4ErFcGUTs8ZCY9m8tkfGhda/ro
Te8xfh4E1cbHti2L8HPunDdryn+SedzPQjljGluxi9gd4qn4fQ3YE0ERKIZqVV5jCCaq0tTmtVI2
8jZasBVAjZ5Pupnjn2+1tvkwu4auCoipPp5U5QnVvj+VGXp8HYmE9Z5TeVJn0BypjC0GzgYraaYD
JnOlj4R1+mRUPDi5WYCUxN7cEA8LmWLPaewnLEEGue6cIpciedXa+FZhV+nNmsUuLWkOM1RXj8Hm
dWQNzrodqnAqvheM/ky97rA3reJbFnQd6XiJHc15XhzrMbedo2vWUeCqBM2LqbFwFIY/i1IGbbaM
FMdXkFoKZ+AagAxCWbIm+Q/sMkythYCkoNfM5Bb3ESh5aaCZZeK3UXsnK/sm7tXnGl0cKk9pgCBQ
9loYHjA0xJ463w0Wd2ZLW3sNVF/t4VS39gAkcwof2CN8jojsWMqbA2r0soGbREuObNc5Gum3n+Hv
iq+uxpcLRualCt0cTnd10bmRbyKzEr47auVWZcnvc6NHIIUEWcT2F0jYtzTRP9JRu5ukWXscpBQP
nvObOYTtoTWMY5KX2b7CM+4jRz83AMPoYGn2Oq0t3H/1lzIqn6oB02FTTSmIVNsvFC4ZyEw+S152
7f2la7M9At+popALYRlbWHqMOShQNwtZUgaEtC4yYYLIzPhSu+Y5JNaXd3ggwE3UlnPkQ8pjY4A1
yutvobR2xYUcJIvhBBVCk5Sgh9ZGrxcWy6xBG2VbJ+FRrdoT1mSvM8ynGIRrBUyy7OZj5TB4xOUB
ZyDJiuhoG+muz5edsNj2y/7esIi7hPAtmz6/aMysMO0ZXpliU6bZgam2W8db+qkvWFocPD8rf3kd
grN1HJaxwMcYfYGCCDdzCnxzHZ1Fw3mJWToajdTX1/G6ZM6OYujwA5O3sY7gw5ji12Iq19fxvF/M
LyU03xKSboStGeHNdZhn87o8o9a7WNwY9f8jHf59kSpMdpP/ZPq4eY++3vPv8g/TB/vTv3zd3+YP
4zfLxP2JBigcjb7SX1LK5m/of/wh4UiwuwAQ/74/1bTfDEzVxA8N3WVwYNL42wwifnO19S8ymU9M
Ohv+rS53i7/nl8A+HnEbv+nvrm/qT9et7B9HEI44IbXcSha4ab3eAjaVcei1HpZWuOmbK0u5grLn
JVdD+IBhArfsJrqliAl04LhhlX9V53fS3C08pdhAXLlTkCjYgb2IyuxzHuFXgcHWA5HuuCOm55yx
+s0i2kkEMZO4XLRP95VqJ+s4Gx5U0/FqqLwIBXB9GG+GLgfG+qSWbIq8zDh0+aehpd4vb9nlLyLp
r70mzu/i6D/E05XUQMbYYRAE10CDqblOab9MYSKfcas2GgZS2Oex10LoCkIHgBHZLRgqbQdshjO7
vGr7ZdgOOS+1MrSJY1pnzYcKvvttUvFw8zj5U3+dQgOJSWJYEBDLkMlLE1cUBtlvCXswsBtD3d41
SVjv86xxX6oZ07unxIBIyniufqDQw8Wd0oWV8zyMO076GvNFZT7mltbAFuLJ6uzRS4q45ayBzKmo
VMjPUbkzOIwRe5XZjgu97329NpSrsagUGquizNYpU+xD3jVLTNmJRGT9NqRKOe6UBjZ11g0UjjUp
rcxxKTnr1BM5cQl3hoFyeKZWKLtrpjB6ElE47hZNIVgax1YGI0xNdWRQFGjcqEq0KwfBGj7JOe40
cLJHv6qnr7JMhgNMnHovpWremB0gnPbikHhOdGM3Vj9w0Pyh6A4FdhC7L3YGzIoSYzHmbNem4ZHd
rdYV4WHgbp44hfq5yKp7tPtFMI4gJL9Ebq1SOTnk2llv6+aSxo1sfCOJxTEqM6RibNLW2yyHb6Vq
aqyg8/SgtWuLJ8zrL4bD9FLzsHqGqJ/u4sag2IFrOiM9YIt3xx2kT1BNPKqTnZ3XDnIMeMoCvy7h
bLM3zByMmiPjj2V0kbjNFfa4UanwRrakD/chTkcYIGkZ3qdGh5scpOp9Q1LnqaSMnQQbBkVM+utd
n12fVOLwaTDNuNy0OoZlaQyf/WCrews97SrpLQz7tO2SEiKVeGeEs7JdE3n48xoONDWsOAFxhQRm
WnpV7I57VvE/UT3wVK7xjBLY3Im+AZ62jp3uzHfVqNOkTdTB39O4O9Wa0QnScbi2MGaSY6e1hCKs
c+ew5NMMmW8kzDd/0JJ+WxLSp1My7b0RTNbGqJQ3PbYebJzc58gKeQQv1hZnEFCziABx39AhWI/G
TYyOC8Ar7r1aRfHU1coLx07SzaRHzGwkJhprk07pucxyZxd24ovr7G0Z9bd2uO/A2i/GzibSxUXK
zvy57BY6kHA0uuGromPqleULfritxlpeKHfluk3mBGl0dwrjhyrYtc7foX6vlh1oI2yrPRF3oEz7
pqJkz0WeZte7UcZlg/vsOVsewnl6HolWOIt+LPsT5cqMSEcNf4gyWaQRed4rH5XSb3UhT+nApLjY
V6Cwr9X5xQFn2DCGOjZo7047z2w8bJBipOc9PTza40U2b3VobRdrwc7YHSq6EQaqVMsCyD1lI4LT
m8FqsiC9OBTRjnl3V4nhDCvvZp6RTJwFW+q4DVdCAsWFAnLbrMAiJZ3tFdx+ST9eskZ97Zp9zi1O
aOFjofQQThsv5lA6uqdS7RG+n/NiZX/He9W+2Kw3K85/fXIaImgNpngSst+ziCFBmQV1eqrCQ9RM
V8TvovQdaMoZyssutGnnNVjppAUWWppLlFfdvHHL5GrqxDYeksACp4d7tWMfbXhmn+9m5Y1AfmlV
J7NL+UEaRH+x69U+WMw6cAF4IWv7v6c0KyKnkqSifNTaaK9M87UpmqCVD/qo79LY9esGHZ2UvpOl
e4A4Xi8vRXpoJ+5LUl+z43gbTc9Uf2zjOy97iJwTn0wFiPZ4n2SzV2X6rjRxZBiMuSNYLEcLTFx0
ovpELryVUXMTWp90ynhxgeuwUkHpNAE6sacbE4RatuWpOEW2w3PTOpTKUxTSi9jLQ6jf9cz9Mx5j
bSEwWupeV/UHaRKH+wai6uXN1zQqwDcxuyuxvM7n6codZ8jZNPKS94Hz6435vrAHPzUmsvz23TKB
QDDfeTvg/rGLo5JSuO8RlwFk0r2jDccE3NaiJb7Wzjtl1vY9p9S82tXyXhTqhiQFAEtmanGvGPMW
6i4wBgxMbQzUbRlv09lh3NQ3mJseG1MdvQ4aOuWZ3Et2QkOeiZUrNzk6xByiYg5ME8O1VZ8SkkL2
dFxIYkhqjJr6kZGSLOx+svgY0dKdZweDPUzUk1eS99GcbjupnFRSuhxj54xiHCnfZmLWzvCRWcor
6WO85jjadc0fMf7IWewcGjfHbOS8Im6UwTg5o7XV8bYWxL5UTVxPzAzZEuFmUYxdOxQnJVy8LAPx
oA03aWb6loLFSIvOQ1P6jej3OCqf6s5cp607p3MeqEkmuxA44XyUVr2hPW+vmnZg6+6RQ9tezDEz
G5ahMONDRm9ja6L/1L4MGfgFtIiuPzdsVCCx7joVxCDFxIvR/MyTenTnZB/p/F2V9crzj3j5E7dD
bqvZuDU4+9Q2CiZM/VC58LnGpf0CrnjT1bBnP/U4Dqow3UJfOLXik7ZiwxJBF4+3jPwbSF7ZZur6
j2JIMMz3LEza88ig4k9ldL3kYaChHqQK0R3TBdnIqWHozqxO7lBbrzvFflB6bTyWHQc6fE9gXEXJ
bJ28i4EBBhNECvC/kcuj1YlNlsr3StQwMq0tpqiWgZuWyq64Ser8rIwlDQR7c62l1qE+4/IBTdjG
zbVVNNctPbXXRWGTbLCNkxvTDCwZahSWpouhxkcDqz1MkmKnohg6C+xOaZ1T1XpZyvbGgpiLcaQQ
3O3GKNuig/B7UxVtKzKzugfNqG3rWLQvlBCAvlYtOzyIiSm9z2b3vqEo6KGNUb5d1Ym8aJq/J2Sq
vZrEcjfJTtH8aBZnADjWWTcoCw7dNMedWyOH5GPb3qsadls9yQBqpqkEyDzVmNJQ3jtF2Q+K+i4B
tPLgAEtfHWM512yYqVLyXXeyqcvsSHuD3soJUkSVMG5jpe+wXRcKPR2CMm+87WlDyKNJ4ug6iiNr
15ktoXuELo7B2twVvMNlp724hsQcDLM/aNB5yZj0w6VWJs2+QBqAmMiSOgJgEs9cHBYcbs8Nm/GM
ONsQrDN6SqtnzbF9usn7dju70qIRHZsT5N8RGm+HauuLua2fSmGUFNk2Cl1kPURSCC6HOuN83/Sr
ppm1Lerb2C/jC2cSdF0UbLgCcdx8hzkrtVwxLZ6nZVhCRljQtdWYMx6WzeraNlqFpHCbfc1Oal2a
yYEKOofmXWpyyJa143zpiUE4jHbV0Q8hZAI/BbCycauOHrnOsg5GthgI3ZWMqE3X28LXl7B9GRHP
+2BYSvdxcrAHbPWY65C9NnBznrJRuL51HFhDDu7bnDPQyZyK6FCrOLU8WAhR0FCx0m3piap9zmV4
2S1SjXJp8ls4qOUTTX7Jqz6a9d7VFvECAsK5VUOzfSSDm5y02iVjk0855sy5mPZwjNMrs9SzHwkp
Zpc0luuTzgvUYup/9KXrX0NtRv1tqbd4FBbsPkKWtNL880lHI8j7y6y3DjrG2omJF8UydNX6/c9/
GXTKlao5Qq8ISF1uFr/1kmO4ZQPh1zvr8M+/l/7nJs4/fy+8L38YqsDSJWbE9xo9ypa90k99fI5b
MyDpCCeKJPxHv6WMl7qKDRY9VJl/Ndj9jnz7da4zydmbNmkQbLcYcFRm+T+8BJkPrWNpWTBs2fqa
xHw3uc/BzLPemmFTq162/Su17f8tydTWH+v/fE/S1eBzVOBi+jpu//IrrhbLJpA/Z4G1GfxoH3uS
w/iBY+MuvjL517/6Nf/5Lf39Z/zl+/3pZ1xwueEGXbIgyjc+leLhre4tD1S5+YoHK3cT+5knHd/c
Sgjpm3j3+7v8n7j9fxsmhq1fPvL+e/f+X980XRCWfC++/+e/n97zfDXR5//lvfeff1CA/vq1f9N/
LKByiA6OTvfDH/3zQvuNjydbZJzrtKqoBu/u35P3sDDYATnISSqpMgdd5q87aIM+T9xj9HlSjIEK
5Pxb3rE/fWJX65gBD4D1uPYX+/yfLlQ7ktFsEiz3hxeAbfsFUiWPjnduv57i/+trUl/VlH9cIev3
M6knhqGN3GWo6kob+PUKMW2yarR3LkyezqHSaegewOBtWrXG9dQqwSgMjqtlznCyfCpZe1sWlPfG
BsaaWInw0Iz9c2Rbx0htHjGHHwsLIRT007bu3ZmVH3TkUOofRZa8ZBoxFCOP6aDMKsy6+DRI32Fw
UVUaL7psujJVMiYivO8z+8uMkptGG0MWfUj0alLcxRlBgDLBum8mJ4lVDmu/faa++qfqYcxLoT9F
zUKjjMrAGfcMM8r4Rcfn4zgW19yDhy2uGY4LcJ4RTCArzaxCxsHC6b0cUhU/Kj3cP+y7z3PhPshZ
uUF1YMKzo4e6YzuSs53a1JOCRXUm+42ctK/Zz1lFeIbTz0w+iA+nTD5XDDUVkBSBTdlrP/cHejae
OyMDQefEL9MSr20S3JBU+WHX4jk0iSpwUNiWCmxlHmuYU0ew7FQWuN1zGJtn2ZkZqzFZBTE6E+ht
B/hPQvzfiM/ZrL5XLtuVNM3XRa7cyrh6pnQKXrfDHt+1M3J5Kbf8vDzMqnUWPaS4ULWCNlFhGxLW
swUl24PZGRtnhlFl6rh6zYQy9kV/6x062uLZFGxm5Ec3EEId8dgUanJuuFw2hl48dsVwh9WcM3cR
3dIUGxHoELdkIzgJckRIBuu+V8s9H/oOxTL5ocrI2i8soUun/Cbo8Wk17nUUws9vxvTQW7yQLGW7
lsSvs1sRJesORhfvtC6nk5XFKYIoFXqZ1ZS3ykAPKrJbdDcZGPbqlto5BW9lUyvfnaZzoqG+cRkZ
7sntO3gpjUezICC1+p4yEeu+lVImybHPs8dmv0j3Tsmr28haIE6YrGSVCZl+cuNtKNXIhy5tXBfR
KGhOcLNdnCfxaTCmqy4bz3Aft0lkcdzS4qAV0einQnum5/3Hytv3qFyeTED/FKYXezp5H+qEPbSe
j999Ammrnkrm7UnQWpe81mNrLBvXLU6qoyAsDATWMi3LDoWW6cFSTF+TsqwG6rb2uxIKPAdCLCnw
lD2hj1vZ9cCLHEn/AkULvO0D8qkeA3TXX5QJKdAgPuSnlXzvK/ee2OlLNuF8rgTuulEz20OnouYp
3ZtukJFQMWS2imTfhRAE5j19bUdkgmYSjj/P1SpoVSyKurUT2FC+koQVFhuq1NfciATGPAPyM+tD
z4LUR+r5zlsLBn9lPLmg4bcyIdiw0BNzssOJs3HFz1AU/bKNUqAHSc9PXg8RV7PjyF1jRtqmYkFt
2roWpFa01ZWOlCsuHDwPwLH7cvGN2HnPyoliB6k99llF/lod6BfUq08bYMh2mLnMo9FxDhhvv2U6
vzmDJP7bweBrKcblJH+VWC3yRqN9sACmHgei/EbDgkZDjHpuQIrDVLThzTrwwVleQoYyaOJ9oK+G
MX1wku42FvYqQCE3Bg6Ge94rhYLAmTHzqVWN8oEo88YiP7tjBVVsBKw48uBuEj4LbbSuFmvQr7mZ
UcJIOCG76lZnW2TU2RODYzp4ZljdxLNNDCWbY5Vu3dx4pwNi/Ak1x73BrDw8leqtM0GQC7H2sdMu
dwMX34MepfVVURQSkQaueFeH5bvVd/2DrJL5du7D9lhOee2F2IIJ6a8WyNahr7heLZJtKocXnVfh
y7HPnwhVVYHKTXjY1t2cnhSnG4+SN35lVy2mH7F7lmQOrebkNEaK+SPEwxKmvXXgFYzA9Ns8uTJ0
lpBhGM/cZPUUPUJUH1nt4P6sO/uTZKp1kAbZ79Gkm8gBWOEpISC1slYtn50MIPgSQRtRuTto68oV
OyJrdLyl5Mj8niS7L6cJrKa0q37Tx0W4dj7jJsVmtCnX7XCt2x1iuTU8rddURLhKqUcvzDR8vdm6
s55hm54lwt4KCdSUnesQsmeXGRWtp8kp+pwS3XwRKzRNB7QPBtadJxA2faPetG6qw5axOutEtcXA
mjwnBIPEUo6NZ+tKdOP2Dl1zhojnMujn6wwa/FMYct8qbIH3dJi4pGuZPWR27ICDGIb8YMx4GaQo
o+9hnCg7tTIcEx1AdaIVGJht01U2ZceH1me1DouEkgpWqi0Ocy6viA+l6N6QUuw7wj5KUFV5ROtN
Vt30VNmGXiTi5TXPZvuj0ilvGlWTiz4tXxN0hz0wCe6InJu+RNnbHwAd3SPZHq6auI9vcogzgaMA
psspENvFVApR/JjNwahmITbuZc8NpcDz3T+75qziA6tJ9ivGQ8eJ2a8HTBKaIFPXqCxRoWrJYBqX
gGF82ao9Kp0Lr2PTCPI9oPAtsnhFvhFG2pGwVRBGqpohrtHTMIjUUj3kqp34Y6/ilKicdkdHkc1T
qa9uxMJcr88I/I26encdcusJJC0qZ5EurF5lmuXRhXZCPWM1ArKtOuN+jITpGeR0rhKhLgE67E2F
7YjdmEj2boqOEBpRoDfZyYhD00PXAK1ICNej9LLYwJTBUdMUzsGUSvXKgxOOfaE4B6c2on0khXJs
qeHcjDH0o9IApmDPahQABMZ6A7v2KzKRJEpdLfwsrLJ9ko9VMAxztQuHrPGA8CH8rz40ddHHxyF3
+MVCu3czk88jzR1XUZF8U4E8BPnSTqBi0O14IbSXOiY/bhxhIrTWUCFlgGpaSF4xH3CvBWTxACPY
COgSgbwEnOwuWfqaBXzOenBMysCwKuUJbzuhgmJAoS9J9AeNMWffS0WYx8u4fBPgEmp6m6eaSnBP
KR3uEwW81/haLM2lS9095m/ecsXCzTw17zRMXZqq9+dRu6GxB+5dTGULrxTntJrcdTSccFm3X5G0
ty1QBtx3esJJE/fClPf1ZrZFxbJNEGCwsdvPVLrn2ABfDfW+0/ECyYtFg3eePjRir1NUMJY/8Xha
DyfELPjqU4NxvIj59Fao3UQNCDd6NEAcaGPdO5RJq89L4UBU1W85ajzEIevVWDvpxXRKI+1SS37g
8n1xXpYUtVjsJ0ngLyl3tWGgMhb7qKMGUespHNZczEoptIfcBYKCDcaurgbjWc2XgKX2+9Jbm8K8
curjqHPDaEI2hthrQEDwufZq/HOZsO94iGdrR1dpyqCaXtXw2SHayCKPw1nXjV9562pcVPIeieBR
0Z3b3q19p1p+lLYKWlonI9xdHqVWj4qrrXRp/Y6s93GW6lYO9XYs5LY310SK4e6WXN8ZVnzoe0B0
eattnCx7mEJSsrKsfubMxmTdYoEpkpMaQZriQXKtKuUJ76DJuQP/mWTVQ5X74+JQkCqX5TLINf2X
tk+t0p3iyfhO+lluaiOfNkM/UyrRqEBY01u1qY8OLjLPJB58SGEaXLHlR2+OlYehijldROa7bK0H
Hkr3lhrez7l5znuqIbCUHFWRPxuGdTfpsFW0mcdtyUbAss+TyJ5m+jd5trwjrwMpLbO7dTAotTZk
j6vvExCHHBNJsgk+r/Bu2mqjw2zxnEHDYar4ZY2pyG0pjbdc2EhDCI7EjKgKUewP+qkOYBiuNDCh
9hLfx21123b1TWfYN0aT37H9PuEhibaRW12MXrI3WsYbdJIfoCyJTyL5GYTvrYZHLnaSQ9uXV04p
Hp2weXNLuetr9UZzk3ORKg9hFn3K3rxRah2ISmqHzF0TddOYazNnR/kd6g4Ymk3bKkduh4m/6Jwj
SuWT6/1gznMwU4JNg1XyQ3VNSG47PA4Sd2U+qQjt5QvVh7g3+7reVNay78p5K1eTC10lPo2xr05V
X8IIUupkxD44jp6bcxVMUfLd1gvSbnKsYnanuVXifJpgxYKm3XEzC5qSS6TqL2nbnOPROlixxIs6
NxRrTcW7Q50PVKTuqlSn156O0aWnpSdhDwxTenKbm9HR8Yp2Py6p9K0RjT9YcWlMqrmnabF16mJl
CsAt3dC3bfhJFT7G1ih4KFDNVWXhNd+jIr9iPGEuWDwYFtdiMLcaRivWIS0/sFzeUlkcSaUGlMld
q6I2uOvMn9nMOaDCHorVKLu20/iQG+1bgRXTC63+wlb92CTi4I7hTZXaj10VvhAFTv2u686gb97T
0Mm4qWWnEN5sNFsnc1Y+msxByg51zTMTmyNchb0Ne+CGoqE9dVxXba0cOy0kyzA3iGgRNqlhp4X1
wRDhVd1EF6yW28xQbwHm3vQ9rcK1pZPw4Bfl2ZZxKMfyqMzuFvblDsT7sSYtBZYGL4JAfy5URtWo
PFkLXlgjERorKnDcy2LnvhrLluHNOKisZOKeOGXvtDeZU5SQdShiq0XPQSYE/IbbGQRtE/Y37iKu
FcitMnavp2K57/vhMA/Kpyjly9DzSOyhvhFhO6WC3Wim0c2RpEEZRrdlPB1HG/2Am+KtJatDPqh3
i2DVqyPLwjzD3GEPj+WQ3Q+Oc0Vd2262O37Z7rYJ88dUGR7D0r60jnyL2LHOjXgLEzYdSk9lsLYd
+uI4cXlnsZi9zs3PUS1OJrt2QH7RBRP1cyXM/Vyn17j8LgzXhU9nLxMGSTY2aDuzLm/Y24AiMYOk
0m7Lzr5uc6BBvwsZgwgf2AqSp4tSbgeVdhr7dFpxWFkwm8lloO8jVvUVuG351YAW2of8j2z16XJ3
7/XZvInD6dkSebwXIc73JmIgB9hNxpyVp87jlb3SQN9jAwSAe85TZCSPg9LXu3atdw8Xmm80u8yO
s17ftEP93KZttsVp90YVFavuJoPeA4Q9YGBhjEkcRllHXPgN8pYoKYSWJHI8N3YetQhQbRixtNeh
SKl0bltC4i3OzXxr0TPt9/NY7CWeJa779HWauYFpDTepvMhfUlMMb5VdPaq6Gyy0OGONDFm8rU7J
Gn7+xpbxd63ZT0WiUChINghYnKCofQIWFdUcJsv2R2S9uxkV865qIp3tL58J6cblsZyHdN8xt3mo
/sFMwRrFcsq1XuZrrMhyj0hCd47QpF8kMcsauAy0gL+4MJrDgqca2d6WHsh312xc2BCcIuIQN0Ux
pfSaKs1X0zkDiDFJrbQbKTz/5/YI7iL0kEiyIwqZEcRVpTGskTl0CkgGpXukyTBll0saKdSM/tkc
R+0sR/vGzaTuE4lJDvQ88gQX1ERSNveSdsZTbgw3tBU+FEJ/6VKeszOJASPq9mk856gAtumhJgAo
c3cYaCrQg9P9BI2LHQxdkFabBuGgXkoogxelU6z7LnNRRJrwpRPAdPMyZyYgY6ApT7WRPamVu+UW
v62U4YIdnVxe3WD4b4rM08yM7ilLHR7SLBt3SFyJx+zxAxyqYo+tsvTriMYdSGWEvAfGi5S1vR9w
Oe4kix1kPjWerh1YBD+J6DpuUS0d0TrQiyXGg29Y6XwP+9reg560DpVbfYwjur+qw4tTC6ywinS/
mYcunTDhKZVtCk273cU12MtNPeDR6CzoWtR8bVgF3iw6ksMc59A/Y0zHqj1TUDo4PbAGMnqGS+PU
jNl/YSaHWf1s66V6NcXFAyeRw9C51bav7NtwXdEboo/3YMbviYyTrXVJx/GpH5dSHghesjpvG8w7
icuXYnWP0/KrVcM7TQDmx737gqh5mk14d8KMb4dlIGIhn4wlG/zFlY9WxeaPCfApnJQ7JWF3bupH
K1PPgxv/9Fb7v+ydyXbcRtat3+WfwwsI9NNMANkzmezJCRYbCX3f453uU9wXux9YLluiy9at+V8D
l5ZkmdkgIk6cs/e3nzLmdKi9DkVn3qsyRxff+JOskHZYdtG+04rIk2TQ/cQY462n9lkS5h8wqD9K
UnUdWmNzzIvK4tJFs08kYX0wNXZhaeDwT3i612FH9SzF6qW2tfAEKjL0zAajzCyziK0BZIogVoOy
pZfdqWFKng/4jHteIpfV3gsxhq4LIz1qoFYw7BgfpYxpwsolD2gKwjLYMptg0G9lbZYpxYPRlWfj
STWXzNwgJ/5RgXoWs+8ohuJMZV2sZ984DBRgW7uY9hbzx31aYBbRfMsLGlXbBJP02koWE0ZiBZ2E
a2rom1gEq/oBhty1aPkkLLpaleD7aJZyUSuqqzgmLbCn2RJV1sOsqV5V+89qk9wFpLutUSGnHifd
1q7y20ax7slHuNOT4uAjzOX+ivBfz1FdkuBx4DhKnQY4qTcH+dnURoj5vXXECsqRJl0r3XitNiNp
7DU9vKGoPhCTc3GIlCt8oQBU4ngbZUm4twUQMEO583PpKoW+Pff5FQlgHnSWBkMy86+kFDG9AgQ7
luQvSrDNpMsPUz0+6VnsFIrYkSG6y2uiEsde+v7DgOT6Xz3+H5WWn8OvP1v/zB9J18E/Jis6kgRo
8l+0pkSpll03p6qTEQJJWgAtiH06vhNOJyRv4OZsHCPFQc39PkM/vyd4MCSpWdvYIZ/HHcBZVVoZ
l7F8+efXpX4d2v38utDu/zySqLExzZOeUHWP7c7spqtSD/dGH+wMH54hmk2/i+/t2NzAFyzyN9pb
A55+oml2Zd/e5dA/AbRfClNaBX7ypkW7UfWgR8L6SZC4gT7z7wyqUBQwaz/NCeWz1lZruYFmryd6
lf/8br4MWCyNDgg5GgJSgVChNX0dsECRsHrJr1JXPTsQf9e9I9aO2AwuzqNT2DhwfFzTBULUo2VZ
ESnqtBvsJb+Q1S6zqx/mPH99GV/mSpKaFLIa1BjaLtWrUz3gKrvAdt3UH/oh2xBI9/QMCHW/XiXX
NI4AB3mSZzvxvyaUfzuQ/RTv/vjMfX4ajIB1njraHNaXl8F0i7SEnE9DZ9vPGQ4NPF81YQYZ2GD2
mEemApFTIkHC/EO6D/ibOnAT8+Dj3pNj+DAVOZKgmzVEtIdeWhtkpKTHGYWDnXynb97bj011Is9j
ZfjeaC4N+tyZtae+PGJGWo0jvWCHuLR1aeAuZP+lEEkLl/KXLEWZwAbsyb8DPf72Xatfp+9f3/UX
HgQVMdsuqHVXP/di1TqjU9zI3zx5nyG48eYtEyWHZrtLPz1/Vd3223pyMkfznV8NqP+iOfj6Sr4M
xNPSp3ZYPv9qcutdt/Gv7XVpOqNbeZH3+zz6b9/350r9p2/7yzg8VFO/ibXy831TADvgZlaeR1rj
HoKWw92Fkc1a2pnOP6855WcV/e8PuymY5comBuGva84OshnRIA+7eg7v0Cu21+Zj4Pbb4NghgVvP
zSreN9vPH/q/w/f/sTWhsIf98B38ZfzOtOn//p/+tf7R9/3HX/v35F39jSadaeu4uG3GzksI3J/u
74W6omnE7QrL5lj6Y/KuyJDtZQP9kb18oVDz/5i8G78xdFcVeZlfM64nUuK/sX9byyL882FdrBeK
rCq6LltQY4ShfVkaat9rzdC1LA01Oo+aRXOzfyfjYUtRwfk7q9cTtFoq5H2X2Vul9z1dRrPVOlhS
LTqX4HQHsGApPgA8VvRNV0I33Lglimjkqh0CkhT5Wpq1FSw+fIUATgxzPeJYm8CKt6cChb4WwEvG
94UIPAdLaZUPkR/DhVvcYp0n1/UplwySocK1CPoLhQS+YhcE1yrxu3U/HQSKN1LoGDuM0MJ0uqrz
LkTsrTf2VtaDXZfwa91YYa+4mgbQJEdLZeyQunR0V3LJsJsCCsLvqi+5p0xO59/PaNRj3XAUS7/V
1fPE/RCsVF1/9M2ZZj4zF4Sg/i/iI/8ig1i+DBuAj8z/eCDsL7IEeGTALeCzu9oGE0K5jj3LaRzm
Lw/+G/k/v9gwxNcNmvBB09JNZBzIhPAHfdmo4t5K2mnku0eSYB6beeu/qlzP1ozP4pV50P1D/J2N
Q9lk37ic5LrDPVZak8v0w6L5TyXZf3wd7Fgqb14Xyucp/oNeCdcmcbNjx6WNkFsFhXHG42Sk3xBM
QAshgm2nV3u1A00ePftFBf7wkNWXAYuBpHrcp7g5KutqCFd1e/7nl7YEQv6wPBa1GlopAUFyoRtx
vi5Ckh9eWsWhnse2lDKGkp06rHY92dimvxIaU+hTVmIvX3XGWUNb33tjQ6lTPJlpzODdcJhbq2P3
iy/tL6fq5ytSzeX/TGQz8vKKf3hFZdSi8VGT1CX5ZWflbPOTYCHcBnp0hPJ6LkbGVRMNDHK8+vSl
UQ5MGuHZ0XlALKpbzY5IKZJpAxlc/ndAYN/RBjhYUHTVMXAo51G6isHeKHNw3TJikCskudXv58bf
HpIL/eqvH+yfb0P78qjTWWbXqflgCVyXUfu4S/UH5bh1fGUju4lLGbAO09vRLRzubhirT5onb7nv
/uIb/tULWf78h89zxqgcYmcAwDmglcs932mJxlohtqQYCV3rVz+PE+Svbxx7HsAPXbFgfPz88+pi
tFIjCDP0j4pHSrWbbGPHvzZdADSuoMn+3+vzPh+ZH37kl8/aMLohqDXeYuMO7nhXrYtNsd5Fh9TJ
NoQuOLNrHNBzOyMMe6r1f/6AxX98w4bF4tY09n7Oq58+4A7/d5RmvOHCdDoJZf2tQfi6PzgoYpyG
DS66wMvs7VeDRrwAirCJB6eSNKZF0VpqmCYS1tNhZSEAiUi/+D7snKbcqLH7ixe63LD+PAr/tdYN
WaiK4NaikL/68wu1x66fi5FprdZE9HcROHOX9q3wapCKg9EQtaWxuGUGEAMqsbE/GKLx5LHmRptk
rs190owWm399y7SEPAFEDjKrjjmRVnb7Sj5EZgr4azwPmn0I8+T6n18//MP/9AYUQZq0yjUXoMzP
b6BSwxKBSM64WYhNq5P1rLwGRfCYaOlNQPxSE2T7mGh2wun2KUL42RydwFgCUy65nd+NmbQTQ+Uy
7N9M3XSIOKzlyYKof9KgIY35kYbbiQYRTULUY89RT+ujS3D79fwJnn0CLlIa5jI7sd3fNvWt34W7
XnkBEgvAFpG1AkaFzZHMyHVRD1ddNuzl7rXVIka6byJ9k/LLkMQfvIVNaxCPjgohzNrD6Ht2pdJR
u2qD53A6MxG7dCUDF3pyMvCXAcf/wlxChu2UWrtte+PSF70X4RIipMtX1ZXa+JuySRE7W16bBo6a
yrsBGiXcMjfPaJPO3+bM7Rnyi/KcGfWVHpr47lF59222l/guhZGnThCxIcrmAXU6WuFE32IzxFiQ
7qEk3psTNi9TfpAZr9FcIRpOnYKdLmXrJFLXXIU+KmEwyQOFimh4Y9vTNuBi146pIxFu1mNE0TJQ
5gaBE5WCq4mFCvjFl5RtlefEpIS/2ot+9cB8OUvCXJXkUGqXjYGGfLStNhA3V+I9Q6ni/H9JL7/e
UZatyBCGyqGqUvF+lUObNHNzAKiZWzu0Cp3cCfZ3wYnTZv1cePbzr0qcv9z8+HmYajXwu/QiWDFf
lsScdXrbgi+gy5NRNe6g9sYxvdTyW90c63RPo3UtzIios1+c019quc/dBDGOSuNy2VOMr3f+1DBq
/IAccOx51AwMdH0gGtkhml28erN/rb/kDXSQyPvFNkDW6l/3AYZ3iHk1VZPJf/+y46p+EmswPjSc
E9j8BHxCPdiMsbDJS05xu0rWTHJI0qEUkWiLisnCnBm+wSVKHvLeiHFBtnGwL6O0Aa9h68Tx9vIp
mJl8xDKhe11rDh9moYobwulU5hAjbes0k+u9XUnzN+SUoJr0USZlAFpuf5i7nI51JxiugYXuY88s
lt9otGpZF23I1qSMeX2o03r5bSQ1TD+V6C0iTYm1QEzkI1YK2CetJWlg6ITPqCViGfnq0LpBVSov
Ig36c4H/DPgMLuh0hXxsvFL86ibhVLqWS5PLg5/hr4wMe7wmlzd66xlmZmRtzvML+5sl03MZHltT
mIweownIvjqX+rMFvmFPVvdih/DH+h6HDNM4qIjts7I4JwwsFMAOkeEsrgo4szRkKik6iMVzwQ+k
isFbkq6wbEVXVto09/B7zctopkRaLt4NFd3Vc7T4OXos8JeJhrvjL24PERk4uT4tILbOJLb6NIbo
i0dkHOfpSlp8I0EDzBV3EW6S8dNYQvsYk8n0aTghR8S6Jycb3Z66OFI4FzCnhItPRfu0rJh6aOz8
xccSfVpaiCUjZ2DxuaiflhfVqE0Cb/DBsIi0m3rxxsDBIBzbsOIPc3HOWG1SHkVmYKcBSQx2vyPW
bFSZMy0kFJw3evNN/TTjEMOLMWdIw/GJjwG7zlR12MarxcVTLH6ednH2ZIvHB21qfrEX30/1aQFS
ASlCA0wM+t+Gpt/3n3ah4dM65H/aiOrFUeQv3iI0jMPI3MtSaaFi9yVPbQjEfiqHrHLKNPFP+LGQ
3QZaXjwaxDsdBCJxwo3QeK/ZndB8WwQw8Yl2a1tNGnut6QlGM8mq9ItVDAPgFRW+uWJ1KveAILtN
mir/mCd/WBtFn75m/azfKXM/Pc/2pH+fwQpT/Az4I/XWl/ZKZZiOQH6+ZWjGZSI21opcerJk3PaT
f4pL/ZWfAlu43/lRc5dEjHcNYzmprau6bS4t4SAeMn2E2wLkVBChHFuEHYxmtn3McGkGiOl1ZUP0
RroNdZtfGCC114jdfM8KxsSJJXJIwbR3kNJ9YiQYSCsMR2o0Et27Yr71ZXU32Jjho1nRvNxsLnUn
jc5gdZsmi7XFdfoRtOO4F9bwiFryDQBtwFyqX/fxfBBA5Dz2kXHLAnrtKju/jiRbXjTC+ELI5MEA
9Fy18/emt3hIVAWrYf4tV4VXN8FdulhZhzq6YBu+LWMTGEu9nIhtTXUoLqYtbRSu/hHayMDy3dYn
YNQH5FQU3E8ZN5T2tUmr3OmtCiGAUOIN5CqV6Wjjdb1rtxmp47FX4StTCnSlyOu9JiYyfR4jV5b9
ZzvTXxME4SYKGhhj9sEMLGBl4Tcx5wdbl58QyoVk/rJLSFnnjlYGqUzaAAxP1mIKNz3Tp4KEFae0
6J+QVj/xD+R0CK16WHf5NYpTbPYfeFTXgudME2wp78x7NgNLhinctg6HBw0be52KdRpaqOSHM0TR
QUMO2L2OZjuCnvK9BuYRVzRk4wae2BHve9PrTo4ZuNVkdwTDJRLTq5qelKqK5w+XoYSVuH1L2xtD
vdPn+GAb6cFMH9G4fbOma2G/tyC1MISfal32DBHcS8PkkhWIqCQ6VNK4bo3uEobCE4CBEkR8ibRL
fJsHorup2vY0JNn7SIhSHPqAix7DirrM8DpmlqFyvQRER8r3QTrBTV/HA7GtxnXlz848kzrQCJeJ
umeQ2EcfaehnELQHs/3u99ZVhXMT2NVjApSLsKdt2L1xXqwwGd6k436Mv2n1ERLNDkorDs+rph+9
sLSOdTifYt7IbOUOrHgz4gCpdXeysp0hWkBJYONQ38nmrk84Dmc4H7SrSIS/aXHmDmKryRFnkot6
CkUHhUM7ebbZe4lF9KNVPMz2nTw+hSCLlQLZ7qFHRT2RGASfaaEgOLlG88u+bT6j4ViMyotUTfS3
dUcp06u5mzYFSm12DBR+TzJilXGSxAqs4RSrOyM4BIicMU9AF62GE7tkATn0fkqCtTXbh7yzN+yP
t0FYX3O7esF32qcAYpvveibQ4y7qb6D3mGUxZ2irWmfo54fU3sidjIj6NO4Yd8QpU0j+GJgrKr35
qowrkpLFO5o410i07ynB6ijYkDQvcu4ACkO+niYV9wemUj9yA1LB9EAm/WFL3PnRWPhuSW6/+pPM
5BJNAvbjeBtGmy4+Rlm5j/WHJFS8dBk6gSE3pnUd3Mx9dKmkY1zT7kLSp5sxVz7r2ObVWWL81nAe
djkVeFbFOHstpGVil07xTi2ig5n0pxkwVYvt2C+bGyshPDyIsu/ViOA1t2gp5GeBmDNR8w1Q14Dz
Z9xqCThzod/n9T7WNkK5jkV4pVHfkxn1qs/9QbX7o1TtElvZtDP2UjNWxToqP2KZzR+tqddUZgsY
byuBggkYu6R8s01E5mEGEw+dAilex74nS60s682UH23/KlEzh1jx04R1NgWvNr3BsT6BkwcWj9wS
5sHc5mdpRu8buRH/rYrbT0iY+HBv8Ma1wtiBPXbszDgoEUlNOmzaWHoGnZWvVB1j8lwqUDqgXJrZ
Wc4w3Sn63RRLETCZ+y5u7opKOeW4ejTJNYZoUzQB4Q8ZDAVwwhzYV4ktnYpSfbJo/BpM020QfXGa
IKuUmTlFXqPgWpRVN58JMpP7Y2IsVmU0TI3xmBZibwaMkxEZbKx02JUULJnZHmSsPaUvqCitrRLu
ZpF4Snk7Wuy8FryxkBC2pZHL6vGvi4L0t1Nc7KvkbLGm22m47qqRC9vsyBiZpnDey03vDGZ6LBiA
+7G/jnp0OuYM2qsUW920b3JVO+fqjUFuQoqYbVXZZbUy5fciidllbgf+XmygRw+oEaLyWgMQIda0
/241JdnzJztyzVz4MM/KBEoYdW+fJSeh3BW1ed+mjNByFRczeIpvQTlH1AYD8GIl9CZTP03duMsG
pHI6EVWz8ZgAH/Rb2G3Qs7r+3FDisifo5YOAjmDR+Rb5cGUT2RD39VuZ0y8XCoVI2qGQgg3YEU9A
qh9UhLU1RrcG4PHQrq7k0Kamj+WtPap7O36d6+hezRdvWSteCag8qjNBjGETP6WIW9Jm3Eq9fa8r
VzQAJbqVDauixngf0u+pAZfQwixbbd9oVDa+ciokE4aptQvHySMYEznMfOrF5Aj1RtWPobjXaMw3
2fOskouhG2+zeDL8vTbiSwqnx7LU3SHTXlr7cQy6N6tBrqwkr4ix+MhLR+m7S5oib470JQIuuc/8
oQRfMN5FpUJ0OiGTTZ5/GyTcOAN5FrHsf5uq9BiI8pZC53mUHxCyrhv13fatvU5ACXTXjZ6lD8Yg
dpWC17k2d9KYPjRDxGlPoOFNpGD/UdHodYmL0CGJPpTiIR4tToLCZaDgNzakueAxHFADaoTkAYVA
EDVxnTcoa3J0lxJojUak0H8gzJbtsUnaYxUku6Cs3Z6YP8QTJyX71tXFCtLjU2L4rt3gq+kECD4g
h013h9mG5oR1rma6IwzffaRfdF8RgGSXQqlvakM5WzpVDi7xfVlBNkrT9hgP2iOwhpsmn0GKIE+Y
MRtHKFgGkVwNOFiISaurrqUrkVXvxoiBbh2WiztfN8P41NlpdrJiSacc0jJ5P0hUW0kKVB4yRAYA
cp4AYcAHfNPruPlQTAE/3ohpU0COYVuP9AwuVEW9Ztmz8tZ0iNpUqH6Pmc4UOmoj7RKptriW7Cjf
+p2uXo+NmR4WH4I3T0qHPirQp43pY//t41F747KX7OEefhommvEcNFChVj5M6v2o12jRMANkWDBl
7YDlvjomTa2ecaDiQ+H07ZVs3pI4SiVhJXLOwZkYM/unFKUvgpV41zBB+ZaVWneNgAdEzNyQSmJW
fWusQ1uyL5RV3bZvNQKcs6y57XU9uKgWkyCfvcVaK0Mzv0QWyQRovaRwB8dFvuvMQnmF2TF/g9bt
xlqBbJ/AnhFcepHoK92o3nQs/PIqmzuQdzVJ7VKmNh4VavumCr94K7qmui9M6uJVYKflNxk75zkJ
CnPb9MONOiihQkYRUQKADBvdU2ojd8zG95ONP7QaOnpNrt464AHk6kj11q8zYy1nU3BgIzBOqDqk
kyRLNL+6Rsq3dioZ9grnHriSps9xffqI0pV8nHczYe8YWEewHoYG9D/QMxxeCKHaBy0Jwmdd0d4g
PEReJYULqXnOrmpkjzcjiizqzfERqmLzodYSUyBlkCRH1vz5Jp1kH+IIGHSBq2Nr2HPyTMZThPy6
t3fGJPQXtKP1e5XZ/nacF+XUnIxH4FRoIkHft9OaYigFfkkxS+JRRnizPpOuQvobodq+fVcNU7Af
ye/FNQsNbSdSU0CEhjhkr1U9qDZDvqQwqYMvMZXrB9jEQX9KAE6iztY6yuNYa77Zpe0RWhy7Deh5
dHPFYiDoDAaEBg6Fq4aJIq1RQ6cZqYW7GivPzMRJTV4lvZa/h5HK6Vxo/ptSFkiwaDSOPYyc3u2L
cY4haRb+NUJK5SYggOkuaPXpUpFxyM82ozOCfesQAjF9r9v7JXh7kLr+lrjAwaLZoKQXI+pgFoWZ
Oh0qzIs3y9XO9tXkm8aHv4bRml9muWmu2hlnlN7XFLMCXShNC2akBwtQGpPQjBZirYJoW8nEVD/Y
SmB8Rz8pJzuQ3mWD8VXNd0kxlBf8LqB/mgmIni9l2h5BGzypiu2tycwcZknyi17jfxr4mDojtCWk
TUV69WXOwmEpTVwMM3cRA6X9url6YeMEvr/ND4m9GtfVTjhrhH7FWjusy82vBj36X6aMtqARaGoM
XQwaY8u0/cdBj5XW8qxBvXJNBfcC/BndxRomxy9+/JZPpEh58aI6pE28nmb0myVYHfPMldW0sUnF
o9tLHnuiWp0IPKXAe6CTnqAnVgNkLOrNrHPDjaMdanxWVM18Ao7T8FgY54iiGPpUSyZsJ1rO0d00
PiSqCzduI9jwUagiFmmj61lSTjFpQ7H/EMfvn23B/xVq/M/vMTlMa/4e0Y+T5yPKX7PX+mdKwp9/
90+5BkGDFvrApUkNFZGW+L/lGhohO7KAWKLbyAbtRcnxByjBUnVw/Bbxf4aBKJ5n6w9QAlk41J1w
EnRmMgzB/hu5Bnk+P/V2F3KBjeyDGc/ChiAiYGmw/zCuHLVBUaM27UnC6i7lnJXX85j3d1Dzua4M
ingMs5hOKZc2tA2lX2AJbfUSVXOhj+FjjRJ7P0uV+TKP/vA+NNMYeDK+eDQTZZ5oKIpTbRfMpgBj
ZCipO48xWyop9FRgnXQThyhdFbXiobaG6lYJsH2njLUwMZgGDmxDapFSKOW4CESq2fRU8AArqUiz
JwvH3QmGHMx/aHLTEZoh/Jsyu8/VGlNBH0HoNSN6CkDTd7npQwaI7NarEdAuWb7E3FtWGu2jpUNR
1CqmQiO56dJsSeEK+qtRmdINpqzkQvVrnkAjIqfuZRppOmS1c8xxtSL4AxMCeK9N3OhYmBZTWTQz
kKLhB+VQknrklJHljRUo5G4YFVZ5iUI1IzdsGpGw1FrTv2WYcU+EANFyQor/UUhj6Ha5H95K+QQv
dBB2cE26YED3S60fyReD/jVWVCQmmw7t844sgl68gnsmZriXQgdva/xCeG56hIo+ErFbDUyD9Gm+
m3PmPlljao8lfhtOLE51sg5t/0OmCHMtrR2Ok1SOj5AaoiUXXml02nB6cTP7HUmE/Szba4KA4mPe
hPotBKgJB2o+gfFV8Ci3UVOeNIwRWOjaENF+xL2paBoVVWDlH62wgi+qmsYlg2SQsG/q1nUSD/Le
TOb2IWhpilKHqqe2pyT3aRoeLbqZL2Sr5dyHwNwjTwzQvC9m94x9NBHj1QQAPUnsfQn6oah9rJ5l
vMbuQ2Y4dvnQA0vszmFU3FWBXF+rY4gqXVG0uXVgwSHWhlvev+q0JTQcE1dTSq4uvM2IKWDcjfld
UcqLd4BLIU9O3o0g3TkQcEyPIK4rP7bvq3mWXk0/wywjj81NXY5V5BRTySlUdf4FX26JZ8PQzIxb
UVS8WQiDcgfMu/DdKR9VG4ja3Nc4dyDwbuShxz8SS0xRtiWxaGsTlb5K6A13hwzXxDnLo0DgK6F1
OlfTvLd0qcfPYHKRwftnH1siAOkhzabmpYqWUrEXXMssnwEOOIo6e/QnfbxpppmcKCnSbW5DFC6r
abJWttT4Z9Td3FPQRAXvULjoGlbRVDtD7Y/HIoZasS4q3/ZSkGRuY+j5O8Hs9e08TjO0POrRzgwJ
HtYz7jya3NvmWrZD314lXd0/6FafPNgsxTMEKgeYVLvV0rDbR3X3vZbJPUR8OorvhWnOsPbpf65M
fy4Bd5Kw5whuDrjJZTt59wPL3g2VAl2x1/oNBm6wBgZIiKAt67uU1s0So2x6Ph7Nt9wGNrCm49Xf
zmHTvmhGYby0kQ/dVUsQqtYdVLtukowrqP1otIjZLuhel/MpY9vaY46kMkpT+BRDafO4UtWbFoMG
crzt6SQ6PziSKZESyoG8vCK4mb4TuUz43uLslh0g3aSQA2XcC2FxwWZu7yEDJqELsUM/h5LZf1Sh
bO4TlbR2RCm19aimtXoT5cJHUhYCWEmMJnTx9Q3XwpfBS/SlLD3GejrdaH1kbHGQZo9NaNjEd8hq
ckz1bBW1NLC7vm4VFpRBMNTY4kgZqxYnwNjP5poKEVgLTRxXcC26HsO5dVleFQwr3NlJlw8oe834
VqgtsuJEVPJtX6sNoSR58AJZvEMLhz+6b0e4EVUqN1cij7MHsHcMJf0ObThzbySjkMClW9KXiqOA
eIufOOqeSLznFgyifzjgPDGfazFDC4zx3qxTnsCHroZ/tyIEstlBw2OIMPoEO1faKRBVd+xHhku2
FfH82+NAQ1iNNHjxug4FkDSXVUi8+CkIABasEuTC91ZXE+0kitnYqFrZOLpO1MYqkXBhFSNPYG3r
40c5lrT5OjIhvlc2N4Gy4FlTwlneSbnacs3RGlIVwI3juRqUfBOT/owvfsAuhWWXNmZHO5GvST9I
CofmKiBLcgeLJT3JZSl/MFacXrVpmHv8tbWMv8psXMCVuDkNiKPEkXCLCs2WlqlvuVET1LBHxExa
bJ3ptG8JUHvCoAqCRmmJRp9aYHh6KN1CA0ZtkY6TcCq64e8Bt0GCOjWUkKqKAWEJBsD9WtYvXW5H
OxFULc7JqPb8pK8PrRZoByuUlI2vas+ROeU4KBEXcKcNb+XCx/IT6uIhmYvuMQ/iYKOaJXciQibm
WT0HWIueck4Ab2Qh0HYxVAY6fog3DX+tcK02DW8DNKd7K4f2QUMzHgPHrEJzWkcj913ysVnO9PKa
ZtsktXVOrWZPh7Val3ZYHgk9GG5lq2qajdwO+V0ZhlBNIr26IX9koNtbi2ujMQqkDrm4sZrePPcB
dQUim7F9tDsrPP5vwftTniT3m78veLddlL7+qEv+vdLlL/270tV+0xQ0aLZAI0BBqaPb+nela/xG
fSl+B3v9S7P8e6Wr/oYIEn82UDkb4QF6zT8qXeU3nfQow/6zCv5vKl1L/Cy9pNJVVAPZBl4dTaYe
l79IL9mK0yiVVGAO0YJppZLdRvgtX5ZLbd2KW/ZaY92H4nmItGeGoiAMiIi9VnJ2u6xYzNO2ET8N
iaQRFJkMbxV8o03N3r+d8hDcOZvf5FVTTgJ0kxOwJqTNzNJdQ23OHhg8Jo4hVURRVnmZXDgUbJ7V
hI5hl8kBdlNFeygQNry1FszXvKMTJBslkCujnAEAL4waXzXiPbEe4SEsEvUjLo3oqiPy4a2sjdmJ
EzHfNzplmD9VYPqM1KfClWmJKDF30dZufUeJYTsxE0R1hIBOfTbpM4I1CvK9HGIHhc7McLrQOwAn
ZG21tUpTRGenLedQvWtBsW7Z7WSiq3CGs0wJdqJAxrFsCPGMn01jrkk2MSaukBSfpG48kUfKDsSU
drZSM3ICLZCcuhla4kB85RW6AfdUU5ZOlSFxAyEYyYOmnrIFlYSlqCLfF4FAslSIolvnVnubtPMV
UZ7vXd3eIE5Lb8m9lHa9DjC2klWxVRiVyXPUHtRRZW8p4A3QCBu3g6FJjLk4RPSmNM6wm94a+rJX
kkG1HjWZvFErhgCEgkxPIFNNHGS9xH2dCdqjFmYKIkoSpAZEAU99ndnjatKMrFqBXo1J3giHaIDn
2imPsj7rbjpmxqWTYBfHYjJ3QbIERNUDw2VR8psByZ10pv3WkyJTdWU1r3kGCm1d2FnrgfJvb/VK
bc5CA2+claoFqSfuduloFlvc9mBxBZSfLFbhRaR6dLaqgjFjiBj9qWdHZNzb4cch/ECthszTzFE7
T2X6GilxgTtoas6NJpMtTP8CHnrIz+iwyrvCLmTPqrqCHlwBS6Oo652FnntRHvsOLfpCX/taWZ6K
JEk9TMzWKiZHxgNJF20HgaoOCjrM0tRWzyMELNfC2XrpJ0tctQX/HtVzfaSZG+2CnvcKeY3ZccGv
RgYqTuz7MfoMyzhyHe3BrdXHCBmHl2iACiJ296OqR9tUNBd/2dljGniruuEmJGWt2Ad6o7i2mMct
hcv3Avt0LI39dqLkgsQPe2Sg5oLfC5hDrZFfxnV9NJZTJFsI/HpERk61HC/yqMeQE5QnXTXukjK/
ZMkApkiEAEURPeQaGOI4gfRpL4hsQ2lvYyl+7at234TJlVpBDC6V8GTasULQgb42fBLGreZBqpi1
QW4CFEJ7dJ4gs+AQX8u+Ph9U1djm3II346LnQKgUJzxSFI/PoFpb+GxJAQMHvhoxFzIG6iA+ZGLe
jIFsgEXxiS/LfKaVpYysnegnOdNTZ27hrqjQK5zWmJ4TKbq04V3dIkgYJoGuJ5H2kjTutZgtASHT
TR0D1m8bgUG7X1gVORBpWGn2xpCac9EXhw58uVfLqCBGjdDWrEU6KAIoGawFj1j1gohe9WkEZ3Ho
h9xep43Y237yZPX5CbHwe9RV/4+9M8utHEmz9FZ6Ac0AJzMjgUY93FHSvZpnfyHk7nLOk3G23dRa
amP9UZGRFZlZWeh8bKCQQCB90HUPBWn2D+d85wfshh1Q+ssmoPMoAc6haPOhRkGO5azFh1Yc+gBG
Qd1B0oaTHIQlPdic/QhzcvL8e1mNR1X0zd7SpMVEqX+KeKHfWEOQo8YAk3wr0G8LmrA1IejaBtfM
kDpdpRLiEq/JlWRUvrHz+dXjEynuGFTX7e00BZckPFwGdi2ubU2XxOgFPZbR7da1ycP1mtPkLzCz
ErD94+yi2mrv4TRS0puOiOAcTTugnXCb25ppqeUJ1MTtG7KbfG8VDVE2WehekGtGyo+c0XZR5O8S
Mb9ZYvkGCOPWMISH6mbc7SwJJYMU/T0YUfJ50dCB2CAWtEzI2oshpGwofLEVkl5K6ke+o1dk05qE
F5gvP5nSfmKvMdukZido2/Vr4iF07SOPUKIu1RcmtV/lNL77uBg3ic7FLm+nYG9N6U1CCPeJGfBy
wyV26eSMfW2yUo7OzBSl8ApeBpJRlhFKe93IcLeMYbT3yu4GkcsKowrUpuiLJy3tn1YKuGIs9VM8
Dd8y5h3HkA0mgJnw5+yaRzHnLw4ACJ9MOjsuTpMzfum6EN6qtt6hG4i2Fnv4zu+ZnRuSd82AyMdd
njxnArao77omJ6GMpQiDhX4f5d2JVvqa+oMQxkxwIkQGA7w0W8II/PspvVcLe1A0fBsxAsjspnzP
SiXY9KH93Y7nU6NhVpMjdmTC1R0SkT6y8mJsf5CO2OCGDSU7WH/eiugWv/IjEk330Ar/1uEU5+vf
W3t0dhQxr2Hm3cxlQYoCbnCCHkh7rtuPzCvW9Pdua9kt7szOUkd7mPaNQqoaNG8ktp6Btp1qhZK0
FctdqoCFwHU4ViYPD/WYnxbcBAesj5CUlZBkwDqfteBotNwDhqRbi4UfbXd6H5phFRb4+FkkkMsW
cAaPe06uZD1Aax4srkhklZ5drOkgTK8mF8QRHIMjg5K3MOGGjDuW37Gj7Nsmdh+meWwvVQiJCfLW
uBNpC1LI0Fi5FjiqUWc8ozbeJU7fGcjPt9YQ12n68MPrhHs1m5FF+gSLIfZflDj0PfOvfGbeVTQI
dzSCmyl0Dq2mRKrtgvVXnnyPXYlrKswhVZH1h2Ixdd45KotjVNiG9zD/4TK62dIu8Agj4SKYmVRb
K8VUz2XyhqTU2TQW6JMlfrUERUptk7xB8ra/CeI0PHlcy4epmrodipJuT+PzVMXsPJ2Rz2oTgq3t
oQYePRSwvTynRRqWdscGcyQNaZiQChEAiRQWrWlimaNfWPdJF5I/nBdHFejiSDNSX3d+BVQixIQc
GljkwPQ5J4zINkXjE5OiYiKDoZ6HemGGlHRmI1yXf7kaVDcIF7ajGNsg1u9rZCVjmUBPFNBK4ni8
03HH6rIYseDm5a9JsEbqx/u1ZNwyyL1Z0r7dAnkQ29Jnhhqn6FGJxLj2qpgjYTJUGwMqEI4SZK4G
FxuC6lcSW8ZdS+A76+XYh19vyqsxcBiD9QgcbX925y1/4s9oJI0kHxnqGpHAMLCRXIPb9MgbMAO4
PFQn8ITmeK8XNDpL5seXKd4FAKHELVYe8Wk6jXAgF8WhXWECebSgz0rQkxQFaqM67h7GUhb7yhk7
hBJVcLLsHPdA2sjrLpXyUIWj9zRNXbOmFyF/g5VSCa7BMVbMKGwx7UY9CbBeE3KMhOQBv4kWoiea
+FjQfByKdUQ8JTYxoTY4xNTXHzFxKq9th46pargeI2MBM4u5uasJYNYCyc2ZsnOTxfwBcKXAdyU/
iiFtqWQNe3dZ1c6mUjaI3gLZBuuybdUTZRlG07eMgNWd9qtyF0oXCsNqHihkt5BgzQhcBNawtxhp
XaCiOc8hloFceO61wxW5mch4v/AqZ2IS015KzPrboZ545MA09iVwR9+NHwe3EbADuKvqidtHZ/qX
K+U+QXVw4F8cYesQvVcRlObjNNRVe/ANIQy6Jh3d52nf5OiWaj3C5FdRkx0Z0YNsSN+iauWDsnLd
x2DRclleN5Esbgo2y2di4WDATmP0yfSQqZghk2aareyE2BddS9N2TDQdc1+PrFCjRqRbBGhkBeFR
2RsiGa8bBlTQYIviUjeFuB8cLAm8BeFLbBDOFaj5+VWEoaKvDNq+cLnrO+dNt8oHHS+80xC0C+uz
ugUD137AjEy2QFOqRyCu15UcPqqkvV0sVe2Bcq4ZNqyGQ0c3j2ZqHlyro/ZRduHu3RL1KvCn4D00
ozrYQbeObBz0CYEpjzjiAJRltX1WCeKpKkT80MXczKHWAKSTwDyOlOpXXqmAuYxhcBlnwUMXt/c4
plk8ztXw5mcSMYdakFdh31+jZdloxzVIGe39RBurUaRW5WfszMbdKGbke6mq4Wl2WzzCZKtkCSEW
3GQxnI6cDX5WZlfoV9/Qd8tt70dcTVZeroUlJiGO5J1luSB7+nHE82CaX5Wc8w1hKhoOfdwxv3Xm
4LPphXfIURVuh8QUh2iukysz2ZwztZN9z0MUUVoiiMisZWThsXBz0MPaM1PCgCi/AyFQTIfARVgy
RrZR2C8sSO37fExIzkT7/tEX1sBDEv7P5AXi+hoF/pchCtu9fz552dRx3f/Hv//v/8UmpddpX8Nm
5xH8KP6LaQwf9Mc0xvuNKO+QbFVC+FZoP56NP6YxDGo4Fj1+TqFFYSzy170jG0mwIVjVVsdX6Lir
/eU/9458DoMaP8DavDoN/5VpDCOef7Z3dDwihtiC/u3eMROkpc0efB85uHR3HeQErbaLi3fDt3zg
PvRafdn9lA1i7aLBxtjWNDoeFKrZ3WmxfCgHT7c1PyaLg/ht9Ps9mWfoXS33YejRyvNmo/DY1kOx
lT4SPMs/hOF0SmdxCpE3M1RwLmA0ubiDkTSr6LWdyDIQFqFqDm7CqAle+gUBA0nk55BAEqIqfTY/
vhGYb2YE3cE07ihTvA0ye9rRvh92oUMA0bQqTPWceeesLu+TCERN1C6n0i7rCxEgrBf41uJkUiuH
NPoVcCdjD2SfVMctp2CbEUcSgPqZ8v5Tl9Wd8cufnNT9heu3hE15/rq5yy5cvlkXNkEbK37KQtCM
W87VV0ar+JC67Rll4mpgn/nORQni6GD4BOuGcURgggGtfS2mGkxKnI5bHVLkDBqKJ7Pent3pIVis
I8Oy7pppjbPFcJAc+6mBKQIIdc8cRW7FuucTltNcLzZ15aSdeK2et0i8QdyM2CnbEdKtrhESmpmp
r2s1D2lu3mqg7ptoJHo59E9tDQxWFtjiJnnpLANdRrbTg1l9ervJggtLw89PiHArna7cZrqDltRa
Dz2jPib49V2kV2pUizzQXbhN1isfz+KDJ6P0nNROf2wd3e2KKbS2Wd08Bsyz2fL41zhMhoOsG39r
9WsJNtkJZ53HjTKRejgEwUVKYNcOMbG9EnxPld//0iGKo3LA2sCwg3hV5Pt7zmsuk1y/c/jduWXT
nHqmKuzW4repKPVR1crG5wcdtOWDNyGVEA8MEqu4N9c9Fc4BqBv6M66tTZgBpi8HYPq5Ay4tsJNv
Qc3lGVjWPk4oOEAI3Oe6uiJZmWEAMUIbx3atDSqD26acr5WFM633yyO0/RpYY3oZDeyejM2zT5gS
11rvEWVIeJuWJ3Yk03ES/Y5ygu5e8w33CkD2kMrMthQgcefaPJCBCK9hrNeWzXNubSG7LTy1o0mp
Z+kZME2CxbMT2ez1RJNYRwsPSd3g35ob6hMGHnMdoNwm8JBJsLrmgYWauW6/pTtc6MW9ZpH9ltnm
p816u1r16InA4+l3b8sy3KCIZM+lTuj8CFUwKPiWbuZlZrcOCBKY37pvB5R3XSJ9s0frQ4fFCZde
AbqV35i2w9GNxn0nonfyZK/RXRQImVnel6N967bYMBwIxWQiOHGW7zqR3tujdyyyCoGtfUQ7ej+O
OfNJlAKTRMe9XFlteEhc9SLSmuwpG49F6O3EAA+fgdslkfa0XWYharv/XpX9S1/aHEqrfKDwgluE
lq9xQAnrLaiAjOlpj100mv74DgzsqSM5bhNVxcnpIff4TvbgNZbe2LPaWLiGaKMFv3mykAbp5Zuj
412IwfiCuZGzWSLJWs3V6yE2nvvOE9uYJVDRi4dFl0fXi/YmdX+yGdpr24Lu3YTXgy4wNXU/Zwud
Jof/wzSm5ywN3tFGXMwSf0dUTHuhUqSx4w05ArdkCV3lPbR+q3rspKJU9uF3FRZ5RnGfMRknfYqo
1+KIUB3sVNvQrpAoMRK+CJP0oZf1HXEA/S5Nlsdsyl54l5Gbz8sDWyySGccrbaXHiULLn+IzWN/y
eYSYuhLxz5VqOoKYvV8FONZltK/8BjWzafU19fDJLOFtrCj9USxLAibEJ5qKK0LTmDYRVX8Vzbdh
gXRvyKJf2E72oyBym1A4ulnUWe7B2nVte8pH9POqZIhTCu9bs6QddplmuK4MjHm7hRwu2mFHTjGu
cnR7m0nU3+CXcvJbLY1Ml/7M2S1vU2jW2zlr7oclJu5LRoCnCSvYE8aZb/nmC45cQKQEoDH/HJO9
N4ibMcfznBfuDc3enVqMtcP68jpPI6BVGT3WnnzlWYJwFcsJ6KSgsVBIrxNPPmCELs6t9yJU/9zn
w3tjJW+wQfCKBtpxNy5K9HLp+4OPcpXnhBgAv1entKG0LMb8O+39dOGtmazl0gREaozNPfZ/rC1D
/giAV990a5cux2x5Zay/pg5Owznm+7ybM9mfye2ItsUQ0S3Rxq/42aEdCXgUeCSWyauoCfvbGPPy
c1xzsjcZPpZ0OrIBORUERPyUwMTZUSQ70uTvqW4/nIRDa8C4HYTHyPC2MH/0nnGtFT85UA5fo7vF
Ykxs38m4mrdREHIYrVYHFePIZA5aZ+d8KB6ZVb9bS6c25Mue3F6AAiWcqUkFcXqL62zzYtm7TJa/
CrR/SRt323xWj73+/OyvP5r/s37pj7ohTSVO+n/72x92v/84/qxXINDf/GD/lc1zP3zq5eGzGwq+
9Hcixvo7/19/8S8JP09LQ8LPx88yrX6vJH/0/1hB+viZ/3kpuv0kfP6//qI/yk73tyBAi8l5Q925
puH8ueyk1INQIMVKiXHW/eBfloArnUjyPAI18n0pyPP6a9mpfuMXvJVb5HMQ87vcf6XsRBv6d2Wn
UpSbpFavMBxly5Da989yt6DW1IOF9FgE1MF3+JLZmZE36amT1fi/WjEVkGXrEOl2MjOqseX0gT1Y
HiXZB3qTTPHAmJGV9b7qkC6UlcUbjJNYnEXRhBcKh1MaxSeYx8U9gS4eblQOzP7Yty31rCdjnxxR
2shfs5W0z1MXHxZ6V3+jtHYwgTSwLaD1uuY1I7pz2qYiAOXr5+8Rjp19rFcPyhx6n9gykx8JhsDT
DAHxNWvc+ELF6a5E/HOVJqZk5WF1WA64GF4iSHGoxWOyHGBRniX7nd0Ui/my7aR8oxFIXgMTVWfN
wfDhObo++UkXPa9Wa4dJS16+a+JRHyFEDDulyZzlA+crr2rwVmjfrYlomQtUp0QhnG3jNZdJx9nn
NuOL41n4UMGFnNxIcdp6VNvIjCJtBOaqijDupMzHSxMK7y4O+8+pTfoXAAKY6yIrCHd9lNpvZV/z
tsaeKTAJy3OVu8yywiVHjjhHeLKBJ8fdXrfl9IJonhTpMrmlcZ+YjC84s4bO44qlRojl6GLzVlm6
rztpDzsn7/KTrFGzUEQRsupSNN3bZUoHYk9EeetxpeBWU9Z/iFkjCxtlM55jJOtYoryGW9SP3f0y
RjOmydL9SfipOviD5VEzOpCv/TLRn8XUl5hcx5ELOqmn4Dluk2+963xF2FfNi07IS6ha1zwx1+Jq
jIvkWMPfR6nflldoy5hcQjVfcP0z6ADomj3GUxoddFAGx6S3vV+eXwJzreq5YpQEYcqzYvGWD7hp
N2LwBlJKisthKsRNPGl1WCYpy61HM/Ac0x1eDZlnbr3YoNXxOzXfVXh383Rw36sicX/MHaXsvmzS
8GeBfOMmqVMblEk2g+PKcfIGnZBHS+vbGn9eM+bYPlAwL4RNEUYhZ+kD36LNenCbpvkgX9raGVWg
zxs8w7Czn8M3PmrfDG19ToYArWbK2uGgRfw0d+zwN4HJB6wGWVs/Z42TPjujT/5QMDgkPExBml61
jg2OKyGwGr42htS6YS5l/Lz40VZW9kOzKgGCYZUzeU6Z1211Xj6xzmP9Fypn3LdKZSizWSnuSC1i
n9bragtMp7oYvmKwq69IbDOTjs2OVD3DAMbjInXwEawp2oBGEGmzMMwYMBbjq1jztsc1eTvJcEfM
ZTk/wZdqTq3pPquEpG6rXEO7dekr+IjUGzuHXdHdBNjiNvmK+kYXYL+prwBwb1Hds3Q980OXziGx
wvAyjmEkg3KThEcE+Q2P+UYRK86eapv5+hLr5873P5fOJXw725juzifCwKpYezvs1S+UhZqIBf5P
tojltCN5SeNLKQzh9mvGOVUYVdxcLalLt0EKeuXV2Iaw4a0g4zl+CVYcdCVITrcIKt6HmASeZ5ci
mu3PGrLurHnrEcHrw1cEuydJY0e9N+c341dIe/kV2E7+B+HtbthbxDSske5zSvKzawZ1SdVWHhG5
4TYZh8cEHw6dVMzqVxGbotZwQ2Dhz8Faqfi/B8mvmfIqIl2+XHPmsxJHTTx1Eb8zJ4e+WRPpy7Hp
HuTAoY9wOBTfDCptnMqk2MdfgfYxSIrLeE25b5XT5yxYAnM/DPgtLkHZIWoqkGHSko6HLBr0iec+
OE8x0/5NxKaXHTwhGdrxKlaiBr6D+UI9dF/YhzaeXjkaAntD0pX5NnwBIgSl33e2CfOd8wWQCCqa
zuyLKgFeYlo5E3W5prNWX/gJAPXjLUGtMCnwU7BPpljb2iuzouFwODlfIIsBP8drq80Mph7QBdUa
i5BqBEWbqFncaVkAzplnXpHGN/oJs436FcPs9qZKvbDOcXZFavrbLMVkVnguEcc5OmtGRRY3CVdA
h0PM8I9lTq6NHiPgeAieLZant7lOsTNPpriHRmCCy2xO4OAoUmpOTSe99ygrozenb9OXf73Iuk5/
6Lqrf/V/W1F9VUn/WW79/1mKef+tHmtTLx8//uPf/7EYW7/sj2LM+S30PQ9hAAXP16Tvz8UYSq01
SdRHlSVXF8EfxZj6zRY+tdtawglsLRId1V9mgP5v8sswEKjQs92QKu5fKcZ8arc/A7LWj+IjoEth
4lGC//2dhQcFi7W4Jht2ieOOb3qVL1uxhZBZxUyZllXebEfg4XNdEnOdJvIBcBx+W6wG8/3iLtFn
NsEm3/RL3AB97m/nNH1VxP4abHlbYeWMKCr0kJu5dVFEBOTUHl0MgporRSa/PJuGj5GH6Y6ZbLsT
+Ujk2S997QQ74eo4PKdpWrwvQ5erLUhrRkOJUNeT08OMsDrO9LkQMWtPKd4SYxTiSvRDOPgiFuVb
THHNDhNg9T2tp+RKKEV/xM6Km9wfu70fx9nqlbLdBIc88lPy3JYFyxSd/6XLBqW8tJJSnhNPE55S
gK2TQ3BOwpJ5X1sDuPQQZfkEj7cSExxbuheGmpjC0896Ec8rDIKxHO4ESG1bUc7BRxMOW+aH5NXW
JUgCV5voqfYBI+KUQOvQRy0RJHERAIYm2Oqi4JmB6GWRFIyhgjQap3L4M8GggNyBjeAUYnwIEtFe
p0oF54UB5WVQi/ajgx/P1aDHz6loi6fCqvWJD7DuCg//pS/VSwzoPdqNgV2dhIRdt80iD7YV6uTb
ZM57Fh3NeClQiV3XYzM+rxLa3ZzIiJ6wTLtDnTmXiQe5elNoFPho6xWHZWms4UmmlvuhqpCJCvMT
92YMWckducQJNUGXgOSmaVrcFb7xfxIDxkCEuwV1fNCIX8of/YvBm+2q3sRNM7xOrj+cF6IRifNh
bfyr7Wz9AZ2BgWqH/VTOaJBGkwH/zBI0+0gbndcoZMzYFHF8MxDddFzK9IPrgJ1malXfZr5kbzQo
0tbPfhAY4bzUs3Luojku9IW0LKKwWuj4aIHXOxl8aUFA0oA2Y9Pqad4M2rN/9Hlb3vU2K7wtHA/1
kfp2eQMzB9Ojxqd6TJCAfc5hjm6KKkyoTeuO4ji2xFHng62BvGRF8VDz/j+OcM1OrZOJaIPZsEfI
xrtRbhsgkOc0G4LwxGJ0flgY996i3ahQlNv1szRDe7WYKKEdMhUitqlcVpLE5L0bm6eZRTA/WyXB
+Ngk0txmboaKTEKAes8aRkQb8j+b83rdHAphhmSjfP6VfbJiWqKWbNfZGBelXxkF8WU5Iwloemvc
DvnAkFSH0XDBsn9+XAzm9WIVFmOnN48tqe7UQoGbrNiGIeO/TMlIH+xAbG4dv6LfC5SkGi+R0/Vl
H92kolqO4BnyM/sDefCYsmrZstpj6XAz2/Y6OadMtA25heB7CgTvhjCdWh2azMYbWklhYet3QrMv
mYzyS/4AYRUlnPOJHFxQ7odjoraN3bPlr9klM71lR3DhtXiZ4rIt3ggICUJwBa+I2e27FLnf9ZJ1
3rVONHnpTPaTPerGGKE2AhFFUhg6BblUP/Cixi/AVsEqmNnJflQcosSQj+HQ4UBcd8tONOMe8bAH
LZYm1kZD5amzJT5bwOq/BX2dH9VIUk4YjSxUOgtYGxoe+w44kQiQKtbjI3lwyTHSrlzz9MSbOy5j
dxBiws04kMjKO1KWNZyBhvG+0w7lk20ZhBSy7n3WIw6bc4NZwz+KbFDgRE1zVYhaXcWxtEvM11lz
5Q2h4lix0rdC2PrC8Zsk3+VzSiJ7MiibLIWI6XpbUDAHGXXsGrqAWNOMy1nYA6LYiHb30S6Hxtn1
w8hp5deBe2EpQw4ZNt8rn6QRkpqKxJabWi/LvC8tP74bZmQ8AupIuskmPN9+OjuAC7IalrqnY/Xm
EXloCHgJ+UXlzt2TmJbiGS4GqQtWm01kxkQhfgFmeZInv7J5/gPcH5AQIJGjxapaAMbUtCxo5r3V
YYS4yLDyHbEza2htE9p4lEUWxCEq/6BHDFPhF+MJv454Qg62k82PA0P5O2L7inJHbgT9kaPN98Cq
mufRRtG6aVRKHC/fs6MnIvdsZ73B9YkRQ1WYctdmLttx//HmrJYNvQTdLlttHJEPPGDrqCp/DCJk
q9Fq+FATYtZpNYG4rk7u0tUYskQwneDmrF4jRpe7Ioynp9jzVqbquDpLyEt0ES2Um6wccuA4qwOF
rQsRYastBbf68mC44V/dOmNO71WEpRAZiZXly9WSrAYXd7W69KvppcutljS21QrjcNj9hHkjbq15
dcqgtQ6v/NU+g6mD8Uu0mmqsHnsNIiKcNrzuSBNW+830ZcRJnfg81ZW5ZkOOIg/32HYiDuauIRP6
NPMM0a6s1h6ONHOdf/l9YOvl2341AQkc7wTwBUgaIWp6e5pr+c1qZP+tXi1E5ZebKGSQ8j1LKnVg
El7e1MrRTyCnyotxtSKVX6akKgAyyft9ma2WJUes7qUABliyo/FrjvOXv6larU4ou9xf7Zf/KcEJ
xTXUX5GdwbrPMrtgtUsRAZS/ZIMeXzqHFRSqq9VZxdIOQ3m/Gq4scilZ6yxob/IFXOhqzMpXixYR
NojICjmr7bhauNra0zur+PJ1rRav4cvtlaRpdDsv6J2/vGDRagvTXw4xeGPzA690+aq+HGTl6E4t
VjWMZUxk8Jj9T03/+6afHTfT0P/eU/z3ket//Zo/6nmxot+FzfJdhWSb/3mnr34LaSOx04AZCtWX
+eKvDguiiBl4hrYDr/J388Vf6nn7N45zeJa27QlQ2Suf/l8p6Okc/qGg91ZpAR2HYrrqqNWC8Scz
cZLXHsgVB9mqreJXmZKLygDUCln1BjHnDXnRQ6ErgKrTckyECZ5bCIwURtE+y814TGovwEsbl4jk
p2onVepchdKswDBe0V99EMbHOvSym66Q7WnqI8zGbsemQbJeBcpBoKlHMnK6eMFTqTUhIWhJzyjD
SCK08+Y9w7fw2hYGEfGokkfHkvkFujW74vMrJ2EJjWTQcrVzHGDf7vtVlSScGog5a9hh6ykTvEnt
NjAQU3TQeZH4Zz8sm8eI0f+5t3rvBs8p9mJTRUfmiWjkp4YSpyzy7Ch6K8UjijYVlbwmgHdmxfWu
onG4D1d5zdyE3J3o58eDpBiYNu08B987O3PP+KqCz7ZhFQSZb6r2tVUHnA0LAKCE/n/k/1ZkdxWZ
zL4taIiqugdSVA4qLg95OYZ4tq18IYJvlRXgJvWvfT26nxZwt0e6RPfahGgye1F2r7GX404R1vSD
dYoh7paRlbNDGUl6UmtN3ZVTxQPJazQFm2ZNxtnY5dwde0Ri38codJ+FscKXwRqIrUKWeC9FwoiY
WMk17lsShoxZO3gLpyUcdlxx8z3sFut5QX2msnpJgIQsF2NUmG8xmJ89ZkyUazooQnUcmWL8jEK1
R7O33MFvIhE0qPD8bd0u9zC12doEG1Y7xXeP43SHTdaG6dd55aHMWvfc4Si4aorBxqqz6v8Wrr+b
YpbmjTlOft+UxMts9Rh4T1z6Fn1F1/P3aY3vMyUb8I1u/NFh0gb5ovq0EvTAy5fwcfoSQSpft+2T
X88MUtnEOpTR9kuExY7Y4TS6Jwkgf7cnx7oIq8y8o/GPztyy6jD0fdZs8hQJXpnnzX04JGI/tr4C
/UZ4ZB/rG3q49JAig6EfILon+VjL7Kcc/+oxawrSEPxoFbuLFpFM0bX8RVOorAVKmIBROYJBpNeJ
iwSvsFrSGa2kinbFmvveqHB6DAm6OxunaDB3wktJI9aXLHbV0c+y4W4g/+ucomvDIGMV5yVbciKe
HPYjTPR2UYHa3sa+eYBZUJyRf0gAiiI5ZhXSc6lRxHQrA8RPC2hkPH5YNaAgWhXzT1oOlKSJEjcm
ZLOvmTyllL2p893pTfsCphKsR00eqHZEuKlnK4di3EKFxopxZjw4Eb2AUCLyBwJybbfaC8GbEyQZ
YTCK7qeLc8PrR559zw77ive33XdIcz4dGxl4Nbj+cert7BoEF44GTC576ffoGgim3xUlxQiBOsG+
482+HhzH2SfzGuOk53bf5152smjkqk1sE0tNY978HByXCMam82DFDGgiNj5d+q12W97GcR7XHt9H
gh7F3dGZGgF4ZikoothEt3obrxlgdqWoBWvbSumASY1Y7JQYsWJwvy3IosG3qcJFtEEiWZUD4HHr
Fta0UwSZoPeY1XdZT/VBBmxpwmHGNFVF1KtzmMJMjMoFN3SPjHyAQle7eOC7kfegb6Pg3oRuDXac
HCtcox77UCB55yRzG4QpoQeDMjASLVLNt9mC4K1LVbz4Tfl9AQyAMp4sOn9NpbPMaN3Ua1Kdv5BZ
J8OqR7dCjh1I6Pk8Tk7Atnwg567VjbzoQu8NsytmlCycL8M1F2/6isjL0za4Jbyz3Ed+NU4MRrv8
tpKg6DxdDeg5SN8mk72KhsuuwtDDJRKf6woDXIxRbegiQh5HhC65C0RSjzcNtj+MAeoONRyJxyZH
qWWoR/15Pnr1MBwiCRrCi7zhhqr2wmYbJpvuc9HLVvS/5IQBqCJXb8+ahZCrPjlYsX2I7ZCA97QE
2SfIUqR6ZDY0KNpiwKIS924ClJgnut3Ixm5ovVAoWc/StojARFdA8wgOWcsZev2MxaTzj3YMlMyQ
kI7biVvSryqyf3PkCCS0NSlOknExu7qjvS778XY00t2vld9WBDHDY0hYG5/jC0qri8SZ+cmWw+80
N9i9VSu3tRq7GzHIlIvYPhmnvWIA4LHOVFvjXduAxzfj6OY75ALBThVtzbx7IgUqFQfGbwsA505i
la65PUprgmnpm9uCHPjOvZva6IKTukMCYt1VhN/FKJp8k/3qI0DVft09WCJmp0IScVl3zwFXWNyk
Z8Dkd01E7mnZz9d1Y9YXcpthTBLAClmrYFx3Iv2SltI5zj5pIVZpvaBmfklaVILl/Ooza98pvPGH
ejDzIfOstzoKv+HMvqvQxQA6bY6iiXim4XCaMuOPRQ/BVhWJtc2vuFdyQL2ihXmfovrJZ+HnlfFF
Fi8OGx1OK4F2vpktvfcz/b1N+a8fVdiL01pcjh3f2CyFXZlZzBOi1Oqvl0rDyugSYmo3UeGTH62A
WV66URzt4gre8ja2Vcdfn3Nh549VfDnHwhm2Mm1PxZKm7/jgUmAcZoy5aIc8ZvxeKUtdUdujHQLX
yVwKs4Z8DWT1o4cjGIxTjyTHfSLWFXQnzMqo+IQtcKnchvzCJa42YGbzo0zG/FeU2fNnn4T9FhWN
c1mm/fjoiIHZqxlSMujSLLwFUGfOoceMn7lWAxUgZonVjzMTR1ShBvuN14snx4VyTQM5Og+NlZnX
wTa8YEWsAPUXbedvojCLnmPttxflJNNndsPQqfoqvR5bxppY25wIM8YqGhomFtO0+U92yLwrIsj7
MKgofyqyaA3+A7SITGux1WYpcUdFbAIemqXVN0iiHN6GLBQ3oTNWF00SSP4OdWK7u3IJIAHaETg5
vv8E061+TTCV2t3notNXJUK745T50+NY4oDYNLL07zB4+tVe1uW0reMCGcnsQPZE50c6gYTl63hR
9py1pbiZ2MHcN4A0DCkjWXkgHd6p9mqsvYfEJWu6LCw+JA4zNi3YtiD+Ou60V3KqGGhLOV7mnTMg
3bOkhNw8jepBwzUh3NKLrIfUteNthaqHbRfbp6E0/Dgey/Zxmuv/y955JEmOpFn6KiO9RwkUCgVZ
zMY4d3NONpBwEuCAgpNrzRHmYvNZ1FRXV5V0i/S+txmZGeZugOpP3vveSK0cVFjoEXVV/PuhOPA0
MwQ1A8abDjTp38RNsBjNo4DMHWZCpCT0Pn5O5aa3+W0glmNdtfFtvmuClbLHfeiEYt9L8pxzJ6dC
lZCB/6ej+wftNouT/1wwc/5pf/3risbiv/lbSyf+Yrr40V0PqYqw/0R2/V2m7aPFs0g5kcCg2JD8
+4rGptlTiGkI+zItywK6/u8rGvEXxyRvhEQvljsA21z/v9XR/Un/+XuGyc0073k+FCrTv2l3xD9D
zsY27geeuILo6kENSwMV5oHnEDFcn6RgDb3GRV/tdrp+9bQ/6H0jUVv5CLh+R+XNziszRBN94Gnd
boKwbo9OI8MrAIgR5mObfMO2CL5MO5weotFnz8ChEz/l4YSXKJA4JeNkwHOScjOdnEJx3zPc3Zd0
eZzOQ5Q8ypx5fDza5q5jaRUv1E2emRd5/aqLLP9huWPvfGLTdqqMyncDY8Sd1kO69xKmK9JL+69Z
mw2C2sB5tB3kkEZpWKvYDOs7y81QemoLc6gqGeFNtFoLj+4Qt0gI0SOGGXvKet9+Sy2F8rXVzMRj
28MlFXHa5SPlAVHSEK09vRWWGfxKzGI//tEYmB3+xUGC1NP2SgWu8zyqrlsLvt0FwnaSHRzbPscF
DTPz5iuRxtCiBHekWw3uEcip84u4EQpZd2qxCAE42dRlXr6nUyzntVd5LqK7OH5IOAF2rUGttiDE
ob7hfeQViCqubCOxH73WukWUmWN1dNWkjiqvgn3MKKPGZovlWYkbKDmrdPbgl+W40o6BcqXEjPMr
NsmOtoqb7aSOx3jrhW325fhd+lKbTOW6QNi7uJv6rcYjXKqCMt1DJMs3VOBrdlgIo5mM8i3bsImI
AG0/dv5kXZgRFC9prkkLqbv0y9OpfYzyxrnLGkFuZRKgdq20VxGPUJYbMVPmLyY5cazRL3lMz7yR
3VuiIs7vNAEnXRTxazf6WwZwLAfc3Dc/ovjWF3UQTnClv8VBVtNo+pIffLYf9TDE+1ZUGO6yEjuZ
dsixpREZr3PZs9MYqOIw45be72ZSjPZh56AZ9uGijSAyQeRQAbz46KHfh77SvyGwjq8VzJY1CU4u
iFgowCCy5D5s+/qlV55zVVVDsvUQNMbZ9crkntHxdD+VLVpPYEaYLtFGMcqHJRcC2jVKXN6mRuPd
WlWyFp0/3KnRDS/ujTnVj2F+I3Yy5evpWWnOnfQxCIrgtx49mDejsKbXyuuzaZEZgbVDuiY/vLEi
9pgMz3TngEv9caVVLjVT6WiZ+2xRlwNTimJhNrI+e2VRPOKZbFczJiJyQKk+LmLUzqrUXXo/5S67
kNJVcpeJOPym1rQ3coiinSii9pJbrfftMfzENU7sjccIDM3maBrsV8f22w4TSVSpAoTMcAXnKRqw
0phUc4furo70QRXuPlcNJSBMU5RHNx4DsLlNYrV4qkQ4ckLMGeu9zWBC/25r9HaWrdUVK4HEJ5p0
L03V3/qIkuOBxzJ3nnSl2R1UnMLmkhQEWpKQm5vFDfvrBYtyTG4qSvzLMMfNtJqFDz/IMRPjoYyc
Otg6MZh5Q85WcfHBe6xtv+uarZPH/XOUNSQizL18NIuWJtmwpD3C64nHD2yPNx6uIAsAalNzCuYa
RBJg6oXVxQKyNQvqxcwLT6eCNIoavWg2VS5NyBaGe2XbFukVRmNEinlu69948WzEgHFycpQrN8II
nfei5lVbOALMwAKFYH3t2f+9WUrmctnD61sPMGw/3FoPa+oR+oCASQRiF+hkVQ9fGYVAegwEfolG
/8IFeoX6ZRLOHbtLe45XQRU75z6laCtEm+9Q9RrwSl25LCe7/7AaryN3eKZy3M8TsuyiZru0RCAr
4p1kffnDZoyNiGaSCBCISuYuoRbuGU/JcyWQ3KR/IGjUSCxXsz9wNOIt8Pmj0rGAk5iRAIr8B6ZG
UVN+kuPhsoP5g1vL8D7eQyoojs0fHFvX+c1DjwHymfDJ8JMVrP9c/BXhRlcPUBBT8YgD3eBU5nGy
l0WUFU9D1SAMdZgS4IWVeX2xwcTlAby49A86zvyDkauj3oHeeqPLTTfOHByHdQDHcCP/QOhYikG8
hktH3AHYNP+AF/8gZT1eiikDYhcFt8Z4/gO3S5E/RUQCwLzrDEOfuhsHb0DJf45ubDxOyxaQJ7w8
NsXetfPnPGVuOjj32CrHlX9j7Dl5H6/HOqyPYUoP7c8y3k91WLyEFUnrsVVgbE4KxUyg19YxtlzA
hyVYJbLNG6rvEN6vPYfsgocC0DqvvXPIjdbcOpPj7azeVsvy5oIaoza985k8blmD0q/gZahslJMr
P1AYfVOMtuGMJp0ZR7qtYl3twgJfOzYg5zTBPu2Xtp3Aq3Za8Kx1wrlvBkZ571e9vR70JO9yWVdf
1uxEOwndY1PYln8qhqkg1aIqzHuwOzi4YlxiW9ge1QjriwgB+Mx5ny2yG/zENQ2PfwCWoGAKPJOZ
1lT2W8S0a1cMHfu9mjgY7E9jh1LOk2V2DYrcPKPW4r0QvWTOV1bufu4GP1yhj/Vwk5XZqHe67PCC
Yegqtv2UwsovkhBsWKdo8rM47u7BcMw/jhyshcoVkwac2h75V/hST0HWlJcx67AhhHMctWtuzmFD
t2eaa1Eb/aswU2ZAUZAp5je5jxotzR34gVi3SW7GW6IUbL7yS+cSkHafY7By/djH8s848FBF+fDm
l3b3jKesv2v7Ml13vQHUtw1LFpZ9h1QRLwU8T29i2rXEA1GvJFvdvTZSQa4Y1Obbm+rLkjPPILWE
DdvMO4na8ZUzpQeOqW+5Gw1ToGLT0Xfly2Gsk0fwFjsO3+JsYAiGYxvAMSB0b9BMCpumO7VO5r91
g1lb5D7UaKFTwqW3XaxtbrOiLldIco0HPDG3ZHFN/QcH22mffKv3tqLlrl78T1/yH/uSm4T+P+9L
YIB8/d//86+dye2/+ltn4vyFtZApHXoJk3tJ0mP8rTNxAddKGxW/+9dd098NpN5Nrk+rQErZXxsX
RP7/f9mEIRWxGd5S8mEd9k7mfytnGJHYTR3299bkphljmSX4YCSx+Q6o3H9cNik/K3ufQc6q9gsG
XqLFicmlEL3llsZFFSWm2qNs8Hc81Iletn6WLGMrkw+OTptHZklALNw6xZOElkgdPC+2yajoyAvn
nLtGsaO2UE88RomT8xl50fyOFbBg5FZ35ZlPGr65aMfXNmqpBybT3YcpmFZjCzAWpRdD5/faPmCA
YfTW2nfjYYGBi1FA7HbQU2X4w0Qm32bIkPaZE7nhGqNu+mQBM1zmUxP+tkzDIhKjHF/sJGTno2Ii
DLmNdASmpsDLN7QDGEomDxx5jrbVxQsVkcXMuU1YR91EEid+oJZpsBk/camoN1WF0VcuwrxZjgNq
dPa9KNlqk6ybjSqiUQOZyqZLlNnJd5EisGYi33ZfQzj28VKSAnSQiVutPMuHg+iP9grfXFfyQaRe
28OY3wF4wA40yVFcG9A7sBj6Wi1jQ1YgX0VGPWvPIFShFF9KRBUXb5bepqxbnHvBnDOQBC2rGUXG
jKAsLmIgD74WP+44+odBmsPRRjt0DeKRKBpfavPshdL96B2GRMwyKu/KFZlsJmEijRCOcQWjrB8m
HSC9cWbEORJoBhqg9NHw7WwfgprCIWAlYqP1BPyNMDu97ZMSojty5G3tyZpE3JZLDgnNetJOv/GF
4W17y7Er1NFZe80NzPvLPxSAAu4u3M/Cjd9YITrcETGIBS6QDDObiIki7kHTLRm/gYmvYwEp1HHJ
yR6lvY+MLt7Sb1brsbC9D5I38305J8YtoIvaq0gNxro18VAIXbojS0VEGM0oLlBCpmddNf4afU6y
tVEKruhNi0cVEkRTe858GJmgb8OgKJeiFtO1zGYFPWpqvlnCdhgZyoJaXNmCIt9pfts16nX48+o0
mSkyuqTW+oSIvrly47M7mSMyc4n03dS9S90xWALDQWVurH4Yn1DrldcZHdJ7Rgux9y1i/cIcH5nh
pd6XIWvUwYOIzyqzTcj8dsKHHQd7PzfUTclgzBHGZunvwiodtp03FJ822wBWPoUarpVqxi/+pByX
Q+4zYldBsm0FpYSqnfAshEeh7tp+tjc0ciGAE7ZJvxEgqrGK/LFWKNb7EIFQxUJyCSgu2iWRHMQz
RNAIU4+bz1+p5Tf7Jmy8fUm0yQ/phnJdugB9cVdL8ZXEI+J2fougUhyzJ1Qwno2TBsVGawFpeVH3
Xb5vRlkjp4zbk9DvddHDSkgExJZcxjQ79lwOX5Gtf3KWMq/VbY7B1K9Yz4Ww0uee3zR37y1+77WO
YInuUIlGl9GwLxYlKC8QuGl8vnlWigcxqPT3KMzm04/M6jvqg/LcMRkmEl3W5AQWkDsvmZGIq8oc
Ln6ceUiXUOrdTSkjRKN3+m1fDtWmITcETGDKXWw5DcnNs5URldKgJ6IHadUr734Ld6ayI/LfwEmh
OVzMDLwPwujmzZBhs6/meF9RQsyt/R5h2GEnJqCBYH4Uz0l2avqoQvlHhejy29FFta/jgnPLZdGK
+nU5eQh/BO2K5oHBf1OvkhbwXQvyqrGAJ0XxtqnCV7vv9sgSWKkU62JAUpe36aa1s6Wej31f33Wd
vYPbs6/tk+UZu6kKLj6yt15jkpqwNhfphvfvYg1ywDA1bivPWvk4UVmgMpmdt4nbbSwKlm3sHZuR
HVJchkgYoBMFcyUXHQuAVDrriYqrNPwH8ryG3l/xowwLt+lfM7tf4aJZ2W72OFvBrkQQvGjsKwF6
r6SCrNA22+38iDfJZ7+1qV8j4xQOPy5ZhyL7rgbxyXfebCuy/8iST6JHttONWNjdAwXfymHaO/GZ
NGE/yWyfUhKCbwMW3w53sGKSrrq6czj9qC76Qc23H9jp281jSKDwZFxcEb3O0biEycP7H6199asG
gAyfeu3VP21d7kAUPYioOPLbX/JELW0GUmwxFg5jLX65aMPsgzVCgS8hqOdmuaAKf5BqrcmHtFlY
Ghmhskl4cqv5YWb31WDh8hK5wWriORFJyxThjrUzcdvEXn0M0vGlbEaCjQcwKmJv9uw8SXhpeQES
v71WqDQ9Q+4TcIwmcZRgyl+wx67KkfnauB9wW7GtX3eT+y6VBr0W3siyn3k3nxuR76vS2JWKbKsE
mHxgrchDWaXOpzZ7Z5FG88rxA1J2K/weFojZoYHaRDYu7D+fVcSgwCjdKvg5PxZEX8nudYzecwJ/
8fouSYXcFyNUUFZ++kbpCvJDd8O8xPYqst6ICwSW4Fz1CA2m36ieGkIjYSnVdio/MzmtMpciIx4w
zPh8ZLF0k1u837tPAoRX4X5ND0DhNtRYy87JdiFOJSxhr+XovLpJ8hMbQQHEtLqofiqXOTFsSNvN
DS6mYwykHccawk3nKbCj78j1t0VVNHu+x60PVYimeVmSq2w41TosCkJmAtfb9FnqUZff1KiB8Tsp
rBVx7h+ZjRGE4mBY+ODSc2Kyy8KOl3EijmBrzsIK35yxPYQSRLRpFlvMhixprXMpOxbstbfxHPDy
Uf2rl+5LCy6qsDJNUN9XgPZvOTikxtA7ZTzT7pa2x9uVDbxzh32liQ+edbxvwSXV4yl3zPprbobg
rou9/H1gYIMFkB0PglTpvjuh62yr1muPPnrY97oG7JT1inh3kdyNjWNvIluxX06tY13N19mxM8x/
LpjCuD8myHQXEovQ0sQitFRm791BOz0VAut3lE0tvQ5pevPsrw0zLzA2esRUxbCmMue5dnqCnePH
GW2SlbxHrUSdeQdsmuC0tGN3fbNuA7hDfMkgk61jO9339kgWYpBvywG2m+GufPSY+PweujhQ0Cyi
EckOp60DWorBZvI4pWa0hF+lT8KewhVkcP/Muk+sK9fUv4VgwwyrrGpePJTR91Ln1WZSXvM0Dy1L
rcYenQcMlj0pSQM9IClY0HoaJ3tpkZSuMkGsD2aPQxT1Z6mHbSxG2JFG2Z2rTJ0KGW/zPr9aTARU
6lXfsQICAmwjarxxHQrPPCvkykuznlYOG+gVEWmay7XinOx5f8jlmTZW4KvtgB+xhmfUMoxYRnV5
Jg/nxSus70xJ+LIkN7kODWp8pwomcPY5JUFgQd4ugU/dMazgt3Riq0T2m3zadYJMeiEo/la8Yzgd
yg7wNkYCvxH3hofCxPXeuLzfUlYHxDdszK66TFBWesIYksE6Kt1shBW9MktdIpR9UunI5H7qIWwX
6gwjc8vl8qGJZY+IOm+ZdLNswMsAEG3ZjWpr291F+qDvUt98bZT7GaZDQ/0N0dc1TwAxKHKzpmVl
yfa8io/+aN1Piu1yE5ybhqmmCzIp74APwNxh0ljuxyC8Avi/wgPRm6lXO+CHelWaNhw/kNplGr3X
Mn2F+rgXk4WW151WURg9JeWXr2byKM3+x/OaLS0Gd0O/DvJ0Y7NQ3lVmuM1j54TqZSd8+YkS6Ar/
7W7KbfAzZKthq1mLWe2bxr63ndFkYcq9ARTuBaLLztHtE46IixBA5kGRznrmEEs3qem+G2FLDpBA
IBHTb3VZ/5b5wyEL3KVLtFGoC55rx/nOE/ej9rh0xvwJG/Am4y4fc/Xa5R4UspZIJZvAZCf6Zjh6
QtZfrjU9WJx9AjleTFX70OTlfRuOjxV/1AUDnmnEcYM/Hiof40ra4ZdB+ZMV7AQMvYPruNeAJ9ZG
OH/XE+ISXhpLMWaIPbC2ARe4uARQYkQ9bC3NvGnsnxz7OW1acufGc5YOJ4wUQNhcZo2jeEKKvJkg
KVOwolqq1N5CIiAd5xKyQco7lgolQDPL8NZupfeyo+NCFTWSOlCZ5b00InoloEAd5GXAHb860ePP
jy+TZsRkQWLt/GuvHnktdgFiE791obQgchmJx9ROsh+y/kvX+SF0ig+t1Ub5xSW2S1JEqj32vXeN
SXbd3e56qzB58pHR3DDrHqePBsxid9tRZsMiGtuvNp92Tvo85t5713vn3srdQ83OeDWm3Td0lBWp
AFshLZI7PlA2bCvbf67Rgczex2QiM9K4sjI73LCIQy5eqIdCwPcgU3JcyC7aNznHS0+4oOqGj9hj
V6dJOJIFCYQN40sXpUPnCQ2iWVvKWlqls6nK7GzIrwQsTam8TWD55DaSSyuneuem09rgK88bY10V
77KidkG0As2ShIFpY3TqPBavAFIfLIJKiWpZsnFYNjaJnyM/X7dJ5m5dw2OKUXWJx5xtZcWuslFH
9qZrLpY1A+EVPwta+nAvwBx1yXtvPcn5qRtfVfjYzvVq1jEXEbNhjEdJ9ksR+tiXO2u+40Y5NyoJ
aa/FAQHrAkH32mz44opd1KtN08/0X0BufGpa/wX9w6Ii1iBudt4YHlOUNx2miS5/Jo5rUVgHO3si
bmwV1Z9Y0i8p8W/Kk6TvMvAknTEDODoxdwPut2xxQaCaOKfduMrDTyAjHNAh3V+SvET2sRywvfRE
ynHBuROJYsFDTZurE3kd5mCnjR+Xn8dKZ6aChfelMiw0k2T1oihpSUsvyAEvdlBOmKU/dL7xgHfg
DrburlDH1nkdRXZny+7dDNEjrPzqoxN8v3GwMoJ+0eOpKbH1z4G7CiQ7ucKIyZbx+19lg+XEjPBy
yBEGFsUaGrE87791ilxK1qw3rYAFoqyq6plMZWevwnwCBdt8KLN5nd3qrcF2xuLVv3hlP68Q+SyD
ptp7IPfqVp+gfS5tJi2xGjduB1pQ7JXdblUAdNTAdrLq0ffOvYdTiUkJbzDV849AKtK6H1VSEynj
LjOtN6GSWLOprxC9mbm5M+AFZFl0P1TTj2BEs8zsV1GUWzETqmp+dRRASW5+KNV8VaHakYVxEGa5
LcPnKJD7qF417OJ4RRd1E53zW0AFFZhnpbh3YWZ2d0N6IpIQbWmnXtGyPPdG8VQ5xI/2E/a3gci9
aosI6pl7XW+zGZISlOBiG4juxhacjm7TnHirmPsovask3uu+Rveh2r2sCv4SDXCR0ffaiWiSwV2U
J0RN64qVI7/1IN3MdviQ22o129mhARrK4rbaRk1MfhFu86Xnt1RpXXd0jXyDaZxubbDX2qBtjr17
VlO/hZy21Wh+EhF8jtPqOeuTfZ2P29IyvpOw/eSW3vWGN6ygRrh8yhDXYzw/gw5qjhWN0UrkLIEJ
t1AQx9OBktSyKIEApetmXtZedI4nPHwG95qWX3YFZqn1Vgl/pizUTGw1UusSW7+QIuFk5KNZt806
bOdsB8WTyHJ7lUVvCB030v3JCbrNmNlHHhDZrNwW47hWGb1VlgN07C24AB1DQfJ8HqLgFymM6B5s
1iLMIAhd83hrPYI0mEdt7TkC5Ebbl5I2yzgiszqSMFjSWxTXRbaelFyiYFtbN+li4X3EClmvqYBn
ue00oWgi3agEm3WH3ovxVNDABZqtD6Ix3sXsHxIgXYWQBIuzIqYLHTHTob9oK82SIfiRpbc1VF6T
jy7AZVMkGoIGvVEfXd7BKA6eJEwkgiyjhyoy7jvkm4tmtB7r0tmNXvRZ3nYAKF3j7dxS1CI83tBr
84/69oOF7iqdQJfboSAw3bjWzc2UF3w57S1M4Abr6eP8EMHUkHEIVER9qZ7DBATCokcDVxk5fC4J
MMxhBNXOa3dsTyZpzmpkBREUOzAfG2bLBzs1NwMGISckUsDj+OYY7nW3SZGFlum01FNG3FK0hlO2
6si6attPjdUqEnqjw/g8EhQgBnmii56D6imCtf9qGLMJPDNEl8FvZMvIsASrDDx22+tpYjRDfCyy
2hAYeGdu/Ajwx2KE2bbxZk88I6fp97HZTRkBCOSsolisy73nhfPWdwDMLpEbDCc+kvydq7DEUZx2
Ucw8FD7KuiGVuHwoS5kgD7GafOvFLnV/Hw7xh+jN6KXxnlpb3/lBwm08NA6hTIoWo3oWybRgCfzo
dcELWIL2CEzsAl6aHpP61BzVi+7x3pYlly5zChvKNkX/cDBrcUnc3CK8aT4WDVqR2hvnJT1SAX/a
nJCOZC/csPc07PlC9MmXCffKM6qH3oEcARN3a5vtA0843D9q93BIDzw+3wibX3PE38hqsGncLJd9
kZL1CN1ZWMlPXtyo9vqhVOOHBSoQ9etNv+ZSh+OM5i3163WheD7LROKmzo39KFt/K5o0fSZ6llti
tADC2A+MyrdNOb05tf0ajDWBTMA8jMlmuDs1hb7NqJ9Zfl0jSfXmJ3oTdfHJN5urqwJFVlT3zqF9
8V2mXnXzVsZk49A6L91aHVOEjakkDb76KomKDxNkw8mN2ssQNp3uBEkCK6k5Xj2mCmwNLjfxLPiP
e9uvv9DdQzCU3bManO8x0PcTRuscrG7qFLtKZKdOa9RJ+R69PCnug0nVYaZ3TeTeF8yzo7n8Djtk
4MnT3H+r6Y79uwm9UAMzH7tx68bql+feeaI61mhFVhTezPWc5JGg0w/bn/duRLEq7ycXtHbRzQth
QPjOtHsOa2dXJvkdsSAoZm5sxWJtO+2jzH74OZ4pGfdOdKDTXk4uEyVz2FjldMkzFhmxWHqohYau
XqOoWbbOYfTNVY9kvbDON4jRrF9QM5mAgQOSLqLuvVHjVuQNHlxnnTM3Mkx2KpqMdy/cWFquypLH
BwcnO9FNmDtrQx4rTfixmx6ow8Ai1vdWkB9NBuH5bD/NjX5y6mLLNbWS4bS/OeMXrp4ebBN7SEJ6
NNZgI2wYAyGWMuOd4LRoZo48USBe7JYYse9q+dYrE2V8/hzJ5DCbzbmczcPktSuswKemMK724KxC
njRCan85jbdORwOuIZSRcgI6EjBpdJ76WK+CFFIuvv7JDpCvDavS1oiei89xso9WkpMxz5iSZIyl
ZT9JE2tLsLBt841DdKV98en7uAoxOrR9T0EYvc/RriAJtrQFTEwPR8oJzRKB4E9Ow32nW8rqecXs
b1EIPgJldtDQm6WwpTkdISH2ewuRJmqxRe55G9iB/OxI4G7O6uElCqcVChJGrvGPSmNE4/Mx9vE7
V9esfDJhHYrsvcqdQ2U/2fE7k5Ct/cd8EJwAZTtYmf03uxWE28DnnP1oZVh8p7guzLk+CodhXo4N
lpre7976/AZqNMPfvhvto+I1Fs6jieRdE5KR4WlEuL3RnX1HS01N+TGLN2ciXF3dw3DKbIfONlt6
yVPvfIfqkJDg1zEKSLO1rKy7hGmfbGwew7bHJJWHT2n/aBrPnTC/sCgfOn4FdZ5dzUGg+GDozv96
bn8THg7teP412PVLNRabfh6czRjqJ08SmGf7y1JYH1bwUXDdN8ygWfY0+7kkBKaO9ilgLciG8t6q
AYtyZ0UuahgHXjri35YzwUc94DDoZiaNTxlE0PySh96Vu3eBF/z3zCCVuflLnRiHDJYdoNOxOzqt
N1ySPnkxYwaa2LZmMHudDunOxD6wALG/OSWdSNlbr7DIiE7I16mzxYu3NEaqwmbnBqjP8zK+63Pm
mHyucbwhGT0mUBxyeY+8hrwPk1LZrjEXeD2ZQMky6LIznPxtzLEw8QDrpz6amORPe8Pvx0U7UhGB
E5z1qUVQRzQjusNqW6Y1HKJwjTb61R+7XaMqpufOsvGpO+cGu9AJ3BKaBvVC8M4T8MxNKovn0UUF
VdMwd4jX4vibKImYCFCsspY5HnIJIr2CS4+0k4B36KVxTZ/p9A+9fg4VjMKwMQ50SpZn0Q25+6no
j4ODXrz65cXsszxYp/bgX7RO8Y3PWEaK6nF0rRfELs9pGD+7hrMzh+k+1kWyKrEWla23FokF0Wka
E/YT068WRTy1go0nJD3DtT3Pc780lHMKXdJHXIau7INaij4Gy/C7K7TyCYWQvTXEfgDFOKRyV5bR
Jx36Lykx9JQZSoyh2MT2fc4QWKThZxg47xkmvjFPQWPWW1aVYFe7Ri0j5Gx7bRG7YAY0uB1qcxMX
7ZDj9ImNZN0m029+IMQWyc7t3ekAq3OBgxzCQXlV8bSe4gLoK2yGReL5u9wIN9p5l+M3uphtRH5T
eHu1+5jeJUEjFEOVZUAXVShE5v7DtnNSvUdMCJ7tLgcjJY+oDoO1AuY4o8EifsJoL4Uiciro24cS
CPAqDroXZr3+co4B5k4SCHgIicL6nOzqUTOyY0nEuYBlflp0oFJPvVGrVWcnTwaJKUTVk2QUDVIc
a4mlyB0DGKbKwPNcGZ9BZY+ruErnpbZEixmxmHc1RIlFFJtvdkQLRF5dto6QsDDo7hn9sFDOWn2x
0pI7D1ZYVjNMAjeL/wAyBRByt30jXeYwjHgZpFMjiW8d0J+WmLGPVccc6NbyBvwl5MdZuqDzcVLR
fubGePG0wcOksH5ghaL8eivqnMKdCnZ2y3s795Y+/I8uqigiyHTMXYH/rPM/Eyd87yLNdC0B1068
nUHjI+zgFPZps+qsrNkRBd1vO9/kS04Y4blRe3WQSLWaZ2CE+8nNyXwqKK7SKJD6Bzm4WOaVCZHw
d80A3sUomEuOuryh93OaeGJilnNjkmMVbEzG35jbNkPfP7AxPUqn1ysVmnw7hCSSlyTHGzdvsD5j
9KuTxB44DT9JUC/H0Vpnfb5j8357szfjlJ+iNLQWYgrGbQaR45wQ1rQ3cw/GwaAOkYouvodCSQFp
OyQssQ9lZ6BGcE7u1BxjN/80MCKviPtjsTGz66P9FvVz6I/4S0gRg3t8q2OH2B/2luWTnYBegczW
AAAMGT43DWeKGtwpp/Iyl7p+mfz4lqWG4GuhIKfC3/SKcQMpR54zdsLbqCCCs+Zhor2qSWyHaodu
oh7kuIj6tqURzdiplbsUIh3KU4AYDY52Lgd1yKJbfDY3/69Jh912Qmq9MqQDDrYG5xMF0a5yh9Uk
K7apODzQm068/hQIXjRUR9IIYuKawu3AaBr2kt3fEcJ8rbx4OOYJK9YFa6Hknj01ajfZGuhDK3qo
HxHJiRKF/99USYCAM/sr7bLwjwupD5Bb5AOda7QuZSTX+WyqY4yee28XPs+K70QcH4MS4RL7rr7J
16zhueDvgCZjzL+LhpIrDi0wG0GJUTmb+oaBlGVfMU3bt+gFaDpgMiwyRgosV0sjh5cdu439aAFZ
Owq7rU+G5cvNFCdsuxs72lRuX63SOTVQpcN3EBOLD9a8pHZqqEZP/0FUhFJgCsvifxVdfi3jom3+
978h9vknhY6FF0FgB7fBTDnqn+zgoQtkozA7ojSJoB3jd48SUL/l6f1//deIf1UC/ePf80/JfhQS
dL4etKO3cRMc5M5YL8h7WRiH+v+xdybLkSPZkv2Vlt4jBIABMGDZPk8knfOwgZAMEvM84+vfMc/M
lxk1ieS2pRa1yIpgkE53ANf0qh7dxtv//L1MxaX/xXXkSkOF3Hlhrs5r+4fXVCQoPSOJ6vV0CKha
WwRrKqlwasttvk5u7JV7tSJavHOX1u2q+PjP3/zXeD2OJ743FCGDNIahO4b7D/BSq5Vx1WMeX8f7
8dRs3X2ydzaUT//2Gv8Wvvb/a7Ian9N/7427f8/b9/znV/0v7HF84R/2OPOHJR0pkARgGVimwXv1
hz3O+mGbjkNrO4QG88/UjvsDs5pl6vxd/r5i2f6vNw6wg+7wrlKBLtXK0vhb3jhhqw/Cnx9S25b8
aKal2tw9G1CE+iH+ymEAvyiAg2Wc4/qG2xC3QIZwhd+JFYjHikHyEDnyrS17SJoMsCYzwV74PbpC
+UQXqo+WAvjxCZKzksdwBPdH53a/SRUOSFNgoDDOoi2R+P4+0S2HyTXK8X21broJsYoYS3YCwaen
YEMzTZJvUNwDXBmKRUTajpa3EMoSGycvWmjUKHosYLP0rosdUodizCBkXRBHwEmCJxsj7adzQSA1
ioY0KS6S29jhurrAkqbMFFeRbU5XkML1cxc++xVUDPiycJYsRVwSodFStKcwTKkXzYqqqvBM0BHY
Wlu1aXyNF4BTfoE55ZbwZ5BrMJ48mTCd13J4cORwKy8oqAsVyqhkfarTbLqpFDjK8r17ssTRGvsE
UCmFl7Ik3fMLysMYrguNWcUoNOccVhG8eAWm0hPsY4saFz6GiLn9xAcbYfGrA0roZTPM98gYPOMd
GV5HbTHdCz3rd1YZN6uRE/LrMGWgINlK3Yq8Vzvl5GFS6CwoF4IQ64Wo5Sq4VnbhbIWG3W7A6pRg
1UcO21NpuYcmIvgaW/DaEMIT/aZQ3C7Jt91ADSFt3CquVzAqxBf+Pb6e9AJrsUJUh1bRwAaFnhoV
ISwDheavaNXZeR0NpzxXEdyQn3e6hhVRM4wrz2k49lUjLB8qQh2wY7WwnGOpWGSZM6R3sBkAlLmj
RfWT8GDkNcHjRPYbEU3YpMp0CFfLSAHO+l7rttijoZ5F9LZet7om37vfqGipkZ0nb0bqqdI+fWU3
k4cLTYMrkUdqgWuYI951t2LMHb3+meZT7DNRGFx5bZCe55R4ONGHXP4sUiBrTmXH544NfN/O4S0O
6G8ibdExKIyZ+qTG/UK+TWgn6Gl7NQP3MdG6bMNZvnv17aq6GqATb8mb+TcV5aJ7WYRxAoav1K76
Js1uK99gLrDjCtum8eIZzcFL6jXi2zQsMG/aqnot6S3mlsDbTVM5NIsyjuhNr4W2yhs3Y0yPuy/8
WDGrG2ng1UhFqS1io8gT9vR8gmGPIZzTOBjfCfh9Jz4/bJyyPG/vDF/gwcoyx9tXmua+aR5N6wge
3DNq36ZLJZS98wLAbi4Z8tLqk3lAf/W6wIbrO4FIQeUZKQJF1AeWEvgm/2xUo1DLmXyRMVJytoHa
ob3ACbROOlGHYZl3nvNWcSNs2eIVU7wnZJzeJjbXDF5A98YpseTocgh35kSTfcJZflOMJekXHMXQ
SDWMJVjpcKaEHR6jDI7cTZ+0EsdeMT6YJMlDZOfOjbeN9FD9fKOOWIVim11qThvuI84A5zoX00Hz
WIItRsS+Izc2jrbcmkKxjPsmvqOJRByHpow3rUmj5HLqcqI5HNWt/sjlLB8iUSQ4YStt/irHuj6M
QFDipW3XghixMO8AO9aPFo12Q+LCmzTBVRNZt6mkpZYhnAL8Ryj7r2lg1p/0jmtoibg71mk4tLu+
I6u168cZUpUdCQ08uKOhL+R9mz/HTp+9+m5KuRzmEDbkukM0rQmIHRNgNwTze49QcqimgSvIjXtf
nPxujBQLh/jTavboxlvOgKhIJ+rR8Nx6fG6Jofdn1ukp5DSf7brpaDif66rvHvM58wV+Ga/duuRE
N2IUp2bqsWHanUUIwRmtjBWJFrvP1AfH2+DCP+OclgHiAMrlZhE3j/LCSgsu3DT/wlCDyQKfos21
9BESY/MQ0cCJ7n5hr8lxcl6q34hsFzpbpEBtrRfyLrUj+LYu6IJzAfwFat+F7zbEjZaSUEOlkYU/
XNsKBYddBHTIfCHEeQoWZ124cRyep1N7ocklF0TohTGHcGWs6c5FonH7UfsIo4ylVGKDpmsj9Byz
Q+y8DBb/HbT+r6EzoJJd/k+D1v+r/xF49edX/T5lOd4PCycFI5ZpC0+HbfXnlGX+EI5rQKJl9nf5
sz9DCPKHKuGEeEW3mmWatH7/76BFqEG4grgANcp0Urn80R+VCuffBijaGH6rWPj9v/96vrkQt34d
tBj/mAHhbcHcsnAt/zpo9aZt6NNA8qdH/S1XJvlN4wjk0vowKMIh8YhoHA37qdPoiiHJoGo5cxws
vpch9BTcqSujHGlZaSv9DYSY860VerBrK8O+wwVTsnbImpUZhCQT+Is75k52RYFj4AFvxXdilPZP
o6vte8dFsph9da+gShTaSBkUJI8YnYK5Cp+4PFAq0nyCIsr+8Y2LBXL+XMxXMZSjZmEOdKVm4wgd
S3rjyYYze0dHGKIFmJ6DCxnlZuC+f0JXII+q2TkKry77E1dSe0cFuWLFtN3PCirBNTXr7RUMVGdZ
C5KNJWbbn25jVAZOBsR20NnpJnWBJdkWEQsG5mgbGDblzhYpg2nMzY0r4myVg+c4T6ReVUqgPWnt
OG+ID19JMX26KQzbPWqR/gBFfmyQz6IG+ju4QgTIoWSW9M2ffHQe6oDVGZHFeVEMHmvzgK4wLzWT
d5i8/i5n9YSjxM2SPZZoinzdbrDojSQQc8PBfPyQVTrJ5Rh5/RkpRb8e3I7ipUmv+qvZL9izjN70
XbiyfTZzpLhiIdycUi7ftr57dBgWdooya1aJ9XMuFXpWeuTllrEi0sal30CsuXBqARRjQMMx957P
cGw9GjRRiBobvniq5aBuC33eT4p+69H4rnDisb6yDCj+DorSlVmEPQ9S2LlINeHNpAhfFTfvfI31
wzDxK+brsG4prXWbCUPrKO4Hlv93JHnK7M7TcvIWXk4zBOXG8C42fenbYu2CHoc/ETs4doxpHMZl
EtaVvc1irteFbqTVtZaFx2ye0nM5T9WHTcL6fqoSusC77B1+2M7Xy/pqChrWC+n0k5NUSmyCD0GC
ubIL/ABoT7zSVaywb1ige14lUMBMkD1MZDRH2dZT2JX3dhQOp3pml6x89az0XGsZTIl/5Y2e/RVN
tkk1Z4ic6VahOPtm6251Pc0PETGOtQ3DcR2QU97Wtptt6AnI137KtpQkfrGle5TcQKeXsOOCtlzx
0J2vAup2JVYY6pp7CK+YIoNhQ/MDNh+uB0aqrsAwL5U5bULiPAW44LbCjCKKtTAB8/YgW0vX86Gd
Sc1gs2kYH9DOKuLtIeKgn6OSJoLarSjAmzPmk3PV6Flz50L8wM0m/a07dvEm95g++VWY3aqtLKyy
zpAAnYyCiQHMx/UkMbKzmKJbHSbR6NyCxoUkm4yS3kuifdE4O4fa6BjfvGk4jj4CY5tDk1r2SVGf
qliLqFtVHAcntSWzQY+Rj5SKRhNDRY4AlHv/mI/2uOyENRw1LyhWhZyrR+rweBpmQ9o8BiIMtyZA
uI8+atPbjBzwqkhleyu4nd+bDTMBuywT46WuERbS82mmm7w9RWzDePuleYIGS5MI1eOvlTCcn6nA
gBDLvgbTPQ81b4ZBI29mpofA0pId75/+Jl3gyMi+0JoXbGuMXZljVrT7ynnnVgorOe/GQ1o5JFAZ
ALHBpw48K6bV72iQ2vhfweSXgkrjPwom567lap6Kf9ZL1Nf9oZeIHy4nZ8PheWygBgp0tT/0Ep7X
iCHgRZBUidH8RTIxflgOxDLihEhflmuoOp/f44Sa/gOlxCCdiJsS9yX/+zuPcn6WXzQTR1CUyT9i
mvQXKR6+wq38VTOJG/zfpGDp6E77XEsOfa9uW5zxhXWXlC7epdTw208InDZ7PStK4g01mjxISgsY
k+MCcihElv5Mxsq51sYoXIfNGP2MBW3j3Dv8YZtNFUYCXlJ12zCJvpUmj8Z1KDiRLIfcxUbQTwbN
ylQUsbLwWmcTtJr37oaFsY9AErzEhXosdLyO61wT1jUgvvS+TaJ5TaU9azxH1GsEjXGHfEldK35M
48SLqK9a26yOVhsX34DwA6gGyeyDvCjqT6PW43taGaMDOgL0ijzmauGX1YOKLWGet12zs2XXfndB
q1+bqLxL3E3uwecEdWeHNt51zxvdZIVFBaflnMNspBzEObRxy00pM8fWXLawp8OFbzXZE9ix6qpr
ak6USdJl66gd3M82GKwAHOZE4DjRlVekK8xyB40DUB0JIf15Cod47c6EIWzX0E5DlOQv1Wybrz7m
CtxbA87XAMrAAQidvSkrJeynkpSF3kX6eah43Nhea7JwsEL4iGUWpWdh9ZSNV4ls7mGuDh8xXX4k
IbpwO5YYHGEGuNhXZPxs1312gxZRPOtYLIiHd6F4TZMuf4LoUxBWcYtwN4ryXpQ1j5Y5dHdB6gz+
soJQB5afEpVFlaEokWaEfbGQqeR5i93tvnQ1IpI4XDRb+4prGAtLfuHJT693rrpQ/pSGZt9GNG+Q
t2w8jmmc2uZ93ubDvcxnidc5P5pi8g9T7X90bdRdGzLq13giWWsCHp6wDnrDsh8oA+eE6j37ff0F
lidkcdoTKWunag8Ou1QRE+JNvbTiVa+oqvWFr2q08TUY+GALVKf+9h0FYkW4gT9AxHCVKE5r6xDQ
FhVJMg6Lw2ekmK6Norv2ivPqKeIrlKrgvlYUWHw0ibLAdrBhFWqKUyZdfwo/ZfWWvrcCkFQZUAWI
BYpThWPGXBoXelWcB3a9yC9kq+FCuZqcpv6GzVKbG55X06rTAcVigFKILIud/2OouFmZX7JdQWuC
GeTB1YoVYctRrK3mgt0yh17ezU1ha4emkS0L97mxd+i4Yb2uFLmrFfBryaXC85Jq+TnIOrjX/Iq8
UaqL8pyEQ3aOegrI+7Fp9iVG/XcnsBmKjaZ/7binNASIkxcSDsq4AHwwGN+cNj92bYJ5fTTtfJW3
Y82iO2seYgh4TwH1RfccDZIHUqH1til7f5vxZeQpKY+tAM8DEKy6ZQEN5DML2vqFJ2YBzJMOloUm
xpoNVTjpSJB1aC29LgYJiHvD3A6un/efTooTGARKw+benw/tNDxx8+U9NFcWeWBO+qn2ZFk+otZY
m/wa0sLDjtnWD96s67ee6xVrPdHnk02jApZ1smCsOSfgb8a8kX6VbQYsjquOQRaDBsruMhB3el8l
2xok0OPQ9Pkhz1naauHYfSAKz/clVPjt1IaUB0kmeS6Jlv5IECYrjjYd3LaMxBxlieUTJm4IICy/
yndKqrmu+imcvl2rda/HZPSuhBNhpIws2/0y4JkjNKe6jQG45SUkhvcZY9Uk0+j6xV1j2uqy6keY
Iz1D2ohtxHLJLkDzw+5gOFtot8nBhwjPttse+lOvjw2Ssjb2t9ILops5Nzl51CS5O+5FhL4H7R49
LHtGfChuApv1eewbD4y42WJK0X0EpCGceYV7WwdhdpODfnujZoVgQBEmTr/geuxfclRSbFzRfKjG
oWDHHOjZR9dN6kAgZHA3zNl0DhJ92qd+2i0lJRibXvOTnZvDIQlCDw86rSDyOpwFTt5yTI5i4J6X
IKf0LEJL/Q5XuTyYThufTD3vH6PUb4mm1bXxwPEA8Cz7TbFo4k5DbUzc8qNHSz8F9NF/uqOdnVqD
bC1dlxSPcEiKNz0P6F3eDAV0Ui/FaViW4HeBP1gbSFGmCcfZwm5qJLrb4ukZ3dsE5xXrftm0dw4+
rGwObss8j3ehyVuzBL9IZqCzuh6JP7FfZUjb0qIpOQAvPdBO9IsRnuUuPxL58SfSktwZuF3jZ/fl
gxPwZHQy9D6YdtbJ7miTWSV6ihRFSgmde7DoLoUG6aa3ZlOXLY4MCtxJX+fo/KR9g5tuErgRTNm4
nBYIvBCEyW+rvAiIz0UyX2rUHS0TZ/buUvBIOZZwCz/DkDeZXFR1bG5Bs4qzw5P+KnPmetPyob8d
bYMOd9mHLuJ3WUCPZrp/nRqj3vxXVfor2sJk5frv13fL9+Y9f6+//nkaVV/3p67kktF32UrpbNx+
aUcXP3TJapWlHnWUhlSLvRwEQch6+4e4bOmko8ZRzsaMiL9Po9YP0yV3DNsCK5mJev23dCWGnl+G
UZsGTUZbplFwrMzFEFh+HUajznWacrbrFbLwZzVo2dmz6vpsX1hOaDlFu9AV4smZImszKewTowTG
xaCovrVAUaHcXsflyLwiz9zQgL4qgBRKrXulsU3BAT8A11kYCjaVWSELJ0yKJ4mL4sTsiM0q8OBT
0cYxYvGrCfhQ9QLBCulU3KcWERxsRf0jcO2+2Y7EBdax1lr59aT1/iagNs/fTnqv3QF30wpoooqc
1c6td53UveAOkWGfYaHk4aPIFXJrskcLHBY5d1DPzew8THNbpNCcx6JTO8juyQJfB/JWxt8k2Pge
spiv5QjkC8LZWGL7p1mY6bXHR9xBjiCr4MgXBP+CsZv2g0qMCunxSEIbDJKfTByu0bidRYuRtFra
U2Ff4cg11j0g3GbTiIEOoskwyS23gUYwqM1lRgyoBDKLZ5SIB+O2V145iWHueCHp2Wzy+dMSaf8m
0tCHBWSn3j7q+7w4xE1CHDNomq/C9pWYMs+oY1FcGjf4c9TeoE07AheJ43wYmY1s0+koJHcmG/8X
dq/5Pfcz62GoPQhXdV131UIIo9kllEFFj1hSGC1t2yyf4a8+z3km75HYwzteYPXT4iTNPkudjOmf
Dna5Oi3Hl4OzezlEM6zNtG1zsvYtPz2E6rQ9Gll9lVyO4GNV6cRLOZcDVnRf6c9sFkVGV3Oszu+E
3k+GOtEnvx3uRU/M4nLkJ+lt35dKB8hSfhuzGaa3QqkEluUExCtRDkyrwd5YKj2BfXa+6pXGMAcU
oU5KdwgvEsRsztpOzGSDFrbSKGh3YemFGzNaz9j+T6QADGc5KWUjsMqBTmUOT/D95rUNC7Xx/Z2e
GwcDP80yEqXcFkohsTAs38I2rDfUXCKgeEpLod1wxJKsFJZe6y34C+O5H4dtMdrturgoMU1axBuh
5BnmxGDfKsmGU5VzFSsZJ8lgKVAfggWfjngWeErwEW5mfCQXFQiGDdGfpJ5u3YtKFCfAakIlHeEz
yk+ukpPKi7IUtRCZQZChN4VKeprhkWxrJUeFF2Wqj8R0lSi5qlfCVTi1aFiTkrM8JWyJQGbKcJtt
sOV0W0cJYJGAw04IND90JdWhnhLKIB+ITXxRz1wlpIVKUhsqAZiLNcxnowQ3rxe8xXwEvc58MpUo
Z1z0OVdJdYMS7RL2WkuNuhl6QwLSKc2qUBKfk9EqJFD9RnWO1pQQGOiC5RZaQiabo6PEQmzv1Yc5
5em51hnBa1le5xd1ESGvtLmzWP24pHWSi8a7qJF1Jy2xTlqjGDY2lgVryfmPnb5/UTJHJWoWSt6E
Xz4dIyV5AmdYNxcVVK2z8nXUBPYVy1z4w1EPmprjdH4MeILDaR7sJxuaHiBuXTuHJCWOveowK01J
RbNNr5lUDWdRGPf7ULWeuVpUX5VBOnCjoxMtjjnN4kamKY1SR2CmE/VpqgWJMIDqVEvcXjJYqaY1
hvKqooyR/rVOZP5D0IniTvxWz6aK2lRjG87smkIwJ1szpC7ziVq36MtVLW/ADkc61ZHTd2w8ERVK
1QhHEJi4OrY091RJenqNutr5qkPO7EMt3TuVgfewk/l0XY1NnWEL0I2Qps8yipZmJ2iPykfCbl1F
axJ0oPBgcFD5mFSPXYrHBNCKWY02iAD+f0jqjv0yqf67oFVNeEQ/KMVzO3llqqa8qQMFyC1ueADG
Yt1xQPf5qSjs9UhHNd4WAY+yepqoCExeGvgom2APC/XwO5O6xrFflfWlCJDmgvHaWrSRbmGcvTT7
9fOmFdrT2N6ElQkSLrq0AEZkDb9ayqlucTqQ5w7pC4wvzYGJ0HgApkH7VUUB+MHsgiKcFJUQ7yeA
QqNRsMIc29+bwWNumeInAAoN1XDWIau67A+OVo+w3tiqgucxTNxzpSXnATzNAcsgZl3nWgbf0Axf
ZoNXNpF2OQ4XiqJ0EdEHPfggBc98PpWvbK2qtajjYd0rACN7UH+d6klAkqDq/ytN/iJNWuiI/34Y
vO8+/9UkqL7oD10SsxbPSn7lHrIfG6e/+LiUK0tIU9cBFcnfCGi/T4IUlhtqfciCETAZuSQcib9P
gu4P7JZwmcE6m0pGNOXfkSVdXU16v1i5HIHXkHWlx7BqGQ7s6L/KktVIwFM6XDbZ0Bec+6ds6bCz
2M1YvAjQlsUm4OEOgEFOS559E1pFAN7LHG7yWXj7pKqibU0cjdt2Zy2F0LhP+5PLjoozO01Q39ha
wFdmDo2MuSPWsecle2JA7t4fCiC6eGLu8zFDHKg1ylsUPKgh1zXjqF3bsOA2zUjwEnrRstDimxRW
MXPCMifBArzMy66rhGzJ5BjRJq3kB7XdJIODyNgzWWk7oOXVOh5sbxfMY/vuB0ykNioGQ1q30KX3
ppNeSPSczr+A/Y+j8U1sEnhaflLgocoyHzXa0Fa1g8xS2B5PXmAIu8qbwffgslvoVOwso/q6z/Nu
Y4T0CLRDLA50OkakOnpWGJB8MdaAeOF+PGyKiJ0dWNv8J6z6l6Bthr0Vygc7lfYmZYLD6J8Xmz5s
SEvENWsU32lWge09Q2S7wU+WL/HvyFUnUhqZSzZ9HbMnN5J65WhS0nUznOcWhkPmtMF1ywl7hRUo
uJM9eAOYYWC25xY8Rmm8M6IhqNKP+I362Bxjv0Xoygx72UzTHWaPamm2MUpuKyaqo9Pyi+IgEsse
voyC2oNlUmBotySgYzLU/U7rcf9TrzStJEYrayjek4LNZGHH31k7Q/yYCYUPybj2TT4+ZRL3a5lg
eDY7lnWud21aA52//p3eat2hKbznKOWNSPPig+xQtPFmksMBpUYUplEvX7KZWQWYrUAIkHnyxwi3
c0b7xVyZ1wXomTwV2loHyY2tKtE2kazrY9qCb47EJ+60in9h/KCms1jXBklfkqGMUxwjtklatnu7
D7SlxHW8TsweyERosY7UR7g98zAsURvmndu6dEsEEU1PQ0hZA/XDkNqQvIwKkrfma0eN9gIgoCP+
dSAUbMAPwgueZ8Mna9Uk3gpew7TuBw/52GVcScgZHvtav3KI/ezDKripKPOh0HlcOzOOsQDm6iLS
7S0Zie4cRbq3YXndLM24tlayCGy+YcM+vyBo6Nbgp7TQTQChVP6CQY0wGW6+5diRxnHTekAcCJ7I
PrPuqqpDQ/fasmibW2pFwqUT6gnNO6QHWh0XeJc1p8gx3miF19cS6v8K9X7vUBOHAGVs/KS6C5r4
GxM9oSBvPpiDxjKYcptlBOt5KYxqNU7t0exctEBqDdwEpcppk4T7DDShHgAKe11jIVvEwSmb3rmP
gLYQGglDEv24zvwH6griFenwF9Jur3yi6eGxW1ju4AH82quPWqPQH1a4HjJSybS4Wh95m8mVaY3T
lsoWhtsu3gszqXbJmNyjlxwIeV13afviac2xtk25imbSRYEWMUvClCDaW55q2E/UakS3BYrRksEu
3k4cQ29zm/YHWoW650a43pp3u3mANsJj2ZcDy5HEXbeJQ4SISjwOCw4cDy3rdq1Fb4iFZ0PGbEir
ov4G//PmzC0/c+vgc3Ryo99SeIOEHGMsasD53rjzRDa2UEH/ulwLSYsO7tbu3izdfeR0xrIi5hZM
BBOnWWKcsvH0gWBjkTxaj3oRAX3KoPC58bWuJw47/ehQ9RlRRZEaS0hkjNfAYUvlfxqM8tGZMoBa
CEjr1phaQElhsM/qsF86HGk5HyfBugI6PTkjh3U+jgsuEMn+X2j4PWOfMt+czCMHvxXdxdO1lozf
xMdpSRwrK7nOTdwYm64haUSKlouC7KfbzLd0JBXLjmqc0PcPLlsaoxL2W87JdDeB6i6Dl4w6QJjM
KkfAJoF5MScik5JsG9qndOIK6Iw3P3OtY14RZgScCVgvt94YQHEw+vVd5nkPIyO4KFXizRuxm5Zh
vNPTomWZklGY4X2EmXYdRXRy+HWKMJmxRy/6pYj7VWVD7zBMeUghXmxsffiW3EOPGacTpNiVZFqE
Zexv0IixBNMdosLr3DG27hAMJ9t3TrRenTvtoMfvrvcm+5suuYGkDJoWjBkYSiewHscZ4hlxuJSj
6lxCbA/N8h09EpCCtTGqXlvPNteDV02EoIf5Oq3mdRV1YLWz57ltT35cHc2GZqiKbL8fnYi4KQiK
tBdpfxv5WBjYXpAmF6FG0KeJryLPAslbAfti/fFiGN+e2R0NaPn5cIjNknJnHfQXh6B0CbC3XxC6
IkUGhX5rBDLeWaEbrL2uv3brDWXWBHlT+GmqEWUOuM7SeX6urTzYmtNXbFwlZiD57Qf6qky0O9t+
IIylQwdIYAIseFZwP9TXSdVvsA4Sjh0pFkoftJ7yUhqDw401r5LxPDgVDXxXgZYkJw7WVGHPVnjj
1ALHanRn2V/D5ZdqjGLFHpiSeT4uYuJ+CPfMb494j+E13KcVnwG9fLCUc6DpaMAh5UKfG0zCEeho
iJrMmOJ/sDGg7bcijRfWWXAEpb8zJg7yhlteNT0OZ0vmexHr9HJnUq4TNIitXqRwevqs3+OqCVcD
soFtT08V+1swRvGxNHjii5xyZQie1zltXVhpY+Jh8ZcJ9Z52FhOL1eQc0e7uZVaKhTf0b0OeJWDV
rGYlLWOGSz3IbwlI09Rg0pZOR32ygJdPpNSk+WnhOuy4QqqWakp1igziX9a3pNjI83O7/oZHO23J
3jiEhONNg/p3RfnaWnf9Dz8e13niOjc835ZZA+nDjO1gbfX6mYDUuNadARRFO9755vCJhPjqBsNq
dOpblrl7zkcsgQp3HejzlS9KsRGsm4e4exVldScK6zb0EzgTaFsSaSqsO3dFaDDbU6+Y7XV3uumy
DED6tdGkO90WT+YQbe0c4SYRV9g90V7m27qxXiqLJCX7rJPVNO4qiJMrSR/rAl/rupnrG7seoW8l
52rw003W9OeJK2EVD9VVyMMTHcY/c0577CpEQxnl/cLrK6jeZRy8BoUpTkL3T3k2bPS+PtcRWctE
hto6gTBTCWxUQdNRER8TNfRaWCtMIeQTaKLzgl6svWpgyedo4zL2BLhybPoLyiIwpOMVXNqwoXiS
T8mq7lKxAhFMX7bdEu2duqcIesrCDpNoQ88D7xapthV70/HahCDL6AFwMyqeLWeADan2nJ3wbXoX
TSBrPrMYm3AGbpMkBnQmctrtbqbAZNn0WN5DMwHhZYLgwSIY7w2vbJ8Q1E5WTZY/yypnxb8gd6YH
CrPrAKRFWHc2+UQBWQKobjVkQHimtMnXrSfRjFTKdWrd27Cbop0HN8MftA9AO/Mi6ICf1glND7QK
W/wS2NHgmFmTpeM5m+rWPmopI2kS/zGKRfjq830MvQvWTNPBVobiE5Ig9QH6GG8l+G4MzQT/Rx+B
osr46eCSJsfAA3pk0iO3oasooYOuOWsutLSU2qRNUKaUUzTRja4NyGOzpDklNcXR9cGipB1nC9Vp
yFA0sIW03DP6WLTM47hUXNeW9neOMbo2wpYLjXzrOv2067pIbPmt9tD08UxjPLpOHDO8RStpr1Or
BMATFOF7WpPF1Uvtp1FUJcCovnmV/BKezURzXu0k1BdUoiwckghnx67y79FJjS+7GJDy5i6O31qO
ant9YBYqu6FfViQyr2XRW4zYk4m1r3FRSpmuDnUnbqlU7heOZXwZPbRk6kbdBdYL/74cc+ZUlri7
2rCvsHrt4/a8XNqooPtKuteYKW6CeQB5avcbv4QMJIX7c3S40xrcak3GaY4loCbd5gYel0mWH9qb
kxdHXvHebT1nz8jFpJRlcDK4WBo2bXqu383egBOjGt502w2XcgCHUNVtfECaNGGUarB+rewRNpT7
X5fzLxKE/R8liNP7/9l27+TC3/95I6W+8g8dwvhBYEzquouByPN+yZOJH6TJoLq40rHU0goJ4A8d
ghQanikWT4Zl27RI8Q/+rkMgUZCb4c8s67ewmfl3dIh/VCEoDbGVTolAQpMnaMNfVYhialmBlnNA
EvUgnt1Azefp/i/SzL9wU7ssyX7VOkiImhYbN3qtbLIqhv7rd6HDgWKh1Me1YwcwXzlzV32luhKK
SI+gyVFyk5L8/WnIOGrWcTWYnyYmomOSWWRTJvTqFT2W8UOt1ekNN3R50mutItNeMmAo9cdbjZ1T
0e3XxGsMhHzwXeJzW9calUcQ6+LBZ3nzpbeB9VL3+Zbljg6jMw4PFoGHeMllMmy9onZuDPI0BSge
gsMLXKvVp849Gx3fSc7OmMartksIl0QNexg26ZStbSz2Q+vIib3mACmoqndpadIRlJlmcMowXKeY
Kaahrr4tBvtmzfE60DZNmWYtFK7YrK5ny2OQbjQeYOFg4VeQfTS8J9UMZdYykaFD7j7dQ02s2qro
4xk5NDoUfuIX70tu/NUxzkh4T3JEVHYJx2u0CVPZsPca7dlLnV2QGOvIfGjkxMM0AsCM+w1XAniy
RhEEHpnKx+VYwCXVZfzUihSGRzBZayA29nWCNG4oc5voliPRb+lr8y6aJzCP0Tl16EpnZUNEqqS3
kAokYjVMYAojTeOy3vClEXkRlHS5LIVNZr0ZoIHhi4IpNz6nsbnRKH4GforUn+vGaajrb7Mo/KXW
jTSOFv5X5MENgrad0UQJc6WJxF7DOrcuC91bk60Fz2WwBMq9ZlyB32t3tZm/dJkBdyKLzTeZkxRs
VaNWove0pcYCXqbfWhhjXm1zmpYDOtUi8+S9l3ByJOJJl224mUmBgiLP8HAl6E7jcazw1+V6u4hj
ZsISBsMxqEt2/hQ4Lspy/B/2zmPLdSRJ069SDzDoAw1iMYuGJKjJYDDEhicktNZ8+v5Q4nRV9lTV
mX0vMm9m3IiA0+Fubm72C3wD0Yly8qkG+t56lZg5sTIGkPeA5ucZkjqDEsTy2ID+6e6/xX2w4/R+
GOrPUdH8jAKQea+cWOudgYkV2oNa9RtMmbikK5D8J+5CwnpVCgAtcOoStTsqN4tthxx+lDRNLblF
iBejZVRymh7xASpVI1oeVMbwRolsRVzYWtEaxyzAMTHuID07w+hc5d7uFCXWbXxaNlwWDncoEajb
FxsdSoPLrQXhYQRKK/U11zP0O0vSyFwy8VtFu1NF0zea3cR4esQoUs6DBFQLp5Upklj1JjWqea8N
oNYMynZoEo8OXpuCJQEyxo9xy20I3cUpa7aNMXDS9/VzXGs7SHwDCsbZLJMu4HydiLNT5iK6RjoC
mSa+Iu4ErhIVQekd/ziIFhGSRugzTqC7tdTEnnXQkfemC5JNjU5TNYMlVle+qEy3EZGnGdxM3bct
WK/ae0y6naWNZ86ZKyvTW5jOF7EValdUWrSCWmVn9quriJB1N2xZBYGZdevknvnaiHhiuyDQSJc6
fd9Rp2iYPMmou/ekrSrUX7X3UVwhTgN/LRyZAdrMZCLzOxc0rIPSUoe8ER2yFo1naYq7w2zcNQ9x
BNa+9N6XSLHxaRKT3YOgG3zWFiJs5VDWpkoxg0pZ0VDs0zixmyp0RzQLxmi8hXpFQe3uxSXiIxlS
5VjTvCHSbFqxMUeOJnwPBaUIKH6ufm8XU7xAUqogVwDi5KCztFWvQvDrgdPkav+wxzlKnYR8xyFV
ytaoZ/iaVtW+mTfZ+9D3HyC9EXTvsRfWUGPEb8MeVBLBISaSyj6Vw9dHSvllVaxB+FjhtKjhAOJr
jqMk3voaDSuuud1QoQbSrmJUtVWE/Sk+2X09vamNjoKUODnYR7yQMDlSn7gidFNKCedsbJ6VR3Np
jPhcpyKJKt6qSMEa2MuiaKxJH8jUIke76oJEbjxF1mFpyKhzPdTHrm+6D7MajhW6oVmZohO6wLh6
lVuISY0m2cWob2UGlj24k2eo1tCT9uRmfo0k45YoDwoz4+ObU3PdNMlqT5Ffd82ofDwrsvlJq3cb
J8MDN5/JugsNEjACBQeldSPkqPQOdeSR+5uI7ntbsxeH3C/QRHlMzY+MybZaJltsgQ69Wm3zCcWP
mhUds9J0JH2VoIjyz6pdCCNmgZB7ulNIUrt7uRNncZ/CIY5lLEqMfBvK4foxaNs6vp9WNAdXUbeu
y+mMTNSLXH/fDS/rl7pemq+VdkA9vg8kTrhinjdDcTJLvJ8RMq9pYrhIigUw8zaxiQgeIma4rF0y
QPct9BKJys1DPyChg/mZ8sSBb6doVVjxqAWxEr7OzTER8l3TCttBG/HdorSL/8j2HqUidUpAEJIE
uSfKlrBxaEXMx4bPDEEvS3igEqguLTZpPFaQveUxP5RVuM9zkHqhoxThWWhVtJGUW0l9UGqLYzd3
Xj4l+yEGH6solM7QBHmIbk6Rv4E+nig4FdPyVCsFtsiQfWZRdCp1hbJs0fiDilsb1y2467BTCzTN
ioFFH8EmQeo/ZtLTu1sD7KD/6o+oCXWmuq66+nlcrdy8Wflh2QOORMGlQ0uwMX6VPAm9Qdcyegc0
LzAqDi2BIDDr8rUaVjs17Ns98nK7ceyexUzxYvzcDdob2HwNYCDEoFMeh6IAYSIrPivhXA3VS9Kb
X1h8PVcEsxZUkKWUvyPSXX2/0VomACFPVK/SLlnj/XYY+uG1xUjQzBdFTvwqMumrACipwZjtJOmo
C81E7THx++JDYYMqCXT/jqoqpTeUmGS0RrrjVIUfWUZ/aqjGywpYbRj66sprV6l1h7qjhW+rqMCl
Ikc8kBo7fa0Gfms935/EqN/XjTbjRyNxdhve1KB2xEIwjGotC/KMfl8ItAPdHzO1BS5Lk6Z/wUCD
nKSmhSVwW0TBLi+8utMbR6x7pFGQ6QS77wjVgs1R/cmY1ygX3YNwxMZabF61Wg/6YTiCT/WnZLWF
6xw5uloNiJp2IULE2cugEDp5yKoEiqB1Uu8YegLFXK7HW44FzCJnNpRBFEP4b2b6ZqWmIS7f7PAz
ea7xGUUKfdwnUOHxCUUIGZRN6yC11n0KiNEGiQHq2pofkFhUfX2fci6JaikjlpM+2qeM/lEhjKMf
KUhrIl54A4PB5oOR591jSg1iqhouZ+FGzFavKJZpa0q/itf03YJnaDlH+0BIZmZmJezKbnopKjMk
JkwPkMU1Zc9xktZxVu4aWps3nMnoz7VOHerKNtdRdjbqFhWpB2e3q2c6pOky69/7ItJPWMujT6Qr
KjEGaXkkQDsjzy/tqJk4eE4cl8NQooqP4i3iSclV7oGSYndtt5P2IEmIZltVEHou2q8hIwNM7rMb
zz+PYnhciLAYBubzBcV7QMGPrnHDerabhkWbFeYKcxRTRZPyocU+6qVfyDICRFF71Kbg6TtxDChX
q/RxPRmpuk4avO1T8MabOh5GJypU8cxdHrKWiLdjuELMJf1so6J1IFT8NlrZXfN7O7nQ2eIPQX+V
9RuGm/UOLhNMhILVQGshRHGL5GeC4Yx0LZKp0qBQzy2HbRXNFyXsRzeNORA4SZi2XsKTslyt9aT1
ZZhsbFmkAEl+hnUyyaAHpHFdhUKOhKUa2XWG5zhXixQOO+lZE7WC1wiP7tIJCrlV1FOTz1ZquB0G
XUT6d/jqKPZbvaqytwZFNG9Gfdd9ZfGzpi3RovlV3/1q0uVbQe77BCIIL0Buo09dUSoUl+bx+ogW
C3tlmigxQCDnrFsZyV5oUTmtp0dK7xnW7+BidNXshrq8FrqhtLYi5JM3rNqoR0VPSL6wU8y+BEQg
IoTK4GvZFKvtWAIxNaAjt0kzzODsqKY3asWVFD+LSV0+A2TqcX1HiM6wkI2+CpHYiR5kR9QZ7mG5
i6fOlebEfCXGlUEBRQR1urQTHFnTy48W4b8LpHxwu5j9qY6ayvS3M1GaPotZtO9N8xdj63/K/YXK
9Ie+vGysFlYP3f8V3s2Iufx9X/6R0A5WMFl3JR37gxYczZGuPJ7Izr++FUtLg/+/AQDc9iUACDqZ
Gsh6XZeNP1CMM0MkA0bD3h07HoaEOKrCR7H6TFNSoZXNFdXibu7OMnoAiofg2CydumL3r0fxj5/2
fw7iDyiE0gwf6KhOoTtJu7Zz0APWcUVs/1Ip+qdzumgn/auP+gfUq0RBQ+R44aOqljU7oZ06wIX+
Ao/+pw9ZXsw/PgQaNWQmqiwi/rIigI+/f3HJ0KgUyE36ZA+XYoG7iEQb/THbt5s/z9n/svv/yu5f
kNH/HHpD0WuI/5847OXn/huHvUBoSArheYqgbagr/Y0V+OeqlywRQBC6N/++6iVjf05iblKaMXVo
e3ic/63qJf4HNHw2CkxC6ISUh/Fa/wOh/18R/JHX+ofVAhAbAJDBE1SJqtdKFf+w8AdwcquWq5ET
PYr6QkK35vKJSSCdo+JOZSqsqHXIyQyaTjfL9wwrs1Mo0MVETPCe7tTSXCjc00tSaXdMQGkof9VF
PJ2TaMBgWh6aM9ySeMfRZ3qmspQrpIpC/F1uz0OKhHiXqfCPsmSoLkkSYV8k9Fx8hixK9325Wj2J
xkPwzLwi3wGea5Ojd9vHVCuHmu7+euq7mhpaQtm7z0JvGkrjPYuz9AkbjXgt8FssMzLEra7gyIcY
/grFVmTxKJ5rDgoo3DwzYWVHnSaiZizJmM1iglY24IWSZNrj2Qvc7ZGjACOAQlWV8k2XYCKBD5yD
qaXLZo9QLTqvKmuIiNmqSujYAjReNaV6BQWJEyCyNquuS2lut2Bd0GRM5mdRWcTwsg69KIxPpLrx
DdpFkzurMg2Ptpkl0uZEEREmVI1fvH3SlzBGg4XdHtsGlyfDkK7UU+i5YOPm92mBByFX4mMkZ4Mb
3hFiGu65thkqIJomDEEXcEfmw+RouIyE3V5SpsSZNA4YSDwFsMdeXOdTkb+bNI0s2k8cUVlO2vrI
lRada8pKtLBmpJskZs80lcyTFZjn9FiHtzJSBreukc+lLWY69z4ODzC5BOsBlwZcjVDDHxEFwEwK
fCXymnUVDZUNpa7yBiXL19jRMP2zLhyNLJHgMVIMQxYiOzdTiRROr6L0d4eULjYQYbLIAPMhCKkf
m+ndUpqQvsNDLV26gyCBuy5/10Mz8qAAoBAZqordC71EXmTon+g4thysU/Ikd22JY8Bq+B47DdOV
KGrXkYD/tjkpMYGzxqukvWO6o06IPAKkccHwzh74ztzuOlhR0pDrzurRr/xiNYoeav3TGr0e8RZP
Wvvcl7S1Om6Zdk+/3mlEaT+r3d2TDDXd1LigUK/rBUQCTJaBktKtiOTPqTQ55DprHLk2mFK5rnAI
B4Y7wBx9aC937rw/tK5f03vZBYjkYPfYR+lFm1cU1tpZP+YY9fwAcQHxASl1l9BtudQ5nUoVUGZj
obw+rXO9SRBtmKQ0wMJQP68ouf7QztXQZCoeOBk31S/Qhn7d14W67YtZPkat9iMLUh0gMK1YK7Yr
qgd4AaaVZK61+E3AVg3OUZg76ZDK3Dly6a3r9Ww/dwb0sXCUoWou6bva5bcaNm+gg106SbjkUpoa
peGtfsj1S4z+elA2qOAmsAWowD3MJ0m/18ccVHNl6bWGLUmVzMcuVEyvSWEkzk1EJg6Nyamhjx0G
E4RtidzRWu1AFtlz2pm3GiCjN09q4he1/Fhn4HJvQ20gKZ+neM433YiJXyQ/I0DVFo6iF5OL5XcH
A7Bt7ZVYAyPCESD2q0IVPAQ4koAMvrwiHrU60QWN1mNmhmfQ2Kh4h9RebQlBBRtPJ+wbSrAmUZvU
X+j7qpexjVR/qGrkqQuu2C8p/q6lK2c6SxxZUPqnastG5bo2IY27uavt/Wscp3Kfqphx5iKeLabG
yr4bGZLTTZbRtksRWliabeAJinrqJkRA4C4bFOh3hinRtdW7xxNaaKHcLnEBTbmpA2w3Athbdy2R
iltCKthtS2VSQ2JgT3ZfcankntHgw45H0AoztwGaZdNByTE0bFrSSdKDh1Toa0D0nZdWMgFcetQT
zMoHCCpK/Gsq0Z0dJUXuDXND8FMFqXBqiJf7e208fh5Rgr9P9Sio3mkJFFoQ04Cp5SrdxEwG1t54
UiO2Lqx1xLCg/+JwunouzcU0ptG6D+hMqS9BbnJQZeHybaTaDpiStqnhGlL1MrP2OD6GBTcmZG8p
Vib+pFbVXlGAwk8G0qStKRrrcF41G/ORZvueRuO1lvrJHfWOTiG1F3WtgLoGQF2t5C8EWLlc4jmK
YoyBHu43JAuBQAgLf0HcGdsUuUSPxrXxzbdTsx4pMYtSrXpa9xC+KhqVVPwMhZJz1adnLQQJJaSD
iL4ICCWrDBHwM8uieGr7rtmrcTdguw31TrPZkQUgwsUID75H/pOPYro2J0irVh5pyruWKPK6WQ3o
kY2SPL9kcWrg4YW83K+U6+mTkaWabvHqGwBCaobqVlhsM3LQA3pP43Hkyocb7CPO4UfiFgbL9Q6h
ODI7yO6KXuMbU3aof6ZpOp8VpAzPFBaEPcc8dNoRRMpJZYS3UTDkoG6baE3nz3Abc+5cvWuml1LS
y997pNMIootym0EWtI6EDpcjyUV87mYNHecQf97fEoo7HA84nE9TIo+nThNSYEwlTYkeTCORYoyD
BMr8k4nNaICF+MJgLl6j2KBzjC4RaPtefC9EaBfWMJl+shJufdfdqSwnFQULBoCX6kPrV7+IakO/
XiguaAE0cenpCJPXzj2559SvxtiJEbc/ppGhbMERpl+tAVEBsER+6yHuH8ymUp/uKkAlkFWZD3Aw
xmap6+AiI+Cz8PS7BPayiZ8D7pV53KvrVpwr2zD79GaGXfZVgNdEYTmrIkuPS6BMRap91LpAR+Ne
ligm11V2MSNZA0yBSBtuKiujcXHEugeo/2jbVpzqLVinauHMKsoTeAfl0E+6ckrbrjn2wowegaBz
iKRNHF9MAEe4aYbyw23LvHyDtlB6SpfVAaIqXLP6KtY/VvVoLOwi2QYci1tRoj5OERmDpqvqHnvV
ier5hGWfhmumFA36812qcEieTeVmiL2HzUqBWw2mEWF+/8juqwquDnyMMZ/g8lGmnA25dkdDDmnE
y1SsUugdr9xom10UjvPHSpBFTItm2FXWKozmdVjJAq5j+NrUplRjtyZgjZnI2QFjRP2pEHFnNTSp
/xIVCi01EoRBg53hUS+j8m0lmTgbyVRFUDDIf+i1NC8S3GivMxXekC6P4hoKCvruY5Q8lWWJF4ra
J3MQp7g1IB7V7pJkRMTamHST2lQ4G6irm/HVrBvOV6LHdAk78/51H+/x91hSkI/7NjwJQIS3IFqT
qvMwlS6GXZW1+DbkRrlOOEzilwQm7eZBuf+5VbFwsBIheZHn4WVU9aH0Kg0ksd0+1J4cOAmj97yX
Hp96qzzOkxROV5Lcr0TUjZsG4RDoHExgdp0wg9iZG6efdfENKUY8tISwJ7uSo+RCT7o4omhIQcJI
GHsiSs+pJm2oxx0TQylPCH89a2U5BI95lI/mRClGIwOIqYzOmMwZCm1SuVfe8NDE5zRRBO+eyzCx
zUwcbGSdJToedTR7TbySTo/p0eyh5JO9KxqON8vZMAG9tkd8F4/3qnqsHxzBe0kMzeM4oM2Zd9p8
QRBkdnu9LM65nB/z6I4saIIeld+UnB5DLsn4hrbZlmzlcelaKTuNbVu5JUXAiyCVxGZoMtUVVcph
L/c5Qt3lo8DyzHh8TFFdHKIqTGCIwf2uRwIQ5FPt0pTG/G2AyTwVQE1pzpjYtz1wOYW/p4CWJyeK
5c4AABY3Fz3KtKs8JJgozbJy6Tsl9Gn4jC8RlHmZaZE4iBUJFUGaWSsJ/6MVqDbRKCIEpjJUBmKM
m1v3YYoiNHjMacpJYBaMe3RStHv2hH5BaFrqXWH/lNS8ULp/3ANamcalU+IBjXk+LzygcpVbYW1E
cGLH6JpiV/qpPsb7S6HSMix6Sf+qyYe2la5iDdZ23SuNUGwIVkk1fhVIZZ+WfNck+a7Sj4fY9CeN
qIEqY9hfECFANzikdPgYqmo9jGTl2T1SnhFVN3/upL6uJuO/NdQRyJ/V0JI9RJn5za5TtyL6Hw6G
ttPP/9YY/p7rrUGs+ec1hv9svqIYZsNHWP6p/P3T0wcy5H/6z+K7+Rn/z59OTTnE3z/F18+fkHP+
61/aH130A+OPaf4p8D6Zg+//+9dyxvKov5YlVtJ/oBGItBwEFhjgq0UL6K9lCf6KgsSi94da30r6
e60iBcCNCkpGkShBiIZMoe5vWBxgOisRlULollB5NHSR/j+KEjID+4cKlrbivIa1rsMQJ6VV/lB6
lKt7LHIljTzEU9deesCOaa06nYugrYV2jpu4oeN8O/9W+nyB3/x95ezPz4U3r0BvN2Rm4B8rZ9od
4EbX8VxU5+kCu4kj2BTqrNPoXYZ1GIheZyfnf/fYpTz0Lx/7hxJMr+tiLODg4NXufrRXPtB82wum
LT0EB+NDu7JDp/83lUhqUP9zlmWUIrly4iAD6sr4w2Pn/i7UYtkvj51eX4td45hPsu/I/tRbj9p5
bfjPxglvSTA4+Np5kxcf9hiu3Bv6MjY+OE6i2tS9u3Q3R3uwiXQqMYd035MuQPnGGq554WTfTgXW
35a8d8nDd2eD8Ju/38u2vqkCWkWWujEtz7RGN7fqG1puAZarluRMu/lhe3W/26cX2X7nf13ZLi8P
R+TPQbbeV770ilvehmHwAI7Ld8BUh+hNsMSbl7ytNvG6PlAgobjhhA+rtkT34ZQk9tZ8i9cgl+2H
40lOuA3X4fbuo60xMJbRbW/F9eFUQREgxau6/W1Fq5hGnxtkXuurz4g6Szv1ZniC1R484bW8aF6E
mtWOm/jrA7C5rf6aJvYOdnHSf9sP6gcoWuL1o3g1vvWxVX7sBdperaV+eN21YRIY07ELygtZp4Xk
/g7ilLN9rXbmq4f9luKFl3c4Ww4f7/hw3sM1buKF5WEZ6PZ+4Yw+yBRtNx4ML7KLNy/c1sjPOQwO
yY7kVAWSZ37tYUA1gfEqeepmtbLHbFMArPh9z67al2gv73eZX8kTjpAvIIPINmo8nrKTnDK0VNcb
/dY6ftbnILZia1+ej9g4KZ6XutjqeblbOKqL2xPPtY5QyNy7v1/eRnngiwfNa67VVbaTEyMA7fl4
ircYvVhTAAnDa07theaXJ3/0LTJ61oOvcg93dFu3H0HlPYJ0q+08b95Hr/n6flvx9uLQCit/Ppjb
R3CMvrzpWp1YMXuED9b0F23BckAXKfz77iej79WhhaSvZfJY/Eyrt+473U7BFCg7TIevvIpj9V1D
W2gtB0Q4Pyg57QWzpO27HNIm33OFaA/L4pNv7923+PFuMGDDi9eeZ3rjQdnpt+qUnZLv/fuy6lYs
afRTuGx9yrZpvZPO34yjuFH90a6cm7xXzzI7YVnoCJO6y3SZr8Pu7ken9CAcHelV3EDcYznuRduw
DKu3ERW1+g3Omx6LXfzASerDw2TXMq384LUfcC/Oy29Xz8KTs/KRKbL0zfvoTs4ewW+HP1g4DEa1
oa+zJ+tDchK+dH5CdyPf2SrWnU46cBNb82Y0KIPyoHgs29Vm2Mm/wHeckZ0ATo82mYd+aH05RnbF
FGie5OGhbIOrYmeCTHFyq3Nml5Wzvgdy8GW4kQNKenDavXA4+T7Xb6vwdDvcKrkdrgU+d25tv51v
JF19D6vo3eQI1hE3DcdZIV52QCDIy304Q36JjZulO4g22rr14runl8r94u5sU97csBM8hKYcROKs
ZTj1RpyIK9t8DZzDMRiqYH2qtrSbrssrKg9N8C7fUkbHMKzUzZyKd6kyQwaxKF5n3mQBF7ISp7Xx
RvFkBjs5su3Uh8q7fkJS48vkwNZe4if3VWV5DLoKDEZR2gHkSCd1mUz3qMMesWo/8z6xEmITW5/e
p8eg1oVzre3Wv14fsrPXf5eYKkQf76TTMZQ9wwHpz+uXAV3R9LeoHWML5+szAww/HO3rfs4CepQ7
Hg2Up3/3Wru2hlO5wcoyUN320pxY8O+tFVAw9sSfclOftW1AJumgHPmUb4anhIhhbpdtEdmEFsXp
nsqzsQ7GPT6v5/r8CPK16Xnte3/OmKfeT5xrvPHA6dvx9tjaxpo4UD0RIvZMxOga3qfmwT3iwxsW
wVa0lR0O0u60zbzKW/Y8sdt5JeDs+vPxc/SDllfVHIllDJhvV21EbhkMW3zNthyIQZr3WW9Gf5ll
L11PO8ND28X0+kPxJjmqPTminVw7ggYzG53UG/GntjgLygOf6fhOGzkQN82VF2gSSplzwtWD1xp5
F8C+TkP8kF2TmBnZ0jZInOrJ8K7L9t56vemqz8fh+Hk8Nuyih8fPe1em+cxyStdUqhkbH0q8KVvv
skRGfvDofbIQeMust/f+sLx1fjNzK1geL15aPp3FS1onDqeSvXyFN9fyzWx2oiOnII57hfPnkBu9
ts/R0bsc984ts7Fmswp/+ffTerbWgK3Ylo9r7rI3ngV7oj5loSgVhH7rzd7sPDfW84c/WQEMJbIn
lN+t+fNps7M0HMzsn8m6xHvd+fop1n5mNW5n+b232w1u52bWw55IfTrLaiqbnoN7dx7be6AdVMcH
0GJ3VriRtsraU3+qI16IZ/HnWjGzLCgwOO4t4/BqWQax/xPy+d7HQ0XEENgvySncLnmAaPfuvicJ
KK3ejW/bLZUYl0LhoXar3evrjZiU2I5jBOW6d7lhsitHFxE1G7Uz63uNIquv+9xUrZ6VtlaOkzfa
05Fbtq05GPk9K2/q/rYVfUfh+ykPuA7+ujZwEru3byvX2GW2o53AWQR4EA3X4zI2FHFdj9+7QZqP
98qI0w3TuTudjsfXjtDWb6i2Mv8OjX/DqZzeVVjN+/3t+9YRZZfFAOTSN443BsGnSb11+RR6Evo0
7r5xbtv7fraXAeEzT7Bh9ywRi/dvEEOPpfX6OpMYRXbGpmNNLNnOw2EHsruoNRE2WRXj/po4mVOz
jIKHFZT2dW9YN+2YHyRCTul7wH4Ia5Fz1QPMTA55sLzPlx8kbPZflmH7/rQ5BcQBgNsr3Mj8wd6d
eEuB4Ma2/UUxzqodhCMaDk2cBlFggatyNra4TfiJtyzZ49b5Pp8pvy+5lLgP3+U3wb5ciYDWUVtH
zo8l2NZiBOxeTj+Ce5GDODD90LY3b7RzgnqnH186119Zd2tzOCi23X1AQDqxXOdg01i2ZH/crcLa
Balv4Xbqhv7ldLkwYpAkNruMMVSe6koOe8zDVZxoKlnX9nla43BtvcCksgxXcJu1lfqXfB9OluD+
kLlgH3eTb/XGeElZ8Kz4r5UDIrGyrtdry6kxnJCK8umEBO7OZ+mz/AVbd5Szbl2+LOsSHI+fhDcT
ery1vLDamkmDCVvv73z53SOrzd3jcVgSEZgoAfFsQxKoW+yKiNj2TjTal9a7CLzMemeBO79r0yme
tavTv/xuDm+9o9j4jzrtutjdtjquDJ/1Z7L/VlmY69uNzpxFQ8k6/y73AcM5j3x57Zz7zZnKm712
2hfxwtp60Rx7ZTu/v0/Pm8F3Z4e9PDuaXWw2H7uTf4HtaK92VOxulbW7eOneZNoO0AMtcngihSV6
9tsuuAeV656ux4wVxUnoETOdwXphdqF1e511+tIuIFZse+fy9+uV03v3JwGXKBgFW+E6vDnrPrRu
3458AeVgspUdwHRW6BT2792uRttw0s/z7eyI705mZ/vQiZ3UcVJv2fPh4dW5mc5vvy4/z+CgnN/s
OXQEfkXP/2TP5UtvsZsL+6nyExcbA0+01vP2fD7/EhCIHPK+JVNkk5FiEWoo91a73n11lpjpOc6y
XafmjZDeu+Ht/qyfl0RrdFElCvD9rAPdl92UsOdZ3hV9xOrV8KQtc5A5lvRSPeXE1esS56U/H3g1
fVzxHHHmwXc8EL2P0NK2nBE7xRtdc1kj3hQ5HkKIPMY8qgSyJQ5se5d8//LwpNfc2r8uCdSS+S3X
LfIheZPzWYJuJ9ugXuybFOS3JeQZ1nb/uhyvs/2q453pdc4rruNYzHnDK+dwVy6JrL0nH+C3mLO3
R/SMvAGPJOtWOSZJ/nLeLQFvi9zNjkjEAbocwL1b7ObNX25+jfd9xhnZ62+j//nJyb48kZyMP5co
TMMi0DmzqNv5nhddX5cbk2G9O/Jm37tGhimsTT3fvo127d5668wb396wZWUYuXW7aRbib5H1rTm3
83fkE/k06xYFVDUtp2VWvP5X95kN9eyt3jtn8Ph2a/vqOAxZOL4uU3R7XcLxev2Nqbu7d7jD7vfb
3GIanVcuscRr+9xbv0+bJ7DY4Gy2mY+/KXdcfhGP3707r2taGxaRnAzYvnPPNglt67OzHi1215PJ
EUE7zHfy39Q6P43r+GX7ff4t7Nn6Bd3wlNloxdFeZWM+FHb4fkljyCy5Insznz6xt7MffzCk7ZZT
o2KNVw6e4UHvXz+P3OrI0ffkv4Da7Mlb+eVhSSs/P7kuvm5X9nm9jHvlDt7rtnPaWxeM/pUsQrDe
TcspuCoD2PeW48CLN+3+GtOUtU87/xTiGrUmHflMXemFk2KD9Z51BbO597wLEmuwkS13d1qdCHyA
dG2Wsj9YsQ3H1yZP8yDPb013sgkSkq87Pz/ddnVN7fCZE2G427KAd48V/wiX1Vv+bN0DQ/Uz8r5q
I1xy1UqeuMaRj9mhy9kZT5tHbl34p3hheI/eE+zcRozFJo8w7Imvf7aCtbrWI/aGuCQ8X3ACRu6E
bEZ/U0crfe5aDNk9K3yPUGPRYbh4srwNciRT9x5wu2vyNR7U2/gxuysyi9eBxGzJ33NbuDxeEjKs
z6MOLLuwmviNXySrDghyWKKIdVp3J6C4FLg/0cNZOQMHwLQO30HVchZsMidaEjZg3RtiwSncpOfE
oanKS/IyZ/VmxRvpkya2T5IjuJVL0YOs6UsOgDRSO7oEsY3UquW+vdU7Csm+KjlxEKLDZFW3tzf1
SXMNOxgwOvxCn+XN9MuASkPJ5cZ0v0BwrnElXtmrJyCcdiC/jafeiykIbKQNVWLDOYhevQP+yy9b
WZ3L0Sp6hzfcSS23sg6SbWy6mw7LZQetcsg2dnbYucjqWwcmvgxcxX/jqCXsH+pdfH3L/4u6M9lu
HNvS87t4bN6Fhmi4lssDHHQEQYqNKImaYDFCITQk0RPdG3nsR6gX84e4WVWZ166ya+jUyswINRAI
nmaff+/9/etd++ZcBCXPF8klEWqzc9BsLK693Tn0PhBTygEOFhmX7pywtzNfBLrrtFdH/TYtWSgu
V63f7rsnVZeMr8FpXh3Jjn7CRvEGLgGItg/bHfv+4Fy86EUWkcWdOleHjKvV2xR9crjrqPKR/Ik7
C7OdE1ohrgDWXjvcr2IYLe6fR3npHAfKqMUt5jyGi1ZbF1pq2MImwWuT3Ca02McnsbO46BwAVXfx
++CIna70FE042mqwOMxviv5z+dHmTkWM0tvNGncOKzk2aziqYeIvuHEtuDxDZ77B+XHxbEkArfWP
Z6gG0UvHI812OsAQqp+4oZ7Qq7EcGoz4FWJwFBcWGBfOLYdtlZjnpdzFgiVJsnbXayw45NkrbxIS
hbMW2/TFWX6o9wCP13Xim+78fQ87OCk+7t18BBHV4hZ5K7e2AvGwJavzFEuwtz9c9WxLEAvCJT+8
v+0H7nR+6qOr81xkon/Bhxz06yxIrMDxwprdOxaQrZEY+dTNDm527BI6HHw/UHyfXhdGh+rc2aMt
3MgxPPESi/pvrnbfOc26Falrs7hyueDCm1m5+bEWSXA4fYuFzSEFcC1/PZ2EcCxP5WEzSiwRWLsL
Y4yI8HQKziUvdnAYPfpGnPkq35nYNFXzsPC0t/yzIESkyMele8jyAxFcd7ud4HkSoa0fYo7XClva
nM6OOF9r6wooQ+zIMToisUTm+MSdztNdumce31X30xPbO8uqxNV2YuHVFu+nCHnepktF1YkItN49
7PTlmyWe13a67pxVUAsuE/Bpl52MnYD/3Kxv/3wmdD1fhWJfaY6xdrnFdS6tcwktAm2PxscwnAWL
X/u1wYQb3jQhdhBxRru0+AmGCO2ClnN7HUMCYV4W6qJ43zEpuCdmhSBAvtAoxG93BBFzyfuGn6HD
vBAXJzmG85DXrZAobB767+Ld2V3+PscZl8zS8u2GAHM1rYrJNIkwayw6PRwJEcDpKuH06ZE7hj3J
XxTTV6/ZBuAWv1Zcub8LPrXuPEtzi6uysu3pNfLCd06GjlJYu3nGDA617e4g5hMjR8fBIZJceZfl
6M6DnnlqWtbC63YyB9DEn2eRaXEOCCdxmefFvLiM7g6+Z9A5MJk8ke7VQDCH8qPqUPPryM74Kqh7
D+blKAhaoTpjmPHF4W1+fFz3mxk1vVH9sVfnrWmwsRs28w/Fv7O0T2FHu/sPxTd/MJrMDdWKfrA7
n4OlD0/VgdhMaGDn2+aF8dJ5fEp3ZUdo1/Tnw6292H7LOPFxHrJtwXzNnDuC2cm3v00h3vw5FCDO
Ifo8ZZ+HEyOdbBtdLQexWpe2v3C/vjl4qtbX1zeD5ttnR2dUBgqTN8iss/O47DSxC9Rzvw6u14w1
gcHGohBZ7+8USoiLuPBPzXGFt9pafO6cCwNGWJffQ2Qe6ryPvNV8MSSDDRzRWrqBJubXGMDLtc4i
YIYzBYLfI5Sxcrc87fD3d/S+40Ye7s3m+0irMLy4g6By55usxXOfHb5hm7H0FLwPV2oozsmGycj1
xzXkiOrLKvZLl1uR2GF0axclLHlvKth351rs+zUkgytvR59sInpzLWH27jIUE3JqxNINsk3wxs/7
iXPpQ7YttgVWhto678Ir83y+GeFc6X61AKw6PDDlj48lb2OgcGA4wYPji0oYWVereH2GSjiP2Xgv
hSKjAJT6fAoNhEXpaLpnsLDCLrxmrX3DdtssvL7DwZ66RRFfLGBmUP6rvdNdGWwq/1b7VeBouM6f
61/frA13pzhRG8IHjnmCujz4o+SpOY+53Mn9fJjPxbzLN1d5B3/t1ltapOzh3B6onrcTj7CVaO9J
qAk4116+G7a/YWwtfIL/UWyJ4jeH+RREdOkzsvx+8xT5+uNtu/k4fL1tWHEicfie17H4JY2Evdlw
pL6y4DqR0wQ2x4m3zdfG2JvIzJrFRQn3vw6br68DQe1X7CaOwpoe6O+Rc3hYh83H14YD1Lyo0ojx
ffhGDbB98FN7Ee2SUOWkoRKbitFb+RA/XMy07Keoww0n0fmGicXfcMz+YW8OMM1fiHF9cVJsn93K
OnGTd+eM8bNdrecBGqqebnnenpXmbae4lOzZ/Z4lpRNei028xZreh5Zhit/rN3sLbU44WYvjsXw3
xL6zjnRYEK8thOrBZQvITW/FgeV5x86RWe123mzO10sT9uuHHduaffe+Wa5Pggd0c1fh25ZnYm/e
vniB6y+qpfj+kS2KJ3Aq2QAjDmT2vFdMzplbZ6nRgt6+QLwQqW2f/JPIWJas4BRcg51iG9/Obtes
dyzUrHfbwYGzVtiJZZ84b/hBwI4RBOxBgeNc2TbseWCUQiIqYWvhOqL1jPXXQfiEazuwYWIX7ghc
7JLY4BI67Ns6E4thxqL9s+QBquz2JxpzrVO3pajA/j75AfsSC8l5jtIknztkIDJtUEDEjfhsRxyz
/PnYMzWuZ+6oD7nCw24FD+/MmiCxkRd71k4O5aIn4DkHgumZ3G2+QbGG7ZlJdp5XJ14Kv4jt6Mzf
A1YvcZ64k/M1d4gonOhd7CZH3wQ7xyCO4DtuNish9C6Lh8uGt+enQM/bXImLyFfcEAv2SycjwqEr
z1edeVU3XWfg3eRX547Kk6teuDw8HlexuiNQQq+w04q3o7a6T1G4xtvpZrPEmZQv2eU5E2+M+LfN
N0vseQfXzdMbwS7Pyjxv9Q97R/tkuGL/yD9RS+b5KW3moKpl5w2zVKSXIDjvuKHDw32e5u0KNcYO
TP+5btbdmzA8MiPCnxehel6i4bjwh84reTd5oIQCxJ74S24EC1csLAxLeRzxl4j3znW0CUlwDObt
qS2HtUWMLHig7LjIkrjwFrIYiuK1PTJjuC7r87yxW3SsMS8CxojCcND4A3Hu41XmxyZxvSRHPjEQ
xhGtG97iebfiy/RZ70BMYolld2+O+YEtyWKLptO9cf/Xkpp3egEtCnKsEQmIYscU315CmNa5EdpO
7DLfIJZ8JWQ75aF0BxKg7Igy4WTiEzCp4rxjCLBU8KSDOSZhC9PfTw9XVC5WHPKZBivnHixsHgxD
aNqeTXcM2cKTTX3kxhfembG0SzYMPInlAVdKJtzvp5hZJ90Xz5eWJ08tPdtR4dJf7w0eASjbJbdF
PHh3JgK13IFtzKjluW6r3LqdtL2tXVCW5vWRHQh/+WO7KwPJxxE6HK4wdykodGrvxJb2eFG4lBi2
deC322SwJF+xbhfzHdbQDzY83c89luCScTJaXDA4z606s2AjMnFHXkNyK4XPaH/YglUEMyQHfYDP
Pdzz+RtVap5Cq+/ysFhv+HrhJsH8E5IV5E6+Rcjn9Z4IKHNxONknwgOfrWZeQohHMz5Sl09woGT9
+fRZ0BgWv89YYeVG4CW3fsNCbxftjm7oBSMD/ZrIZmn5BQw8O9rFlVObDs9iW3qPE7vMfZbLvN5a
/V86p/CG+WsPiYnZyF8qCcy5wOHn9QiztKH45L/WasQfoWm6jdPZ9CVaKNUkS79xekLKeYovklkB
xQGVVe/JeQLK2revZCBXVGE7d+Qo06OkkHJsJXvvR2chf8NsLH++yeAkEYVadM7WEqsFrZfO40FN
GEI8kBH7A9Y/20jkfNyUwP5QNGub0QnycGxwFvl6oIBrpx+2WVinFqy7Qg3INNtFijr4Tcm5cNNj
F5qBKwU4WhQ2be67yPsxp2tGpw0/q12NczYJjcfbx9OhlSFQiQKHlzuKXE2+1/Q6F8GtXE9hFZAI
1TBBIjXwHVOUedloCD0Kui/gD0dDCuxC4yMHS4vQM1GZZ4FJlF/dhkRk/vp8i48k/ZCNlgFw7p8K
21Hmu61LVqSzP7f312ll3QB5paE00Mvg0nGpvXSqKN6WNKB+3Ek+0TgsWw2DYdNRjvCTgjyTV04H
z80n9UAf3Q8/ITmx0x2UKYmajog89KzNyXgd8Lo2OalXRPDcal/i2to+d9PaNdq1IoyP3ln8bKnF
If1L9YALHG8c7M/+KqkHd8lxnRyymy1DO8b/L/egTdyObbjVPmTF2ppQ96R3Nd5llxhlE9POWQLF
e/mxy/dk5tcUgUuNFRvwrMNBWxcHrBi2tNusAXO4gyLWS4G/9li55iDKiJ5fq4EzONgU7VJfkJDQ
A9eIxA4U2C8Re+aMBOoOqoyKnrW9E6FRhe/1n9TjfjF2WsTfx4T6CXMC9Or2U3Xve7tMkD5N+vk9
ibpuPKPtPngGj0yo8/BUP+zblZJpb0CpRoiUSQYV0jZJKcIW8l7br0INx0lr+rjHXqI5VFOkYkUy
mU4cykn0B5w3a1x9LN8UEt6Gq6MaPu3bba8VHHXvG+WFnCwaWDofxabv+FW5C4y3umkN4jB/2KP7
CBfXKExGTmvKB4EBr9ddiYd3W9KUTjqC1MKSNgxqCZLMcpcIW28WFUzuo0DTo3SdJO9rJTo/eiVU
90mQ7xqvhGkYaD71G5hI0top6h/Hnp2TEfvjSVtCUHitPxyVE1Lg0yWDBKh9/0P7QTFNgAHaugrI
UInq+3ZNLg8nDgzezbk/hgSjxXfzfRB6SRtXSUDmSPbvjASwDXYu2YWn9HNIh6k3OYdUqAhvI6se
PvYH9Bkn/PXaUGDyOXHEFOpr45BsyjVnCJvznGMzPUYPzbpvz+1EofrNMY7Kl7qtaFB+CbmLH25/
ZbTJ9jb6vvnkYH/ENGVZkkmyuEOlL9F3QrPYycNmWp0jA5mcL/N/TT82zc9H94M6n3GLj/vdZkHg
0OxXaCNokTeqC9zXKl7Hh/b9ScRMruc1L9+j1zVk5QR9Y78483ahPVX20jafvrSOl84eggmb81p5
aS5eTyoF/wCVt76i4EfzktsLbyJpJU331vfKdh/MFITY5C6Md+0mflRH6UpvxCfZ598lOSvqhWnI
duZG6NZaUyauQ5kDk88RlggZqdagIqN7oRQ88VXOGyL1Fuc42jKoqg+VIqrT063WLUIHhdA+EaRK
xKvYrc5/5khtDgrnKCb6qI/9C9CJ2ntuOP/YEQrWTmcKIxMSy1u/7j+UmHP/s7ar0EEI5SGJ1bZ9
2Hfr121b+yUnHnRKmXCwPSo2CIq19d4F7wYZwTwYN5lTvVBPTgTTijvDVqjrlc2e9ZL+1IiyHAVO
SyXGxm6XRA3jK5TmfRnAGqIl4EX+hX5VOEAjiUmLJVu16cPY7NdnrF6L/fAGXO7VGZu1kSPkPfCt
GzcITdKebpvNeHdlYklcXpQ3LTvxVFq/3XTvxxWqbR8KlMOfACO85dNR9gzXcvmSkhqWtsZGGr21
YjoqeXCUfkhV74mrOZbmpYldscQFT7chRSa9dGJ1junW3i+oYYwP2SkNMOIIp126hjKxI0yRv8en
YMnbxB30Ao/knKVtG9ujn6uwnOrDUk7yjlf/BmJiwUD9AENhLYIlihY8xzmW1/35j+l+yh1rWABe
ERRvq0Fioh8sU44nvJBZluTsf0sch1sMO2uPfi+tR/epEH+ulkiPJ9O9xtVLTVm433Bkrl65uWhn
fmgEsX0oPehyg5UqIJw4MG91d7qOHLbvVKq/gbsgPHzM5+i77I+hxmydBBwPN39znkAw1/dds8eM
ovPAswDiIWL5ZmSeW0JV/55us+Nl+uYYqCgMu5ttHrkL4vDOu/u3lc8hHhQixyvnMA9X1cGPnYoG
y/jsEJjvTktq13/6d4/Azk0JHDVHPL8mTkPydg5EgaMeOCuArXGU0tchPydhtFHCYSWyPIDfCDpA
lIVX6vQarFfB3W9eMIW4/exVwgWb9sfStInOe3hq5Ig+0xDPaurSHU0ofq4LUQ8cBTghrwfEjEFw
YHu8qrH75BhzjVGdmGG7+1VH4uy2wLqJ6krODyh+01u+E1XIKdLKjnO8x+EtHNGMpzeL0DzZ9Bxy
Uhf1wEkOKJfCT0AVCYg7U7phqAWY7VY5zr6+ccnPcxZ0LG29tAXGQQ/ZEuW4jd7lm2rR0OfIJIa7
KXhCGD7g82KQqrHKzr59YHdk0N7RuqppM2J67kD2WLFS+hN2VYeSEv9MghSxJTvU3hKPHV4BmQGR
beTrMlRs2KvMTWJ5NRhdJEjnvrvonF8GjtBzl3tv+d/T+e7kzpWDMaicGHc0NgIPbGn2KR4c0eqY
c/ZijzabBIDXCJnRoLbFC/G0fJ7jWA5+cCb3uYi5D4J5fXNWZyWdVeHM8VFwWJyXMNYZ02X14hTC
Ii8YNs7mQM54hbIhAfFvrS9AneLu3be+waJJcUkeNo76pcDa3Ynk8+6twukLkLQlsVW8o4WoOLRZ
+nnaa/bXn8q593+vLf6zwbr8j0QA+q8lHeCgqWgG3gxzjfafQ+cJCt6U3aaEOhSFbabxZAoooCNx
VkQqRncrvWLzH/9OHGS56F/rnHXJgPBE6weeEJL0D7DDvFPKsugrwiLCYWmXMQ8sght2DMIo6l4o
aQry8M5T+RgDeyS5OrjxrvmWf1IR7I6efEm2bS/ud/Hgc+nCcUvU0fgaX6efugOVa9282223bTY8
RK2y1Y+REJ0Ttq+GBnlJar7Wqrut16673ZJOLsOtHqh2cyZTh5MM0tKcPK3esv2KRPWcM6/Deh0F
GE3ZR+oSjscXymYra2sjq9ADyKkD7sdXStnL0X1xV9YWPl5x5KKFtfEJeKkS+pbd7WCvrA/Ceevj
aW0qXwkoUqXebC6cw9ic157ZykXqDgtBYR4lQM0nk2g7UHrpok1fOakGGKiSvcRbixzpc0flk8j9
p6t+M2XP7zp6Vuq1mzhIDzdn3qpJRFL1+hnRY05UJjmq+7miCJmN88u8Vp94y/xKXoZ5M78/Laq9
drZeiW28mcLYHx2Xs8HfC3qrI7R7ZJB1PocjAycO6lZ3+av0Tdj8CkF4ruv1Olv34t2WWgfpey6n
7JWDboohZBHbrna6XTt4h62YlB37U+00FHskL/Eg1tEQjJ2jXCLCzPyK0L7wxHW4ym8IBSz39Vv6
Gp1WnzS9hfBzz7dtArXdiuBk7BOUB+2QfzuP8Of7EokfKOS+fnt+TF5EgFqcJ8Jvw8Hs8XUnB5FP
rcmL4RvEZBSEGs7THu1ZHvPRDnD59Upnuf4Vs//RhfIWoyNob/mRvGFHsUjxYhUcGxTw1OJ+TfdP
NEQ2H7/bGI+5qpHips6pjwlhsIli9Lisgujjiu5CyaytpJaYjTeg/FRENcBhhdThJhoYV3mwVKrd
/HmhtIwY6Z8lW/1+rHvXPClzzf/N6t85IFY/FpfxPUcJWNvL3eO9Yu+FmkSpcuquLs0GTHlpfaWt
ZVPx1b/bfe19xy8sOo/KSd1HSQbhaSIP26IMaopx6DQ7mZIFDV38x1Nc1udWhb9OcVrsVyqwsxWu
Kku8o/+yrkQ0NxkAfxO3cxc/l9QTFuLXr/Wa8qO3+3p0KEJ0rNcXKgI8k0DN2/8aKIIlYP897KnP
nFPclIU8guGUOr+ORDXi5tS0OAcUjtmqn5yohcmpqvzIXufqvLnEZSs5n/QwMSdeaYLk0jLFwGSK
6CB2TjXCnsQ70VAeBsHSosAqei15/wfyLSxz20gka1QKtvBSTNub+0DpK4gJUbDoi/P6zfK42Njf
JMldCWUmcr7FTNa0UYHYV7YU2H2RmUHYTQ73XWGTu2PnbPzfD/Y/hTx5KX/lp7am6GF7Lf/b/KM/
i3Ks0zhp//tf/wqJ448r29f2+pe/OL+bcw64ao3HXw0+D//SLzN/5//rF/9o8Xkdy1//9F+uX480
p+a7rdOf7f/e/SPTRPPvNxq9XZ/lP/+P5v/8Y7+uTftP/2WhryD4ajpNbHRU8gfl35qGDOVvEig/
FV9xXQbVK4HX+YPgy1dMoL8SX1eXIMZnk8o/uoYW8t8UxZhpwNpSAfGr6P8ph3NT+uug11UNL9kV
dF3t92XNf9xMdbqol92zweIWg4xLV9XFZ5VrMFQHeRpcQ0o4rEHGUQGrDi2r+nKKjuaQyxujHrTD
UJVyoBS9HIzs1Y5SNdSUVjVVhf1EILTQlfx8l1OEFi0dlxg/SMkGt+ubd4MTYuVGgterpFd2ZtxX
Hq5ER7zdWuvZjhKukllKE2lLAe7iHqppTF5nktfT1K1hl1DwfUu2MOYNsOcDxxPYjufyniy8Z5NL
lHfL+Kd3S4SPsp1N2aXnjaMMelqhDZpX9KuFo8hPshxY460BgijOI8FKBChGxEn5qRIt1c0AVRD3
i3cQxLddLU0ZKkc6swk1O1vEQaVDoarvJ5q/XrIVbpcKdchxxqaQE0mCZxmCYbUEJYtZN4AmaGVj
9dJj5mFNErpHrWCpB9vJXvWYvgz4wHlKdP+lSETJ9RNND9YWsz4zOuu+ar6wBUUKBeptyQCGrdvU
LvbDmIOmV8Fj3vEJwh2ZqLsrZHxRsnEgNy1xnMJcwW4GtX4ZbnoZPKZ7K5Zm2nmt3lDdlpvLYJyK
2H40+OrE2VOiVKFs7z8VhaoPULtJmKeYg1SG06JCJGwES1bmOnfxn6HhsrUzlfpa477LHtdIT37C
DsZgu6Ix9VGcpIeq2c9VnqIJNI9I4JzzCMc+AhMPj4HEFP7CX/T+o5GoNxAbq/6S3CdIp206uHIH
+Y72ToCpTV6V5M+WCzx1mmfyw3hmxKT4BFL4n/X31kkI1+1k7G6GLddFvM2TLEZNhdBK+QA0LfPU
ayO6mKrHk7yykjZdnMG7SSKtntORlz0ByVrG/qrH/LyWFw0up2N/UO+jLm5Q6951GZiEVaockcsu
7mOElXh1UFcttnxRJF0h+pTfedEWCSYRpZlZlVGV61LvqT8DqfZG/271gQELBefqk/522Hd3q7kv
ekriwNCADDR0mhO72wbiRrEB4BWFWhZFg1h0DZEMlh1hYTSV5KTRI3VvaimHNT73x7SqSEJgGHIe
1E4+63iLy94U3xJ6YVR6kdUkW7mPJH1m1nNhwBvBDvDVLFd09eaN8TJWi+oDqq7k0rKeX3UsMw/J
klIxkBFMvWWBcSX9uPoWx/PWy8cVntALQDA+iMTHEbMq83UZmeZ5nFaGXUQPLOofGfKFOU2rXXaj
VXpRgNNI2kw/JFK6cvBbMnimy86EPTJETqnivZfICxnz6AyiPtqC5vUPbMXkCI8eW7rjL09QDk5W
ykfVyiRIMPqt5/F1k4GrDQ4MPSYhLQePLutvYTFN2j663dKbUFMjpi+PLZ9cha7jGBNLCu7aUnRz
Rv25+ijxgrAfZTt+9pVCTXulwGVYFTpHm2KieT+6x6yEJsRqAbklfx31iBay2HjWmCNiu8Fp8Bkx
18eyil51aohqqI7ojNIporWc7k8O53egvfVSIv2oD0XacCAzgM/kelfT1S3VJ02JfiyM9H5ePRCg
Mun66AzHqCMqdg2lr90nGMpkH5XdEj+u2ymu9rRNw0TCSCj3Hs3zRgorHy43BWtEDavcFThKVQ9i
7G8IJdJ42HVRra6fRSdx/ltEaH/RU0N3M2a2TdEuCpaimXiT1515zGYKTjPzcPKZjBNh//aiz7Sc
cej67a2t7OcdYxfz/tImyrukxu1aHpOL0rflL3ChFCA+EDLQYxZLCssV01ybABWGGc8zKS2oihUC
0PTjNgN87jPKRzLLhahnvI8yg3504xG52L9v2xkC9JxxQN0MBqpwDTmnMyyom9hesFWnXo3Vy5Nm
qNBzxguVM2hInZFDzaBlDiwo2ppAV1j5kmO8PBwGo3hXEtMvYUp7kRRVXjrji5Raq/1hRhpVStN9
rQCvfjykIqxWmLKk+eDLzXIUbR6Uj9rv5HKxxYhOdvqZk9TnSeE2hYT40QHBN7P6FSTY01NnupLR
gZjJZuLSc7G8eY+ZwmRqHXuh2mhWPjOacvlGMeHMbVrdVzR7ziwnzIAXL2mdwj2cSU9pVZZuMdOf
5JkDNXYYYz2WsKEeTwOLv5kXRappYS1mhpTOYmXXM1eqT4bOAbfaXTAMxi555k9pM4lqfPYDp/aZ
T6UmfeMlLPyWXOCQWUoUYg+p9qYXi/Gg1y/3gs6polkFsI/I/s7sKyDYtHf1SrONZ1NZuVQGODY9
Fbyr5Zfx2JfGUrGfM0OrzqJlAHEE8UtZPB09TpqXbqZuPU1Tg6tFbYgJkkslTQVpjbNnm9ZBOnO7
AFlC8JpZXlKhIWyny+zRMtslJMvyN/qrlJZ6LOTfSLChVoZz18ygsOwG7V+o3fKXrKZ+pOvpq9pX
YVxex5wmxQIMBTrtzB0rsIFv8TDJwJGtZjKZNjPKkgRyM0BLaF5AfDg8tsbHCtDTVpZBzBcrktid
bj8ApE0GHWUgBux0xqCVMxBtmtFo2QxJu824NGkGp415C0JtaY7uIjVW1r2HCCoVW7VDHyiRV3t1
yu1Vg2mVxkAfFfO1A1JL7DKz3N9YM/XPaWa0pXdyP/2zrVw9i0x/nFlut5nqBhmJY/Iyzd1pZr61
M/2NNSjbshXtFvSjUywS9/oPDbrGsfmNjZuekooFstIcQDc2GxjthaOVE6rBzJyLi1t96LqaCq2Z
SHfDvfan+kyYWVr2XlQNCVMdd8Uw+Y2z06Yk3T+mrvhUEtTruFqSoStqIDkiwgq4wW8AGvexUORy
3S30xRYOROFEk5pRkQkbVQyGtFfBsZWtGR/zvplt5fpGtAudQ+eyX7WhOjwS9ylVHJLY7mNHhYPz
WUCoWcdxSqHwjQf2jJL6MGDIMObF+LZgFdywOGO0ldfJrgJL5EANlPdyotdr5V4vLmr3+MTCtnUH
46kfpO6ZHJUO8IfVlffoJ8LTwjJuizqYlLzqsR3IaHlbZcZeM+PHvqgV2ddq+fkjqVTSkkn0eQMZ
S+U6497P6jFfS01dOdGg4ai1WCF5L2JIslmmQU5up46+NiPN9plZRTY+Eo19V4vnoW5uxXvxWC5D
XBJWGqzgDIo2zDMy+sMqR2oczfJ6M1UIK8t0uAdKeU+h7ubMShztKIQfqpnYg2nHXo2Hwl7ByvIl
VX9ciriomYqtRlVwl3WHZ6kmXx0M4AOR3+Mrq7HtVBfPDrT9sDhld1U9LfM+I0mECc+xGcwWh7Ea
ibE2qxcTkzy4V1MaRFW8kER9Tys3i6Zys8wKXHmiOonDRaq3lKTAkA1vtXpz9DQzRTzE9E7Dw7cH
mTVtUksW9zJGGrg9u/dIHvPPpC8VUqvLtNnCoHke1VWevM4Hhld9pY7rKS7ilxLrhMQang9jr9er
5AOfA3Mba1rmRYuBdJ80ppuyvslbrZJvPyICYKrRW8JyDEsvU6rV55UKzt3qowWH7bGUDK/Bg3Od
Dwlx3Y3DB1UkMaR0uWyTdb4aazouzZQSkiquvVFL430+PUi/Vis9f/g5UYkXVTkSioThGkbowId0
Ozf6F6NXP8tqKN/0vlh6K96FgwKaPYSJq23kIp69DBIjUHJNf5Xk5xI04u2RnBeLBwKBmq1E/Fy1
TtVC8YfRpVK8XSEzsmfw3G7D1DIOouSzMxRla6ZxBS/PuLNHZ8aHWRkUXSxaubFa1Zw2UzEuiR96
3qVMXrBk5ao8nhQTctyglCSlb0OzTgyIcJaKfxsVQFkjv6cG27/VY3ZIKWdRmMfFE1+JEeLgTskW
vQuiasxEVEUt5n4G/ip03CYjCnwbtf6DpSPUjCxhs47Jcg54C26SeuJM0+c3rEj64ak5i/xZfADF
QfypibjflLig0l/POuT1hlu/mNg0n0Gb9TspM6YXIOfL/YxwYUrnELEgWcfnpHtqJII4vO7x4SAy
qjTFj1hp7+BlEvkkp2O+sBeytAj1+A6hsADzrD8GcgTxmATKMA4rJ8/i4tiPzWIA4rWoXoqykb6r
lVEB4zS6Iy7ejzUkeTLx5TjGiB2YnYsorygQvBcr8PvTbcBsV80vtXJjdE9Jd5ywXnxvkskkRhtu
R7PsyeVD0SNxkBfpZIolvpH7/KmPlSdnaXnQ0rRbF2nP+Gn0hQsEG4OZ9KahsJdFsteGCkUtlnla
4AflYs2tj353q2hjABDpPaD1NI7cpZo/3vvu4z8v5GzTn3XRFN/tX1Wb30rMv0k6/7/JPTDnwDWT
R/j31R7xz/+z/ip+XP8s9/zrj/2h9hjLvxmAXMAHr2RFBvqCbvMv5Fr9b+g/iqoBKzINc/UntWf1
N2zgfws6Ou5HM1bkX9Ue42+qZiigiWEcL5e/DaD+RfP6I1HyH4Fruc6f9E1NM8DPqJgoGZIus/Mr
/+Ck1BtD/age0w00uZWv6RcPJpTwb6Caf3owf/zePydoVP2vZOg/fpMpySqql6ajff1VSeUJKOAq
ywh7plt7jLH6YHGOO0pu2mVfBYv8Vp0ZylD8kn4y8cnT9NVaU6TpvKyL6FPGhdSFrPjYL5Oy2Jd9
paGsqqnpJX2/Erma3n/cpshYWFlbN2c9aWSx4nRlZZlRrihUuOPpV8SR18QKKcwFaZVEro2fw6Ne
fKh5kv5Um65A4snU4ZiWHc+gId6A7Sa/GiM3uNJKrEjUeIxpOWyJrGBgJA86m0aVvh9J7qFED00T
Nn11q9zntKrd1HxmxxzjHO1/sXcmyXFjXZbeSljNQQPw0A4qzX7vnaSzESmJignMRTLQ9z12kwv4
B2m1hNhYfc9JNaQU8UeUp1UyzRIxCpGEOx5ec++5556zE4mnYOxSqUDqYaXjKq0XA+KN6MniJDhN
DeSddky2ZRe3lG2a2gQrT9vhXAn0ep61Zf5o2YmydyIVzwhhKDY8B43ttqJ8yneeK9IBTtOtIAC1
L4HZpHOcKXCr45zAwMn03HQ55g7lIek8R7ZfXwFPKt4Gva6qWwb2OAQbuxUS2ZtmQlrdOdL0LkK+
nZIafsQ0GWiNh7jv4DkPfonHnumUfjLHBBkP74YkBkM+cZZFunPXJc7EKeyV57QS0EQmmuzWQDxt
2yYY61AJdvw1gowStddqjL/NpKrPEFrqrwvfrHBy9MxwYwYDXetTpHxq+KuLRhoaJoZng4BL40PF
QbArGlSB18emanDuJoXB2xf2R18uiO5x61ELsMNxaByIQuY03RqVIe4DT8Uai5SYn1M4dUc7Pe+1
QRpimuKGlBsMXfpHhlNbU2OulWKDJCkmRtJ+0mh15kE5WPa2iaZ8HwyOGgPtDDVKnYk5nQLGfFL0
/l4KYj4GeG9iQNjEv9ogLzSSZrC/q7GO74Sr1jf9YBcLHF3FDFepCctOVxdbDEjGee2jxhdrnXpl
K47J+TiWsHSkPakhjUpR4dxa+dRcTZgFAy7ccgB8GiPOaj3l7bc+XBVDJJ9wUL1A/Re7aklx6pdq
Q9OVSpUQwp4sKlrKdhTq+xJxag6rrVlBMXUp1xp0nsUZFf58Mu703NrqfYy3R1dhUyqMjd/p+6C9
NO0LBQsmN+weIjx10j7YNL23ckoao3Nzpfg1NkvNFTaPeANFZ4TKZyWcF9CZhdWWCUGemDcVSoG4
j53WvXphIVS7dGzKDppAn5/Rj3qxbhx30alht8kVSClq00FE1pVpWzljsPZb01x6nZ4vLE9FD6Hj
nc8ANx8a5IxnllVdRI5zFQfGVs8y8t26cDHTDTaIVi56O1hqGCx1Sb+ryvu4H89dzwJ2MHZx0iIq
nWGAZDVlxvwPIS8pYY8WUAj3rKgaUgO1s21ILlokv2cytzS/QtDNBpEMhuQ3a2wv4sLDp8b8LQ29
G6drduQhxXnBZ94nSNdWnuPfDAIvuAGnpMRyLl0j0lYgIx5QjL+Y4mit+1BuCuNjpxZw7ux8Vxgx
XVd1u8Deolp4zY0yROdlk20NJVyA/JVICrnKXPHiaGFo9W3cMkVnWCwLxTpXjcbFi9InJFbvENub
dUlOhuBKC+I292gI7fcBZbhclMXKqmBpdX45N5se8QXq1GanMS9CTSsWisXftblN5cmJyeApWLq+
LR04u2DZRbgxDFOY/cpnmLzxqNOcUzyG2gFzmyobl3bWJRNa5Fn8sXY9/y5PCud9anjImIamtTL8
xP4IQDFuGG31Kp5iQVd/X8ObQT01pcVWNZHwNCp15ZZm1K50T08vPETWbxHyDPUV2YQOFl7WHwDQ
R4hymZch7yJgCszHQgMkzQTPOYYTNFPQyndhrvko1riVuSzVlK6jpOJt2lNGR+FgV8o8EgmZbJGi
SOvXSqTNSNsAKIvosowSJnQimmCB2nC6iXvXPnU0lW7SnEx2h70sVGvRWJeN5qAPE6pWbC3+JxD7
XnVPh1zxx5EYJgJh9vs/X0RimqpBCZF/96XwZp04Jv9ooqxnGYYp+NGXUEw9IXCjeGYIh8CL6tzX
wptxoqLVB73DEq4wYHsQEj4X3rQTXAdUQclNNXST4M79O3J9h6Du+2AM405D1TmTYYFLC037VYjU
YfuEbqCgAoEPPBNs1Ezpp1I0zW9JawzLBPS4ZlOSllFuP7BRGub5gPsfZuJmY+PiN+i9vS0qEb7L
HBfF7ajddWlUWnOq3NDrPDJVMUtCqxfLMKXDjCSpZVvT9HGb+ICAMyoDQMKTNQYXlVWQTPnNlEfr
xEqpVVmKXkzLti9IjA27NBax6Ym7tvbiy2ZCj5VjPWjIqYdGixeFkyDKgPsllB/AZ+zOpox2V870
G9VzfYSLsZMCe80a2gwqP9wWQ4gqb55my0QkmTFX9d5b9L0aXzn2qJqz2knNc7MpBMUqs5vAMDtz
H9fOwN9HLRJ1nekviPbiKy+KqBziBYhofad329KImrPMqKEw+3rb06HbJOZeNbApzQ2rXZhOM0FR
HnuFumIIu8vqkqipN6MqSmPTFBTY5pgiRb+NA8nYyikK90o92LIZQX0/lsVETxWQCPJEidZfh2ZZ
Qi6xvA4hepjLWKkne6UIpdzJ4IjzFH+ps4HqRrJFy9m4ygM9f1DzYpJS61l9ivcd4UqZ4qFtjimH
XaOFVGkmnb2eVNgJ1hqFRDahkOM+yTnKmyEs4rXqNSEu2uzjwdzvPVgGqtel93EJHLOwQhuqSdKb
6TZ2p/ZXlBvHXYRMNkLzfnneKHaZ41yopQsLGwHemTG0HyI/qT7bZiIuldzTzmrKfbTmC88773FR
g/ZhOOVNrwf63DGV6rYfjGxpDEZPh8sUB8jLpHFH6hxSfSR57ypYcqp9MWSAXGWVAZdoY9//pvRB
8hFbQESYCgMkSIurYh5nqXpeNQly+BiwpcCtbvyYGWnIcdPKk8fnP/T+hUfQZEy7zh7NzeGTgqo2
bwJDyLfpqZBhsgbzQaUmeHQG9KeJ7aHkpWaHmAMVrTMPmOTCKEflU9boaCyXpedzIgbwokNW7JoX
TwynKjnNBJOu7QPXVmDJKWlx6ep28c4oGvhznZ9VUuknitBiNDp1aTlYmSptX7sLjVIQotiRF8/N
3hnXll33CFsLEgfPiofFQAZ57nstvRWpXqlrlxJOsrasvNoYlSf5xp5329dNyAmYVXgXGn698iOL
159ZAoWOuHOsVaWmCbTFoJxW4IYoAGsTmGRqt+cdTrMrfcgTbYbo9LAZ4oQiaYACOSGd73fL3IqC
924ttLNUN2FCFviE4KFAN8oCxzztXFUiHAWByKpoOeRUn7AWpeiZj3DDQVe8VaBmdBpHbiJYXIGD
kZKhgLLXAwBiEOUJEQzWkR01iY96FHjKrEP9/7QVUXFuJG23REm1vEfeGPZWEUh/xbK11I+YXqEY
5/X2qVXlLRKVZfXQdoR7levTtxl5gfpYqSPdOlUfVfj4dcqtHeNRqHdes3MGPXTnda742Knl0YfS
GfXrHl7G3M8wKSBZonIKRufuxlCheo/uvbEcShecvsADY9Z2dkOpNWmTDS6hCAOkrRALXa/QjqPm
698FpCZ3nqr4kL0Vx944Q01vyUg9cS3xbiJ1C3s4V8+76x4TgdOmKUwqhYW4CqxeoQ8pCsoNloDO
UnWD6MEYYtA/YOP2vdF2cAc4BWC/KVR5jMRod645wrktu/rRaFS6lQacpaDoVkT4ZuMOG8UPTeRr
umCDTHkL2yJS16XaDKeOHU5nemCzg+P6Xm9Djza52vG0remymQyKEz8G4L3raWTlhE3p76xRcXYD
+Va4MO022TltOK0LX21vPN+DDjhY0MyM0rytqT0JjI1rGrY8k7Khp9gmgWU0actuCEN0/yM27lk5
mREyf4oqrlJ2Y2xxAlUISkveB8+i76yExRsRkcdkTuva7cjYk9SI4w2OWpyEVNei80x6Mkxp0g4z
92DV4LjkJOXBwCFtREuFWfo6JCoOD3FGo0snXR/cg/+DdILgaKvuNGGhLF4V42Wqmh9TVPEHK9vF
rX3Va+tmCky0YnNC85YySrDAqsZY59J1wpf+E0A4IVlNi8yEdKfAhBudvUhaVgzSvSLH/goJehwt
IrYksrciXSuA5ls3VpSVbmnhOtbZc+eOkdXzVtpjTMwxHCWlZ0YZtfr7qWr6ZebgwsE69HbSlcVU
iulDLk03Jmm/MZJzrAZpydEbEwXtTBp1TFZZnhXSvKNGFx9FJgw9uhF91FqafKRRO17a0vgjOXiA
6NIOJNIn9wZ/t+S0qIB8w6Dut4U0ECkxMP5UxM6IIAvp6lWJl+y2kKYjfuUhCBbnOgvCg2QrzUmU
DpuSGqnu7SCtS6aAETXCTzUI9caV9ia1aXkbvwwpi5NJMRTOI3Qc/bKTxih6n7WbMLfz33RLGdcB
CObSYbgfY2mqkndNDCJSUp5uDqXqaIrEdtC0/gIfIUrZrqxqayM+T/NI1ro9WfVOZP1bDzG2wXK4
/ZBH+a94skKzdM9a4zo+FNC7IgoWSgLsFT9qKULeGojOe7eHlyjr73YnKhpVZFGeDSKC2Hoo1utR
iIZEo3z2Rt6cM9xQtkYRokODVRb708qOVqiWu+9rPO5mmgj8dTLSxRVMtfuhjqAN+F0ME9SyUO/z
aDFou6iZF6oebZrc1N85Vl/9Vk6xvmw8DzQhp2vH66YUNFrJryj/Q8Ac/O46rXx1ZijAJzhBGrPU
7nejgIda1is7pvaswCRSg/S67uPV6FBsLXw0L0HTxoBmjHReYvC7jYtk2mNOVS9s0qSVa9Py5+Hs
fB5l1qd4UoyV2j6mcLFiF7FTNH7A9Pcl2fMqsxp0XzPFmAWWBSCiNNUpNDeXom8NwuCBRCeNks15
9tuo9HDRwBZoHVlJP5/AQl3E+IRo+vzMrtcxrIZtUqvOpYFlKnyijGXs6h1dgtA51uwXzTz2PP3S
y9L3etNvdb+ZVZOKZkDOPqCW3bhtWzob88EMPlSi61fVEON06TZFvLWt4tF1JrwXlLakUuT3M6v2
1qZuztUJ+UzVysnv4Z1h8hDUEBmacQBz6JlREEeAqEarHtYTZo+zvFCLO0yc64u0oZTuR/Qqja2J
k7wzGjwjaXpzaTsR/Ue+aPNhGbCEhplO0v0JQ/f84+C2qzzG0XWe4NWczTXMiChDc77Clc18Wrid
EQZJPtS0e/X9HeaMBY67rI14YVtAbhBAMlwtc1/zoR14PX4cblG81+ukhOigRGje6jjH11Zv7yow
OEyKmYKQ/92sXOVexYnQ+Zd16XWfCar1j1Pj1euubOoV0a6HjJPSKttm0qBP1yJ7b7kqR14qrm1b
yTe9CLUbn6W5tYbMvzPz0vZ2Sa7G10ZcNqANtu3cG1gNEIwkVHa8LkwvE8ovKS0fpUK/QFAIeDc9
RpNqqqnngDgKuru8NXvr+STI1H2pnApIOqe+EPJAZk+l56k3IqjN8P/PaKBVJoBM/52FZcbN/+TP
L/LnP+ethvfB/uFn6TN/9iV9tk8MHNWEgcmOodkUIL6lz9qJavOGXZowLFirktL6zFu1ToTuWFCM
XMzUNM1B0v5L+qyjkI8rJvZ8tGxYhlDtv5M+k5S/qmU44NXk44bp2hBEDVW2V3/XPk0qMGSNDzhm
hHZGJigBq6hUaTEgoJtjoEq0RUWFnsFOSttISw2XM2k1Sg+maMCNyZK+TKV0aIq7wKAQjWuTomuo
qlGdnUeOh+hfNWi7Ok/AQJ8tn3B/6qQPVN/gCGV0yfvAdIpNFUR3NtXthRUbFCK0nZd6l9OkLXqs
CMUSthXegEHmG1fVITQqGSeaFWG+sUqEYVEH7jXlnSLDKX2oCyqo2VDMm0O8pSSecYtBKz3sTmqf
Tr5breEhpstaFBPpBRGbO0bAgbaM46xUxTVGxnYu9IB14KYoL0LQ0pyI/0s4IArGdRYcwkIZIOJ7
y45XeYUgqZABpAwlw3xC41WvgoVOGeNKRPlnsMRhM+I0gxtOiEDWISBtPWu69rwA3S07fO9FrnYx
tFaxETKGVXMVxzqMfJfmIcRNZLSbUwpGbsjIplslDR594IIlc+qSOnG58aAJQpQPlJs4I3isZQxt
eH2zVsLg1JGxtZBRNrHhIJaqiOBqcZ7NdeIM4g8ZmxOuRXdYaAV3bYv39Dw7xPFWNWSnngzusQ8k
zp8OMX/T0SoaHzIBzmFrMdaVu1NloqCkMmcgPcW7vPX061imFHVYBDv7kGd4bd7uHJl8CJmGiKQi
gjjkJolVGijOKP40YNCrmPjlkceE4dCeepZpn7oyyylkvqMrJbJwU/2oUtl/px7SockuqntT5kht
ZuXntp1Op9ohhZry0r/rZV7VhEGyrq0JwT6ZdamBzuEWHpIx/5CYOTJHa8i8CJFl5tbLHK5I4hrJ
z0AjtWtllmd5aeoD2JP7eXUz9jNPZoSFzA1JwzFEPCSM/SF5NGQeqScuKWUrs8tGHdrzRGacitFl
14PMQkU6okUQydwUx5wRiRullBmLzF4J/EhkO5nT9hhm3QqZ53LsVSxRJ9pis9C7C+yX1LUCzZUW
/zG1ztMEc7RMps1jFFMEN2QyTZLg4jXjO8kazxWybUu0YN0yBdcP2XgVYW446xulQ+JAgcmFn1D5
LpX5e9LqPqtTZvVq3hTzUClBCXI70WdBDvuqTQbvQo9bfZEeoIG88/1fXYkXKF1IH6/EEPIDnKA6
eTXvDyCDIfGGMLAnTJ6HYdfhQHPrS0wC2NdeBKmFcEVWfs4PqEXlekuPWd/O+wOsYetViGsuWIeZ
D+muPAAgjt2p57pERdQDQGJKrCRilX9UJX4S5hZQSmN3oCoSXyE7JgA8fFp+AGBc0rwS3FwCM37t
ZUtXojV+lepz74DgdNmAeZXEdWoRA/F4Eu3JtF5cduZUfTYlFmQVOIlQSgMhoq5Db35oinOgIzAM
3cxXZGXVmRnlwbWfE0hBy7YuzAPmFB3wp1rx0nt8/2pCKfy26I/DphQvNguFzSHBvHod2H5/LpTc
r3d5ppufs6Edbku8uKEJmjeVKeCjig4DVIjiLjWu2tfGT5US7ewowncwTynI5MLw3rXwdEFpVPYw
GED9VSdaWLEcDFdBafs4xMfQ7aOuST9iLTrtNd9HW0tzR40syO5/zfCzDK88oLjrUJTZgxZn0aKL
kyW0teDadkMEadVB2XQioHMqFN1pU9eGtgzB4Oxlb173RRZ0szEKdCwl3PDXrjbDVZIWSPzn/fhe
L9t+eheMSc1wKtaWahhBo55WmG9ohlZc520LE4zIDEKcKbKHnFDxzOkwwIb4rbmw9Av6TO2uek9x
3/tgpFXTrqxWUVqqQbpYRnWSfHZ6JYjOMmFD3ndCz7zpwqBAAxF6WkXbrjPdlLZzbfSapEvnloG8
19hQw6vstI8X8Bn068wuKX9VI8mOFZVLU/VDktokzsWqwFAR5XsQR7qsBYSVWZZl3sdYw7dtNRWm
uKgjNXC2re9oNPpZgVVuHXeCFut5l24SmujklQJEmcLKdqACeOZnLVF5NAZ2xwsKKntudBB2BxW5
WydKlWlTaoFTXNf0YNzhYx2dQu9mQpqGU3SzNBndcA6dX1xVdVmcWU6un6UdbLRZ0QJdz6MwCN+1
4FGoRZR+n8/tsKK5wencpIO8Ey9ER+/HLEg1I5t5MBczNAhYlEmn3bZ4S4IzeHV1VzpFmCwyml3a
uc7anSnwCgC7tLbuMWn3IxiKbQXpCXs4cxfqdXOjKkV9himf+AyJnx6ZKWOzXUS9TfdukQy/mYml
U2pzYrpyW0347wTMh5vBKz42+NSj41LrHhIFVRW+14VWbygdUOLLBS9qNqqOuA1aN73RPZzncfoz
/FUO52Q2pL2C+Q5pO9J8aWV9brSJZwKwr6J5FBXapT5NvgW5rBitmWic6pHyR3VbYqKVnwaV62yn
NHapzLJ6ftWRBLjHFC65GotG34zOVJBxRvTDT0XuufMBhBYyImBn9KnkPQbYfoZ5t43KUiMn1Upt
mXSesSt0LyzndlKSvIyGP0SrXPdd2hcelEat4F3jopub9WWUuFXowhTBMlI/uEe2XWJuOkt6ShbS
XjLFZfjWkZaTvjtVp+QS9qa3G+QtpTWlq/EFKXOHZJ0YV/qJiQ+di5llcfC1HDngTxV40eewA1RY
rLhEZNIKM3Gzdu8PNeUVu3Xe6wQ1RYF7phLho0nxMjsb4yA+TaXLptM4GG6OZS5JeGCcc6Db6RGv
WWX33y0z+a757oeWuq9kI9lwd5VjrHWb/7/90hcW089v9Nd69LBpx+ibutmLUuHhax16BP/sLske
n6/2gRZAB/YVCY5u4A9+uCj5JXkGd/jwY6z6TvB60g3blrU/LlhVfOB3w/RHA/Hnz/hjB+OP93nx
BPd5S3mMzkc/zLPvWWgmpc2/MgSvbvBtCKh68lwaDNpXj66fuKoDJw2fssNFOvdf8uj/ok1Tf03c
+7tzwCDZpQ5Lkf7pOeWkejEHzBObYq0jhBwoLmy/3tZAyLVgCwh9f2UivBrObxNBOzEderssKudP
FzPrxTjYFNUdatWu9vTzNzcOWNI7T1+KFmP/Mf+6v/yNHYHlAGsRMz3xB6NgnuiqY0mKwBudDXx7
8JCjpoJ5AroDTdV+vR2aJyY/seiRfxqdpw/6/78dvprE9EY+GzfqFFBBi456euME7MpyDZu59GIB
yI0AUoZrP6+Qp53nDT39ExFGdnEfNQAavpU4HLqOyvPK69VOIM0wAfJoUIe4LK83txM8DYTUjjlu
IGT/voAo9LzWpS7MixlhnEAyshxdPA/EE/T65maEJHsfNRC4leJu6row2J+vVwPBxsCWwGg9//jN
DQRgtnHsxiBOWBOgzV+m/Q/TAZq/qWK6bSCpIK+n8PQNTQciBcfQjj0eNJVQgXCJvoVX04DTk/jB
MgEbDtcb3SHFsXmDfXJ4POKhp+f8Scx4OCNsiqFP12EBvqGZ8LRDyvLNURuDyQboWqZLNebpenVU
0BRD1GxSF3rOsN7ckngaCOMvplGvAo9v0bN7gpSKPCq+ZJKkSy+OChMvaATEdPLJw/VflUm+eoJv
odPzjDh2aRgnFqoypmyDerpeDwQzgvqdBfn2aca8uT3CJQui6nTkymCTtIANDF1OrRczwThxcRBH
2+U5iH6jS+LohNI84RkdqsF/FD3pJ1iHy5xSf7MzQePAP3aPJHiSM8qFN/71OV9MCOvEItUSjuwD
lNeby6qet4Zjc2tB9sgFhvD0nBJNezEQoG3yeuunpjh2b/iX4YM40eVQvfWBkBSPo8IHAkn5wr/F
UerrnNv67zEl9GNzC/YALpuG2T9YGxBv5PXWp4RUqztqSkiIievblOB4fLFJgFO+7YEgfkDV5dil
4Z7QWa0atvMcJr0GYYisaQJCQNB8RiqfItg3l2IYr+lofxefZyC4DO3LOEAeezkhno+Vt74yxLGw
HPEUTcEyg3/eIl5n3+whlCm+zZinKfjmZsRfLVm9ylS+5VqadoKliqFpMjR7sTfImpWqa6gwPA3R
WwUmjz0t9BPT1iy4GX9UpdBPLEO3EDd8c9nVUyz5g7jq390VUEJFUEOmD6+mgHpC4d9xWAfylGA2
HM6jv7QI/sIvfS2Cz4MweTiUv8PH+jtV2n/5C18Kwz/e4Lngu3343/+LJfLi96Rg7dOdn/J1+f//
9mJ9HGrS3/3wS4368DHPf/78fD9+8ovP+vJQX/5xEz5W+wr7m8MPxudvebFPqZ/P98nDvn5Rjz5U
n759kR9kdr8GB39233dhva/kvb+/9XNt59h73+ZJmL648XPd8Ngbf9gnyeMvD4/JL/N9e//yE57Q
52M/4SKvGvkJv9zss2afPTxW34/PV0rE0R+zr8Lf/yN/fe9DifnYe+/2/sM+ecxeDM9XWPrYu/+5
Ts+hSvhT7ee/NCl/eKs0kj/BA8d+bYiQv/+z2796m89R5LE3/0eT/P7vPPr9qxf6DHIdfft0D5vt
5SbwvMezNR9796u2adP9+OKrP9+d6ObYu/+5iPfR06VsH5vf//3L15T7+vNXJ0c69qujg9CF++rx
y52+uzvBxbF337Rh8mKFPn1xWUc89tb/QsDhyEG/bsPs4fd//mS+SJ7Qsd99vi/CZp/88sei8TrZ
6rGfsntsfjb2xLLH3nneZg9htk85zn/2Cf8J6/XDn7YXHfly5/t6n/10zkvU4djB+Uf1+tR+nvT/
Cetplo/7+59tBRJkP/aL0x56//v/+XKfbxuBTDiPvfc/eGV52YY/mS6yiHrs7X8axzwNuwRZj759
e/+zHVJWZI699fyRCPXLbb6NuUQ7jr31+f4XNskorH4y6DJ3Pvb+DPov/8geKuwrfiGI/OWqyrvw
4TG7/9lblmSiP//An2UVXymyP+YaX6ivP/uzl3mU/I375HFf/dv/BQAA//8=</cx:binary>
              </cx:geoCache>
            </cx:geography>
          </cx:layoutPr>
        </cx:series>
      </cx:plotAreaRegion>
    </cx:plotArea>
  </cx:chart>
  <cx:spPr>
    <a:noFill/>
  </cx:spPr>
</cx:chartSpace>
</file>

<file path=ppt/charts/chartEx2.xml><?xml version="1.0" encoding="utf-8"?>
<cx:chartSpace xmlns:a="http://schemas.openxmlformats.org/drawingml/2006/main" xmlns:r="http://schemas.openxmlformats.org/officeDocument/2006/relationships" xmlns:cx="http://schemas.microsoft.com/office/drawing/2014/chartex">
  <cx:chart>
    <cx:plotArea>
      <cx:plotAreaRegion/>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'[informe Jelkin 11042024.xlsx]Hoja6'!$A$2:$B$33</cx:f>
        <cx:nf>'[informe Jelkin 11042024.xlsx]Hoja6'!$A$1:$B$1</cx:nf>
        <cx:lvl ptCount="32" name="Departamento ">
          <cx:pt idx="0">BOGOTA,D.C.</cx:pt>
          <cx:pt idx="1">SANTANDER</cx:pt>
          <cx:pt idx="2">QUINDIO</cx:pt>
          <cx:pt idx="3">CASANARE</cx:pt>
          <cx:pt idx="4">NORTE DE SANTANDER</cx:pt>
          <cx:pt idx="5">ANTIOQUIA</cx:pt>
          <cx:pt idx="6">RISARALDA</cx:pt>
          <cx:pt idx="7">CUNDINAMARCA</cx:pt>
          <cx:pt idx="8">CESAR</cx:pt>
          <cx:pt idx="9">BOYACA</cx:pt>
          <cx:pt idx="10">META</cx:pt>
          <cx:pt idx="11">PUTUMAYO</cx:pt>
          <cx:pt idx="12">ATLANTICO</cx:pt>
          <cx:pt idx="13">CORDOBA</cx:pt>
          <cx:pt idx="14">VALLE DEL CAUCA</cx:pt>
          <cx:pt idx="15">NARIÑO</cx:pt>
          <cx:pt idx="16">HUILA</cx:pt>
          <cx:pt idx="17">CALDAS</cx:pt>
          <cx:pt idx="18">CAUCA</cx:pt>
          <cx:pt idx="19">TOLIMA</cx:pt>
          <cx:pt idx="20">AMAZONAS</cx:pt>
          <cx:pt idx="21">ARAUCA</cx:pt>
          <cx:pt idx="22">BOLIVAR</cx:pt>
          <cx:pt idx="23">CAQUETA</cx:pt>
          <cx:pt idx="24">CHOCO</cx:pt>
          <cx:pt idx="25">GUANIA</cx:pt>
          <cx:pt idx="26">GUAVIARE</cx:pt>
          <cx:pt idx="27">LA GUAJIRA</cx:pt>
          <cx:pt idx="28">MAGDALENA</cx:pt>
          <cx:pt idx="29">SAN ANDRES Y PROVIDENCIA</cx:pt>
          <cx:pt idx="30">SUCRE</cx:pt>
          <cx:pt idx="31">VICHADA</cx:pt>
        </cx:lvl>
        <cx:lvl ptCount="32" name="PAIS ">
          <cx:pt idx="0">Colombia</cx:pt>
          <cx:pt idx="1">Colombia</cx:pt>
          <cx:pt idx="2">Colombia</cx:pt>
          <cx:pt idx="3">Colombia</cx:pt>
          <cx:pt idx="4">Colombia</cx:pt>
          <cx:pt idx="5">Colombia</cx:pt>
          <cx:pt idx="6">Colombia</cx:pt>
          <cx:pt idx="7">Colombia</cx:pt>
          <cx:pt idx="8">Colombia</cx:pt>
          <cx:pt idx="9">Colombia</cx:pt>
          <cx:pt idx="10">Colombia</cx:pt>
          <cx:pt idx="11">Colombia</cx:pt>
          <cx:pt idx="12">Colombia</cx:pt>
          <cx:pt idx="13">Colombia</cx:pt>
          <cx:pt idx="14">Colombia</cx:pt>
          <cx:pt idx="15">Colombia</cx:pt>
          <cx:pt idx="16">Colombia</cx:pt>
          <cx:pt idx="17">Colombia</cx:pt>
          <cx:pt idx="18">Colombia</cx:pt>
          <cx:pt idx="19">Colombia</cx:pt>
          <cx:pt idx="20">Colombia</cx:pt>
          <cx:pt idx="21">Colombia</cx:pt>
          <cx:pt idx="22">Colombia</cx:pt>
          <cx:pt idx="23">Colombia</cx:pt>
          <cx:pt idx="24">Colombia</cx:pt>
          <cx:pt idx="25">Colombia</cx:pt>
          <cx:pt idx="26">Colombia</cx:pt>
          <cx:pt idx="27">Colombia</cx:pt>
          <cx:pt idx="28">Colombia</cx:pt>
          <cx:pt idx="29">Colombia</cx:pt>
          <cx:pt idx="30">Colombia</cx:pt>
          <cx:pt idx="31">Colombia</cx:pt>
        </cx:lvl>
      </cx:strDim>
      <cx:numDim type="colorVal">
        <cx:f>'[informe Jelkin 11042024.xlsx]Hoja6'!$C$2:$C$33</cx:f>
        <cx:nf>'[informe Jelkin 11042024.xlsx]Hoja6'!$C$1</cx:nf>
        <cx:lvl ptCount="32" formatCode="0%" name="Porcentaje de entrega ">
          <cx:pt idx="0">1</cx:pt>
          <cx:pt idx="1">0.41176470588235292</cx:pt>
          <cx:pt idx="2">0.40000000000000002</cx:pt>
          <cx:pt idx="3">0.33333333333333331</cx:pt>
          <cx:pt idx="4">0.2857142857142857</cx:pt>
          <cx:pt idx="5">0.28205128205128205</cx:pt>
          <cx:pt idx="6">0.25</cx:pt>
          <cx:pt idx="7">0.22222222222222221</cx:pt>
          <cx:pt idx="8">0.20000000000000001</cx:pt>
          <cx:pt idx="9">0.16666666666666666</cx:pt>
          <cx:pt idx="10">0.16666666666666666</cx:pt>
          <cx:pt idx="11">0.16666666666666666</cx:pt>
          <cx:pt idx="12">0.14285714285714285</cx:pt>
          <cx:pt idx="13">0.14285714285714285</cx:pt>
          <cx:pt idx="14">0.14285714285714285</cx:pt>
          <cx:pt idx="15">0.11764705882352941</cx:pt>
          <cx:pt idx="16">0.10000000000000001</cx:pt>
          <cx:pt idx="17">0.090909090909090912</cx:pt>
          <cx:pt idx="18">0.090909090909090912</cx:pt>
          <cx:pt idx="19">0.076923076923076927</cx:pt>
          <cx:pt idx="20">0</cx:pt>
          <cx:pt idx="21">0</cx:pt>
          <cx:pt idx="22">0</cx:pt>
          <cx:pt idx="23">0</cx:pt>
          <cx:pt idx="24">0</cx:pt>
          <cx:pt idx="25">0</cx:pt>
          <cx:pt idx="26">0</cx:pt>
          <cx:pt idx="27">0</cx:pt>
          <cx:pt idx="28">0</cx:pt>
          <cx:pt idx="29">0</cx:pt>
          <cx:pt idx="30">0</cx:pt>
          <cx:pt idx="31">0</cx:pt>
        </cx:lvl>
      </cx:numDim>
    </cx:data>
  </cx:chartData>
  <cx:chart>
    <cx:plotArea>
      <cx:plotAreaRegion>
        <cx:series layoutId="regionMap" uniqueId="{3A355710-CE42-404B-8420-92F229BE73C6}">
          <cx:tx>
            <cx:txData>
              <cx:f>'[informe Jelkin 11042024.xlsx]Hoja6'!$C$1</cx:f>
              <cx:v>Porcentaje de entrega </cx:v>
            </cx:txData>
          </cx:tx>
          <cx:spPr>
            <a:solidFill>
              <a:schemeClr val="bg1">
                <a:lumMod val="85000"/>
              </a:schemeClr>
            </a:solidFill>
          </cx:spPr>
          <cx:dataPt idx="0">
            <cx:spPr>
              <a:solidFill>
                <a:sysClr val="window" lastClr="FFFFFF">
                  <a:lumMod val="85000"/>
                </a:sysClr>
              </a:solidFill>
            </cx:spPr>
          </cx:dataPt>
          <cx:dataPt idx="1">
            <cx:spPr>
              <a:solidFill>
                <a:sysClr val="window" lastClr="FFFFFF">
                  <a:lumMod val="85000"/>
                </a:sysClr>
              </a:solidFill>
            </cx:spPr>
          </cx:dataPt>
          <cx:dataPt idx="2">
            <cx:spPr>
              <a:solidFill>
                <a:sysClr val="window" lastClr="FFFFFF">
                  <a:lumMod val="85000"/>
                </a:sysClr>
              </a:solidFill>
            </cx:spPr>
          </cx:dataPt>
          <cx:dataPt idx="3">
            <cx:spPr>
              <a:solidFill>
                <a:sysClr val="window" lastClr="FFFFFF">
                  <a:lumMod val="85000"/>
                </a:sysClr>
              </a:solidFill>
            </cx:spPr>
          </cx:dataPt>
          <cx:dataPt idx="4">
            <cx:spPr>
              <a:solidFill>
                <a:sysClr val="window" lastClr="FFFFFF">
                  <a:lumMod val="85000"/>
                </a:sysClr>
              </a:solidFill>
            </cx:spPr>
          </cx:dataPt>
          <cx:dataPt idx="5">
            <cx:spPr>
              <a:solidFill>
                <a:srgbClr val="7030A0"/>
              </a:solidFill>
              <a:ln>
                <a:solidFill>
                  <a:sysClr val="window" lastClr="FFFFFF">
                    <a:lumMod val="85000"/>
                  </a:sysClr>
                </a:solidFill>
              </a:ln>
            </cx:spPr>
          </cx:dataPt>
          <cx:dataPt idx="6">
            <cx:spPr>
              <a:solidFill>
                <a:sysClr val="window" lastClr="FFFFFF">
                  <a:lumMod val="95000"/>
                </a:sysClr>
              </a:solidFill>
            </cx:spPr>
          </cx:dataPt>
          <cx:dataPt idx="7">
            <cx:spPr>
              <a:solidFill>
                <a:sysClr val="window" lastClr="FFFFFF">
                  <a:lumMod val="85000"/>
                </a:sysClr>
              </a:solidFill>
            </cx:spPr>
          </cx:dataPt>
          <cx:dataPt idx="8">
            <cx:spPr>
              <a:solidFill>
                <a:sysClr val="window" lastClr="FFFFFF">
                  <a:lumMod val="85000"/>
                </a:sysClr>
              </a:solidFill>
            </cx:spPr>
          </cx:dataPt>
          <cx:dataPt idx="9">
            <cx:spPr>
              <a:solidFill>
                <a:sysClr val="window" lastClr="FFFFFF">
                  <a:lumMod val="85000"/>
                </a:sysClr>
              </a:solidFill>
            </cx:spPr>
          </cx:dataPt>
          <cx:dataPt idx="10">
            <cx:spPr>
              <a:solidFill>
                <a:sysClr val="window" lastClr="FFFFFF">
                  <a:lumMod val="85000"/>
                </a:sysClr>
              </a:solidFill>
            </cx:spPr>
          </cx:dataPt>
          <cx:dataPt idx="11">
            <cx:spPr>
              <a:solidFill>
                <a:sysClr val="window" lastClr="FFFFFF">
                  <a:lumMod val="85000"/>
                </a:sysClr>
              </a:solidFill>
            </cx:spPr>
          </cx:dataPt>
          <cx:dataPt idx="12">
            <cx:spPr>
              <a:solidFill>
                <a:sysClr val="window" lastClr="FFFFFF">
                  <a:lumMod val="85000"/>
                </a:sysClr>
              </a:solidFill>
            </cx:spPr>
          </cx:dataPt>
          <cx:dataPt idx="14">
            <cx:spPr>
              <a:solidFill>
                <a:sysClr val="window" lastClr="FFFFFF">
                  <a:lumMod val="85000"/>
                </a:sysClr>
              </a:solidFill>
            </cx:spPr>
          </cx:dataPt>
          <cx:dataPt idx="15">
            <cx:spPr>
              <a:solidFill>
                <a:sysClr val="window" lastClr="FFFFFF">
                  <a:lumMod val="85000"/>
                </a:sysClr>
              </a:solidFill>
            </cx:spPr>
          </cx:dataPt>
          <cx:dataPt idx="16">
            <cx:spPr>
              <a:solidFill>
                <a:sysClr val="window" lastClr="FFFFFF">
                  <a:lumMod val="85000"/>
                </a:sysClr>
              </a:solidFill>
            </cx:spPr>
          </cx:dataPt>
          <cx:dataPt idx="17">
            <cx:spPr>
              <a:solidFill>
                <a:sysClr val="window" lastClr="FFFFFF">
                  <a:lumMod val="85000"/>
                </a:sysClr>
              </a:solidFill>
            </cx:spPr>
          </cx:dataPt>
          <cx:dataPt idx="18">
            <cx:spPr>
              <a:solidFill>
                <a:sysClr val="window" lastClr="FFFFFF">
                  <a:lumMod val="85000"/>
                </a:sysClr>
              </a:solidFill>
            </cx:spPr>
          </cx:dataPt>
          <cx:dataPt idx="19">
            <cx:spPr>
              <a:solidFill>
                <a:sysClr val="window" lastClr="FFFFFF">
                  <a:lumMod val="85000"/>
                </a:sysClr>
              </a:solidFill>
            </cx:spPr>
          </cx:dataPt>
          <cx:dataPt idx="20">
            <cx:spPr>
              <a:solidFill>
                <a:sysClr val="window" lastClr="FFFFFF">
                  <a:lumMod val="85000"/>
                </a:sysClr>
              </a:solidFill>
            </cx:spPr>
          </cx:dataPt>
          <cx:dataPt idx="21">
            <cx:spPr>
              <a:solidFill>
                <a:sysClr val="window" lastClr="FFFFFF">
                  <a:lumMod val="85000"/>
                </a:sysClr>
              </a:solidFill>
            </cx:spPr>
          </cx:dataPt>
          <cx:dataPt idx="22">
            <cx:spPr>
              <a:solidFill>
                <a:sysClr val="window" lastClr="FFFFFF">
                  <a:lumMod val="85000"/>
                </a:sysClr>
              </a:solidFill>
            </cx:spPr>
          </cx:dataPt>
          <cx:dataPt idx="23">
            <cx:spPr>
              <a:solidFill>
                <a:sysClr val="window" lastClr="FFFFFF">
                  <a:lumMod val="85000"/>
                </a:sysClr>
              </a:solidFill>
            </cx:spPr>
          </cx:dataPt>
          <cx:dataPt idx="24">
            <cx:spPr>
              <a:solidFill>
                <a:sysClr val="window" lastClr="FFFFFF">
                  <a:lumMod val="85000"/>
                </a:sysClr>
              </a:solidFill>
            </cx:spPr>
          </cx:dataPt>
          <cx:dataPt idx="26">
            <cx:spPr>
              <a:solidFill>
                <a:sysClr val="window" lastClr="FFFFFF">
                  <a:lumMod val="85000"/>
                </a:sysClr>
              </a:solidFill>
            </cx:spPr>
          </cx:dataPt>
          <cx:dataPt idx="27">
            <cx:spPr>
              <a:solidFill>
                <a:sysClr val="window" lastClr="FFFFFF">
                  <a:lumMod val="85000"/>
                </a:sysClr>
              </a:solidFill>
            </cx:spPr>
          </cx:dataPt>
          <cx:dataPt idx="28">
            <cx:spPr>
              <a:solidFill>
                <a:sysClr val="window" lastClr="FFFFFF">
                  <a:lumMod val="85000"/>
                </a:sysClr>
              </a:solidFill>
            </cx:spPr>
          </cx:dataPt>
          <cx:dataPt idx="30">
            <cx:spPr>
              <a:solidFill>
                <a:sysClr val="window" lastClr="FFFFFF">
                  <a:lumMod val="85000"/>
                </a:sysClr>
              </a:solidFill>
            </cx:spPr>
          </cx:dataPt>
          <cx:dataPt idx="31">
            <cx:spPr>
              <a:solidFill>
                <a:sysClr val="window" lastClr="FFFFFF">
                  <a:lumMod val="85000"/>
                </a:sysClr>
              </a:solidFill>
            </cx:spPr>
          </cx:dataPt>
          <cx:dataLabels>
            <cx:visibility seriesName="0" categoryName="0" value="1"/>
          </cx:dataLabels>
          <cx:dataId val="0"/>
          <cx:layoutPr>
            <cx:geography cultureLanguage="es-MX" cultureRegion="CO" attribution="Con tecnología de Bing">
              <cx:geoCache provider="{E9337A44-BEBE-4D9F-B70C-5C5E7DAFC167}">
                <cx:binary>3HzJktw4lu2vyLQuRhIAMbCsss2Cgw8xKiYppQ3NFREiQYIASILjX7xP6GUvevHsfUL+2LshhZSS
p6SqVKutrcM3mSIddIIHOPecAzD+cTv9/Vbd79pnU6109/fb6dfnhXP277/80t0W9/WuO6jlbWs6
884d3Jr6F/Punby9/+Wu3Y1S579gHwW/3Ba71t1Pz//tH3C1/N6cmNudk0Zf9PftfHnf9cp13zn3
1VPPbk2v3UPzHK706/PYKFO/lbvnz3Z3tdSJ7Fwrbx369Xl0vj6/PvxbchAfPH92r5108/Vs7399
/sUXnz/7Zf93/nRPzxTctuvvoG1wwCgOaeCHjx/2/JkyOn887fHgwBeEsoAz//0Hf/zts10N7T/c
nzPP4p2Vbqc+nv3anb2/r93dXXvfddC79//92hW+6M/XvvDNRyY7E394nLF56F18/v5x/PIlXP/2
j70D8ID2jnyG6P7T/Gen/nVArw7Prg/PkvTyew/tr8HJD96DJKj4gJZP9uAkB5jCKc7wI94ff/sD
nFc77Xb67r79ePhfx/GzpnsAQj+ff/up/K/D7BlgdplePXv97MXl+cttkp7F28PvPa+/BiEiByQI
WSh8/gFD9CWEAh0QHjCfYPYBwuDjb3+A8LC9LaSVv/+H2uXm2d39MwDm2aG+a3//j+5vz160ZpB3
9/pW7p7ND6fcDqYuTFypgXK+zSpfn7v/ld/aGyT/lUs9ET44PD18c352ePU9HP7aWPJgrPjA76EP
g+QLWkcHAaMhCoPwwyCjH3/0cRDVu8XoXffx6L9OA4efWu4DfAqT5Ikgdbm9Orw8PEl+4rQPDgRi
LAz4PlL0AHiA+CF/4G347BXgS9nt2p26+4HZ+1nTPaygf08Gq4ub7VmyBSHwbXL7a5MqOAh8LAjy
v1VjHxDDVBAA7f1nj6Aveqnvfv9P8707+jrd/tFyDy/o45PBKz4EvXB4mX7v8fw1wOjB+6nzbVGE
PnzhW6Io3nU7vWvvv3dHXwfsj5Z7gEEnnwxgZ+eX1+mzJH3236BnxUEQIB7iQDzKVWC/L+oYOfAD
OM05+fAF8RGkD3XszIBhexRBPypsv3aNPTjPrp5ObYsPb+KfWNcwIIgxWEz0oXw91K8vEGQHzOeY
CP4oZ/eUSLzrb3+gtj0228MJ+vZkph2Yx+05EP9PxOqfusdHJv0WUR5CKGGa/iG8+Hax/TpTftZ0
DzPo55PBLE5BN37v4fy1whYeEPgE6DGaAVu/N7fIPyls96Adv3c7X8cq/tBsDyfo29PB6QYk4xn4
scufSYX0APkhuC72aOx9tAcXZG1hSAX7WO3IR2w+FLO413dg0+td+0OM+EXrffBunk5EE59fJufR
P6XF/4nELzp/ffhzRxTDXISf1E8Y7o0ofCAwA+FL8YfqC8X3AzN/GFGRmXe3v//7x4P/usv/1HBv
HEEHnwwJvDw8OXnQtSfPfrIkIgeQ7gWQyzwqnj+hxg4o9R9WHNAHUbvHAy93Sj2IWgXJ3Q+Joz9d
YA/Fl4fxk0HxNL3+p1Tw5fLA95ZLHguqoPzRj4Df+ELNgh95+HxLIZ3eu91fn20fWu2BBB17MiC9
uLm+OT18/RNDGn/f8/8pAWXfR+pF7/p6N/9ASvNHyz3EoJdPBrHD65MHA/KwwPZtqf/X1CzyDxhU
sgAHaG9SBQchRwJK3WNYvceHh079/u9gPW5/AKzP2+7BBV18MnBBoLb9/f/8TLAOqABfD9rig7D4
k5blBw+yA2KZR9+/F4Ke7Vr5+//9AcA+NdxD69PxJ7LEsLnZnvzEwgUxDCcQohH6WLj2lSJYe5hd
CH08D1byc6W46aX6gcr12GwPK+jbk5lZ8cMy0NXHh/U1Bf3XWJAe+IyJECKxPRJ8yF4YnPK/vmIX
P6wBdd+7j2+Y+cd2exBBt54MRNfnJ9uHxcefVajAphNKueDkG9xHD7AvGCPhYyi9x33XRsn6BybT
x3Z7UEH3ngxUsKr6U9NnCJfhwyn9aLX29Tr6vgo8bH/MYX1stwcVdO/JQBXBrHr5k9NMxvyAi49x
JtpjQFgi9zFhPn2cd3D+8xIVGfX7fw4/Emj+0XIPL+jjk8ErPry4+aleGB2AWiBEBI8s96cYI4C8
kzIBkH3QHHuSIt41/b37kfTpj5Z7eEEfnwxe65vDl9ufug6ODyhHDAWwm+TDZ3+C4QMWYEZhwe7L
mbXud4P8oQXwP1ruIbW+eflkkIo35z/TB1OIBzEJfBF8Q6pDUYPdJX/wJGzZ/ZwH48Lc/v7/Ph77
miL9hhJ8bLeHFPTuySAFc+rsny+Y/k+sDJwcPoObO9o+CISfpVMRbPIjNEAogDX1L1JKfAAmAiOK
HofYnkA92T2DiVvKdve9m/n6KPq87d5IOjlcP5mRdHq4Tg5P0rOfCRdklgI2lcFGiD24wHBA0MIo
eVw43KPn011+t1P3P7KB97Ome2BBB58MWFc38c/cTxYe4JA/CJ+Pm5L235mgByTEjGHYmvT+s7cp
6aq//ZHNZI/N9nCCvj0ZnF5u483hT95Uy8CIo08KFSTo50TIYAcFJwwW3B89x97mo5cSXvn5ka21
nxruoQWvC/yvRevzsvRFyPqXXzl62BeLWEi+BIM/VCUhEAkeN9bu65pPb0Z9+06+XpP+eKfqi/v+
/GWr/563UL6tJD4tMibw8kX6/mWuz14s+v7Z952E18/2mn6hG77o6Mcqvr379TkF0f/pDbGHK3yp
Hfee8ccW97vO/frcYwxSfR9cHYZyFASUwMXG+/en4LUUQSnQHkWEwWoNh6mkYfdl8etzRA8EfB/2
KTyoEUxD4MPO9A+nvOAA9gbC9GQC9sYgArHZp7frXhg150Z/ehaP/36m+/qFkdp1cGXyIG3shy++
v1fKaRggAb+BCcFwTZjx9nZ3Ce/wPXz/b7waZKdCWSWkKZpzZ6nV5sJTpRY6jG0x+/K0Xph9w41X
3Jl5XKYbf87ym6ZcWJiKsnXjiZTt1EWE4nNH2KkQrokIH95pipLMlLp75U2saCOvclUZF6xc7iZP
rup5jMKJbKWPk0mQiODqlc9k224Msmo8M8grbxWi2ZXfNpO/xn1u4cp08XFK/Ux6cacbSyKvy6s5
1cS54VoXZb4kWPnN9NJCMCLKiLB8QWFUMTX1sa0W79yv2dimHhqLLCJkKvXx2MEupKiyEzdRwxu7
zW1eL+t6EFhF0+R7Lp0WXCwR1kNG3ga1mfW6GkYW1XRS9dGSV0Udja5vbyrJPR4NVMwkqu0oxhX3
a6Ijv607kob+yM8WjcoXZCZt6qPS7MzCG5IQJa2LxVig1M2eW7d+VqSLInqMPOOWK19YQTdBoMN3
WYPFlObGr2zkDKuaVct5r7e6XTiPCuH8IRmkGVDU++GYnUBMrurYksDU27HBvorwGNIxzVRusrif
mgJ6TeZa4g2VjS/TYVHZtM4GPcjUZC7T17OoZnTihxZldiXycc7tcRl01REfidFRz7NKQ+cWvp3m
2haRFUKMcVMFkuZRx1STtrzxflNEeTwumz5/tWCPu5NxongeIlONQsT1XOAuze0gbaRrOY3bDjMk
bBTMSKrTcQgmtvawXlI9tsYkge+LPDZZuxFulnIzqDIzsXJ4ClM5ZsWU2LZbxteUylanHufiNiir
vI8qxfNotrMYUisaD8WmsKSP5s7PosaFWSGjiZNl5dO6VOsq4yN72Y9+81rms1eiaEa0kEmQVdW4
NdqTfgQjLhRxSB3nQK5dJV6gsj8d6rJhcRdo1r2S9fRygBfRvFssJZ3jltlWJblbTLlWrM5kxDxs
l7Qf7bjVAW+CZILJUx97S+GGdJocqhImp4HCXqN+Lo8aUvhr5KouO8nbXG69ZZy8TdO7KouXLsTF
edWJqY27qnCrqSXDRVCgYj3jxQ0bTScp06At5yXK8BKzPtev63IevWj2JKIJg4fpus3skybYOJsx
HZezLN/NTRGW5yQoutu5sUsdy24SKOllHRbXk0SLTIkrcnqSO2WKDcLFMCZeqHPeRUiVw8b357Y1
ERkFylKAYzhXHOdBNPhejpLWK08Xv+nwFrdzoJNGtRKlvEIyaonITSyyzC8in9elPNKsEPIFl2Lm
8VCp1M9zY+LKLn1S07L1tjOWTZY2lkGPxypQA4wrY4N0ZiEtzka7aLfxCiyWxDHbR5wP7Y33gPlv
Oe8Rum/plIurhosLGwSFuvVaCqOiVZPkieJZ39+FXiGKTTH3y7QRtGmmIOpMlp2HStJoaBoC993Z
3F9JFrph2zrMcSzK2ls2DSqEvei8tvtNsVzwSOls9M+YMPjYE31jUrvIFq9taarlukIh0A9hssvS
AvUx6bnGGrhPET9uZFnzdVMKTx8hk826cJHHgJM3UBtMexIEYeVWpa24jlyD6GVtuKTJIrtyObKZ
Lf1Y46YNNnhoqubNGPb5SReapo2ILfLwrCWkO5mmylNHjAQBjzKZBeQY9iYURVQvVtujYDAtTxYi
8y7Wg7PyqB30qIAf7dytgppJGMN+t8yxQX0jV0WV+2cExoA5n0kRsM1CRSFjUmTzMkSw+93nMGMt
4scOSb86cj3u5IYIGmxzNQ/smJUVDtO+ymUIBOMP51INYXApjOYx04o3iepENx618F6SORaDUUkH
Fe6qZbVaVnQKB5Jw0oxNVMPr5jSmWUdMPOah5xKg5kGsZt55faLs5JoUypdifiQMq++tk+o1loNt
iigUStszVJXKWyGRK3g0KrciUS3il57wcgd0MKFNjiZEYlpa+qrthJxjZIitt9ZaOOxcjm0EmPvX
vmFDk/iKQq0QirEq9qz1XldFEOqoHJROOoOkPKU8GPuNlh1/Ufl5yYcIDyy/6Fqm3UqPpdsVJC/z
izbIcQrMoIPYasxX5TQ33RK5scy6xAYZ85Kxs+aFIm1AI3hFCw+b3qqqT2QxNH5qlkbJlTcCTjvm
Q22IqzpobitUzdOq6MVo1o1th9gfBoLXwgMaPMqIKu59lwe/Waxotq7yLssj1WcevgzDprkt25Cg
leyaEgpFPoTLW5vB8Ns4slTzZU2LUOUbjhqC66SzqnY1TBncnC1BOAdJ541+3IYlEysiUQYaAlfD
NjML0hHsI3Q6j+rBiGGzFNSF14E3FO7YC5eiOg/y1udXiBgrt/OY5+qCmrJxG+1UX6ZFOckyQnUe
BLGnR0eiYcAdXL9Gw9vKDX4bFyHKt2pqaB8tFC6IqrzaLLy2NCp5Pxyxytoq7qahtMnQzUsWZ3Uw
VHGPqxqOz7y1N9Cub2JqPNNtCrMwl+SiWN5qGmgvqkTFp8hRx+p0Yd5YvkZQJ2hsl7F4E+ZZqzYa
6cU/nZD10YUZ5oUpuJfOn5a0EcEynpuxECYEWAPzus7aNrsbiLDDURXOHpkSyuYptNHce12Voqxc
5qjzCqJiR1t5Y0LRvxHW2DPW8u4Kc17eVrq3UyRBIxURciW+rQbbi8iFNb8ONKrr06wD5Xu8WCSH
qEdZAPSDjZd1IsZ27HEkWT/2q3rwQZs56E6RyFBnZkU7z7unoy1EbBw2so36Jcd35Vi9ZXk5jqt5
FrY6r0LXTKe9GttgVWd94K/azpj+qGj74MJORRkxaciZxV7QRGWZsXbr2XK+LpoSaMAqryli2PZb
VlELl4V7exC3cU5bduGQqIqYYZ3ZE5jo4q0UmWJHVoZLt51yDfAz7i03xYgbEi0VD3Z+H85vqkXN
TQqUZ+vjKQznOarKwh+2Qk9ZFsu+wfVL5MFIW3ET5MFxKOuC3BR1l9fbmdbFkGLf+VM0eQQGjLdk
QxgrD/vlVdC2QAbj4EvvpZ2N82OAryXnZU6LckNaPs9b0etMPZSRCp56Ufb62M45uZCKTPJcO+z1
LzOglzKRDaUe/EqJ1Alr55KujOjL+8WbQrL2g8Y3N16NB32WDZXNV0qUM1pVbdf81ldDf4QYdSdC
teVb3S3N6zAzFsdEUgQyCfE5TDl2gXc8UTUsSV4B8Kk/e3kHrC9LvS5aUdmE9d3oojwsmzZGNA/7
RKuuvnHwmtq5gGlJoqJZsJ/UtsYi4WL0cAqvRykdoQHxLqmlzabYb1rRp5b6gVdEc0gtfjWZPpNQ
O8uHsVX1Mm7pmKVEzXw1h8UrWLoBuU+2mgVJDyYiY/IVENa9PwtvRYfZxNK3DKRkuQ5mfjUiwmOR
e3QLru4N4/JsJjo1rgjOBlWJqO3zKUa1A/nLMIsZ0fzKhuZVMNeXQQM8Sv2i3ahFmAjYpEsyjbN4
ZDU8DHhU582Es6ioTbetBIysQS1AU8xvb5duzM6lLPIpcbiJ+tI/6v15PQfl1TSaAb4k+1gjc98V
uRdzf76bC+ROlOnPZoPZSmeBfAPcfoqX1myUMWQ9NOCsqHO7mfZ01aHZrMsCRGpBfZl4iJ2FjXjb
85wd60KtkDa3YtKvur7OThGyw6pQs4vqMBu2UzHVia59sWrZcAai9wqXZDPI5Qio9coz4ZzgWSEg
B4ziBlzIJVG5F+mwPsHjcKJp7iddJ4oItGAIbsT3ToZcqajw5hVW1o+IPwJHiiWPw4wMUTgr8JFo
+Y167I3XNBxWopsEV+2LCRdBFFTe63xpjiUtl7hzo451ro6LPgAfV9t3OMte4Tm4DulUvLK+KyKP
olPcdQWYuConL1kB/1dnuEwHFOQw7pBKmzHUsWkWe9otOlxnWfbCV/OuZ+F9WJXZpqZcJbbsx3Qa
aZeONtQyyoIy7RbvHfTD6agRA+hTWrNtWy0pBT84jk1/1NQjj7yyyy+DNktDUl2iHGiTFvpuYuLB
KfZJuXQnRb6Eq3BYXmsBA11RnRQTg7kLovK88Ue9Ac8SQfGMM5nbLRmXuwai1Mhm/r3qwQJ6k7oO
MMhaFyL8ag5stwkGVseTp35bQn9XGzHHvqEPRrKIyxb9xnKrIjkP1YOFqiMn/DkBAQ+SydVNjEfo
E+xT7CNbGR7n1didLXmnEiilUzp7zRzVPY29jq1hnoFnhZkcZwhfLRpsZsGX/IjWvASAeZ+Yqnjt
kKYRmnGXBH2tIwkLLYlreB7X+fAuCGW+caCio6HlWYQlvm7r8LjxgwsYjN3Gc+yC1j0MlcJTm5YE
dYRQ/YoSsI2Vz1+zcCwSNasgMWQK44ljHlUONatBsi5ShVxPNX01l3zZltLrt2J0SzQ37rLzLIk9
apsjj5cqBTe2IuVw40J/a3nfpGVu6iToSFI4701r5vOHR0x8/Xas2KshrLwj3fU4DTz3pp2bN3UP
CYAPfykoCeiwdYpdOa8vIjp4LrKt28lFLVCohxPq+usCVE08quGWYXCwWQVmoQHtArZ5qVI+5FXU
WG5BSXGblAPkI7SlFzMmfM1tuG1Gil62C9weqbIlAoe8RHIyJJpIG3Ng0dgLuiFdwHZGJuQMjg9b
hhccBzl50criyIZo3YUzCCZe4ShD1ZnJAHYWDYqIuHEsc5HvpJ8XSefqpYjKhkJUkNcmMyBX2DQB
Vc7sbqCjKa/93nrN62BA6KSQfH5LZwemb4ZUyaRtk2MRdbnmLhq1rc2aC12MLzR4xwZoQQ82sWDS
/aSqtZefLbXxpxPM54CtRd14pQc2yl8hVEG3+t4anU6tKcR5X1TtsoXcALVxPdWOvRw1nVfgAopV
2SR5ICNMRzA8YYs9BdkTH4+w60BYVi5ehjs6n4N+EDiiMJkUSN+elxcKY1HEge7su6kLmmDdgx17
U0uJ4GjVntnJJyc16ixQu5bjTTcuoIE81oE2UG4co2GR4lRYPE1RLpl7M/ucvsphyMnVaOq8eiO6
TJSvcD2Ub4uh1WLVlbNpooFMI0y6aWrA4rJsLqMA4qo69qe5kpEtIUiJMppNL1njtXMC9mXGeTTK
pT0ZZJ+9Ke3UuxcWxEQJzN81wZHNhXfvigWGESpy1G0LJsm8MnMAjpsolcV8Hge7lrXK8rg3Weet
UT6HbJV13N0tRphrNTpXrVXfzyQtehOStBmUv1PcH26LYWrFWnkUCstYQzoE8zdbwkgEJVMb8pCi
XHVLa3sQzdVi3zRZW/Noxp4LYi3LoE0k6cqX7VAbIAKh8WXGTTUlWCvIj1yu7SZAFp+Yoe0CeNqO
1td0mBVLXe1ItoFtNqD9l0qa6hgryBAuakIWXcVYaXQ3Uz5LoHqEcULmbmSpIRmQqgp8ZmAgVkrF
hLUgGni2eJDUeaGr03BkhCe+R8IxZgumJFmWsggTVy3BEDsZjuEpaolqj73ajPKW0krR09H003Ra
eaN9DYFK1scZ+J7xJEA9Al3Y4CVcu9yNx7RrOgHcFGjgnXwkt1jP9F3GMttFy2L6DlTiVF+IYvDq
uMNFF7d8rKek9EFMJ5MLeR+Rzgm7pr7TA5ApHXA8Wd6KbTuWcxEFHgZW9Rd/9hNVLDe4pRvjM8hP
Q3M+ZLaotlU+iM49qJkgTwYz6i21QZcd901vfqtp3ck14eXiQ6117q3S41ytMzsN7yCpPO1czt/U
NR+XrUd0iyONC9mtQlS2kEoFVQ0PtRdmvQwdGZNO8/a1L4AuI+lps5xqXHNy4/cTAg3uDVl5AmtN
BYoo8JO/KVqQQ1VknSrwC4jmUHYC1SIDIlfcJL1wVZ6w3JVghqhmZ+3UZ+Hp4kYoKzASwNIUII1X
VpOpXfsS4+IYQQWsNo0nvRQvZkqzIbjmVpmLui43pTBBcS0tbCyOl8y0LO0X2iwn0ukjxSAtivBU
NRAqBhiJjQduYdPBACDJVE3h6UMQA7YOfMR8TLKaFSkaNKlXA/fQFA18qhZwzZCPtgoHMDEnr1Kr
ss3vy75ZKASIpL9ngyFzVGboOgcpH82K0Jhkqo3HxoiLwTNQ00BHL+aoASUI5qUC3XuJaxa+zouw
y2MiBosgSYMRjRb4k3Un2NfDzURBj5wYIoPxqs9dWK67rBS3+RQqKJ1zMAZXftmh9rc6mIAWLFkI
vmDOefxKF30fglSCFLCDCFLGNauDE9p3PE9EWEPyKQpb3Ouqn35DZB5vfJeR7lVJYZ8iGGcCLNnD
3YRJxZbw0mSMv6ESN/eUEgdKm9TNS9huFcI4Kqv7vKGqSxXU3EgR7iAGX15XOmxe27IQQTxNi0s8
PisbUTNXWaTY4JUps24JNyX8+YRL5yP8FjIMfSoFkakcPMgVVVsLGmMCHBWJviteQkqXvVI24AkW
AWNxTTWto6JdahKpLuuAMLuJQtaOUZ4XGyFb18SsaUQVzZwKkNx9jvsVsfMUy2wUV+BKRHkyBuXU
JziEtYQYXCoat2BdpYXagaZ7Xg88gwpZTFfZ8iCICw7TIuaMNSgqxQw5JGZ+VqbLSGsZe0WH8miC
IBrkjwyH88aWS/WbXZju0xAimzo1edFct0AdTeJ4M73gk2UXwJFyiGc16QmeFGSSOqMsj4irQy9q
htbro2JEZ6D8+jgPrCm2E5jULWjDJaoa0sVqLLsh8svJ1DErukbGMHF9cmQ9ePchdYM15Zkh+mip
Kg1iC3LpZZxXJXizadMYHcyQzA/Zuz4bQDT4CKDS1Tjo1AU9GDp/ZGH+umz4LSVWnnrlcla0Wbbz
RdNelkUvt00WBi/mrDy3NgdqBC/8IC3Dt0MnLKTTzqhj1wzldSZbrtZjxmFcUtCBL5pQws0WgZyr
rQo6WZ3DfYdnA2tDnSxBA5IQViGq4YhWYnHHUqAZ9KhPuipSEIcXMR2AMCFFahYUL6SBlH/y+rKM
JTUW1lHwtfQmc1R6ZBlWGJv2DlKXEZxq244Xqhsn8IzA8u1LX2e9SjIJFTEZpooXq9qKmZ1RsYRD
lDNQYNXi23NqCHhbiDgg0fJKfS9tra99yz1Q37Mu53VelnkHVL/oW3B8C5hfr6zCqERD2aRUQlax
9mc9T2u5ZA7ic0d6PxFzqcd12XgDTrQYiU39ssbV5dS5kEZVjd62IcqaqJIkOJaD3mh/PgqXkMyx
HDnowcqWuYwWM/pgwGS/FPFcVfI+H7oiWM0IUoXYom7pjirlc75qMqnKFSzjzW1aQEUe4rqfONzB
wsBZzGPR9Ymbh9DGHqRuV6IY5zVaKkj3YfWHNHGhgf1iqzQOoiwsA4iyDUYyDnBtZTBFTT/NNypY
WFQuXlOBcs96UJpB3dznrq/SqYb8CQh4yOcqKnKrp1QgVMophtpIhIiE1/kJU14AG7U+Lep+ZZ0U
/2mVlD38+SpMKBKwtYg/LAp/vkqqGfDymI1yNazMmV6X8RiPqQzj/oxuZNoPaX5a/X/SrmRJchzH
fpHMJGq/SpTk7rEvGZWRF1luoX3f9fXzGD3dKadrnFPVhziFmUMgQRAEHh6OxCdO6pV3Vkyz99SD
z3QHrztc/xRAzc7rtfgSW1d1FXx0QOnrwDZtv8Qck7IsEebBnI+6jghe7p3rEgAb2EhA3ITKM0GB
mTXOQFObk4A8g5rGkqrSbmqWn1E3TCz2yRoHd2f51I1KRACxuba8yrlSvEiicCKXUs+lTo8IbbzV
N/0pUG/Gm97B3jtIaL5EdBDoeL6flwIBrdiu4hpJ0H+EQJx3p0WYVqtPQ30SqMV+5U9t/V9ScO+a
hsqAg8TmrAbFqwk5mi71rDv9JzIxQeH2TvmxugvNveVgAvtybRn3VnErDrC4rVLdqOYkahRCJSQ3
bBxHp63xlLwu5HMvzpWyFcvWWD8+AfjEYF+xAQwMaZklq2SodHKRm3ztgixo6EBDx/Dlg/4okMa+
mZPGuiaBk1CxjBpDSWylWXNk5LrRIt3iIUH2WofO8IFHwnf1EPt56hqObDvhwzQ6ugvbTPzu5voH
XBqKvZVvcYYyzl0YNlav0iE/Sfa3DCHCMPeCjbsQYspoj0ItW9FMYKsUDoORWkZHEivJvbG9QybQ
Q48oLui/rmtysZKfQljDiKaDDFXlNFnTcrDqCEgDLUgO2SkL1lN6yPxGsGAXRsiJ4cyj6tJBzpVa
pXZzQPkB78Ev1/W4dBacBM4kJEQj+ZJCkc5TfOU285IMCxckgXRnfZ3vLdmRHvtZcJYvnCInlP1/
Y/VNNFZ9A5QARfUp9ZNemeETSYUTZulU0dIaoPC/dZaZPOYyAPYBdwLhPGIcjmEzNglwIXiFtlX9
XqLMJDrKe3sF3A8clWIQnejcXqUqwWvHht31VP+ZIYH+qDgRrjLlqSzo+lb5Nl0lgdA9W9/K5HbP
BgyjjlMr86rhWZVUX5bvo9byrq/eno0YKhTCTakREw0c59uFa7MyphohQ08nb7rXtUNIY2q6tYNk
1GvrjvFBdL4U5s3PXJUpn8nkvP3UJnOqFnHmyYFxagcvp1kw+FJQDF4biDQkO8f5TBpnIKRXgH4a
CpVa3wBU8fqX8ITkMFAkX4bWKY/FveEmnuQtv/K38KfqZm5yNB662+aV3Jae4fd35vH6mu9srKEB
62YZJvBsaGQ6X/LYqMoGIRkOviK5U5E7TaW6y/z2T6RouHtMcLBrvMn2SVIPA2BRNAlR/+hu2wJ1
FFMCW9O108ccLr+VmvxHCmekmrWGZFDkzIuBD5CW37Z0ayfvcfMx5DG9Lmp/2f6I4patJV28Lnqm
0qrPYq+Ikx5ghQJHcp6W39dF7Z4KhCOgzDJx05g81q8nfWPUIRZvcvGoCoYgfijcFMlPJ3Rat3bt
d8u9LhJIxYuFtIhMTPT/IpRkSP2t2wQeMalRZ1CpXhvkoYbHCSprSo9DESn3kVkBX5ECMjXp7SoK
8djC8Xu4EW1yLiAv0nK0kb+g02q9FLX0PNjtY22rrbOESnBdzX1ZqokGPxBEqyp3gU9Rb1mhnWmo
52SAIlmuttYIl/tDVzWCFd2zF/jP/4hiK765iOpxqK2phaikQc6gm4GgKN1xfLqu0K4UUGFbjFod
WBvOKntdKomRpLhjywXJ2C9di0rAUAhsf+f+MayNFH7ZCGAyiwkpKelfSqm+H0z99b9ThFuutF4m
RctjpO1KBUX62Z4cswGQIVPrWXCz7RrBRhvO1mEWNZBX0CZOb2uyIuP81s+dq5vef6WSxRn2DPRn
hLy0SuXliFS/Kw3NKcar/7qU/b1BrIj2Rk21ZGYhGzvrurwNy7zUqNbakaPVAGdowG8J1mzfzv5I
4exM65A0HJBJojKxD52avhUN+RV3o+DRLBLDGZplo+CnrSnAQ9j/ZP4C5+rmRSHwAiq7cy9cDiwa
gZtsAZ3NiQmLsDQ1KS0QdVhBT4vn1SfeemO49etYOcObGjtIglDdYw9bXI6Jk7mz2xyrW8UlND61
bvU4PFYotwm+bNfzW5sv447BFCIlpoSqTcnT6q90fAmPKNX+pQazlx6qhzwwBefu881ybS2401DF
uazYPdZiOU1IrTtT60xef0xOBrVeNNp78XNYOesduYkFyrJVvpAMRL2CZA0uHsLFYapW6yuQ0DbV
5sNc31XkG8oBNC9Q3VRlwVlUdi1rI4yZxOaYoMqC5FVjsiu1yZ0xccpXzbVvWBxt3WbH8EFZPXIQ
7SdhZ/yajtxjrq/LMa5Xy6b5Ua0cCeg6p2jd4a4INMd8MhdYl9I4pdvd9PfmqaIAXApWedc/bBRn
/98oHq+ALpgok1AZueh7zVTG+7Yqf113QvurC8M10eqgEZ1t9UbI2ltqjhpu4cnJSO0YR6aUnVkX
vUk+TeJyOf/I4Y7HCiAZCi1QZnJHWr+aX4nXBKNj3Wo/I8+gxktxBEzzPqOla3nJh+iwkP3F/COf
OyzqqkjmsIbsbW6dUP2zHdmtkAqLDpkXvveRo98PX+UXAOKo7oY/+rv6t/moSI4oXBOst8FdLUuI
AmQq4zuy9TiYf0Vy47ai0GL/yKD3BTUEE0nGz46UzaZattopSizbFAhpauJVZjl4qbijO6KG48aR
0/gxkqfK8bot7V7PoD7HIAIYksEHvxqy+BF6QbDHbeTU9RdDPsaAB0QrEdxpu5u5EcQZUwn4VmSq
EBRJf6lT6iTp+3VN9gWA95bxRCChw1nLEs15aksS8gK1fjS01e/Uv5/lw2PWRtwODiwNkBmLWcpm
k4BQVBqU9m1qv9RH218PtqsGyWOIBHdEQ0FMu7c1Nqh+8XjEgJULj11FvWHoRYXwWTYDBAS9Y6GK
BuzHcRoswdNuz8RxNcsaGh0t07K4xdNr9C+MDWSZTUOlpriPqymY8ta7vkeXaVK2gAqyeSgrEiAC
uYtBG1HAtZMw98K7mXZO/VDc2a4eKJ7xl0RTwQIquyuInJ6ugfMPdBWcVnO89hIK88gG5HSkK21O
TYaER39Q75Jj+X26Bbqk/2JT+fm6mnumCPKFf8tVOIcRFqhFLINi01JCvXTJqVVoopXcu8+R/4Vi
SI4i4czd53GYWA2ZcJ8zf5H/yhAlPS13kYc2gSB7tJ/YkmqZK86n7wpGNhbMVAiDCX/OwjjXrCJH
oB1qsjs0Hx26HTLSOaV+X5iKYAt3V5LxDhMVOT+Avc4P3ApGRzmJYZeyNDkKEElmfry+VwozAv6W
szciOCORChOoqBBRMHAlbpyVAJfmpYu+hh+h1Ry7eDm04fCaKBLAI+FjKxtfirh5BJb5kKxL7uS2
eUK7w0vWKrQYB4rOQsGr8/oaoHn/fA2MtbKbNsUaqIlk0NAuAFuL6tYXrAMLjv7vdTAZFePWt7Uk
nqV1wC2nPhin+YiSPLWOye3qAkb6pQxEl6rCtu6aPM4V9E2bTGmO6IIESIh3J+0ke+uxfElf1PvZ
DR+a0Smfe7f/Et6LkiCiFWVLsXHjQMSXI5oMgYDObFfua3eyEsF1t5v3tC3LUC10piowsHMZZbb2
RbxARobzaX0U3nwID+nz8CD2c5fOmyisKonxiuhZUhh//1adpbUJINVD7LXzS2E0jlZVwB0JzsmO
EORXLBWdubKFPCO3ZjnJgEyJR51iDGTtdDKAAmqYIe7MG1m0diJZbP82+yMXmRkm2YB2DTeSvMkz
3Aq9i15M0QZqOIprrX5GC9sXVZF3nmeEoB/ZZiwZqK3xibnBGsY+r+0QTnX9Wr4a7qwdJK8/saeo
OjvVA0A8DrmZbkRX1aVTPRPMp+WqBU0GazHptO2l0gEq/tDraNkJJ7xLp+Wotfnv68d9Z4nRe60D
54q9ZBHN+RIDP4WuAdKGFNhD7OGTAUAuctXudSmXZ5ycSeE2UjUnLSzYC0LSf5rkOddvCHCWymmK
cge4HZHdMJdx7lLOxTGlN3aDvvAI/X8Qpzt4Afqx2wXhMb+pjoTKP0SvzZ0Tfi6NRR8baREJE10r
Pp9HshvdlP54UJ8Ut3XIQXq9vo475gGTBOxZUzQ08xHuhHelnUtjzdZxhatMHuruVYkaX88jJ8pn
wU1w6R2h10YYd+cCXBmRpplCmkwInFSnH0vRRjHrutiojQjuzh0VQP+KvEL16djleNUNzyktgsyN
jmYA8HHmizZr19z/COQrX9MULkNYjoWXWsFU/qisY9S/XN8jwbIxUoOtOaytZOZzi8y6FgO5LKUu
EI7XJew8iM925jPTtrG42VyUEoj0whtid/X7I7qz0bTpd04DhKif+tarNTijawftYfFl4OAd6cnw
axeY1vfrn7ITNZ1/Cuc/FkCLahl4KBy15D46GEF7JG85BZzPk792VHHRCvHU4l0kPYoAHTtpO8zF
I5rBHitw1Donu4/rugPUS6LwIoOnueQ3mpAKNxyRNswKSEYHR4jOPfe6zns2BEIIREYIfTG7j9tg
zeiNWe2IRDP0upDouCi/0/FvF7hxxjHVwZYNFJ+BfTg3ongdlG6sS2AgUZFRcy8Hzv26FgpbHe7s
nYlgTnRjRJllkjlG/6pHnvJXlDICHD0XPcYBC07Er9i9O/VMHrdbYV6pSiVlidf7/a3mtg/F7AK3
WwWSVx+QHPQAXc697GW4UWuBrjs7diaau37SLge00wZMplKe1vBoZWiO0QU7tnPFbWUw+srtcs7R
mOhdCjhCJqEXI6sVt8/s51Wt3+bMulkKDa27unAT2Sb935uIp+251FgbW63KITW/Te6Tw3qwKIrq
T6rbuuL4cucdvbVKlX8aZF2kjEMBad3iVN/L2/aoHGKqHe1n+WWgmt9/i2/q4J+ccwtMFjKjGwcL
vMbden0McI5JYDnKg3yyAsPNTtK9hLYAF9GYZ0Ck9rfTIPAmSIJZQK/reOJyx2/USaLWOPrUKn8N
fXWclI/SlgSR9OVFcS6EO4CjYUnzHA06SodWEKF8ONR/XT/jIgnckZtyewa/DSTIDQgU0NO5KN51
CZcn61wH7mQlJkgDjBAL1cQFnSrbzwrbaaRKcIB38kXncth3bJwV2GFGpZUHiSoPq58/sgSH9l79
1L62TxJy7CJxooXjQjr03S5r0gCUXGl+95YdIq+VHTQixQoSsXjbf9iRG59WwWXKfvX8MJ8rydl5
pDcmiFsgNUNPrxMnyv0YThWIDcYSZUwiMI79NbVNNjcIUH2Dz4qBjcMCbccY0vknGjSHIPkW0vwj
7ZweF2f3Q/S02QkVkAjDqwptK8DoWp8o4s0exkueV0ARS7Sn6StxAbB/SIi/3OW+jFz9be+tXvqm
uDIlB3W8yyxBOLur71Y+t6mW1qRSGOHlOrnASEI+aAjQqZndjl7pJb5dgr35Gkxmbzu38rjtRJek
XU/ArgHyE+me1qJpMo9PQ2xE1JRrQVCyZ7FbYVywnlmkAlwNyvXN1y5SHUME9RRpw91v7WyvpEF3
Py3k1ZmTd6t+NeqvaSqIbff1sODsGbpC+QR2bYwkTaZxaAsVWGfAVbXhFj20Are757I0jMYG/o0Y
2gUapS3mWGtGPLFl5GdpNmvdqQR3C+10RZTm3ilEohNY1Zm9o66CeRnnbkvPYkluSx1X8XHygEjJ
g8Ybb5HGAEDfz1zjJf3RO3ZQequG2B3xufDQsQCA8yk44kAwKrKKEQJ8+mma5GJaVguOM5m8MQL7
wmLfafFCDStBL+WXFM3j7Q06ngUXw84+nsnlDluJTuQarfUWnU30Lnc3avv3wRHAfm40445X1ekd
+AjwFu4zPy5e6/VbpAfXT/BOjHwugztVwLehsanB/pG7xR1vVaocUkomJzxUxwrd267ofbrnpM60
4o6ZEidqqlvQav4puyvVbypUrUd3oqj8tcFwECh4GT9CQUQ6KJOpCsbrcAYqF1HegUa28L7OfnhS
keRyNADepFMbiFTbtQhUyxSw/akoF3D7BR4eudNTWISJMLge39ri7boyOx7Kxv2hWEDs4lH4mWje
uI4lifvZkkuLKjNgifpbmL/3xWMOvpDrcvYU2crhtiiP0GRcD1CEKO/Dmrqd3v53Ej7dykYTxqJX
mjY0QffvF1uKvmvanApk7Lye4Q4UbIQBB4V0EqdGuFgTuhtxHbfgy/L1g925Klpff8hH2W9eEWoh
X/Bi/7q+djsnCqQJDHSMpkcwKvLl7XwJ28hax8ibfcVfVVprB9b2sUAkeCoYscAXSSTz0uNDJss/
wsrBHMlj+7tirdAqhLux8RZ38RSa06FyVZABvhmoLaQONK0OQtfLzs656z0Xy+xos4sN+rn6vNPA
feIk31U/89C93jvmNwZuUn+DOe+vf7C2WFGUoy3FUjHx8VwgEmmlHYMXCtD/MAC5wdN4kwQdZfhV
7ZC8GIJH0uU5AKB5I475lo1+UdJL0wheT3ATGCH44doGwUEGBkFBaLMTOGLIgGlrUAlMyMAonAsi
CQZbNkSPvPQ4Hhs3pIXphtMx9kEEMJ4KZHVHUEJYDrgLyy/NjxweTPQJTBd+L7efwO1lZ6y4X2UN
7wBqnFiOF62JGg1fgF/3pffqh2An95Z2K4577sxjM6ezYkTe+rK4VlD786EDQcngJy7YCP34hJSp
MEtymchmDGY60IwI/E1UWfk7m6CjfKrNzGOl5JV2bnIKfTMgFD31giDsck85WdxtYC1dkmgRZLFW
QTSuuikokjzbn+5MdKiYTv1j8EErZNHUySh4BB3R8bxYYvYBJngnAb5C8djmlE1LUymlUM+8FYyQ
OeD/qai6eHEffUrA+AuGFQGQh9vENdLCNCpsdFlIM7pwwHkxZ+DJAMmBKcg9scU6s04ogb5EHHxc
5ayX7vyANEmF8Q4WAPllE3vmkHyZw+IIjMWjnqtoRVZeBea5K89EccBE0KCYhAuLkqbRFSSdMk8L
8HJsLFr/Mg/JaT7YXggSVg8lW8Wr/DxzbI3+7RYqKKthDKCCHiDAb2VOeIjSdGl3WFZDTSonXtuZ
ojReiE78pX2gB0BFzG6B3Ba+lN+9rpikuMpztNatlWMC41MfyMMyOL030dKbQLbjiFCDFxcVVNvK
5G0yBE+B0YJqYyBBbIGI0Lphpn999/Y2zwTtsomGfhx2jUsZSq0d9wb4dj27HEGwYJa9G7X5HTqP
VEdWutjNw/rbdZGXJwFzmCAROTwTVXC+TTHpV4JeeqylHcmHJS4d3XofQXwxFF+vC9rbtK0gbgHV
JmulvBiwaVLkggDO1SyBKntbhBgCdOOYbKP+izB6c+mV8kiSroaEuP+66g9dc9fHL9eV2F2tjQhO
iTVuugKuIwdEXqZroTk4B47Vm0+yIXJR7KzwjmOrDeeF1XHUuglRihcqafM1ycvu1Gvq+1D3KAdU
xgJ61vZZBx+bf11F0SpyZ3hE/iNrbMiVyG0KYoRl+avOfv13Mrj4NlJGcPlKWEZVKZ9LotMqTt7A
mitwFLsm92e3dO449WPS2SAZRMey+hpKwKK2okZEkQQurAvVpi8MBYsVd+9j95jiyfEPVoq9ApCo
QCjFvwQKkASUoHfMUWwCtbN+NEkBNjrRg+PSrBGCKzYGRuEqRM83t1ATYKd6IUu51xo/5+VriJYm
NFHQcPm7LbYwaHTps2CRsG5h/jI0iFoCAIoesSyrQA0KFGsSqt71JfvsMD0/OedS1PMrNx3ZuYGz
8VLiyJKnAfeZuiv4Ryjap2QPwGT0U8b5y+xVNPZNdwjvNHSAL6K9u0wYcOoy69k4pBVgnHgsogJU
fTQ6lH5IwU4IxvLbhRY09oSR8KXLYIojY2wQ2zLQFnsuzwBZaQTe3AL3Ikj/Xhu3+pLc5Kjag+6B
rqjGxNAYD/BEyEpw+WL9VPWPaM4xttUM0t8oBoTKn6lCEy9DNiZ8NL3qqHjEAeufqGuT+YiLXQYm
Gq8OEy/lz4h5s7itJNXmvEKiVnxMfTC277b929Aqr+ljOimtE4EN97plXbpGrO9GJGe+VV2CoyBN
Ck+NaKSCr8qIHat+uS7k0qWcC+Gsd4gScwKAufCSVp1AMJK8Zlnzdl3GviKYW8NK9OC95hQZWMEm
UbLCG6UnkJ74tv5KlO/XZew8I5gif4RwijTVsqKhBUIGtwPzQX9sTikFGYcECMBEW3TQDBRcO056
ioDYui5cpCB38iS8o7R8yguPEf6F03c7rajZ2v/IHv5oyJ23IrZS0HFAwxnVVtARN8kXjBz4L4Vw
J6uy86FUIqiikOkuCRNXr8G2JfvXF4z9yuVp+qMKF21Y1VRgEgdUIYBbJlpHI1CvgjIHaSJB6eXz
MrkmigswwBgRT8UCUewpG92ohyyY/OIRIxz+/kP23AK5MGMB2U6L/sLCK96G7+2r/MGaY1jaRfa7
4+TbgeoWeETrrjijKjBAPvSoJVUH7x+ayEqdgNHkt0VA3QSg1vVd+3zNXVlLnYs/wNzXTqsKDTsP
9I/pUWvc+YjhDJ6NVMyCUzcF0ak/JcHiZ+A6P1j3yFDcm3fo3HsvqH2sBBe8SG3OsRhJVhZaCrWV
EfTjpi8xavNKwGixf68a8Pp4YdqX7stKc7D4l2ASmtzknmXvwuPymKNYU/kJFbEj7PrjP8L4ZASG
VdSpHqGTK6k7rabS3INueY7DQXR9Xz7+YK0bQdwR7KehWFtQ3XmgVKRtkt0WwPuos9sOh6ZfBedd
pBV3CEuDJIM6Qli8roE83GEuhcAU9sMwJJMx4wkhJeYCnUcjs2Y0NkpcwPMd59vYNX8knl04xaly
JVcDQER1ARFA935C86B10fHXuSJzvCzysbBk8w2c81QbMxurGd8gHcyX4S3+NR5LjOpwMdtFuc/f
2jcpILfrHRozSsd6Fi3BvqFuxHNbyqDKlWJCvBb0x6J2Af+jHZUC+y38IQmbkXYNaCON29OuR6ar
mSDNiPODAWfTEOTmusdKBj39/Pu661H2pYEeAQkYGcvMvRnmkWDsjoZzkd8SMBNgNI9bHKrnzo28
8Bd42iyULk7MtXaKK2q72rUtwGOQrlCIckkJlDexFIKtB4cS7G2tM1PN1X43rn3fO9lxDRB0BvH9
eq8HoVNQ+SZ3B3d+v74Au7aFRxn5tC+Wqzy3b5AhtnoLf4eeadklruE2UL35krlwDwcQidROcQS3
1EE+kHs0hvUi53/ZjohV334At9/ZGINXV8YHEBRNPO200trPniSv+Dp9bW5lOj0kfuhd13r39t4K
5e5UcOrLq7ZAaBsX/gy+ayJLb2nY38iqBXdFHjqktpxwsG9BnanfXZe+d72gbZBRL2iIXQ0upCR6
GkdV3OBWTSwnBc9yivBxPlwXclkHY+sKQgwwYrDiK58cjktVkmMJqT7QNOV+cmg+2c/IzwKsxpT5
K5Hn3309MR4jNKOgQHRRHkV5BnTSUodF/eyBK2l0eo3uRmDo3kFl9C5C7e04f/QTYBQNEHSAsfKd
DFKiFcu6oMOv1ctnM1m9TJbo9UXcF2GqaJTFATFkzvFWoJev1RAiqv7NCH0VxOzXBexURPTPpoh/
S+CO34Q5SiDMxWM3PSaHIqdNYNEWOKUyp/A5IptggRQXaJ1J486aNiZWMXbIKRgJeR4X6Yfao0Nd
ttlEMpBl1+lNg2kEtoHnZ53eaokmsPzLVizrXF3u3JnlWklTz1InlHVXq7eMO4k5W+sXOho+NL91
I58c4t+iLMbOy2CrOZ8bqtYUE3FKrHNurN6USiB9H24wRc2RElHEIDAa/kk/zXIbawNEYYANDb+M
eDNmnYuBNFT7WCnrdsMwuBvl1FYUNT4TyX7Q7hNcMaIDsucCzpTm4lhTz0FZqmK1u9Yxgrj+hO5r
j4AFOeV3Fdx9QgrEHdd2JpFzbWUtaQZh5lwA7xSDn820/dZqBKdGJIXtwCZpUuvKlK4zpJBe9XSM
CETTvDtYggB973o+U4Z9xkZMk5uZmklYPnRrjiB7d+uHlI6mY96wSLAJbG89GT/HD6AKb8Yvw0Ps
6SkGiPz9lzMjUDMRJqBShIHL518xkmiQMeiLNZQ854BwGc3olrEpkLJrtDbRASYjaLj9BGZvdMUY
jVq2C0hZjcSRCvxJz9dd3Z4EQNQwg5jluXSTe+RpEqh0SxOblkzGMZ+kIC7pdQl7gSoKrX9EcPYO
imw8UJldtJ+xDPbozvZ+oqXdSx5Eh0ukDmfpRYmCr5GzbcH4SJeA2MjNQhExxq6/VLAlMoqgALTw
pbQ2qieMTmNxCpUewpPtNy5Skn7hDv5wm96oaJlFfyJoMf6J1SkErZ5ISaLKzBNQJX1R92WKJ3nW
gEIZsxXT2QTXZyvYsr2TrGA0NQHUn/HecsaNZWvsfIR+urHSIf6NZXXCSAju3vP+WzHctdOlBV4w
KcRYd6bzjb21I+doUeArHmuvOfYB5psIo/vruqFt9vzgmqWUr+Dd/8xqnIrvaNo+hdS4rdBAhHGL
3uOsuEnQe8RH67Hm2HQJpkNNMzH7ENOOv/X/aG/zqJ1JzteUZPiQEZ1cXdAfJj8G86goutg9EaqJ
jikbDM1oKTrX156HESz/EFMmRvWSYBvvm8EUES8yi7hQBlMigELAnGyDJwVYMOKSdEuN4rIJtuck
cvUFS9eBgn96nsp3SclEMQvbpysS+SRYWZlzWNqQqAXRYborXPT2HA0/P4kWUKAanwbD9A2yjpho
5hVV/66Mhhely0s1DkeJhLdTvlCpa0XK7UWEKJj9ezl5Ouuu0KcxK/EWSY/tERgZPwtUkGRoh3/o
UjaiOI8pEYw0LGWIGtCCtb7ayqsRPglugL0zBxQXzM9UTUxJZza6ucaaNEMAUuEJMvqqb9+kvn1v
UPPb6LF+pfK3SY070UWw9+zB5Yz2IbxEcMx4HIfSKoPWRYA7TG6JIL5B9zZQeJgXRNHm4GNS6UkE
dN296LYiuaNWSxiEYAPF7uXH+NcQjDeDv4DpFAcCVQjRVSBUkHujVHY8ZlMKaZjLFmC6c4axea71
DuQ1iLQHRLd0OkR/Xd/J/Y38s6jcxRBNsRzNqHR7ygBq/PH7MrzPtSy4fXYjvO06cveCqmF4A8j2
EUg+gbz1FiHdDXuMZHfI7J3Gm85f3eE4vbAkV3lnPCdUZDx7PnPzATwOt58UW5cKqLmQbzaIRzLM
gLq+kPsSADBCvkFHpyd3C0VdvwDpBBV741eZfaSVCCUvEsDFdYqVDHneY/xvM/Y/McThNHa1f12H
y7ZAPBtBmgrWTQYgQHH4/FhH9Sota41gi/GD5aDDf7VAh+ith/IGQxoYhR9I17OgxmCA65L3zHAj
mI+/kF7QrJzVovtQc9X8Ltcxa1pU4dmLTlAGwER5Note0dgKb5wWhgkQC7PM4LRmsPdaz/X8s5JX
iqmYonXc2Ss0voCEgSEXQM3M7ZVtZG3bp5htOj0hl+vD5ul8WAvAJLCI9ik/Rf4iCPv38ntnMrmg
vEFnpZ5gqrMXH42TfpO+GI9oPmCVDka6uBwMkFxPrgh3dBnzgLIOeGwkdWX0n/GI7EJT6xV5TfAY
RNkA3O5wlCvZM1K0jafaoZ5nirHUfzUYnvF3DeZcLreXRZvo8dCAfAyzdDEh9GORgUHX6HUhIuWY
1W4MRkrIYmAYN0buza2NiS3rczWCxLcBoiarutgZaukBah/qJhLtJrukz4Mh6Ae0KRi14JoACj0X
bbQyJmOOIIPqkc/ojwQs2+tNf9ADdvsYP0TwiJ0UBs48MImYdiAbl+0jurE0FcHTlGo1jj5xe4Jh
kSi+r8FAMXIX1EilI8wOX576c6HcJqK8hSGRM+Yo9T6aqmY6rIDfVAEIF2wHfU2x198Tp3gQXesi
sdy2GktV2jL6uNEzWISuqa0Yh7PMzmoVouI1u7H5XdyuKhc/VJmuY0iyDUjZKTq0Mcgye8yuAcIe
jWLZgw5ipvywHCzXfBECz/dFA7mAdyUo9k32/43tYg7vVFklGMs6b8DkZNo+AgTIeiWXBnGT9dif
wEkNvO9I4yfRbbvji9jG/hHORRVlLqOyxFj1osbFKIsJPbC0/IGJ2G+yPwfZLd5iQQQ0zCI4sDsB
27lg7gJTemBSMY+q8MJvit8/rgftlVFXTEfi1HeiJxIzz8vd/Y+WPEFxmOsgaQeXFzWV2ddBITEq
QvDy5aPoTCGeoqLtkrk3IxAHYzAx/LjZ3TdLGZhN96BW2U+9s05jA2zpqB6LtM4FMc3+PqJ+gkSS
DKrfz6rexojG2lQBrEeBPj8299M3/Uf6iUobsKThiGJV7Yb3oirs7ulE7grkfmz+Cg9LK40UIGYF
hpuQ0wTAtta86snHdce+U47Esm6EcAdTWVNLl2JweWFQVW7jvdkF9rN6l8vOv3gz0ps2caNP7gVF
BJ/cN9KNcO5oGlEbLRjFrNLx60h1PzkBdejk3/+fVA87VopOGwXDNex/jRI4dwRRpbbhxJwsaKgw
H/fDgA8oAjB+1Z7yobodGEJE0dyehjqGvGB2gcK4VfiGdBIvcrv0YO7svOa7BsAFIIW+8tG7sRe6
Qp67HQ230viaQyPJplr8S5riqyjtrDchjT77pSJMy4moqPftUqDFKEmRLEbrmwJWrfMlzQoTM9GM
OfNIDcQkWTD7Of5y3UIvQw8Lj10dMyYIHAzhq4pJimArXKoU+QLrxIioBn+6FRMs79TFzuVwByHO
I7BXq2rqxYR8K1TZQSbpGNYVbn8rGKvuVZ+zW9mywI2DGYHFkohKfzuKshZxFW1uKFlhcvP5WtrF
omY45kzR8X+TZtr/I+ezU4n+bEX/jxwuoJKHyZIyXUkgpz8OGOaE9IvbgtlLFF3sGAcUsixATTGL
j5jcFYQdjTHwESsaJqeitVFOEJWcLz0kU+U/Evh7Z9RsLZxBYOxJONkOUEJv/WLcYi7cKHiV7e0N
HD+sj2CcEqAx53uTyGEtq5WeekNIWvhJyy/zEO8Ju/jS2cQr2eBnNCo+Ws0kkLwTj0K/jWgughjQ
VZbOEcaPL6DGdmbMRQQ76YoGaswsdqMQDZilic4QXeoXTD6O5UDD+KpgtkEINiUWoYMZRoLbcG/Z
2bwXZOrRhHXRR1QubaoluJ48DCXV3FwuZXca21NvSaJyhEgSdyhzTMRErRycUdFiumyAw1oRJx+9
6y7mMkLEEiuAxejwj2A/5jIWtZ3ipzET3KvkV9BBuLXV+4nySMwXaxRxRV+mXBnjMRhKMGqDQB4n
q8zCGV1ssCRMjlDf0jlBgXYJe3dc9f7O6kowXdZINWAMmS6IwXeO45lk7im+DjIJ0amced38kBma
E40iD8Z24zwMPNeN82CYZTmZw2jBgy2oGoIzt1VvrPZuiYbg+obtHEewT5gWTiI7khp3JrTeTJtR
azK4sPm2C6wjS4/3wvb+Hetj3NSqQlTccXAf56fexpjRerB7dDmroJFpC5ppt7IyC/ZlJ7a0zsRw
ziUjRaVoA0ZXpQAnhB8l7SUXs6BNkN0V7/W3j0gScjKINOMWEMnOWAXLPji2yne1uCPkd08EqISd
JK6FPnzQkrDhlSDj5Cw9yTtDXw0FHbCDY38dH8uHGL2+o4cBFLbLWmDF4daeWgZmCytg5EHZl+c4
HdcIY+cx3N5btP9h70uyI8exbLcSJ8bFLPbNPxU1YGe9+sbdJzxySQ6CPUiC3W7+Av4qamP/wiIi
XUazEjOipjXJPB6S7BlI4OE1990LNef2ulO/6s5Sxf/SOTJRokPpzFDRqZztigg1Q1MBPDqQt3Rd
+M1j/kgOKL+vKpd4zT0ga0uSNpfOFSoAoLNQVaAGrdnbyiKpMJUKUnSVigJ/tZo4cTlwtMoSR9jF
pdmYJsJIExY3v7GTIbMkc4Q8HBGytdHoxuNC++f8DaEbCOJg8NAC4Yppw9MjxZSmwXZpUMlnw8oh
apDI9o2c8pvPHcQlM5DpxjYAPRNC05kZVW10I+sJqgzOtnbWOX2q/8ZKMLHrAEkNJw7m6ll0wzEw
aYKuMfLtSt0VqgUK6/Ymi/SFOegLK/loZh7SE10pjSLBShISjGwnFTeJtnRShV8+9dvIan8uZY4f
4jJUj0cDS+GAQzUZ6lvkIe0fap55hZrtuPXN0vZlBCCFomxKni7AXs533an52bWRRYw62HCoQim3
kQyO8n4RKHhxhUJZEd4IR2hePLCjNisU4PfQjet8DbqsELeSwCYfrzE+8VUK//LuQ7b309psQcNg
qE1mg6CoqZ4KNXLRIdZa4n9u5OJTEzoDgPIjBJ732BO1782RQzE+QhmtMnYkX9h5F+4lBHiygggP
dx+EzWcBg11LRgJ6fixjywMNxVavwNbYKLeCp5o/qC6L3WVGxkvrQr0X9KfAJ4vmy6mHKAfNmSgB
l1VpdK40gfZrfP38yV1AIB9HnYUWBEIwULacmoAwyMi1HCxx0SFaIYBV3C71DAXFABBFo97qTKh3
dAfqTwlKveQLXYScX1gk1miilATALILO2ZU/jA3qFBAOB2JtQHvn3tKHhbzhkgUAeLQjMxEYJmcW
lF4p9FTseKXi5lrLBw71dGVaf/4oL2QnmH3/YGZ2NVkskvXChhkBVagUF9WjK3MjQ3kS5fmdRRbx
fpd2JSwinkCvBdty7nflXFVzVbBJCZYN+YVhMqJbM/9InOmhkrpbxhhetimwSSoqOQ4YFE43TGT0
paU0mOztPeULBoqnBwlTGZJn+twHuhmgKCjahNrCJXbxFf60Oid2tsCSFFkOA4QniZHahdxeGsM+
Dyzw9gBqEbVxzL/OS+M8S1vLGECmWaSd47UGmXyIjb+UlN2yvF7kMBfnanbPnJibbZYRimz2CGpg
bBbnS4HyFMZcxVivBmns5q8nqadrm72zMuOga9PBkNRowLFkD33arcu2WshELlzPH5c0r0BYStxZ
uSWe4HhlNtcx+97GS/Lsl2w4QOKpICcB8HLeQ23rxspVBzGTTIALrVCqaTAmYiy11S+dZR2RjAHX
g4owcJmnuxz5FCkoyE6PMstq4yqt2wEtLKZNqwrwfQLKuM/dx4X9d2JRnIAPVXUEaJJErcHwzbQB
veNrM9y2ybME4N/ndi4d4BND4hF/MNQUSaFHHRO8VdMXJRzegBWGElWo3ImxIkzUsiBbDUusahdS
IOfErFj/B7Moao6aNWSOb37rfBmDg9TtwUMKb+nqr9MU8HtIsEKYyF9Y7gXPcWJ35vw5Rlxkmk6O
r2WePrqNhRmb2FfuTBc8LwTAYhfs+n+n4IflAi8MoBxYUc7SrwF8UkYjYUEImVfl1MNS2t19vraL
S/tpY14/YQWudMoRHmT9c9zej9HSCPTFl4YzrYFxT9S153g/Q2+VNJGA8WsCOnkT9VV7H/vqZvCm
oJ1cHb643/wdsJqYy/qn2TnoD7dLxjITjGCaXrt5a7tKlbjWJC84rEvBz4mdWfDj9CwDgzdov9Cm
kz3dM9ZlH1hX8mbY0Ufr0VjJfg5hhMdmnWLn7OTv9PnzN3jBnZ18gVl03BdcwxwzFlqne33KVhCe
deFBF+KfC/V88TxxqWFPQgxkPkap96RnpoV1djjw/R3ZWl6+H4LujgIh9/mKLoCmT23Nzrla6YpR
q7Al2PhkT/Hra7JtAHC5a2V3ui33FpAuSuK3ahh5fye5AexEsJxAYM8w58mNw4d0hOwLAd5FdNHS
wN6YaPYeW8uh87CwVuE7Zpe4IB0U3HWA9SAaOvVpE8Gc2dQ2Ao+BfWMEVSjC5qJHBAZNafAOOjf1
NvWjoFyKNS+EDyeWhWv44E0HA8WJqYzwRsP8qr4pb+2NDodmdnBlS8jYC5v0xNbswhiaySxzy8GY
UEdCUkjoaNPAtpZ4AJce5mzjDAzq1I1skaDkkpvY32PlsQXruDU+8CXJyUt+7WRJ4rt8eHyENEMq
oRkQOJC0SNtQfxfA8CjkYDeHBpAcu0DEL8JpxGk+2y4gRxWbRfQ/Z1YVQ2WNxLFdAP/qwMgd3ejI
sczyyMhN/s5IICpLFgLaI48jakmnq+yScVIGCZxxfNuWbi2y1jSAYgloQEe0S9xszQpA36OXhWNx
IZQ5sTvbnFVfazGZsM7aNzQPovHxV+OLIHSRAqNxjTGQVV/zZDe9X2qzXXyxgCmixwZ0AsBSs7Ba
qSan74wGEpqxJ291b6DgOQSyBczn+I+a190uu7zzCjwK8CbGdtDYFi93dj7qgoxV1znxsSvbrCAP
tGo2/wKZr3hd8+3z0c7sgIh4FLJfsGNATDjadmAaZK65Fzhgw1MA3FktFVsvxYonS5vt2N6Ic0pz
mBQwga0Yka7uzcR1hALLw3SFCaywWi0OXV2Kvk/Mzt5i1w8xjpAdA3EqxqIbnBUS5OgCiGmiv7tr
PrzBWX4k0Zb2gLvEYB5q40DPXBRCfFxXVe6ar6OPNlsWFKul0tjlzYpyqYEZHBQO5ul7GjlFWyUw
22+Pc4oBw3xDfGTGJF5+j3m2JQyGOHlnWwjyr6AB1QAfnNPzVr3ZGzqFhJyMQpnGwmFpx5xrF6F/
A2wZkLSQ4TqvtXRxW0atasVHwGnsKbv4C7sqwhilYbfbCXj+ARxtwLuFqqtKmDetw2LwusemQzjw
N/zQx+8y20aEqxpTnYJidmTYT6/JjbHPrktPxWR/dM821hOEW3Zs4Wq+5Pw+Gp3tpdYsJCfqayia
c7ZRlNfReat55EvKUklywdC8pwS1dUxiRr04JH0Qv9kZBkyHXeuCmuZL/sUEK7BySEOUMT5/qpei
gQ/rM2cxcypzYFCZDOqxgbuN7bhZhUpTt1DvuQA6P9lHcwXZPpJNMLQcXQAdMT8LrOt1vcaZFJLU
xZM4lCamBf4OC9mp4dmlWWJajUwxDmX7pd0DBy7IeW1/WnVBflO+ocybsMVptcsO7+epmU/OOGZS
TZGNhzoQH6hB6MODMNfK3dQbQGjtyRGSkKW78lK89fFFzq6tmBSYBlexUI0lfpGhOMSuNKnzIl65
drwoZLu0b2a3Vw6m6SIGOSkYEUD0gcJhc6cBOwSlhGvHYz4odHs3ZwC+msHnG/biwwXiHrQ4qJCi
ITk7kVIat42F/hRcUvIwbOi2Xr+KSxMs+B7YLRa8zqWkEr02FKmQEKCgPa82o0NfV0yYE1NQtu7S
nfykvmjGhr2TFVArQb0tGmQHbboaGhf0Kur3eKGWdMHNI3kGNyLyD1DozgPNrmcDzzgOD6m4x6qD
RqMFL3ApMgClJLDhGKCRhb7MaWw5GpJkKMzAbYliNzF90LLhfjaO7OfT4/isP2ees4QOuBABnRid
hSNyAXojJYuEy2NPydcG10t6SJ607fDUetVBXqqbXoAsCvp8tDXRNkXifLZ17MohsQ6DMZgz8Tr5
asCZ1CpPDTH3uyqXtqq4kWb380d784oOCJkjiGrjqRogBh8Duhvu+UF77leiwp5ulMyNXvMKeIFq
NSyiq5aMzzz71NigZnBgvMW4M38RVDAPJMBYQ/44rejGQTWkjN0RdCmPS4fm4nZCDwOHBmcU/PYz
gERDOKt1ACeD6DG+mfwUIrBofkJTdy2I/vT98E1aLA1eGEBzzI9GZwsuW7ObMgtG5dvOl1CFt76n
7/wuC0nqkkMVdEEDyfddsXLe4ncOtHh6v1guubSlP36HWQVInlKMKpOSojRjbk2EndO6W+vXxVUR
1N6yAO2l8szJmmfXW5xpMhR4aoqZ9npvbyEwuSaP1g7jdw6I7UyfoIIQarjuRHlmsWxxcbXor9sg
84KDmmMHQVDBGx4RGgyv6YugM80UzzrELwCxu8mtTRYD3kvOX0gZ/9PiLAZU9BiVMQsWRz2MH+RA
cYd1nXiEuoohku8wDbUlusWLbgPoSEBHFJSHoBB/6hyjJgfssodR9MhC8VIBIW9BVwZIwYp9X8oj
jj3audcwwMWDybIjDmx2wUVKA37nCQdXWguWTDlwUpS4kac13wSLX+YmVwrEgbxxk9/H6xp466Vt
LCx88g3mBduk6Gk+yvCTo7Ju+eCTdpuWuM5BAM1cRnbJ9GXhUr90xX1Y83xcu0evV+Yca+5CtBOC
AstdSZ7oYORheo/uINLx1f/Q5uys8lbpWRTBprzlT4rPV+YNRQNU1Po8ELMdloOJi6s8SoRa0BiA
CurpRuJWbFuThOcq1S1Ic/YjBi4XFnUhjQAxtFAh/d3E7CJvnYJgOAYOSOPgQJv2pHaN792uWOdH
TXiauBRN/2JxTubc5QvxUySJMmAoaGDPW7qT1QDLBZkIERCinJEg233lK8zA4y0OgdKCjWhcxGGf
5xXCKuCmKIajPmTMCV1sQHdq3ifiaNZkpdtg7fMLPwk7HFBurXXu0cpV3ah1ib/E/3/ujGbGZwe1
V8q+atvjkgG8gYJLpQa2L+SfDM/gPjKLpYN5FnWfWpzfq5GMafVGg7uPBtNn3TVBXbMYFsLN80IG
rGADKWiXYswZQ16n27TM2960LCTarePyJz2AFKXANwIGaLo1pvUqDHAvlTLOV6YCco3hUsiGQn1g
TvBR0RZKMhomn6VujPb60FYbuY81F0CXv9zYFqo0IhAEvwDAAcflf6gWj7bU5yki6oBTwdbclzvJ
kJ6ghLMA/rqwJAvPCfilI1HXvE0jxXSio43x1dTYFeY70DouMdafn/ez447hg482Zse9pF2b8hJQ
KQzo3iUyAG5lon+LgbruLefxc1tn3mtmaxauQ0bLllgC8ei+etPz7xF0nD83cOFAYTXgTVQslNFE
J+Z04yVV10CtBCOF9mEKMQWHaw9yU1v7FfIQAVrNwef2Lr6gD+ZmwUQLbdwpy2BuAA2URh+Ylbgt
POTnVi6+og9WZl6C2QpQ7yZmsxp58Ij5IPfrmL1mMfM+t3Me/+L9ICkGLBnVVtAUzuLfjKvVRArM
u+nQLZSvyIv6DfUq3KXTc73LdskTPWgrEG89lRvNq6DEunSGL20QwPWAWtfA3XGWXvE85n2aY5Ra
1YXX1aIdytsLSeO5DfCHQ58EA+m4aUCOc7pFjArjNgnDJszqyu2Nm5q/fv4YzzYhPhcQaHg/C8Nt
8IKzXREB5m9OEHQDIgrB10s5gBqBrNKNTgGCNgwf4cjCPrxk0tYBCESbA31bjIKfLoqRlpaJbUd+
gvhDkPi57NEK7HvFazYtihqLBuc7Hz0k0J1DEgWRO7LhOb1Q1CsxMxJL8qdrDcqFTonYMgmtq2nV
/siuFJF+oyy2tEzxbj6GlcKqA28FUB0QzGf7I6q1YWrqgYD+vfMHv3ETiNkEFN2Hyq3v9PvRJ9Cy
dXx1Cf8zj2dnhud5eGbJJJuckQR9SwIF4A0lqq/l6jvtCw+s97tqKO4jdfP5Rpqf+6NRsNjoQvUS
BYdZDjxpxth3dCJBNlkrOav8qMrX2vCYdLefG7r0MgGT1cRexUzHXBCEMbVWiC4DXjFe6WO5iQaM
++RN+D+y4syW0+eky4oIViz9nabZLh8dN+qKhTvz4kOD/3JE701gWE9PAup+oyXnCqrCDrR+ybsO
wKrKexeTmAs358Wn9sGS+CYfooBB00YFlDHYjJVnmfmuiqMgY3TBXZ0l6IAfYgIGVTsghHQLIcep
mdLMp9buAQmpSpdmbr1XPWUfrUCn50l3KfSppdu+WYt9/y8Uv8WHnx44lF+wD+HGIL6lzLMqO0sQ
o04DBnJNX85cYdSygHzDW5yC+g4sTqv8+fNtMvfPEMNQYRBSlQ5mRQBzPl3vWJp1gklkjM1mgRJB
zIXff27g3FnCAgYfRHSK1weQ86kFu866Br2SFKkiuHh1T07dzBd1POMb69xKBk/Uor8UqeDJgxQ2
0Xo3EaSisXhM2T9slnICpzgxxt+19sg69mqQg28gD7mKdzr+b8F1nI2ui6f40Z74Ph/sTUB4prE+
YW6qdDviR7eqNz00CIckLBfdt9SrLV+UH0yyKGumnrlpBNrofSOWQDEYIcXspPOpilpeSJhuSiqv
ZaVbaptCxeBeKqELhuy/YxhWxI9i9jgVDyNdyUrnTkr1kLfxDry+AUF/ubRBcX3fJXxjUs2znCtq
ZO441a4DVV5VDrJYW/BQF7YehmIwAgEsHsLuOSlmlMZqp9MYykvYEnV1NeG8fb73zixgUE5MKWE0
FO3ds/y9T3UUdOlAw1ZBnb/lPnqvCybO3JKNIX4b0Gj4DA2X9Cz6wI+mOB0s2desVzDAenEceyXI
WT5fyPkhOpoBy5quI9mDXzrdYHGka2UbOTKQgPWGB4KrvDxkzzp29LipHu0F8dEzt440DaqgkJUR
Lwc+6dScLBk004ccWq5xGQfpYKRuaZbZvqBN65btogzL2RZGjR/8q0giVPBnYyef2msKGktFHgOO
XVnIiSxgwf1c1evbSlEAy9YIKFnY6vNnerY5YFPQbhpQWVUgtTR7cyxveW42DPqb0uSNCmROjW4h
M18yMUsleNVYcVzBBCeVk3lIjUvfZDxa4gRW5xcH0FRQi0Ikj5gC+eW8HSRpaSlroOgI1FvnlT1N
PrtNfLqq34ydgMTxL19tV94nd1mNSi8NpdDxl8pzZ2XQ+XcQ7/iDD8zZaHdSxMR34K7gKlO9GLrs
dN0c4sbPA0Qigc5B/jmZLml8kM0sJjRnKdXxO5ioNoNR1cGw/+yBg9DOTuMY38HAwKXbImgt77rY
lbe5eRSZTNHqbGq/LDxwQAeinQICWR1iYgsXwhkOY/ZF5sEk2ESMoinwRWQNFe5+TePUt2jkmW1o
UNk1TdvNpKc+vY86EMb3Wch6GoC13tdZ5eXFsE6b+k1WdrRnLkkKL1KHg27w1UR/2NNfxhnPv+0s
E421LGoSHSr1eGw+6sexB8TPlkJyjHagtqo8abNUGTsDxc5tzo58VkVJUYsnxEbh0oDGw7S7hdIj
C2m4WPqbn8SjNUFRaQPog5LFbHM6JJ8whIQDol3HD/botjfWM9Cba7LnEGrxJuQ2i5Sm86sBXEvI
JMS4MWpkGPOaPVWjzShylwIYm3oNtUSvS1Ov5NFfjIuPVqAUi/QMnWYIgJ4eu2nQ1KhTYMXodpNB
PanR3FFZHFs4e4AgGrKh1yCGM1FjnCP7cj70uVprNDRcchXfWCFbQf/TtW7VUCiALUuhnD+9U4Oz
dTXcLEZrzFGQFmMCw4FnpVvUj5/fAcf85GOgiFI05qaxLvgKFLDM2b6ICqrRsT3qEPWBgznCK7A+
f5Ouy7v8SXDCAvd20O46D7ABkBCZro7Gs/y9InCiSydCLOiTrzKf3ymrpI3NqiRhF9pbBZJaYiYU
rI5/8do7rhjRIi4LgAfOZsZrLaIFlKFRcldyawKrW5S+tkwbh4WQ5dwFikf705A+C1mgwAF0BpKZ
MNlD/n0TraaNgKDm2+a9jSG+i06g6XfBKOTFEwiJBbbLb+Rd4fVLs2XnW0nDhDcyDzBXIa07Blcf
biatHkYyTNhKBXvI422D/9UXTuFZO8XAnfPBxvFm+mCj09tWQbBEwqq6NVdWmGCqh3+1kOv8EPqy
EKWvveUK3llceDQLaLFAEyICnS8t6TR1olGdhOQlgUq0vdUEstnekP1I3VxGe3Vp/5zlOnOTwlN8
WKlmS7FBkiYJ5Vu5BhRW95oVMZFdQBtA9DvRPsrEUA/Ux4n/VwcR58bFq/5gPBmkjAJfA6/A42Y9
qLhWedLk/udu4ayjMjMzH4otNNJrY8lIqB8y7FwoA2AADaMFz8x3IEikvVuSq999bnQec89tzuLR
uuvVJGkrEkb9o07ugX3o4GeiJZDLuSPHRv25Y+Z0slFaKpwyHEtSY+qmk11tWoSTiK966soMxKMQ
TkZZGcnKPFuhFfLUKC6hLhQ2zMuE0MkUdCUanDkI/IWA1jhdDbmvBNHzsiO9cChOzc92aKN1eTwI
8849VQ7jSyw0Vvw2aLUHof6zfAzFLTFbL+hARQPOxJjPGeYsM5D1WbzJQ402LyP0TQpzVdflmjlv
UT0t7JMzhBvQXpjThnQSiEihMD7vSieaSUtQ5koB+1GBhDQN8lXiK6hN3fwON8g3yo/iTnlp7uNv
OnGXqN3O9ynMH3FgYK8CeGN2ZTaFUWp9PUqBMmShQ6DN22xVA/AzMixhbEXl4vS5IpZHvmsbmK5G
A2FmSgc6SI8daFgKjC1dC+igsTLDeJlUXMRiM0sIaqCkiukkMKjPy2BMzzgoZCMa5kb7RiZlPVJ+
1Se5Ow5DCJi438e5q6g7c5B9Ji2wXpw/UQe1UwFxs3AwoMCLL/fBqY0pdFyZoZFQMb5jLs9r+lvk
eV5nEO9zF3N+EZ4aEl/kgyE5jkZMY8IQLbZKmftR/mBY6YKR88MgJnYRXqBBgnM47wzXLY3URrXg
O4vaq4dpZYKHphmMq1j90pOlwdZzd4YheNC4QEEYrUiYPF3SyCOJySWPw7qSHHZINT2/s4pGW6Ks
unAl4A1h2h+lTND5oPd9asiO81iJbfhNkdriznN7dNl96pWbcS8wPdnBuPn8bV3YFqKwh+gUxx0I
jVkAVbdyU2ASIw6NdB8BtUCqXeE8Ww1fSFb/m6X9NDTzl2oVUVnlMCRo+NIrPRjWOtylsnKghgDC
s8VbfNHibMcbUTfGbQuLpuVVGwgwoFA6QUM2PZCNHLZecrsYtoindXrCxfv7ucjZ3ueoEFKpg0n1
1l4BFAawPkWskt8QgIeWZ2jPQGiArcIeGp+girQEHOp0v0yZ0U9JOsVhthEjNMb3GNLhR7qSm2q1
xM96fuHCGGauMAupoOZpz2IH2+aKNToqnueI0fhp68TEU5U91aChbb+yZMkxX7KnQ7cR3h9KexCc
P10csD2lnBt4mOBEuZUxnGt7ZI0cflPtGtzu6pcKnYut7IMO8c8iz7+/Dv+HvJc3v7+z5j//A/9+
LauxpgQA8dN//ueBvtZlU/5o/0P82T9/bfZb19V7cd/W7+/t4aWa/+bJH+Lz/7Dvv7QvJ/8Iipa2
4y1/r8e794Zn7dEIvqn4zX/1h7+8Hz/lYazef/v15S2nhY9KaU1f21//+NHm7bdfMSiI0EykDv/+
0cgfv3H1kuOPbzkt3v7r/5WX/+79pWl/+1WyjH8cc1qQlGL+Xdwn/fufP0DBE5EKOLUQrBx/VJR1
G//2q/4P/GcxpQwyRXDEoh776y9NyX//ESDmyJzg/FAqRZ6s/frn9zt5XT9f3y+Agt9AbbptfvsV
pYmToyg4qFGFAT4fw5GoV6jHauaHa6hraRwDGTX5+dRcRY301gHiEzRKrm+o3deu5OQC+NzrrjJM
zC2KsfIatXzSsVm8vEk6N8q1AgV9SHVBQfBpskbDm8AzDZYj61FXGBoXJK08kGPmP9oeWGK9igMo
RR706EYuk8YzLfxORZSXQU2CQdETVy1T8Gb1MsNcFv6pTxJy1L5MPfC9bnoJgFVTkis3LorcLZuR
BpOdvakZhqm6kmFCrRhNNwVQ32cWZMRLEEl5CLKvZG4mXpnLL5IDrICCCbCAQsx2r0rSzUhraOoW
xQQvyO/NKss8uW6/xhxqN2xQgklJCy+byns9Zw9Q6khdY+i3uW1dDQM13WnMep9aDaqpZETFbiLP
LYmKTTUSywXOmH1XU/t5sJynzGjYxrAqCUPSMgv0Rtk2YIR0LYiwBlPnqB7iN+VaGSIWFijze5L4
fCdSuTfa8o2s934v24g0IRe7issIhV1oKLpa3DohaPVKz+Ek8nIZGPlBLlGwwRMoON+3YNPya9by
q6qkxl1PmvsKDW8/U6LvxWAJ0XX7eXSiHyWb0Hkc4U8qUL75RVu+8ZQPgUSjQ20Tc9sVanWj2ekN
2sBp2LPYCWyJTs9GVoL7f0qlG2YokUsk/VtuK2/oF7SBMeWHSZPAb1Hqlt/r0Q4EZnFY1pBb1Ch3
y35MfKOQDnLL/LEd4MoYpAo1A6DzJHrVBii1gSPOtQyC0ZgxQwukbC2/TeIb3tigz8js63TSkXH3
91ajdJ5qZlvaJzcSsaXa04Zq8m3Hql3gIIOED23AAD88VBm7ccbKt+0yTJTpBZMiaL6NoO0xE20/
KgIoPIxQnqWmb6QTRFhGJJ1NfqPE0X40GAM8rd/lrCxva61iYVXLL0lt7pMpwTNEZjzQRApSCcR8
mROnriMXJejajFWhqnvQEERrrEpz5VwHYqRnfotPw7gwZhHR8Va08jvLkbXxWHYhbnJfZhAlz4vm
DjxYr2bTXJuN2J1FDgFmU3rnfb6rYyptWjPyur7OfKNsdkrPmdsZEPElpPNYVKOmw6rAyOheItnL
CAHugKvTFejq0uvB0A7UVNelyu64maF+0Do/cqNEDSFXgcNIdxqlV62N51/r5l5pykfStY8KTWWP
Mbt0nVT92urk3bTZQ2OQbWyyN62KrxPInnlGX72PHXnhMV6ULFlukpphpHXbyonXljbetrb8pPPu
oR/UOzOOvzS6/FqoILVh5HHM7NpzzOaxG+ASamiu0FUeQ5lYrdZKpoWVUTyBd1fFZm/sFdGnvV5D
IrpRIXlZd9OIor58gJ/LfXPAeNUIvs4KWHhXl8hTybUbZxq6VZ6O4LYzzfXUjboH5MtWG5uvXYex
viZFw7zpTci+E6P6UvUDJDNz9jygnRTqeXEgSYuCWZ0D0M8ie2Wn6A40Nb5PI39rp/hbZnTQNzES
B/G33oWsxW4slLL2zFLbykxW/LSw+q0lDWUAcbNnig6mO8n5fWJUmhsT/q7Xf9QF//f6/vP6RuD5
31/fbknK9r/+77/98vv935a/eC/Ayr5kF+5zfNCf97n2jyOjBqJIlBkxZYD09c8bXf+HYB8Dyahi
4c4Hzu7XX/55oyM9B/mfI3JnB9Ea/uqPG137B7iKUe+2Mc2E+A3Een/lRtft0yxM3OjA50L1DhEE
8CvqHLiSgKkmHbS0802udnutQQ+ntrwRuEJsdn1rpGPqtnnzZlZm7WWVKrusxFClpsDXqX5tjC8W
OEkmabiPR4VgnlVvgzQFGwuX1Dvejl+hDRdi0h/9k8wzdXSMJD10nH5HB2PntBiFLVWUzNMeCubg
ZK6t6Jn1wHkYEnVLJYLKbGWDkLsFeaAt7Z1coegl6Lab65PhMRkFS8vuO9+yO+jWjmAbrVugBRwl
l92+4cyvB/jmpMxv4whYhYiNu1zOyzVwiTsgsh2PxL3lp1EZ/bBl/Po4VDp2AlO8jCVAdNptDv6h
9r3Oi5tJz9/KumvXqs7sMNZ0AGHKZK3iYa1lFXXGsmKSO0ADKVPr7VQjkaYq2/djrbmDMeDJRTGH
4Ct/Z1GWuaYx1p5N+gOI4dBUJbTzaqdZVRws533Jn1vWAY84SqtM0ppD3fSKlwD4uWr7ivpVjIM/
Md30DJbCQUtKdYBiVuL1QKiFsegm9ZAmiTswp7NO6f26LBt3GqzRU6XqDrxOX8osboAr61YgQN/h
UtpRMwNkCTKnyggcGK7Ymk/XcQ6KFsmm64hD4pkbjmdClstLalBfUibdtfA+gE2UN1Hdl77NnOdB
HSEGX+FVGKS408yI7uNSaVdMqRsQLjkgIi6rezudSi9J9ENutjw0y0r3pLaZXKOX45U8aJiv6nmK
p2WvKe0xR9xREITL+q7Q2x+140TrnPeFy5kuhRXYPIIyizBgmNZfM4nfqHlV7RCsNhBKJl/6LIdM
cQmoB6G89Rg+2HUKDUNyI5EOpJ0OrZyykHUYX7MlC9QeSR5DoKgDME6RNA/zxd9soLsQuUjgx5gw
ymyYt2ldbG2UYb1CxoUMpJbkAilxXeXDwZIgvt3q4Fc3SXmIZLqJOCawJxl7v4175uWttiq68YtV
mzsyDP2qN1oQQ6sMHUc8cC1L0KeC6JmXGynzhnK6gxpVBUmUcgrRSlCuQeHTeKh2oK0MtoNYl3zF
btJQRh8qqHu1Rxw7YpMAO5TlQ+Vr0MbFx9i4mRxzq+u2dcCGBTflMIFJReXrelQP0GH4AvrtN1mr
n4sxJV5sKN9ivfkyjvyKVMCNdtYu1lPIgE5sn44NWmuS1K0sHfFLMmUJ7v3skHf9ndxJL7UD5CIH
EgmBLmaUGV+h2xk0RvRVJdnB1ozMT5VecvNOvlZZ/A4HFZYp8RWSgN3MoLdyp62ypPB5J6+aorjt
uvTATIpAzdxpzriVmBPGqvVk0HI/ZXIP7nzNNzgmxjTWb+qEJa48jd+qrP1e5O1Tm8twSngkiLDt
a7vvn4ndVK42OjgXU7tCNFC7qt59tQvpodGh8hMV2U5pKeRElOROq6TalUEqJ+kCUhMb+OVegqxa
PX5TaohiQEJ0jXEhxR0jQMU6tRZOrNu3KGh5xOlfs9a4G+t8BbA2ohEVkawT1LJUuaxyDrzOriqj
eRskBPdw/nfAs+4TCrVCO1sPphR7UdYHhkW3htRdjU55Ta1ym7agLZCK+waVfPjWfPAyCTpApE2Q
N1kQIFSsbFVV9cbirAIVh/pEOigzGXF915rljTQ4rU/j8T7pgVhnQJJpw3g3jOoeVZ5tLdEV+Gg8
cGDttaTKEUr1LqXmuC+sqtnSTPuBcHQ3dmCLqWotnFh90FWym0bnmlg9RyLHTLcajHdkU1tMbqRu
PqjRNhquHZRsPZ5EP1qTB52BhC6C/JeKcAvjwWCKZWyXdki6rFwDmMjQviG3aAD2qfihmFDZlVm2
0QzGfa3U2SpREP72RvmtxJCk70jI37KGvqUoZnrUSUxvSKpbPpJ8JZtR5BYVzYOKQecMD9+Ay413
jULAF8A6TPRz46pLaygaZuqVoY031jhJ/tCT56HvbN80o/tSM5+xlwCHISbYZGIDjHwWqiixZt71
/5+7L9tyFUfXfCJyIZAE3IINnsMxDzesHcNGzEIggXitfoR+sf5cq7JPVdbp6lWX3ZeZO3dG2MbS
/38jiZrT4L+wYHqGW+RdOuIN0Znwv4SKeLFH6kNrJ6QmoXQQz0mgMjoFx1LWLG1M/Rn0xbzzZU7u
WivD2LhG3iMrj23trXvU4eoyKjElHPlEr7yGC6tTsz4VeJ83S8WnkyerPGn0rVMCRXFiZns9oI81
ZH6X2dnvTo2a7grfFs9Fj5NdVhJVtHNmo/bYULp+c2KTygnFZijV/UTzXwS7xKqr7yIEd7bi2zKZ
wX8e0CD9jQMlXctE9daJkVF75QXSSPIwwmF0y9sNiiYpkQbVV6daN4913bw7dgzgTA6O3sR2Ya7Q
llUyunUtAPO6sVtE8u3+NqD9RwPr/5tIkv9vkaRE9F//83/869x5+1t/zp38D1jvoZIDsuh6CCEE
Dvjn3Bn8AYCTwtmBhM4AFsb/mjvDP/jfjGHIYPCAGP1NYvC/5078SwxEEKoAZsLYSP6TuRNSUfxu
/4TqYsClaI3E5HtTb2Cd/mcgkkVNbyImMUNGnTQJmTDAuQDq31oPqeixqFy2d0gT7Whd3NSxIJOS
0mv8By7r8bHLgxwHhKpxlEVVwA4h8oNJHGlIwqBNvYqSw0TnIQQcWxr/FKFY3zFBdHnClO7P+E2L
tyAccLbnBX9oh0F/uFjT4xHh9RDUlhNydyaDZvTWMR5Km7EE4txHVl0Z6FM3+sVP5S5t1hjT7Bsu
EL6G+b5+QnMURGB2LH57ruOdat4vL7Qq5m7LyokjFGmW4uyqDiPAPM0DDpHeNxgFJWWXsIBtF1+3
wT2jCM2i4wnHyLSJtFs+RUHF3thQiC8o9tsxWWbRzzGS35xMuQBJ0JcmFrlvlsZeREMrdKbOADrg
WdNfc7EYKGAm6h78Khg2sHjWsYwW9DDCidfjF/HllmJDvVNljlPE+gu5QtcpWayNYknp+MN9q0mj
44auSzwAobz0bLaXcPVDoDITLvx8Rd6jiDwcKcaUC05zcMxwbkeS/ATLEh1m352PFDjKNS8Xr4kj
X7rnsPDRcszhgN4XfAivjoDUwxK3PVHCnSv0u/LByhzzFl9lMvt1+7uBo/AR8aDNviC+Ad3hVQTK
DdvyBAIDmZkK5Uejt+pMhb7ah91kMlQJqK2V3KQRcdDDBHkN4DK/ma6tg9rlZDJRuO/sAAQA1Q/l
m+MpXsZ52aBlVM8N7kBS3vroAL4mgSSowlHQh50qHkADt/h0LxxdZh5Aue3S0fBj8EW779fKuahp
lL+WrnZMPKtWbydt9LGaJcCbcSEXRxP7LIcx2hprqoyWYbMp8LQ8QqZB8QL4elgqCpFG3vUJUcQC
1F1ZthR2/J7MrLeV33dpXUBekswBH39TVXffEDGzk3VrzDOVkvLECj1eBe6jH7IKd2e7skmVCQD/
zx7BaDggUgrJYU9Gmv4KUFG/NyCx98Ca5++ixfXjhHX45fgq3MPlUJ5ZAwFyDOgVv+wy0/06lv1T
NTurwD7kR7tiqOdMh3P3ScshnDFHsRko37h84U96xFK0kYoFy6tsIovBF5IXZ9QueoBIaNTsHVmh
/WWtqXtpvbw4517XPio2QvRXhN5uEB7eC8vFrhL+TJ4Zw4uKedCuXzUCjvdjMYb7vgbEBcUJlKLB
MiCCBNqir6pcBn+Dd5HFC3cNwSe8OifZVj7gymEBSmV0ux8XXyVTXk4nIt9VZwp0ThEoUVu/JD7Q
5X7+ElT+tHlrXwdWt3jSi267dsSrnw3eab+PXVbkr0qQGgXTVSkui0MvXuG3+AKBE8d60DY9eSAz
q38vxB0/I+EO38Lk/VlPQLni1VdNkHRrry+NU5Erazhq83ChW1S61POdraEtdQw3qBSbh3QUAosL
qREq6/Fx3bMV6HZcjRKjMLB19orvPvzFzUDFTrA+GajbxmunxgNx9JrODbbzYS33A/oW14m+C9zK
OpQE7UKYmchz1ZxGIxBHMFBUSePdkd2wV2WHcytwMPRLtGCGwYGQbgIy30KvPKtNNYUJ0OA4Gr0x
gUE3G4filaIVnuFLnfXdtptnvKlTnU60SeR6NEbdaU13yid7RU9e6EA4nl/gJTsZ6b5WFhtRh2Jy
SS7eDF0uRAvZgGqqCANsXsp9Pa5ZFejUA/KbleERQZWY/4BjxkOzbPJ18GMNBqD2+dZGw6Z3oge3
PM4GOHfZzXEwmteGms0YIKwvaB5XL0fSN8RQI70CfX4NvWbjAHCc1scZ2yMqMVP1KpxTMf8Ek0pI
8z3MBNGb9ZgN6F/eBk0lHhe+jiSm+kGiJYfPQWzxOwFIxLZET3UL6N+aLKLFjiCwRA/XYC3sD9Pi
B6l3+1nWMR0fC1XH1rkgJPx1FUtSNgrff3Ai7Jeq+81UI09M/UyQrPCVPRDRHfHuJ3iiEqr1FgEe
MRcwlBi1hZ/14AErlz3BKO4i17JbH3xkr3bI1wAD4zQQK1fFKRjWh3UYbhFlm7Dy03behCiP5Ri8
4dnYuZgPy1Ad83p56UfkGfMZoZxk7xq7sRqRnPgCVNF0Hab8Ejr+vhLw5CEzE2zBC6ZqlP9ua7Hs
Zw+wkAm32gbvPpM6RotjUi6fqAU+g0/aD72z6xk/kgpNULm3qZ1oU/NP6RqwNQLxYlF+qIF9oFxk
zNx5PI/oYMzJG4scgOMsMd3sxSASjjAnbHz9uoj3doTnHTkFOdbDDlUGrQ4Oso5SJBscNAtjiQYC
KB2CXANj4Ve5oKPbpMxghpDII+lZZvvPxrebJsCQUc5bUkf4lRHEUgUbGb5HkwH4jKG5PqwsSDFj
JYDFdwUx20bL137hr0FV/ZRO3m1sOVyYgd2/zXG9hcpFML84lm2FENwqyxV/yqn4FkGUdUM37vE5
ZlHT7ARBtsy4bhw+bIuuc+M2D8LUNHUY9w4i5abc+V11HtAk96OB7HCD4WCOo3XawDEM8Twtk7Ii
x2X1zsQr3vgyHQpf6cR1uwzLa+wr79z72gBjC1OImeB5Ur+MH7xMrtqgxgVhHfNXjjqSZObtGKNT
BoRdHWR1OIW7foT7iA88cbE+bzGZegdXyOXUcld9reOc3+kybN9BKOCjitwc7y3ywN55EfBsmMLp
CFSdvCtF1a/GMJq6pLpbRo74Gcr6bK69oxrW68ppA81UgHiW0hwrEZnYNziCXFTpJMw14d0q/FNH
sDGKxkK/otw3d12jreO2XbJ4ocZ6M29Mw58VNxcmysdV/Z686l1M/vMNjOhXEqtaJxW9bXxmjsMR
IYx1xiTYZkMXN+V5m/VzfbROAIJHJ+sKrLPMGUAwsaR1i9OW90ACfFs92toVCZTZ8kQoKP6y86Kz
HX2yHQJX/iZEunKj/GF8CcsuvPdlO6SWhePTOk+024504Q/QBJoDGecRx/bcm40aefMyCYISQVLo
FKm5ByHM2ZeIuyIL6D2n1+ehYafOB+1h2qsHiSerw+G7ZMAOgdGJMVy2BQQQZ6aEAnmJfmhU/m2a
Ah5NgkkoriFqjNd6samXRyyblyVWa3GdVNElQvVn1RYvYed9N8zP5Lpg5eex0eUd6/J4oed6wY8k
sMvkhT4WN6OAJhkjCJNdkS9TgcYiGP42+I5J8LT66BAOvGIk905IHUC6b7i832pEM/prlwKYvViA
s6YM02r2jkyOKfHEq9OLZAyqJ1YvCiSkqTdex87WyzNcLh/yJvOhDdKzTRXLuXlqpnZI9MIySvUF
JhQd15H7OrLgs6jnEfN3G8MOdgKOhiG3GZEb05OjHcpjtHj3yBrfVWN+Hkcwo4Ewm1YDswBUn0i3
3y95ceVtgBKqQabWsJ1lq9z0Lt0OPAf2XYt35devnCOKzHrjpgrsRhTiqeq/IrZ2G+GanzAcM6wY
uBvMNm/rlEZlsRvcIgOfeCJus0NZ0OcivGvRybtb33adM7QzCr4lK9uPI72nfHFjo3BvDAt/ARC8
43J6Aot4IaR9HWsgxnLFIVantRu8O8W0d3wC3KzEvqUb89ZE86HJERbrd3eF7PBcc/7dVsGHCnHp
LO1THgxpg7t8admrbtEwWE/FFUWSH5SLb58iKxTiza3EDlY2n30NO8MwPYxtfz8Vy+OAP9L5XKR2
nOM5Wg5DpIak1uXe803adAPkeXI3Re5eAq/aOsX6reyyxwCw8RicQGWYNKAeap9ccoDLRM2ZJ+l2
XswTp8/1OL3xfDk39XySMCvNEowZuPin1vLUIksBA2twKAe29yzOOc4vxU3GoCEO7BsIfZxwGwxy
72tsXCGyrirk/7n9vQ8xgYzAJegRIJPj/tLEgCAqLxY6Gd9zDo6OroY94muxy2cctRMS4idIeBan
iCWHAKExX1K1h4J3H1KylEXdpaR9wtth78/du4QpaKtvd73XuXjy5xL5lYMIcfpI4LkUwXl+M8di
mb6mFhmP9fPShu9ITjgbrw0OaoUYcKn1N0DVDWnWDGbvOzV/VI6fDTR6VvOKJvYP60KnL0EZNLRI
eceGeO7YQ0cACwrBltjXYj+2OF6MbxGoM3+UYb9h0km5j8hFNkLzH5TDUYdEQi0hPQbhQc/ToW/O
jv9VAc3uWZjmXnQ0OVy6vlW7oLZbBx95O0LuioLAAbNLBGCo13Gubepodl66Vw5o22uc7ZJbVChB
1gXZK1vw+nRarXqrQOOUALnJY9vZeACFNLIj8pi2uFi2dAVr1eF1BcWegB3R1bvxnvz1SS+vrHic
VrVZkVHH6YKHZ0yr5hfKtyH62HnrHW6U88gq4LaaHBaexyHJt+6ID67bCcPS0azYv4CNR5hpo5cJ
69+ANINy3IVLcaznING6fdLt86Jp3HkH2jz5c74R6pPDjgtPXwzR+AZBodkMb0rD6B2KeWMx37y8
Vdyb/AyVxKYtPoFN4oAusP1V1Yugx37OY25Y3OOCCyzKq/IHhTVXVv51XvOddH5Q8xR79YpgtC78
Yg3k7db/hmcaI+0aj93FKbsdwNFY1w86ch6UDe/yddl17Djx14U0d9TX727xPISbaPjQBJ8vUi4d
NJCbzmY9IlPXPNjk/gSmDTKObzcyv/qxzgJXAJP1F1BnGNagDm9b8y1rpTA1GDQloh7tyx+G4Xlq
Jd+zorWJ048fzB1f12B4G6HDht4luoS9QZQSUUkObUvYRmDs5MlhMqFAWkq2pIG+1+iIAzOZsZzE
tXMoio2BD3g1IZh1ICX4BmN6/iEM4VPBx1CpGBWvYCdlWjD/gFJKqNQ5hBLuzkFgVdOI+3mwPwQQ
TdLQV9L1GVnLbel+QdtxqFr3g7Hxa0Bk0NC4B+L2kD88i9zfC4WGN7W5+fbUKM7tkse3CSz06qNc
HYgH7ub6NCpMvFSzV2K6Z+N0TwMfdp6x597M6TQOWcvJM+51mTUrCJiF8y7LiUbBSWSPwTie8K0C
7sPkbvD9DSCXDgqMae8PHX6IrDcOHYctF1iSAYr3J5TMbodhvL3reZ2utHhAQuxmpc1hpIDIYFHN
xFh28VgULXyrE6Y0rY+B06ZVO2Nbm+lWOliby/CeCv2b+DYbFvfTRsG5rIfnxlR71S5Z7znfVTF9
4pbeGSecN1C0BvgtizLB2vwMxmE8DliMNqRtM6esN0ypfT1jJPU8jEA3+cSIBrRQnEuLfmgH95r0
v+gAdmYKNxX+jHlTAjVKXHuX0vtVra+mxN3heGk/ImKsb3Yca9mCwKUGSdh5mPrBT1suWGO7WISo
sGz6rFsWaFNuDaRtCzWPd+KoCQ3UryB/EPmvvOw3rqCphgoIlsVtiG9tGJV74FEZXQX4X6x96Ayq
AUc0nk6B3SDrH8N112wt8vcRXbL1OPrIuvCjZGxrXAbOLZisjW0rh1MPtu3OFCXgqXwEnbB6H+XS
v5M1OlTg9jriV+AUWYgtdHmUgs2w+MsNwpl//D7MHNaiH64i+6bGkOgQLOgj+9CtfiRu/gTPUBEv
jngYhHOPrB/Exizeo+r5bgnFZ182oHmA8GXrhKG2riWU7vDEQl7z0Rh3U9ucbmlBHmXlXNXoEXyl
v/gE4gpJEjYxZXsQoOv8EkkYEfti8JJMTdTEZmTx4LSg9XzwjBwQ1LRug2U6uVqcGDQsJu920HCl
wJYPtHbTuXVeeeHic8bxjWPYSJ3WYR73tU2kbeLBIpl5mTda4idMn9L2+ALJVBbleZFNQmb/hC16
zYcn4dng1XFQVVOJQp0avCMZIMPexEPJeWaktYBmRp66pS4O+JzdNBIEDMMCqjcN15A8QyFp9qWr
ocrxgJO0cdurfh+GxZpFvHYR9Y8l5IRfyYdKqUAHdAgrUgk8FJq/7Shzr3/oe78iceGNbRaWAeZ+
U8zlBzGueBnDp4nKuyivcBvP0O6FOcOKMTyTCpo5138Mdf7Cu3w6goO8EN1gx8R86i7sRRqS+n2P
Sxc4BVTq3xj654OryKUKoEGydj3CcgzJfbhANFaGN9GVaxMtmxfcsPdY2OFgMNWXC7oMwWAPhosV
EjG0dLvTA55wyAUwuxdzfcDj863y7rWtKh2Xy2yzKNc709V7Vs11Qrzqp+2gEg/lQ8+WDw8KA65A
6GIPwxxOsLdUMlLbjuH57Cs/sVPr7Bd/gpx8rOtnu7i4JRbv6OX0AVB5Nvb2jSv6mi8KaTVusXcs
Bbhrx07eMOpnLour8DG9IeAiFbo8Re54DVjOoP3S7zi0L1EA1EuNb305OQeszkmg2LGu9Kb2r0M+
fPWCXItqQCwZXiFEKaa2d6TBCO1LHK8hUAWwBheY19MqnO5ppL7YzaUvfP3MZv695PLeCoo6UJnW
vNsNpDlpKTdd3u7ZBMtdNbuYOtz6bhTBfQc8W6z9d4E6k6h6Ws03s3c5W12IHiQkh4tesqBkv8Lg
LiTDUfUV32DwBq7Hq0ceYQ6O1j2CA2LXv7eBjlmn15g4OaRcMjgXiu+Qkn4n8YlBLQFJRrelfHr0
mx+8jmeMjHsuDti0ExsAUXLnFB2Tl7YBkVGSJGyAIWu1lTVNJn5YkChhwguW/bMD9nKVL1ad3EnF
OayhQr+PbMlIO+7bhW/hqUqcWyqNRIRAWKSe9Dd9j8cngtx0waXZ8q3jHwdp7vOgPmAOg5pC3Xt5
e3QBhLcrfVpH+cRVl+Ga2viF3Ys1RNiDtA/U7TcOZGpiqmKnGAEDyYy45Y7gtBhXHHmkiyVBDFWj
75T/Zpi7sW77LPzqsLrjuV/dgw2nTaWn09g5VzojSRdPGsnLX3wMt/XiQA6hgV3YHCMGkEb+ZEok
PNURLJoQKtE8CfS86alMlO4+F0uPXtXuRAmYUoMB9uiT734aEL+Uum84RDcyIp/IO0vQ0QHgymAg
FO+r2HUKWU6UQEoTJt54akfkdJRPfMR9JyeM1TDcorirI/gVMGbnI3azuoIqcIE3wDN7r0a6dIM3
KwxTSA7w2gPU+eHYnl9EYTcusNG1K39YjUDdZT2W0RoHw7Xpn1xIJEjzPrT8MNAnWr4DCcloX9wp
Lz9B4M7jhUVv6BNLzE3Ws0aIpvHwmUYU8gZ1JBxgXouGNsz0kX4z7U3f4Ra/o0DsRfdaEv7oFm6K
lPykCXNoD6tUanqHlRoz5cdK3ri9Q2LaPfOvDeXYbBF2UT0Z/l2wQzWcQg0oAFmR6IO4q4D2+SPF
YzjB+Ou26Pc1j67zrIn7peb8oPEWqLa5ujOJ8Qxh0rF36/R7ADjl1OuvmaqXYelSs848XQr5FPok
c2mU9MT78PKPDtf9CAwaZM+4X/vp6CuxrxVZIIjw7z0FPRLuLBGs2KtYgkiAeMKZEKEZgwPoBiYd
13g+1PrSFuEVdy9sn+3vFUAqcPMXVTmHBhQ49FGLPvIpnC+VqV7cEoDmRCFBv2lD4MSPyD73LrZ8
4z02kd54r3Cfx9bAW84zNCtCYI2pcNwFOSQXbV/emRY4Jn6vBcV/gwyBQOGQa80mHyI3cTEqU0jF
19CkHdpect2ch1pkJY4FiwdYPhlhgeTbvROZJZ4WTERQIazyNEn6WI5dRrwh62v1lPfws9vwNVr0
bmQD0HOYzRAmR5F/UAKfd5G8OrCXTuonaG7S2u+el6BKpMLCrKdtWJbfU47uAJmrOvHc5dBCMY94
FhuHUqLZD6KnUmHP5ObByOeCQdpQjM4Bm5IXetiGgr3tzHHmr9odfoWw48QhJFJ0ji5S1lDYr0PC
u+FxCbwX2IOe6wI1cA7fubO9L2VXbfqSb/sp3JLK0zG1CzJrR/trsvi7PQ40KCPOkMOd1xUxXYyf
YHN/CwOAruCDJgx9AJY3QAueMJ3eBLGZQ/bQjidz7e/6XnxiQ//l+8jA6hsEVc9dWtL7FiAwqYvP
IufvDcKDlraGokZloCqh1tIjS0TrTXvpaeiEciy4GvE1rg3juaV1XDrVdqrsb7ygOLTVLjABanz6
NkYuZ7x6/ZWVdmvRcxpHA+T9VYh+cAcWcv7uL9+CT5lo8l1x+2qbErsLwqXWEmI0AHRimGKxmg9K
UdE1LvAvhRRKeAeVRFoV+Raa9d3aWxo3vTNdOganRG6mhx7awU2Z6xdgvREKBaGzs36aL8VXGXif
lg6PEpAdSCKcC42AsUdDYXUyjmIo5K6eHCLWbScpgj5nnxyV39o0WHJIn5ijsnZwPvOBLptyqNdE
emRKoLxad2pEgoMo3TcqsAJVt3gWwXB349gE9ANCuZnkxat73Hm0ixsFMAkqNQG6gUMYdA6mt7qQ
h3kpIC3iyu71xKEY8sh6KNvh2EaNSW46wdKDCz3IMfcUHOtn6ywQmDt4mOANaW/1N654g1Yagzsm
2DXo72kbJlGTb7UYMESsAOgDMiAALfqsePGuhQS6VvXHDkJ9B4sPofmpMPW40V4z7mAlNZmOoAYt
K0B4gZiufHKzSeIZgIwGCAOETnPeXX2ng7gvb6EyA15ZWbHejfNU7p0OuOQie/gD8hZLvANYfB3d
vWF56gL+NnpOZ2MewJgefW7khhUuPh1/U/UU5gK8QjF7nyWSkq2vLsLOP1WukmVBU4tpd2Deb9/s
dLHtSdSFFxObL1nTifBc1WW5d2EjefNndhBMXKIQ0jsW9t6hAol9QAEc1Aj8FNjxWAbtpxNEUE6u
PoiNFVwf1m+inotoUceg80rIJW9z7FyiitLzImfnQa9wCnG0baOmxsVfNzUkO7y3/QUpZOrFRiVY
k15h4GUQXEG2E3ZLurSjf27ACWew2CAuDQ8T1iu14rLsb+J5NftLLMwEE75uwKn1u1qWUVw0iAAf
h97H5cAOjQB5UuPmhwm70Jmt3G7j+BwqMkVQcJ2L3RDMG+sPYFNRPZng+cXXHwNCKObhKBvcjABa
sxnQNCwZ1NzBS3UdwhJ+iwoUawxaqLoHTw1VsT85okoG7FA/RPgWIwr+f3bwt4qu4K8QY+UnZefL
Aw1b/wGbq9j2vvC37eqyY6lltaddhGcl4gLHx8wIbB8dlf2NBZifO/yMIo6c9Tek/BA/Fl4P/qqv
d11jzQhAyqPX0MGXH8ko8KQnJoc7dtPRtUqcFjLbMhjpo2fa/kjopE6OF/mpLSuw3SMV6RAYuEjg
mtnX+bQCSwbxAZo3X2I5Rc7TP+jb/27/+ke7119drFDuEghWXHYzj6Hw4S/WxCKw1u9cHW3IMsRL
+R5iBJRvbX3/73/Mv/gt//pz/pIXg0ECm2/ottu3Jc0P/s7ZxhS5G2iZ+b9GqPxL1BX6wggcuS5e
GNyd5K8p5n0NpGcxERb8Q7FT2Ji3Eyq1ABpk3ba+Y4hD3iCwbBcm9H7Tf/77F/rP5rmQ3n42ghUI
rMhwC5IQuqt/9HBD6lcNBgXJqLtbTiOiPuo9T6c/X+N/pHr7/9ll6eM5/T/bNB5/ddOv7vtH/Tfy
OPzFP+Vx3h8UaWs30yQiEZAtg8/qT3kc/YN5nCNT4BatCQPm3z0Z4R8QqyHMAP8t/ns/5BCs/V0b
x/5A0C4+1ZCTW2QGwqr+E20c0tH/SRrHWIBfzUNKcYiAYiQ3/S366B9clhrg/Spoiz3OjDiGcARi
CGd9cKjyFf9c6SBGbFVOM/CQMEAMzoIJ1lmRG+MOQKVLI6H1d5q23+ZlhfAlOAbgj9Mujvu08QL2
5iiPn0TVlpkhrnmsXRhOE1Z20H3BrpUKSEVIAk6g+Iqmvs5W5esPiL8LqDIw6GNoByWNIcOFIGCJ
ytixoGFBwLbNg674su79pa2+SnNj1ERZFi+MVd0Xt/PtxIdg62hxRh7DEYUQg1AY6WzrwUrGPHuG
wNi9avGaD8hdiEU7NG90sFgBBZl2He5KAeCjhGi9iIwIkro1YK2p8sjPQjX0Wx3U8XXcIT1y3fac
OZDu1ZjOVTA/8WC+D1rVYERfC6zlQ6BOqmnt3cCH9ZHm0WMOr8IW8on6JBigcBpoDx0+IHw9sOuY
VUjv8KsYSsjMm2K9c2vIx2IlIgeCiHX66lRfQuKnkFgWB+O8PgLGwB3PA3Epp94++m6LhhpZIWYH
G/L7bFtUsYOVuvc7c+OU6yfrhdNj1Uif4ILl1RCHFK7Blq2YXwVhU2o5eGS/WrBsW0nDw1iiq6qi
kcQyFNTuXS9C8xjgx6a3wEb4YOvZfy+WFoso9Hv4+81Sghbr/eEwGbd/nr0VnDh8JHftWkX5xrfD
LtKdRP2vAOAG+HnnosU6cQg5w06HtW9YKJhdC3klyjt8yo8S8eSPLZ+bh0a7CnvBQsOj40cj3Kow
4nVcAkRDjCgY/0iPSclH/mOMo7NoqidIPoTTXib4+35plxqkYTekvdpoBdQzNKZ5BzfTidhxFrvr
yhuBS7ylvovCAWPuEplXF+KnHSlFcY6mormujVqrmJMu+O4b/O84wrevGgy8gavuvjDr79lvymPR
k3XXqzH8AXxbw9RgUODuFeEz3Jdtil1ev+cwbJ7ntisyOdf53eA2xT7oRYXstEE6ZzM27f2QE8wF
DB/UqslbRMZDVKstwDc7xxBvMihU+9pQzC1FtLNWzmMsq3LaUYW8wG4MW4zpFax6bluBugkItBoN
jAZxRfquBk+PJxhWAwDnG8GqB9+X/QnPDxintuumB5L70GCh2jTaD44TfjhRmAsAHjgzVM7+F3vn
sRw7kmzbX7n25igDEAiI4UvNpEqqQ/JMYOQR0IGACoivvwtsUd1XmfW8zWpSxSKTIhHhvn3v5USw
0sD4b9lsLfDbs7L5kdTKfifxK0HqzoOgrimnJlxFfb0ngOzyZbMWhTpYSuarU+laB9P61luII+wG
BIkzbtUQ+d8bDsKeKV4951fgucqHQvLM4AUM732NJccOxpRYVG3eCnr5Qz1p1R1wFBPitDCWYKXD
mcKWx4ao7NLfm6IPcOzV0zNY/U2K7DyE+bELIlS/2CE4nnvYZrcWq+GuMnqAS6sE8Y+IIdhmQuy7
5mCjteVoSsU2N13+SIBJXI+dzg+9m4VE1QZVLhtadc9c8zgHz5moC5ywjbX80lPbnqdq6vKtlK3Y
E7B0H2PLbl8AA3+ORZiQ9ChK8UrgbKdr0hzpzG5IH2X/vUzc9scQ+xZaIu4OSLtjfzKDnsKTmZYc
00W2xpgD30JfUKZXr7lvqvc4LMFoYg5hQm776XTpEqsa96JyBPW7QSg5N/PIExTmJhY38TBlMDmt
DFV0idScbJckTvsNUsP42ke8b7d+Zi6M08s7RGim665v4XxuGzO8qKWKBX6ZqD9Cb7UPYhI33Wyw
YcrBqxA2J69iRGLl4atdRvkxaULVIDB2K3eTNa5hlXF46IXWYJPEERaUuMkxIlZ509bbXlnli4FB
+ZyFNvFzN1zIcAXT7L81eQ29WOCPojMbVbnto5S/Uj91rGZLhuRSK0wl+5Z7hB4k76xyY3eoNEEd
j3eyxumJXURGm6UatLOLqpg0vT0s0Y7meb7poYXmKFOEnyBRrlmRtHT2bTog0YRmsj7TrGIoVUi7
PfUZeo47IHZ+FRb/LrT+319xFhT8/3uhtf3oPtRH++u/11krj/evdZYf/RHipgZ1xeMdsG7mH+Kv
4g87oAim/ALk6wRrCfbXUsv/Q3zVU+z6pmZmUQ1V2F9LLe8PN8QhSgoB0c/lnPnXgBbRfy21Qlc4
7N5xoWZEIcBkXukfa/JsCP1Os9FlxwP8oxmt6hJ5bXsBSSAXJKqu7je2lfjv/px5h9nNUHzp3q7d
pG5+g5aYnF1obPRoxPvgklmEugnzd8isXnhrce8xqxwXdt84Q+acKi+lNEBOvgnod29sJ0EQS0jP
QF/IJsTYFivGonpXMIUw4qn0MEsgAJmXBDJad5wY7O5zC1/Y3WyZmJXyRR8fZ9tYjxY3GABzRKZ5
1y99dFe0RjA1qhA6uPojOl41GFyYcvLsLcvNvQgYxuI/z0tfl4eQOOmwVovDN6/IvX0fBPlvvEa8
RlAvd8FkAw2s/EkzoCU6tlO5YeIz4PFnquwHbxzN9bGaJ5REMa3hixe8tARE42KG3chp5G96JP9m
K+da3jI7Ya2aMW536MSozdXsuDhM+8TCwtGroMKwoes4Qt1nGI8BJNK3fuG4RPej8uJ2avnhidJ8
F2Uaw6SQZXSVGaPqc94VGOeSrvtVyxijirMsKEtZrp17lJT1hO9XZkNX+P6nU8lB8SMUWffo0pu9
USWrJ7/S3vPYRqyQbdt24AATTncqWC2QvSAeiHgjpatfywZTg6qCJw7D9JEfsPnp5QGVrG8a/4OA
ISv6knDFr082l204C4ar47wQp7SKU+zF5TlNnOA4OVV7WwQGE8XUNCDuwNL+JNgYvldBzp6rijBe
ztwBpdDcOGpeNoVtkdmwhWEg3nFgU4K78kmXQf9Qlfw2FjctH0RqY773fBJiY9m9UBIgROtgaV7o
PNTOCG+8XhKHXa74Bl9SVD9M5+5inSAK9uVGljLYBctIeYJuDjCFAe0N81rH384xIlfi6ZHQHOtu
s0Qve1mBfojjk62cs4Pysc2EDo51ONkXj9HSg3QUu6q5G2PIJHh9wnqYGB6NRXAwlvFwyk8XwoXH
emJ/bx1RsRHDqfMDkCZ6jaVLrnq76h77vPZv8wQzTFHhercUUiXzTkxX0m3YwBtWzmeRBZazJ22E
SaNo5wc2ymZY4QtiRSlWNwzjmboJV1eaHmpM81lfyE1aKgxAqZOMh4XkyLHFHLxP4VGThs7EfFsk
UOSMreVVOvekFGbc1rhxGdiKBBQKo5HqgIDCVjuvEvtMkFV32A91HnQVHqMmFRc86uKQz5J1K+EU
yV/pXMS3YyO8bcqF+aNbGLNHRvAn5i0YDe43N0uzrdO4xMTDqBGHscOfUKyRdyvId3EmE3wE3a4W
jL/8CtaEKOefU9IBgLF1e5vYmDaG6mOugu7aj9LqiQElVJlZlZfWts5dG+g7lfs0NmGTasnJ4plp
Ww9kpdgaUCYJwzSIXPuiZ/PaQdJcelu5CLqvWES6epzwnjzW1SSe0tydr7O290gPYVc1Ezj2tfBQ
+6xL5C1lN6nUbAXiDaGtrhPPMzGjavlNVp6+WRzbuqTMtK9N2ZTP2g2gOUkT7INaNh9ZmpurFJDV
DciY9lYn5chB5wVXed5T39SOcg6hEqwnmi29K4AgMbYlz3UqQhOITRc36S53TdNstVd2KOJV/JwM
on4UTZgUvNWGLaHZ8IMZWrttBr/am6nZqlm+5NmvsJ/iu55xEaHZyItP1KbMkaH8pgcsmxiLERDD
myaAf+S0zSlOK//GNalVXvkNqeGrIVDzXTN1bUUDR7aM4LjOMlasiKHbqwlb0gAGYEOOKz07fq8+
56qj9kYNIBLjNpPEzM1/37WLL9/mUibfCap3vyaG9NbRCgcS3FWUUtpOecARNz4Tm/Eey9GO+a6m
mFwDSwKjYxASnDBhX2NtK/OlOy5ioWLO/fR3FdhWg10mSI/llKYsEh3oqvrMBpmyLCpkaLscemF9
m/r7tHGVdczGivB7hivsVz+U0wM9Kc7bNPUf87aKl20BOvh6KZP+V5MlTnaq2qLjFJ9JA6PSe+GV
04VDT9TKM98drrltSed3qZy+Oi22W2PjyJZrz6T3cye/dWjVaRFeGqu4jASJzoi7jFX8uyD5nejg
bXH4yWZ8CddjYzgsg5C37Wgnn/iVQa/P+j2SXrMXbT7uDU36dypWFs/YBWQb05jjv4vBfl7ZZqyT
8CEw/1+14B0hv1//8fPXf/yP6tvfv8Cf4pst7ZWYFrLy0CWK+qf4Jv7wQf0xUwyFHzm88t+LwugP
2JQuXnYKSYAofPDvRaH/RwgUhTArQVJ2+6Gy/kv62xdI90/gIPpbxLcFvpQqM3BYE/ZfAIDKNiaM
fIZI0Rxg89N0qsSpZU90JGqr9uSJyr2kQeF8Q/j6IVqZ70Z/Gve57uvvDZrSvvGKj9gx+AzbJrlz
fYxWqVYu+Y+0TzYDWgt2qpHhKybMUnFTbnRntx+LDDn3F9arjO82SwPkjvrYDvaxrSruqZ48LLav
angPy8hfNnZeinbjZIRaSPn4BW7ItBncrdFevfcTy+aCGmZidZmHqOD2SXWVL4n93OY1J9HAkBa8
EEm4ex266YOsqBruw1oFW0fr8SJHEmlMIVVhtokcSKy2mKpQz9LiOzmz4Y3bMISCkTvbunf1OTQ1
S5gplwgj4F3JjNO+LnbPyEiMUfpcqqXcR02MVBWko/XMj8FmCZIPD9kY6/eanvGQlTNKVzwzJ2vJ
I+zdasCxAuaD3r7MtqqVuCGKwMMZFg/vrT90u4Zg6ofHbbVHiOpu+ACGDXfu79uZ07WfrPxAagTf
qDUH+wnd6qbUU9/sHXecz3qearwaY90bDmKu4ywsUPwiEXzDfzgVxHHCzq923VD9HE3tv7hoqw1u
prBU+s4p8tI6zJXAkSnbydv7oEd2ps7cw+AkPdNn0GCT25FNycrpCimjPBaiMvskwnW4uKZ4QIBx
CAhNGFNlruUrilSGk26w+1cjK9xJ3RhwU4SO/RyGRfPe94mrN90oWG4+1GSUlWaU3ujWOwR9uVD6
Z84+1Fxu4Vh6HHPufMkWksCN53DWO3kb42yJ03MrEoFjMfLfLK2td1YgRTA82Du260xSTxtyJCs/
Q+UlNXvgjQPqWxdcko6Xp3kZtwmSCAaj8cSSXQJxsrHucKUGp66pxm+WKK12P8ZmupPEMnC3JgyC
WYchb0a3Li9lX5MxZEvN8kZgMtotqZVGG9Ok/Tcr7H/NEW4UJw7YHB5hel7HpWQ2l5yZysZ1GngR
BBMGZB9LH/DUDt8SzDrhYGAqW3NBXNDCHILQXO9a44LtGOAInf2Wm5qSkvgPbrknu5mr91URcqDh
dfFLsGQMjCMTfMDuUhge2/S1qergzSRyupK2R9Yu0sPN6AcszmNByEtmKfebsTp7O0semo2Ka3MO
kwzDbpScZlfar5kOq2sMY+mPYorEL6vR3XcYCd0eiwExS2KuVl6MuF29enkdtdsg2wMKoi7HjLji
70A1K0e/kFRzf7t+goMaOAZEJg3+oz9OecJV3XcjClwWJ9dW/dsrdUT508ibku3oxRbt0H9vUtXR
aHYgaBo8D8QB3dg/sm1j/NC4EHe56sNwS66qvIypL37nHhPOjUW9cIOIGXy64AC/WXkVvzWdL95D
UVfXBRUDiDM9PEn+2kcGlvUTzab/ffnSCTss4TfDKh6mbW8+Sk529ou6zan4EhfLL6ExZay6IZal
9+pLiAyRpBgJ0BTB6AMbgYVolS2jgI5bj3Z6TROPsPSlbbqdo8/xl+KZdUP0vVxlUPtLEY2TpYfX
suqkOVCvG+iqj+pLRdVfimr2pa5Obm9tujxDc0WYR3/tUWKrL0024Yne1atQ67uu6TbTKt8axaqw
XdrHvt6itEW4g8oQd6o0TI4Tv3zwCiu+9b8UYharkl5cZWOMXCT3VinZWUVlu3eqg7L78CWqyQZY
KeIzQdzwl6UQpKekp02ow2KHi0vfG7VgCWGw3RRUQF7Tb+mkgp+CnoFzaVW7Nay722VVwIEyBT/b
hSyhverj1ZdUHrDZ5zR+Ceh61dKBniBJx6Zyfvh+BwhmYMSNv0CUwf7f1dBfqqG/SGPr8sH/Sxpr
hl+w4v67NLZ+3t+qIOcPVwoWv8h11QYEDD70txHkKoAxBVwXX3x97E9pzP0jYgsGHGvw8UhnCGB/
r4Isex1DStQxWNqMNn3+r3+lDvLFP7PhfEFt9jXRXAflDDXtdaD9D3PIyqUFdnC5E5ZM+uG1GGZG
QWkRuSfO5uKtLkbrmCPgXDCCdtNhEKNfYjROxKE1xWdWY6a/0mmGN95n8rDAuPHHiWc6Ev2O1Ohy
N/IYxZT+onc+wRfARpzGgkM+69vlNnLNJ18Rq0+d983v2knMQ56gN7ccbQ9+1mTyMNt1jY9p9SPK
0kR4B+MhlttpSNKam9jr6x1SuRCAi7g498ms9Ps4xs7VZGVYbSdCp34xuY+S1C2rcLrce1r8yXoK
XE3Mq2V/vF0n3P2V1z0YLdKfc+IND84UeiVAB6s5O8Kv3uWEqaUtuG8mGchLMvmkzm3thMe+IHG0
eODk6O6bHcdC9yqziayGZq0Yzu9Qf4BuU3gcPUzT5GoQl2rSWo9qJDpBXt676QjuvUb56D4xS4Os
WuPIgG2RXWSPSLjr8lzCJQBdigBTRPtKpe0prKdmjwCiroTHv9p9juFkZiZ07bfO8DmOg3PyGc9e
+tIEF8Ju7b1JbY3/r7Dacx4B9cGMQ/lTRW7y2UE4ecTP7D+4KbRUtqK7W1G21vtEUXDFIj3nAmKN
dc4m7Lx9MLre9aLq+VsO4+klKip1SLKw22vOzqsg98vv0s9ZB1oJwj/uVKUHL176G+m2/fWcDOYT
1pJ1jRIlXgbV6eclbBV5fFHvR8u3bsep11dMP6vH3g/0Yzu5mLdySV5t8N7RmheWxQzeNesJo59B
G79VZioJ2hfNse/i5VtUggmzprjaW90cwnFIxUtO1BmTp9anxdXjzq/G/kNzTD8iAfp7226HS6Yp
6ade1vhVMeVcglyPP1xX3Jd19ezlYjh0nTdeySkUT17jE8iIm/6pHhwfb2zQvMhljF+LUWefkzum
z2MMMjcfa87f0iz6OIjMQE+cRfBoOMaviC+vSbhYVFe9a1MceTIun9wgBmHrDUhwcSI3LHzCj8/4
t+z2KczBPRkdeuAltKrbtgidecPO1GK1sjsKrWvqIneXp+n4anqRHL3ZFY/C5NWZ2Yl8RnZqHlO3
D45jM8p93QXEyGlINpVjN9d178zHcDLxRdjN8rOIEvnYEorcIZ+zPEYn2CU9JrnuGCwfbELljTdU
1inXg7l1lKWfcQhOBMpsKR6ZR+t91znlRcxpcSySON7ioiyvlwkKpEGP3qrAY0GyUX66ZbZo36lB
A4iaevBkhok3A/Lw3vjzfDuM6XIyVKv3UUbdpB0CRUZIQoyLzG/taWlvrWB0LkhB8yEXAjk5Lm1M
ppXrgzioRovcQEykGl3mPdfkimQ5E7dSZJk3smWFoegD996va3PFHr+XIhD1Zcqsu07Z5wI4RhbA
WNkMoGq2MKTV/eim+WOSDhxlRUzcz8y+/W5XoiW13VrzoWyEd+cj028LZiDfKj/7ATdzevb5/h/U
4CyfLTsRYMB6AxxqOZF6xSdm6oOYzWth5a+9hzcexIZjvxSeMXwTTZtBJAvqUykcqCXj7N/EkLt+
F2HN1F1Ho76ysrB5jbqAACXEr1XXDWN4Dm0cCL6A641bF2wmye1CgNj3/f451sB+NxgSIEj0vs0G
3ZXviPUeykgZKKbiVkshWvd6fMyUN99HS2shoi7RGx3PcAO6tCawG2dQF+uim8Vu8kdzquagu3VV
4VMNtlWgDgPGSIKR2jELUnZUvHbTvBjaWSsoN3Ubka0rIUCt7KEQPomTcZ/iMhf5C28y4uBrEmoc
UvgoQ1IzncRaMNubbhjaE1Hz+XYy7fAyN57BuBZ454pfirOPiglrpzHtD7NYGFq9viOHY9dNQ1VX
YUzYlsqTGq1fhLh1ZTe++qBH7b3lipHZTJb2+35SZoQ51JGuhgNwMxdVWG0xJhRQKYlkDgy3s+HB
n0NiaHWe2L9HziDFWiBiFP0S2TwNKe7QU56ERmMOsRa5EdYsYxqnmezq1A3TbTuL5c4qgSpvVTea
b01adR82Kq2V+jZG4bgZDsHSdgeduDhlC5Vbb8iMQCl448X42SoXZksprZ7PcOTFRTkruOh6Ct68
a3Og5lhEZgA5eNmdlNNN1HLYghnSCackN+gxH8EjHmivmrsVDQHfujbykykMAARiNcNwqEoE9l1s
6eSObk6KvQG/QKfuNcLaNs7UfzbrQmsc4oKfi/WKEoC49CEsVEYzeejWrrwdeH9FYMHkjvatBwVI
++ATWJ6zl5KM3FEUEudJzFtyVSdjDAIxkZN8KY4umZgnz/drvDOpd+P5FCqbzNb6pU2r8E1IM6P0
OrV406w222KgrfdtXzjHYCSqbfuKbClatq22PG/lyZvSVwdUyU2WSr3PSp28tpg33hc5RrsYgvzN
kOHwN80ELmaAzoWtWV4VAwX6OM6gTDhhwEz3c3OlM9+7U+BTPqp6+BWJOHodxzLfV002bVVuRxyq
7Gs92UFG6L9v2+eEmeHNUrEaNv9JXR6cql6NT1GK27Pm/OZ0n4L5uuyM9TbaVXZVlVbM2c4tOG3z
IlpDZl0UNcQLwincNAtANHqFmhGk7pTzzSr8Md5SPtpvQHnrs01+h/E+T/Q3M6TifWGQGe890dev
Xmuq+wajxGs/ROF21MSG10nKMQO2efBsOX7qIuieljSSLY9NVl5yL8UmgJLDHDNVjrx1Bsd7XCym
+zvXSc21YaPrwQvUcCYhCiu30hbbuZOm4+2TZfLMM27ddOmC+JKO+d4Mk/1qL17QQK/Mu+Q846yR
RFtHDzopM4AfeYGK5BYS7DpO2eY28rrqW1dj1oYn2aKFdXnP9CkMGivcOQq23FYPSZPsPZ5qYLxd
Oz8mNHLnKpVsQkt6+w7bV/9b90N3ajppfge8fW6CrCbxwkdI/BVLdp6aOn9yCGL8CIol3me5m6zB
1rz+TVvZXCdD0OAQqiqHz2SRXOvLfUkdcoKnw2qtEG+41/2eBke+Vxb3Qc/0/E7HZXBbcaAeMznk
bx3A3yurs6KPPFc+m2TcXtOTD/GWdACrCRyDKLKtXXdkTMOg5DtRmuZh6hzrrUALemg8/iqZaC37
UNoJK+YU+4DzqfHvlKjKnxgP/UtNeGOtnInGrw6idfnIeGRhdvs0kVcFtQWaa1M4cf+Dq5H4L0wF
4T0OZh00OYkVXyv+Sv4u8rJ03bE0kxZReJc2yl/Uc+561mOlI/UY2Yw3RD5rZ5slvnhIxzDr9nJe
widy6+VDN+cq3AC8Ll/U5DMWiBuKzV0o5v4dkxxWMJIF4zXGFGUdxsTvHzp3gMYeWj4TtT5ueAKc
mON9MzbeAkga3gYITaawdNOme+Dbzh9IewztDjAivcKQV5jjfDh9rHFI3TXebY3DLU/w9AE6GvBp
FjCSTRhcfB+syJ839uC2uLxIQJwTzy3ycz5Sl23/3TX/U9eMu+J/75r/f/Wx1Oqj+x+6Zj7vT0MJ
Nwg8Z+EEf4Om/61r9v4AYQ6eUrB37B+Mu/YfWDscfzWNsKgL2ze2kT+bZgwlHAyQktFQIzrrf42n
jvj+T95dembach+T6bqtUvIPL/WPPXNQmIyxPNYjogrNfbfecMTKCo9Y9Q7YGB3EmXI4KAkhNZVu
q43ANlNR9UoIOxScd9Xi6+9BbaU/syIJUG7RNLNNiYK67JYgSx7tOU5e3HEa3nSsm28aCxxxMSmd
HSJP8o7JXL3444LXNpnz6QRaaDr4i+PtGeU655YsEkww0CBdE9vXsafixyI23Ts+kKcBlfI3tOvM
YrC2TIcZVZjzxp71RQwhiQzVmvelHM0byWF5GrRNW7folDxN0VRXcePPJ59ERH3VJg4lGUPCelfp
OsUa06Tf3YLgF2tgfAtPINDaPpBIvHmmH+rBZ0u4nP3kkmeGTV0ws6kX5Ox+diperWdmKh57UqdH
VczJq9X3BNWqVh/AZLkXSzs/FxyZExy2GlQt3uD90DI535acH0+j9MaawNJYXVmTGh+xdzQPdRcu
v5vEae6nuaPUbVtbPapJNQswv4HcENRiWbGBvqVZfZBJOVzHTKtv6A8qaxcQenwaKO3KTd5IBJFi
glxomvaSmQEshV95ycsyF/AN+6Zfo4lRtu/qpb8erLp8KSk1qeFdcxcxMn2BPB6ckAnkPsgNnp+K
DPi8aaZ5/CbHBBPyQsnyxjtPApgsNL+5ao6rXWvJfpvkEyV61LbpqWQufhPlFYnvNJ2xlBRTx/fn
xeG1l3qMm1iWB8OEyVa+FbnFjIa64y7wkuHc1XX4WOegIjZ+X9bAM2bpvOamGOxNEgwzgmMju6uZ
9vhDhIT58knPT4VjSUzg46KvRRwKbzOIkCw7NX+H6YUlNHmfB2+zXVa3Xenq28Dr3FtoI+n3sZgA
5vcYxffMFgGvZrgjYBim6qBFTsANG+8zA5j0xQGVUWErYsrMbtLmYIfcO7SksOvdKDzFSd0+zJR9
x0SZ9tdafx9s0wyE/wRnP2sIJjrlNmzEsY18xaDZXdbMZCCs+7JJ2mMSQgNrKx+HfKrL9CpIKObw
Ss+kCSlC6H66dMQJbdMYk9GqoAMAKJlcYNUT1Ypazevvss/NChgz6bbPivKTZsrBhTFnPGBBjJ1c
5seoVuFtAG/6LXKn4MJrsyjETkj6stZ3uYqmsHgO5iAhr1wNaBtee5uNxBM3bpjU31kyaBgRJMWO
Pg2slsWLlITqISGQj5qS8rnRoJvCeSr2SxSpmyT3exy9XpPcyLwes21BeOC6KbOGWHm1VuOaQgbU
Lc5dW9bvWRjbek/SCrVsaYOOeceSJ/VOUKXKLV5rpIplVEV6MWMQP2SrEpdUzvDg1ZH+7X4JdSGS
nd+my23dlMVJ5j17C1o/pLOz/IUG60voS0CF4oZ2x+WuHyy33wFvRRZcP285RHSzxTbTSbyWgOC/
G5TEvpXuIcb1UoJ3UDOiOn4lpzPrGA9S0siuoKO1KpIOUeKTGSN5L+siAhjTEohAdVmv6vTr2rbX
G5wYbrGBuctsIpSXAuOG+brkiRcM38eh5uqP1yqg8uLxo82b8dQhkKiY4NUmk46VMKxL+4d4GjI4
OWtBkX0VF81aZwiZdw9TmwCYsaw8+T59lSQrtxD3CDYhQE9d179bXpweHGY5d01eFbfso3NP0VeB
0621TjYZzLK2V/B/fhVDS5pQGMm1Rur/Ui7ZFHm9VuET6xEop/K1sgosQSxP96H6VGvlBRzRevTJ
J4PuDpIYBhc8oVxV4XMuR9YUzfkIjlHhS3cjVfoVJ54DTKgf5c3EA7pzISGfUhYinUDsodvVGJcA
lC3x81wwetwIUoW8vdhivu0cNg6EaoxI3MX2XcbsDDk0tq7tmTk2TDB1m6FaIlSVxU/jm+KSRF0K
uRWw6m1omoopcpuRH4Cr9q0qRX7th3m+ww1YfVYjq4Px1vFuy31vOaTtAm5YQB59hstgmJSVYzpf
i3pgqxzjoALf/ez9mLx4uHGckrUYeJRtBoFq6n6zQyj7nWU4TXy2EMHyzHR0bpqxv2OijzJbCX0a
ecY4hm2snRvBlHibxWP4FAnbyw6j6L2zRugDDjy7Z4+tGd/aaIEYZIlgMy5d97Msw4V5ULI8WTAB
7lLFE01ymNakBkpwYOFXBmpYt82bTJLlJvY4x42A1TZSa376tgQ/kqSsVBm9y5iL9OjPJnzghGQW
GgxhvcU52zikjtEscVsb9ZkWtSE6GvunZZLjqzOnZIaIhJrzkAgNgBXGPRZDaw3LDJgBE6J9L8zd
DYJEleZnVOICzWCMzLvqWgA8xJCJbudOiqahzfJL6vAzHf3lKsaZfm8lSMlKAetJILk/2gAehGax
Ez5X7f3KhGlv89QHA8QXZUg5PhO3YrthBHFHW/Rd5FDUtLOCDEhCLGkyRF9F1oazurhuImPu0tFZ
GdNYkPQUnwrmha9T00GgD2fVvU55StzWx0xbNKLbltjHDW4I8tmY80lLjEIvGNUdGB1rego1kG78
x2wC+z4JRfSuoqi/UejGEywExs+8SL+thTovrK7BYgkfdBnnwywtKM9F5xcbXG/jfdKxfD0nAnqz
pKa8BwQd3+CnWIfN8IPLDdBtoyD+JdPLkkzBTxOSsfAQAF+IJLK7TiYUBMe8CX5IobNbtIs7asHi
rnKC6gYZInxu4si7zHF+Xy9VcRLSZ+VFXBg4fXreMF79hC+b31tpSNtmsT5oy4SjvGZTTP6sVGIT
Ytdxr0gvQzGXWOXO2rNa6D9zHV9qq0t/2W2Sf4JY6X7T6Q9H3Az+G1JbwL6QYPjhsfYNFxg95+K6
tTomXaXPXRD2TwqE17ZjMHU38ms8qnyYXhLdhecs9OuXRkuPlXp9fa7jhCxaPTk4lCewI2XUVK+e
8R8nFbKzoypUDJwM+hYqges+uLYgPV8WaU++Y0qmOy9MpmwrV5sXqbI1SVvZyr1X3nTOZK2vVOs+
txFavpu7a2JX7AJFtqicOoXglOfVkWGxfeS7b38qR41ohVpcOUWDlNYTpRUeW33cvnOcnYSd8FhV
7GzmEV8mKLKKi4Eobm/320n9JU5QPoBHnn54msTIahSNvkdpyrB/II7B+p9wicwmYZiKiUCs8CER
nGFgh7vAJQsGPCxXvzJdqWdbBxbiJMOXq6XvLTSMSrofcY+YsLWtdL5h8Yr6oXi4oVtSwopBdCfJ
Pc1kCJDUVQ7/p9nPsYiJb/UOvUIMAeNoz2qG8wIX+yrGbX7JnLa6GaXfC5hzfnDCeOqvhNZFv6SD
11znDTj7XVLm7Sukwvhl8aP2rkabv+ucXDyoLFn8LdUoFoup6yMJZs35bKMV5FlkgqGKUSdlz+do
iQAFYlc35zgLmS0VOqchFygVlFxDyaEB4yLden6LzuVP3UtAVNDd2RMRcCw7cO7KZnnloZm+cwXJ
ijfuDJaY995/sndmuZFj2ZYdER3kZV8o1IeRtN4kU+/SD6GWfd9zTm8UNbFaVGTWkzw9w/H+MxAI
RIRDsobkvfecs/fa/a2si/waVFT7HEkDXKKKCBuv5RruRrpGRz/RJgKIKE3WWpRAIhjsyPYkrmTt
4tEHLjYzhXfgYM6IgKviiIiVxRBCDLfPWFtbs7Czu3IIbEAiwcABWSbVMCvBdpEuRZKAKkDdh3lX
zY65QFFbTohE8lVM510tASsRElmFTKuW1XOgKqIIN2ORh0hxZ/wM9CxDHybcnuEc/Q9ZeYfRiIcp
VCApzkLiBQ0ZQ3VaaCETnwaQGHolFhdFJe8oV+TujTEXSDeUMnHmQmdumS+hMOfPBpxbgPV4LAJe
3PA60wCYgay1N1yjZrPleZv02oky9FHbdibO2SlMxqcnC52KW40R4QWdmbn/6Vt87Vss+c1/07cg
ILaouuj5XxsXyw/+c9yv/qDiMUkJl9m/8cN8GfebP/A3WBaCfFmDivzFCWPxQ7bQbVW1VHPJU+cX
NsVntKv+A98KmeMGvArs7GRy/E+G/cso/6vk0WLwBoRY11Bk8i4+LclfRv023bJkmIlOiHf9rtm0
Wzq8aw5D2y/fzG+QAp+Gny8vhGgBmYFAtWigTxCLTOF7f6TVs07hECTcvJ9nJnShVj/IkW+aADA6
6ZCmlDJuzcDnNOE2W2XmeEMvY7joUk0/sLLZNwgHIi+vg3E/W0O5jzpkWrCNyJFUuMsdKrGipNlt
THdsfWXupqgvYd0FxdSv2CXg349G7yFMVJ1BRMB/2wi0lp611n2UZx1xbFFyAfqg2MkxpG6r9seL
MBmD81wn6XYmseNYoITfVGaUHWtZo3cgq3J5p3A6eimNtDgiek+JaAe8fm7MfrwRjLfXchqd4jrP
cka5LVTRLpH01JkGC8NFVxN95vXgiDdzr9g0UVR/hAo7Wg+V7+eEhlGOyk4TlSXA9UI/sm2QelEl
3YaDAv4+Nba6O/XT9ScnU8tZORXpxWItxH6nBo62WAVztlbGQLKPgxCBYtK5KNbi3rX8NNCOBtBA
ZvRdaCAAADom7RopKAavkZrxrH16FaVP32KyWBiLxcwY+l1w5XM0PhrR4nOkU5KQMObzXpexqpkU
zkQoB9BJROu7cWxxgXJGSIpLpgoOI8v8p13nnRfVVYdIttf2XTNNkRMIWVvR9XKjpH2zTHjIMvD0
C0gVCvqSIAA44yuB8cH9XN2rWSMqDN46rQt8mie7CrUrjP9MAY2+BkYz5hJAqzJqLgbTyK7UsUNd
Wlr2Decv2QW8cejNMLmOMnU60LbhNCGLMr2SdHVAvil1/c3cWBd+HttvZShZhy42o0vaeYQxtPp0
NZh5fAuvRLme+tk/mzh+Yi+B6iGvRmbMlOqF5r8oalhcxqopf9Rjmj43WSBwr/id8mbVNkYSBsIn
VH7jjiQ88kVkS49wKwUwyUqobRig0Z0MEHKL4Kz6pYAaRNG75lCFXrUWermBoj4zvEtNGgZ82/Vu
WuY7SwhXsO8N377tVNrzU6nDZRFIlNexbtIHKWbUG8Q3FHm0K2uZT2wCp5128dBg1OKuiq9FqDJA
Id4N9nMQN0eQvf3sRbBYjuqYpKlrMgPBs8z8H1Npgz54wURW+yatlFueduhQpDB/mEU9YhPAFcGJ
JiRfu7b9nzQvjFdVans2qCFxrSLwNygBmCD6SWmvLGPE/tXlVCayX9+lgGmZMcuA8uZylG/QWULQ
52fyc5tV2Zk537RW68J/ss18vkMnZe8U1TfBkQ1UB6uYugBLQVHtfX4//dGGrJFNOmjNtRbJRmK4
ERFazBhbIrviXpKvam78lQyJ6bqpmcRbbT5uR0EEgeWX0bpjgLtN0/4R3ofFa9jmnrlOtvULtD2M
lvxb25YQWuudvNdggO0k3MTYeuroSMcVjHZl506VhSFdLOuxLKz0qbQrbRdbUueQXHNZVwWcGSsM
jznvZqVWUC8Z3PRrybABpPgkCZC1UOuYjjp9WrU4Cp08tPlompJrt1mbEhRSiJCM5rlU9Gtq/Lec
FkHhaAyK9yl+/T1pMCD5SHL4aGzUr6miNvc2Zx+SkYZgb7UoxSkLCcnslCy+FXmYXxCBk3QIvKU2
WmPC6FfaaJMvqA0N1op0TlRIVShqziIZpi2dU/Mh1o11rvlQrcq0tO5aXDo/p8CIH6y8T+d1xzIw
efEkdVQMdBMs2IDCBYknQxqVNiqd8nxFf+yqQFRJia1004rHjilnkpFjISXiZ9ybd5MK8ijtURqA
rhy7UGrXXZJmvgN6fGlo0lDBDEVHXYavEPgz9abKkI+obljT7lizbkqoVLxBnfUHRtXr1uqsxwG3
wuQEgVzcB2lKWzVtrPJdlzrTLdp5vBdLvBKk65e8MLdq3eT2OpOt0g27PtwaWXGTVEzmxwpq+zAH
C4kpt3aW3m6lCDeZO1uGfYJ7F51UPwwvAOGHmzKsspdYVcqDb4AfUvUS4hGK2xvb/+xAAoDYILOT
14ER6INbqlnm8hsl9M4FhY1ulKdIyW5HO80Gx0ZRegCQVGzUIIk4QwfSB/iTeD/UKOTzqjkWVlFt
Q5zbr3muEFyh29EhSqU3MBOPeVW0rlblrVfCTfZmEaunxNC0jzCfYLXmnL8XYfF2jMx5bRltseur
WTvAzmp2Rpwmro+O1hlUs99YumJ8DAPxCgjiyXi148VN3vcysXDy6MM76NJjPde1M+QW2N2iq0lg
FSX51HNwFXMfOwG9WC+sQJmSy3hIBbR9ipUIf5gJy4Q7eZ3CWMXVpcVEbES3URvdF1VvuoLYvpUm
WtAn0mWctC1DWdGcwpypZxqxNDPVc/MkQM7VBTQUNOxX8JtX7B0WF5dgriY0MC1K0rWNlp0/LMWO
mxxRWdEiLTH6VSoNt8WQbUCEPeZLIk9s1QgljdkhgICkDva2i5DhilOmzI4rn+GQLHuhJV7jzk8O
NLLESuqm57FE6bzku65arb2f5/m2M5g9ki2/jbOS8MgKS1kecugZreaSXFdGLEF1jbAIs7CFbEkK
pucsjVovtZXXcSqu+yAQR6in2SqydXrn1q0O024ngzJ3qjIe+KcvNA+SluKJyR6u26Sg4smtuHDy
vL6yFuCZESY0gBkpOBb9gULXk3tdLeZdG8xAMyvEjxgw3ylUZIbSfu/EBDUBrxhujCieHarNn7pi
So6tGbqbNIV9RH9ISyTHH6hXUXtd1URdqiXb4jAkd8HgZ46cGE9WFL62Sv2OD+YFtVt0kMmQIp4k
2NtKe1OPrcB7rc9XCpFpe8E3ZjO6IvOo9+VEXuWmnd/5RdtQicK6lKeWhtmsEr5OddhjB20qiv+8
fMutyT/QPwCpNjG4knWp2eHXqzfI0ElEVzGrOrTt2ocgCmp69XJx0tWkIhkRh3iqjGSUm0D+CEs4
ULRzX9PfjnHz6UN8OUGEIGansdg3ytDAYmgFpLZUnwFRwDf8B3gIS24UIVKtcsMR5FV0We5NYpmq
x+3zPNDiHGL9Kp+ZRMX8Xz+yj3LQoFYywxu4Ggw0plw9BToZGFHXmbseCdBeRNMdJsUJaDt6iLmm
Qm06qbrxU1JAyAjs9mWU1LtgMOpDPRLslCNZ2EHjoN/V1fk6RK2+VZkbrLJafULRBW7TVMC+Qe90
jVHV9kUEegGWCJuR2em8RxgziaVWZ0Ue1VViVBNWZXLlA7MXzxBYCNniRKgCsSWfS55ia5cumV2G
qk6vxmeQl94Ps0S7STcvjJLDerdkfqnEd2KCIpYpG4rwNCWafOF/xoQBpkl3MG2Yy2iIFU4c43sn
WrLFIKFiTfwMHDMU8lelJYUsqIQ5IFMlm4zcSaLTKiM5SFNBq2JaUsykgTwz/I9kKUQxIWfRwLps
prK1860lAy0lDU1HbPOGDlAw7+u7x64kNc2XrPFWLElqSQwTIGLU+NoUw3wZLLFrdqw3Z8gq5XGU
E4FWprD1o7pEtWmiaj/igLLMyYsINVxPqJuN+PMNYIm+Ya4znyV7CX/zh2bTLIFwoBQw3nDSvqLj
kHjmVMQbnDe2x2FyutORqV3kNXCTZomaA8HTeQxt4HVWLVF0AbFrF+iYs92QE1QnJAlR9BJeVxgz
6hSiAtdM0TjP/5Vy1wa6o35m36lmlak0dYjE88WSjhcYRfwzm9iZHbYZe5d+JukRBtWeAYOTppGY
cnqFdI/qJ0nXdpTNa98auz2i8G5jGi0Rb8vag6bXktcShnZ+8xLrlywBf3PWq1cV48nNZ08uiZEe
irK6LoOhuunmqH6VdPICa87o8k6WC/OpiQWH0H4o9LdgqoeDsYQOYtmS37MhI4mw44kA9/aZUDj7
y/ggZ7+/TrTBWnNnTBcDKUMVFUeRv0aN2lwE1PKcDIAVFysdmSw+a6t/iQs74ihDGOqutJKlyrFo
rpRjdcorDoYe+uniPLGR4ECtkeW1I9X2qtZCksvQSSHyIvP97JsTvg9Vsz4EghpO94UC4CYVAxpx
msqSQ8NKAUclE5GEUBNbcAdIyR2jSYBzHNqTGEr5IR953FmlQ/mqagihg+sUFgcxUdCkoFkW36tI
6UesErPQ1qPozMfJIlxLM7baNOCq6/hc71NcRmTDdOPt35f63zsKFPqWxTdk4MhUoObSGf5e6COJ
IqKLm5OOgvUJ9evWw1Fs4798t6/j/wrei990FP6VHmgR3oKokMaagqFiaZ58FVx0PLfxiA/KM4yS
KaE2k7qNatwJ/Irdy1yGdVI7MSAPAV77lbWBGpV5Q2QJtzMptf7+U9PF+d7e4N0Q9S0YxC39DWux
VHzpo+SJPyLK1Xk3tCMXre7DDOkNXlYpoHPo7YnHZEJeXMeHv3/h716Nz68bN63N164teha4KN9e
eO5k4fs1xr9mvMwWqDwn9r9/BSh2v/lsmkz3SoCn48v+/hJDHY3I18LEkzfGvu48Arw3CCU25FrW
G+s/DqLor56iwNfDTfrvG4rXUfNMxNnbt4biP37qn91E/Qe6II2OovV5Hf4pgTJ+YI3WNW5AgXHZ
NnidfzB19B/wBGXVtmzMPFzExfT8j06i9sNYmoi2De/dtnTu2f/zv789f80v//0VGqpbywP3vZWI
c5B2Pn/bGh3FX9zTdolLm0Q8mZCr7Iw4qDozvTJo1kmnLpVHJC71WzFFqTtBUF0HvQA9vbTCU81/
iOsQDift+Fq1JFdfDvp6tDiAdANyMupk2+7v5AB2uZHD7TTTlMMIhPBINwevzZcQoQUcEHixBU8k
twOvbcPRxTNurmDszA9BwGzCgPwAPSut3GFEOihnE0kcddftCgUGntDoPIjaegU60XnUR0iP0yVz
BwwCUwqYZEAPL6IhNL24FLWrLSnZBikYqzkl30XXo+tBDU64MvAaDOrzlAaKE6jxh52gcQ+U/FAN
qg2oHBhBzhCLjtGHHfMuzbEkACpQL7MxbN1en01I3ZZT8cbpZ2a3QwZSWW9vqDaIoIqfxtjeG4sv
FcufO4P8NXrzOg6Co9G0a71Pr2dh3gUIc+CYG6qLHtzwkiAwyMWjIA0QUxL/TbcGEW6/7M0WA8z8
ydfYGUQYoY6pzy2XQ4JqPoa2jWYGZh7ZC+RByddNE5tkyl3P8XwtLdlsCwFaKMEuDjITRbaxGSQE
Y7FCaEnqoS7w0LXZF0JtjO1Eu8IB4/uKtgLDtGR+RDHndrskgygz22dsPRuwUm9dg0rOH8DeFjaJ
YkBjJLyzAbM+plvDh11gm/YJsTQ6u/eyLBi3YJou0kL1vXhgrCciKjuFkC6Gm7NLWaox15tPoYVA
oBPinYOB5Q5ENUY15U4ZTh8ge+9Ew80oZ/KBPHplE+Mcw/CAGRgUcmxWR9gzj2zf+6ZqwHAE0P8J
oQekEztaPWirokq2hkL0ZRRZ1EzBs2ypjsWk39Kpn/zU71wtJpE2JeWFck+E2xkz/372C2xQ5XDs
o+ncVBoe3ZoZb6nILSEA05M9R7mbdEjBhEE8fczRpOu1bSQ3lRtKxU/qMWmvVoU4mRCbljrwKvBN
wpllMMlo3AhUbFy5IpS1o3W2UgZkvLGBsCwxRtiiFrKvptv5YT2uSYFyR8m+teZ6l1vzRkLhTjfg
AkOsV1bDAxwYZZ2Nzij8q8HGijrnVYRChsoczBZzaavfltGILYClak2e6kqWNG6QjlwMyxpotfvk
4pF71pOAMJ99tTwHpVpzzzCiSsyErbPaarXdba1ofkvpWSDWDg7gEmBtoT4fOw5Y812i4v1ivupN
XRascLcHtKHmwUUbiiM+VbdlqZQvLJWopmVtV8TEEDBjaVaGDYI35HDljmW/0TK/crSY9rto5mxN
/BpVLhQ5DwzX7AZNV9wmtvkKXPVMl/SoIBzZNBLnrhle/Bq95K0ap+i6C3haqSQcc5yfqSzuAZOS
PDsRhkLX7r2E10BN1Z4p54ezZM4PtRKKXTuZ17iuZ4fjdbUCz45Gg+QNl8gkUi3tggBRX4McaIcj
OXfNNkUVtDI69TVTEfSn8E80K94HibgVc7wZ4szDEkaDq6JJQulGsg2Um0iisicOxp+VpzJt6pWk
MnBeTeGZ9E6anXTFj7zr25jG9QZn3rgyNSQmIDufMqPAf8AYONfz1okqAs/Dgf5yTybJ2IC7wsdQ
I6AxURr5jF+x/iEXpAD2EqqZlSX3BIXKFt79QbsPyqxbB6woGzSY6L1UIEaxad5CYs9ugEfi2jEx
Zvgz3dye3PGx1/IrfUru7BKumJ5iFatABpxxyU+txwRfPKU5HRR9ILocR1vpqcxLQZ1aTp/EAT0J
886s+o8BxxPT8pxAg/420UqCOEb1RWkbzcXy/hwa3aZEq+vi5gBi8zqRKKaP6Uc0DdvJki418ERo
KZBIhWOW7DPkKzjTyMad5SI/4hPAwUai6VHKq/oqINuCjYYUdqGRFLtqlKZ60dqq9lRkUC5Sdeke
cEh3kScgQUq0h04I0N6pBRP3QSnWWc/ZYGkft3SID2LAw9dFg0Tmlg43ughguKsW2aB95ZiVcc80
UaVYS2vHzKJHpQmvJAMw+qToR7OPqt2EVMvRCu1xyJFOmgKpYGy9z/h/mBTb/VbTs/eahERi74y1
qZgPs6nfpYa5t7Uy8GyZ6jEbK51K1/+YJfhOyUz6kShov2ZmzzNAuy8a10rNf3SNjZuIVEiSw0tt
peisI4y+Y0/R8sgllvua+KpT2MkPJWgOWu25Sl9B2iq+vxN6Q1TSdN0D+O90hfndILtyh/i0MXqU
LyOJWAFR9nWHUoXkRM7gEHyXcGe8TxPiFegT3YSoznprS+T69IZ/ApADOlkVZ8FCvgq0gry7QSFN
FLKuy0IPo6FLr7KQiEtZfooj8RIPyvVYkyTDQUoiwtF8AlbV7BpV3UdpnsCuzwm2TquHiikgQZTE
vImoY/0VP/Mgvy/6kOFiMcbongxiAXhkGLe4GlLK2uzObZNsYQxcFLa2Q2yDmDvehxwUjIRAUcyb
eDfPdQTQgSDvc2lrlz5u37SNsMrEl6Vu7rlJ2TZ6BES8/wbpVZudKUrp7UekVCp1u0sJVoJTdejI
UAVuui4jfy8XzQXSR6dVtfsQXVaBQiRvp31hTrSg8h3aVAxXRGqp8aYj2cbS6cHX3Y2q44LzEa1U
XXpWjJQGF2Qq0Q838azt+9S6bIGVrMYwPudFa7rptIgqkY1hGGmaVR1au1wP3ujvQB2MUdS0dISs
ivNSLp2CQY1doUYdVbj1FoRIvnvNR8CnmW5Pp4tck+xEpGXrdbP2JvnaU4QBlgoqISIoLYgolTjM
9aRd0KxXk/Xncfs/YE9YTkLRFvvDv68+2Kb+73/1z9/46f//x/5Zfqg/TJwWtk4pATaTg/5XdoFi
I2PQaOSC6P5ULPyjBFHkH5YM9ImyxBSG/unR+EcJYvzAnoFnQlZAfnKolf9HBHVrKXa/liCm8Wm/
0GV6EMDcF8DU1ypc7XutGbo29So1uhw1iwlK/4r/aAuHjpDfWT1PJX1yXSYwzd4qoDSJperBjHMu
AoTOQbMbwOPAjMt50OmXrYSO5L3FJjsWeyayq5gRLFC8FUwqNjc8jEQ5jCybk8309VSwK2qA4hIW
n4lOE5I8q7yP/Bg+0rJkdWu5rk+5ZFzaEcTmoL+qUQdLtgeKBqsAqsfpIKRtDyGBycOoI+nSV9G8
C8lq1ht7K+vBroNZx6RnVSnWxTQ8TPbRUo+JSEmehypcBg6fFe4OB8mS3WRyO9ReJUAY3XAVS7/R
1csptl3wKnX91jeXzNRW1ZAShv6HxsQvDRpdXy4GpDVD5i9uCHtpK3xpiWAcbQsEjpmnbdod7cJ4
bbmNK23se/8Fb+ofuhRiKS//+9ovjRCNAhsbkC3LlMiwwL69XNxbSTuNXPsln+XYzFv/Wf3J+tPc
FfHKPOj+If4AqqJssneNQYLuMv2QHNQCXx6a818v+LUO/v37+BTn2CBBMQR9fx8cHWhkIndDXh2t
FOTNGbeTkb4zW1kxfs/9nV7tYeyTxvjoF0Rv54esvoJByvlsPQwVMWuKU0FcrNvLv39rC3Tkl69I
NzRBe4pUjUV2tFTwX65IhcUONYOUehlZkXVY7XqmLib5aprb5qespMZZdcalRgRyv8aGDCDrpwlF
X0kNNxEeCoo/XDT1Xy8a70jF0YUokc3111iOkkmoxjqeergSd4v3pZ0ED8JNoEdHszMvCzIkpYli
EI95nz41ysHnCNuBCmFqT7XT7LA70/MM5OdK+QCI86FlqavPO111DY7JDLlXSChJgAzOIMFXcpUf
2+pP6iYhfvfF/vfH0H655nG/rDo1XyyjPFnyNI8TrjOjIHR9os68xPNd0wnTm9ErXEI0Od2fiLnf
Ysf5wxX+0xtZ/vzLFZ45LYd9FgCiG1xQtGvfbbFtr6rj5GZu6Fl/er3F1fb9oeP6aTJaEaZAFo2m
769XF6OVGkGYeSyha+YfXrIFU3o2vWLHSHFFVWDu/v4j/ibJ5ftL/vJdG0Y3BDV8Wa/xBm+8rRxS
e51ddEjdbGM7HK884wDh3kVqGbndn57u335gA3o12Tis/exX375gWBlNlGZ8YFwOneRNyY3BWM8f
XGSjbsMCF13BjevtZ7TjmATUChu9W0maAwjakZoacMCew3wCFEcGNxEjz3WbcqPGf7VRv7Xnvi1D
3/2Iy3KoG3SikaFq9ARhA31/o/bY9cixC1bfJnIxB61AtwKgDy8GqTgYDTZwjYdbrjfY7x177A8G
VGZ5rBPg6plnZxhko6XWrG/qhogjAyI8WhcDqqBWdvtKJmcqRfMxXg6afQjz5Pz3lxkO2G9uLTr7
zClUVgi6mt8/AMavMtaDPEN6IDatzhRBecY09ZBo6fViDW6CbB8z9AOcsE9rePHm6AbAEefqKrfz
25EAUzFUntnmm6kDVctmLU+QSK2TRpt8zI95bZ/yemfi3eqrx4gsXLtLALD0/AmFYzO7ad1g1gP7
19809Y1PVnqvPAFLBORIvrdCL4/FEZ6JU9QIFTOiXbvnVos2fv8i0hcpvxqS+I2PsGkNBm9jehlm
7WH015B9nTm8aIPHcLo04al2ZcjmTKIpHciBsnMee7AHM+6Zdtv2xlVf9OuIfgUGch+bltr4G2w5
npxZ6zYNXDWVdwNUNm0qPODUTjG/zzBt1TdLlJeZUV/ooUnx18I1brO9xLUURp66AVZR9tJD3PMZ
40Tf9ji2RJbuoYXdLRnkzN7vZeQ3q7ADW6BOwU6XMgdBuJOE4VslDEerQAJiHN+Qab0N4CK1Y7q4
Rdc9qjwyJ4ntrJ2sUnYBMN6C7qMvKdsqz0lEDP+0Fv3phll2vy9rX5jjqET6sywMgJGjLQHcTrsS
rxmCApcHjyX5D/focpz8dfUzhKGyqS7eY/mXZ8xEpoU+qyE32e1dss3dYH8bnNhtnMdiTczjH3bL
3wxidBMoCxhKhJA8Mb88EnPW6QhC/dRb4J6SvYNeGcdE4pTvdUOkzT5E+S6wDjMy/MMn/c2+YnK0
XkTHrCmG9cu+QrZcnbczGxxrHmeGSl5hUDCyQzR7o+4hf9Sf8oYWVfRXRfZvlzGknL+5rKaCDJqD
gIZueAGffb2sqg+XnkaT5lrT5US4iVLqAQREgbD0U2MqIVEsnKQbOsSnZiMmi0jX8IXmeHKf9wZS
Fr+NAxQPaUOPx9YfNbuXT/gd3C6WAUJ0rTm8mUv4B+AE1Zs+E0HSTK739hITMjFrqEgAlk368CY5
IvNnpkj3mS8S6H28NoslZKTBQ8Nz0YYsTcqYI6xI6+V/hy1BRb4SkftXM27IQJg80AynAdcugQLK
IPwDDC0eI18dWi+oSuVJpEF/WaBdpANKnwlPBpTuC8wYjK01ccZTQvHgEwFFqo49npENRC/9lA/Y
MfKZMGIAbjJIMUJCTGGWK5koGNCpc6k/WvQQ9ugjR9Q8ZDffScpEnzaTpfZRycbuw+g7j2hl261g
Q23ghiUfaiVFDJezccsLcooB64YoSNjRhZU2zR0cS/NqNFNwK4NWohpRosfIyMGK5FJyNflsi75A
MiqwH7s1/q0WjDbzmUoGZUnJlQUIhOfpQoqKdh2A7sEbizSGYg099poMoHwmFjkas/WsGBbWNYUJ
JLj65if7QsOhpqhBWiWz2nimHho7RD/6PqoEi52EsojAZXtw1UgNwpVq1OYbJhLV4SHSruvR9C9p
xgBuw3H4ZqqNtLHapDyKzGhrumezfeF3EXIrZhccjOHRnlK9eVfxxiO+xVWPOCcNx598DXRsJ0Sa
NKCTQrosoIXt2rybvKwhYbOw1PzKnpryHi1GtQTA+NZjqyWGhWdM0++AVHfNepgUAgH9VO34nhqz
2vl+NVxKlTIAaIcudsF9z9m37zGG74kUyip8/+DkEbkjiAy0vHgwqs48CE1TyT3MWfZYnRBzW1m9
qB47x1YXKremJ4QYSlalX1nFMND9U+H8KlanUgcE2U3SVPnbPPkD47I+fc6YXt8qcz89zlhMPmbw
mhx+hjFZ661PcndlILKLxLAta+ReUN4cRS7XsmTc9JN/iktCs4sBxma/86PmNonsdWUYy05tXSB+
v2pTdnaaBQyABHOPIKIHlOTmwQIihvOJViP8HmBRDUm76TbUbf4FU2RCXLrsrzGNJW4swcgBV0zw
ORllXaF5KVGwqEPx+74q5ktfVvgrezqPwBDWudlc1ZjD3cHqNk0Wg+LP5regHce9sIaHhvRMROQA
xkNo4fF8EEwy0cYYABXm8rlDuQvTgGwNsDbCmTPNyfLhsWrnjwZ1ET54xWNE+Z6rYl03wS2qxMpj
gE4qrXRTxiYdwXrZEWGxLjY4E6S7QumPw9nBUOm1PvAbn2lCUVCfNtu5BDjndzGJ3xWYB6HEG8Yn
aBL1BsmQZ7cZRLx4jQzIVYq4h9EYrBsAdRwgCDST/Uc7058TgFrm0hksQ/tgEj2SZeE7+V8HaBs/
7YZDXh6ySkiM80crY1wmbQDnkhY8hZueEVeR0pwrLfonkBQn/gH8i156z8A1PxM75CCQj/XSEdxn
mmBJeU0Sjkc8MrkwyVoc7jUoL3UqnDS03FIaLpUlFBodaPc8mu3I/MNfNzTeKdEW7RjBnGNHxmev
u3khe60meyOzIEFsRNX0eP8q7r/ACSS0W+1L2l4b6q2Omt820oOZPmiS8W5NZ2G/tsx1QP2dal1e
GyK4k4bJU/j1ShgdyM5zWqO7An+/FnSnk2AbfKZr2twQ3XXVtqchyV7HgZFy6NM9fwgrzmXGugPK
ESrnBV4WKR+DdIIf7MQYVjuD3HpQHYTGq43waj6UUV8tDeMBnP5sHMz2wye5vcIJwsTlIWEyRErH
Nuxe2C9Wo2Jcp+N+jN+1+kg7dBcNUK6SC5IV1mFpHRd3fcwHIX/dBQtoYnDAHu9NVrYzREu3ntml
jsAWCSD2i2ROET/jEY5LRJ0anrItVhD2JE9IyZHQaWT709o2+3Vi1XCmi/vZvpVHwjJy2uuv2XTo
c6CMOkacySD5qcIeSfPLvmmI1h1MHkblSaomVwM1ppTpBY7oTVHMDJxTh9pChsAxThLZ2h33p7oz
gkPQhymCpPHIKJEsbOBTTXI3JYGDlfJAutiG9fEmwDlDdfUkKeuewJCk+dAzgV4A3zIDtRlyrpmT
61HrxcH3yYFqmMcZuI/DeOGFx+k+Lfjjyq+32CwuSpyTUSpebQUqeqJ9pED/VEELiO9qCWtNgpyM
AnWnZ8U+JAEwINWPyF5HKbeg+I7GMmRMcvvZn0j0hv7ddJdVTML8pouPEQbZWL9PQmWdEmU+geM1
MEYG13MfXVXSMa5pd6Ey0gnjRj14bPPqUkJR2rAfdjkn8KyK21WAIHwSuxRRrlpEByAyp5npSDsy
MS6baytBUBpE2QdEECY1Fi2F/BJbhkfM90axGX8O6PK0BKyv0O9y/DvaRijnWIQXGud7OYqe9bk/
qHZ/lKpdYivw55jbmrEqQC28xajsFVK81k1lkirmbyUldgKSn1OubBNlzJYYzOY1vKX22CMmdsqy
3kz50fYv4Jm7IDdOU4aNlxnf9AIn4gRWGWiySX5j68xtfinN6qqKvIjfVVH9hIDuhjuDD64Vxg7n
EPFexkEh57vVrU0QS4/Mb4iM1vXLGN/CqlaRWpjZpZyFbqLouG1wVTTpXRc3t0WlnPLgFp+zZwzo
GJsAbkXmYeOg1EXGl9jSqSjVn8BO6b4pxHUHq0WWbsXyoZeidaMgMZFVL58bTCb9MTHqzUgwLK7v
h5RcZagJHn6tYmOlw67kwIJA4SCXbLq+4ERpbZVwN4tkrZQ3cL3Ic2HoBamkXRq5PD3YrjGgxqe4
2FfJpfX/2DuT7ciRK4n+S+9RB/OwjTmCwXlMbnBIJhPz5IADDnx9Xw+ppFJJ6j7aa6FNlZJSZkYA
79kzu8Z3epinO9kpFrZlg+txR2T1ZPbjZgrKc0O6IM7jdTbCfqeu52C31KAF0QNewdvaefDhh5d4
hVdd1NLcYX414GWd/nHi1+WUJZM6XzdZe+dWXKbWyH+PrlWc+DfHMJm3Qpg/AAMcgrxYjTAnbOup
EcHzgKl1XeO/xByRflPoQ5LDm85Wb6W7OfCuaRg5VpOz671w5S3+KyXU+3jggMgJR463PSMuzwSv
fbED8qwo33Y93USgy/NRfLa0MvG+YhAp5abBeEef8NEUzs4gPxyq7NFX6U0adTcwTpnpc/MQKecU
5R+LyJ6dWveYDvYHKaazs9T5Lu3zt7Io4N+pgzFGz551gwBooFb2fCuES2Uoeo9w7zIkzBZOA0zW
XRBb141BNVURHlM1U2/qr1sAwwDUuEE9ON45tZ9dhPm++rGQXek8/3Ox3/z45Kr6nlv5a4t/Gwbw
+xC9qkR+hr2vPzcffU6iFyu0Ncp7kiEp72/SyE3xXEH+XKlYPWWtBdYv6Qke1t+TYX4tE1z33Iy/
5648J3b7yKDzQ5kv1twTr/+K4vDkAerHYrT3qvLFn+xjZ1HIIALQReVLP2W87TeJesgsQ3dTkY4q
tlV0VWQ/reYlVyFvgmbLQSHuI86dyWs6tZvKPYORhBQEqp513mesqSFUGQXfIrvcWRQW1e1w7ovh
3CXFETDFdgz5RIXFtVV9Syq1sRu8FX68jfDLK2lzB+bS3sunekgRJ8LbjlqYqAvXJHzWqK9nN67u
G0s8CN+6JZjCZyINTrAGMLmWwzmf3NdZ4SGqF2PtTURiXN/KduE02cXN1FDXh12zk1SvmVX3RaGs
RW19O/CI8YI0v5bEWq7D3PAYh9zKPE0G01ZRYs8HOFXhQoC7hK+8mT89kfc/qROxvZWPH5XXIV1r
ZLwrc210zGthtFifvbQ5vHBafq280VgTGXHvMyeCKhVl9SHGJHun+qC8Kk3W2mW26AgHvjvvg1hw
rMyV+8myV5w4vkOZZDFQcCJq4h9xCldJeQKMfVpFJOJ7k1xMknbngnj4LRxvfEW8fUerWg5OWjJJ
hIVJUWJf+JqPYGTlu8038Qkn9/BNL5m8q2bqGMAXQefH2TD4a2ptonvGKohPg6t2hOD7x9HzknvY
aew8Og6/tqZ+eQcohaouIiM9tp1hPsmgsT6KQizfCYzL3G3oF6G4Qm26mo7sled3n16cNcRWFrCw
o4AiaFROv2NCHT4dO24+G9l3z03AXIyrumy/zTpbaFkjA9WP04MzWakFgMqIcq7pvYdFwK83ATVh
xT6eBoCziWt2nzINgG4GBkEZUflrnHjJFQ8C/9qvE+PaMA3EL9kb9SHCXx6tBIaE3dCP9XoBgmut
rJqy4QUQITd4VXFecTN7n3gVYTTY1wNddkn6w7PcT/w02a4zUm0XXKobkZTuAznQhnlTvXLa738C
SuQKZE2GsTHBUT9g/I43IrbU2U5gBvjRUvyg6yTb83KOjj71Du9uW4uvrorig6Iafp8shTqTccXC
MHsd1bYMQyUODIZZmj/APl6yl4OOYUodyOymOTmpS0rT1IFN+5Ld9P6S4/SSbk8KinSnM8Xg0mIy
eKsoGa8LHQEFskEaFKh3/x210c7VOdHeyXRk9BIfldzhGbbs6qbnoog06nuIkW56FJfcKa1mxYfh
CfNXmjm8nS8B1VYjyRAa1QgpdtyODQWm2DkAhygdbk2mIHtKBgKvROFn/rcJwTY6DpvipPkSw/NM
SHbSadn4Epw1M6sE0i59PQWQrKXMN3zQq10UO8W3q0O4GIXq+8Xs+5uBaPWTd0nr2pfkruBGeoWt
vuQSWiEhCsezOmLWffcS6eRvJzqz0FSUtgc479RHAkvtfV4Jez1cIsQYF9xT5pjyhr8Kue111hg3
1P+j/P2rgw9UZ1R2yoocx/uzHsbL0phZDPGTr8cNDdH9zTsPTne7HOorwNtq3R3tzbrYIHG4V+t2
//9Jj94/Hc4iGyEw0CgADmi4eP9RFQtLAR51Rh0PrE3dmqsccjdI2/w9zj/rmTYVeDWkK5CJ1zPE
sqUl0hzcsrIGhOvtXG1HY8cz0emuq14DNV9Q0gvb3DpJR7vcw+Kx4ebZ0aGpGtmK+8S8bqbXxr/N
GIpt93poQHfA8LKd46xeCupz5bK3eeA7xUtbbofsbjGs65we4zx+yfOvix75X6PG//y1gRUl+d87
Nday/pnVH9WH+Pr4Z/aEtuf/3a5B4Rb0CVOL1IH1R/aE+xs3eZsCVi/y/+wYD2mRx99BDRbZCj7f
f3OMY/+wI+ZO0BQeNxmOYP+JZdx1tED+dwHd4wwdYfvgxuMGLqrjn1MTyp0sJ6OKYJM68h50U3u3
qHp8wrrNujJZ9mtaQXZesbThbWghaJebwWsxzzWeSl/pIixPC5i090XF09fUzyrZmTF0gFXW1oVL
6rd0j8kS2NQF+kS7F5XzSC3qiglMGg95mqit5XR8qEPiRVZCWV/JWYvoSuBLsfKNASuF1SptEOmW
YEdfO8pZU1ZvIcTca3rnMJ7nmT+fAzZqN2+rZ1oJzW03ZtjEYHYeEpy7xzqIiVdl0bATlg/sxswK
8xCGZXbKtELRCOfoCr94AJ+j22iS8UZZc7lX8VzcM/0G10NLjtmlt53Kyykhx8rrajWXYbVNo5JE
cO/RKj6kAVYRDlIIflSdGsZIC0UW7gggYwKZlMW3nEitX9GfMyssLMLtx88qHqrrTvFgaAa//tkA
b9rKOk4fjXpuaOOxo+QOcliC+uUA7NDXp0V1TCQBDx3kc4khnogfnkNz449GuiEZlr+DCyrPWHNV
wbw1cQ2C+fu01Nx9qj5wX9sSecnDo5yA9Y7inyZD2DaEPnemz1G9tsOU1TjnrZ4ATeo1D0ssqaQY
FzNajwS5znWfeo9V2MzY4esZL5nldTfw39prtyvabaOG9FZMGXtT0/cOCekuPodppzajE/j3laQv
g+emF94V+WSeoBgML8mAKMoc6lwPIyN5jGh4DlEz3+kYqtmH8FrnvIebiLSmT4nAOihsdTPjwi2K
6NQaCst1rIFS+doeHOjEsg/SHd647ZKSL+wSU9w5KgVobVkugL0SKyde49gbPzxkCTdV4maGVUfA
Dta+hnGp+qlpQc6ue5ZCPjm1VPiKeSHQ1q7wWXZxHj13y2J8BHE1PsemwmhJIC3bNHPLW6iT8f1Q
pC0Gd9+l1raFZvMZYgyqN3iN7Xg714o4Qpcvo8C6F7o4FaaRlrqcWKl9aKkHgpHsXTuNjQzrVyAq
b+mJT+wA2L3cL928nELPGJttELDI9MYQnQfAImhISwBDxnJLJvaGtSyMOeCs3ExUr/HsqYd+XoB/
GZkXsQ0xuOg6lBUNKfHtqNB2V3iiki8Qk6iGXTaLDXl1dW7glnLZBJS2Kwtq7nrfg5vVxOJxoTgg
2SbMozJI41+jV7HzuOYYBWszSuNoVUgxvnjhWLxEfBVvYWBuoqIcDm6ZylMm5C9hQkBYRRTC/GqC
YMHwjf65CuBm7tml43RjszlEm8KMii+IDdGRwHSMKOyOe3C8Yt9pvmgytOKpRLq5qask2MUyaj/r
qMvlGsULlkjaD++u3/jvQxbb28AtoN4LST+HnA3/Bus4Hq1cyQb1ul2uKx5bpyiYkPnK0lFXUxvx
cWWqp9cTQmFTR/M1TPDkTLCBdGxBxruTOdQ6oWYycICuH3kClPsymwdzBUC/ufeKKTqBBi7SLRWF
3i34t/Fnl5rBqXA84WJKEeEr9S4OvQ52jKUsxQRa+D308L6b7uzYzGtMZaYB1aGcH9wx8w952Vev
JOShUtSmU5xLiF7ZgIAtRzFYfKHA+27UYI5PqhvSCq814RYmxOVIR0y/tVmL7lS6DLTbcMQwgqq5
KmQ9rVuSRI+2MwjJVNKZj6NwepIxdfKOvVXihaMNdxwUEaKuNPsb6OPVS6DhOSt6gOIn7t6kn7Gj
Go9diBBjw1fc2G0m38q6YQvGJz5dzWkZ/CCVajubXLCnlXwCXyQslGSV+k5/jCtUawpjbmvVudeJ
3cnzqDHOUZjx+Y/UhCDsZC6mZc8rKW9QQBqL0btOEoV+V1BU/xxK0X7PdrP4e8dtewgN5D1WhQFT
r1F8AkXkqZ+tIuSzkgQTfnURFJe24bNmpYt5NGpnYM1xe6z9eF6JheBj3ucVcv8kp5w6shqmcyGR
E/lr8q4Mi5fmKqFT7ZjEeXlttq35k7Pi/EHucxk3BvSws80FZGvMFgxYv81vyMSwRaXBgGQah9us
J74KOmShNVHQlH2c0yF6szTY2rYGA6Pj4N9JLzUe87TDbVGC89t0qOFfCdvgcyVdnJCOQ+5au9M3
Q9qKd1lH2dFOumEzDJnYwTUUV4ObuFdhalh7QKo/smCmK2jGXMBOmz6aTTxwrfDsl2JpJPyiPNk7
QctORNJhWZzbpEYPgmbaQMKJZmQX3+GgE6dxQtC9trewldLHBM/pKYRYSFC/Iyq6Cbo0mNeZYt9d
j4qvM1pe3x/6QoS3ZdifUFhpDI7S9ozzfno0w64HDjhM9VObpu26yrzuQZcho/YK+87v6UM36tp+
CPsxuB0T5gpMNmp4jWSYnv878P4lFfmXgddhv/n3A++qmT++/lWtmv5lv8+61m+EYB3aYH2yDzof
+XdrMkFHUGq2yzEV4LueWn9PRwa/kWoN8TXQckYfm+9jGvl7OvIyoIYBeFc7wlv6H826wT9aKPSP
4kfgZmJphOzuXf79H+wpJGiNmbQOsQHLHt+Efl0aicGLM0hUs53169SMG+uquDQqZ3QrY1RE32W0
VfezPcff+aWFeZiT1thTdKqy7DXod/OlsdkzCurTwZi5EGdsCByhrne2EaQE6iqlz9Q3dVfOpQk6
h3l9JQ3mPQ5ojRVuPFsk0ZmEU/ljlj3ECwq6UhxKXnA9wZQCstzrBmrdRd0tvvcGsDngy1wmtHN6
MAjHNSIM4BtuU7S/0WvtBQGIGcZt/CLu2G/dJMmpZzVMO+Uiw+MOAtk8s6Lrwmy7GRMA7bpHO3XE
IQtLbJK+DM9pVMEK73TzNqDOFNrv0vmILqarXiLd0l1k340u7eb4OCMZEndK8EbrZu9WV3z/pey7
4gRmE7p8anQXOJO56NbkcdKNmZShs4p1b3jJZwYHGWXiEQM8KRTdMO60nN1pwOUWZ5Xe+BCmXned
0d53nhtBK1RDU3nv0VketWL8nnSPeWk04oofYNyVDnofWVkuI+4UI1jSge75eCXXeezgpeJteAsV
YzjRpDMeKRrCPD62ZFx5ZG9U6sekSqus3zW5dUydiMxlKZj4mOWCvEScM+STnxn2R1BHtqC727Bv
qMGTcl8MpOGdTCX5mp/VMc27JClGOMjbxfEyprGw9X5hZHEP0lFmDWK/beXrZLvyPI+lpDhPGtMv
wALig2ugIomD3EnLMdYDXV8cQsCGzupBiY+hXAG1SZIbuTTNfq6yD5wm5bamIfVd8Uu2i8D63rn5
VwZi+aVRAYVccP7EwTc0DbiTHBapEwXggF2eMkpfutyZO0FMTArH/BoK6F6D6Y4kahj/PjLXrG7w
aCCyCXTRfcpD+FtFhex1ebIXgHgavf3Y9cVPAPYCU0Felg8N3//HER/dVWflpEkQtygUsvhuVOsW
0/E5y2UYXfVprh7mpXNvgbzrmKXZPPuL7E4z9ZogRZZ62OHtnvXlcqIxx+TTvKI4YNjVaTg+QnhZ
bnMbxtDKx3FEqVgy4AfppvZcZnAAS2+h4zhw+S27JJHgz2BRAtFrQ9mt4jA5kv79TNrBGNeykOjI
cNLkIaMk+nFeOJaU+kXG+WZ57IoeZ1FAd7M+E8qcv5lKYOP2y2S5JXQFFjAM/O9yqpwQ2t4Q32Rk
svacA4tzOlv+zlnUVvjdwh9K1d8oE2Idfe5n31ySZYVdpGTAAnk+NcGuzU20yNr3DM5IVrTQYGsh
WE+uxNE/2ZB/GD88a5VSvRCsW3MA9dXAU8dQKIbh4HTszknVlW9xxuDMeeyV4cm8y1y4d3PeO9ci
FeQJTXtJt9x3EwYDO78K5glvouXP9RfaZ/KCuZ8z3qKs/KvmIVqvnRHLDIqXASfDihXbisM6Ohvi
6FAZHe8pAkrORtbKd8CDxT4YZ+MzikfHWvd0ae8snI13mGG8cE272fhYFka6j4XtM/UGHiUX89jv
PG9CPaPuHuN+UlUNd62Wu5TVyeqJ0i6OFX4zuHjhLNCuC8uBu/dycmqat3+iuSs4kbk26fnjCH9y
JEfs1jKyt9IzxcFy27TYEPA2PvuU1Ol6jGNzCz1fY3XykFIzxsecfX6cz54pF/qnqrh5NCvZWpuB
BDDFgA2AHBKlEyOcPllZPo9cfGWmv2qorVLbynCTO6l69ehx5c6g4HFjcOEDcSijHocPoEiCN4ob
+mXl42sp14Gt+ieYKNTx5J1o2N3zCdohPE6+lCSG+eQDAW7ItDCv+n3lw9mhnIfATFHsZ9ulpLJn
8D7kSEd75HOBO/DCuRwuzMuJjNBAZZVmYfIJv475hOxMK1ePEh7OnbzQMxsN0kwtsXyGRt0+j2YB
Z7PVyE2XP7O948X22cyHBZWRwR8YHI4FV68DvP/45ugVQcxhv8n12hC7HKvWVlAXj2GcYbHTC0aA
dWpFfeCwtW1BQ4leROYYDxE+Db3btgCc6SednhLH0R7+yyZDB7tNJSFFo5UsMGPojcfhT/wVqLx/
4DoyPyy84V9h97IlObUx3uWX1emyRaV6obL1ajXoJasvjM5dt3r1Ago4/cRj4d0aSm9mcIajk6vX
NZYIic1SL3HGwDoHfYjNjq/7dC71ujddFr/MSs5TQ7jdKCohsRdE62luortWJPOV4jPE/qhXSR5p
yzWMIvZLvJykAvXS6XFh0SCZllRCjYbrEi9+N1p/eG/0ylpdttdIL7I57OtdoZfbJrDEExan6jDq
1be6LMF1iKlZL8Z0RhRf1mVbDvGcpRsnwN2uLvt0rVfrUC/Z3WXfTtm8eQ0Np1Av44Q1aRFgPXf1
ok4x6fjSW4JbmXPZ5EXU4zsd9IJv0PlVQ3xMtqKYsadrIaDQkkCtxYGm9EkNj1oy6BraF43yoiNo
SUFe1IU0y2KqX9DDL9oDAdvoW1wUCfxt6oGvdPUaXBSLasRAjjSCkJFcNI3/zvR/nOld7Mn/fqZf
fxNo/mf1Wv+i3yd6GwgypxU9mzOik1f640Rv8U8obWL6Ah/oEdP4Q9jQJ3pGRhGusuc4zOF/neiD
3/gXjo4hujaOYp8R/E+Ak/8LeMKp50/qdRDQO8W2obNtAQTJP99gGho7yxLCBujR8HMpxvw8hhIg
wGS07q/Om8q7cWyo0LNS2GD8hOkDt6+/p7AQdZlhle+3zwa6rXuUiOrS284D3KNqiDL3AMOSLneX
uuZ9gIvFMHFpfx863QTv+IkbkIsSzi9lpN0zDM7dXPYIgwEvajwdrW6Vdyp7ec3BeE7A0aidr+mf
jzHgbBOhLSW6nB6XZfqFw6y6Urq6HrRJcghos+d9M56ydKnotgAiro+J1kvc1/r4C6qZpwJlnyYY
kinx1JGCeP+NJEf6Gi5xfRZzHHw4lmgoIOrjZ+2ctlb9UFQ/oLR2j6xIchPQvbblB6qTU7dYJYQL
SzAPVckRyZiLswmv75j2PsCJdnyxHANbKemfKzsOCM2DraYQMorF4jEE1UA10orCBKomgLNHw/fU
pcMLeQC8ckDaIiL4mflWDY1HOMtZSjy//rkuqMVcRXPBdUHFWKyDqk76reiq6YUbeHCwqvQ2SJcJ
S9GM0QpY3z6qkNgTf7RxbQeQMZreN+WGeobiym8Qp1YWjpYNqNjknppGzOAmhc5bMZaU/lA2PXww
aaHyjn47nhMu0DicnDbC1ZjY23mMFR7Iyv7ZYp3cudJwNnChKf1zq1Qw0A0VntVxtJi3mil8TujW
GmzrEouu2xcBfJIOZHt5mvq2uTOgPOybUrYc3rvqhFRskxWIwFBJg4QMNN78MZmyeCfCKtyng+n8
cngDuKu6UfWhwQ2zcYzEeysk5tiVJx15dsPyKKfSu0kmEezmyafOlYIw+ZwQ8TvJ3FlunWRBeuON
rO5qrLhFJu0fdZnaX6rP0n5btVn0s0SNuUmbzCSZBNJ0WvOM3YU9rB9DiFtqsNftWODi4CA5M1ml
ABuUD2YmhL//YLdt+9EUQE+XoERul87SHNtBRW/8KDjWgP9TGXJ6yczB3AkveVK9aQercCkkzoG8
a57z1sqerdGd+KfSqnhlQm05dZZJujat19mysKclTQvUenGL8gtiTv4lbI/gFl3HaifSnPYRUVRP
dhozN0eBNW67IMg5tKL9bBYRrfNwEPWabFx9kMYC77dmM+PnKb+4jW0rePajEcuKL8KPkPrbDbkh
bq5eisW3jMrx1XOb/G6kluQna8lyVFWlnoiL0uTEKl6npvduVAXToqjcgIh+z1ph0SlwN5FTuU2j
FtQt2q/5FsglpGZlDvpn4p+gdyprl1IhckzoE9hZ5LYhAoTFDR/zVSCrvW12dCyII07Ojet+z729
DyF5L/0dyJEVsAv32lI05QQG4mCTmDSj59UEWggDmIj0KlcmBnKdmnHcq3rO7C3wQT6XToMLCFfd
tO+4072EjSweas8fXw2rT9ihVfmsbBubZTl0OaV1xTC+xJ1DSsOop71DY+47YrwqbsZKxtOqSgof
tFrVGORXo8G4Gh1HAvPNGEXtBRJmq2jTQbPGPDLKxxRbDda8hBU4OKSAhsw1FRHuc9jG1q2r5nFC
0c2XcxCb9keVzs2vvMIgk0x9zH+z6KI3mArtgVa//sGXPPS5A0be+8LRFeNxHW8TGprwbJMwOSZR
ZF13gUWdcE0J1r2U2CeOJNPRKEuuKkIu447CenHF5z48T0BBsf8FEf9XgSRvheXU5DsW4hrLJbnR
X1IcXTK98mgg2VFExfIOGJC8h0et2CfDKCGQSx4krJ2Uvz4dEiEtMunYCL3GKAb1JU1i6WCJASDn
3cYegd274b5PHV181fJwuAIBzbVVYs947cSixBoi5ae4JFjoxZ5PaaC8O+FTljYquu7XrbuIJ7wz
wa+kY1Cb6uDFNmJro/fd2zzDM1Y6tgfVn7NpYFoGbxJeAcDgKUva0ViWXi9ijMm6c7+EwBneFoIV
1ZiW8p5wwRIec4U6sKN6u7pqe9/5QXd1/GYNXfby31Hsj6OYzej070ex6+/hX/kI+DW/T2LWb2YQ
kL4Ktd/FvbAdfifPub9RUsEMRKoE1wDS5t8mMf4N/gLwciawJdsmnfO3Scz6jeQs/hV+KfHUAPzc
fzKJYWn40yQWYm2g5jMwIz0VWn92w6ghG6cgieqNmU4e5dxu4Z66S9P5mBf438JeN6AHshWv4aUX
vXegekW6LD1tQv88USk2nsc4bNthFydiICHrJHdcChTmwCH/yREk/jLdZH5IVYRAqKhUeKqSWddY
Uc2zyeCOYW+XIW+D2ms2FPnOxwaUCnfXKc0fnQohLVOueZCozTTMGx208LoSr21dVt/50ruHCL4G
1T9p88OgOee2bafiiNtxQc0pxq+lNftTaMb+o0uv243RGPYmMxNxawdlRELANmCLN+zeM1/iVWgL
hoSELq+PDHPxuRwj962ASkx2o0XMytywoz04ux4rhfWbsrJjwe9+b9lm/JGb9VFd3l6m3DX95OC9
at2NB9P6WVG3sLX4210FLO7g71z3OqvFWiIU3eW6kk1YtC8H3RRc4Yb1P8il0rIRzEOnzXPNTjRV
86OABLdswy4M6P/Osod8jJrDYMxYaUn7CX0Hdu5w29o3g5G7j+FAMcNqMFV3FXizd+VVXXzMrIjo
giEIBHmWdtSXXVs+RE2jNq1vMBM14ex9ZDC4DzYwcXgKmcqoVxvKL5+g74ug3ZSbpwVMTc7jvq3Y
Hb1aYluEVsjfUI3V2edRs8E7We2RsWeyZK37KKPZvolDUb8U9LiuKZsuvkKKyK9SCk5vy97KoN/F
1cHr2rAjR9c0O2vp0fNmZx4yLIIyZO0NFaJ57kGck0VO7qCm6EyqaM+dGVUvqCLzPc0YTil9HPgj
rd+yuBRbxaeH3/jiPrbTlB0Hq5s59zWThy5clJuyofhjaUbEyMnkeJvUTfirnz00OY6s2b0ZYaBR
eCm5pTa5/xKlfvtjGrv2F1Zd9dpx3NsS9Q/wEmMXx0vhHBPkj5fRozPa63phc2TrjesgbPJ7NJ/5
fm4GU/LGVh2tyRGXZjhkuqtcGA05PrOFyTrYHSgoGU23HoWlN4E2J4wqqbS1k/V8lC7B7MovHik8
iX+1KuQ4qix7fu3CsZyhq8f2gaXIeQ9VB1mRilRAe/hqvyExN2tQ3bws6ZArvPUUxNTamb0jrum1
qB9r3sabhVJxxR/SaN5YigZVOmiK+7kKEDGbwHMOpZUlPzEauzu6XdKDVafDTWUP4U+4iNauSMhH
a7Sms8LkYHAYUcNPN8mxwQgPx/yqKCORsV00xuz1t2x0Im1PXh0cK27U6xnzKzNtH7yNuJJ2uT1M
YmsliifEUqLL7yaTmMgg2OSgT3p3kxE6WwM5+qXvRl2Q0vB44GNZ+U9t1yL6dTyF4azLkYBkQn8f
iiuHpxXrMyBsL82jG0pz+nmzALRsVr6ZGw9N6ot472fkkQxnseubqKvIlUZS9nu/ysbntIT0gdLo
PJqw73Do2w7Uy1Jl6j01Mm2cpmdsy3m/P8eL4JZOgmFly8wiAsFlaQVBhju8y9B9jUOg3wGMNq8c
ZQR3yORpu0lSNMdNVbntr1JPGcrO8rPvBc6ORk3/Ry34qq1AJ3rLit1T3I0I928Qf+FOjxi7thNm
5/dAtNMWcI5zbcJFBoHnYGOh/g7vr2UVNPQuzRrOtbLVHfYQ835csmDtLvR0dpl/TcNOswOyXh3a
nOOMygNnTVHk+G73oRyOwRK64XGhBRQsFbLwWmSJlR1o+By+kbSRMlsYaVyOqcO4zf0MP4zTONed
tshwzMctY12cM+XFRUMOEkcN858drQcztXDPX1w3nTbgEPjEiyMvvpxSW3TcZa6v+otvR8qofxjd
ZXyGUpR8cjuJnuu/eH1Uhu/HwDgEVDEweCrzcXKp/Cjrp6kDqk/VyqC9Q04lblz8RJU2FsFsw2Nk
XvxGIh19bL7ahjRrQ5KiLjbG8LZzLm4l1GyiERiYyMXhr4lOYC5OjiPUTT2XuJ3S2ApxPl1cUAWD
dUp2DHOUhCN+ltowNQ1o+ak2UfG0HHB8YqzixBPeyYhGwy0pYf8eg4jaRNqM5VdjtqUrVVzBMIQ2
sTgZvTWg1JKuMlYQ4kprk9cegbuxta8y6rWOONUzb23kPWnQBGO4C5Q/RQQlkcPX3ofPN4Annv3w
YI+ut26Ei8KXDsVt1JfjnvsFjdpYXzuXnXwTxR5UtwLTXrJE5XkuBxiDWdsdktocMcrO/nnGJDuu
XVcHRP0BH6/Iee6bsdHcR93obqd2BtjqiO7LXvz04CREMmsQzed6mmvij11t3gtKDvhqecW8n5K5
A7gZkjXDyF+NJduZgQsNYjr/oBzKenPB1bkwQN/SaGkO9SQR5gW54X5DIJIdLHSa8i6uK/OaPYDv
hTU63dppuuC4yClKNigvYcALtqS2tW10AU/czfV+nAtCVXWe4C+RVAIznmfyPjbT5dt3JqiulYdk
rYoqBJQwG8E5LvvmRpUSqzlttumw5c057TpZAF20hDG+WmaBkJ/GpYcSW0XsOXTpYjSbFgdKLHBX
HJjCb77ayiFxMVbWtAno6oN1VAQMZmk1vUWNK59DkxzRMAKrlKMBiWlIGi4NAENpYuAYDTZ09l0a
Uj3ocQ7nmGNrFBYACuz9+psaUZ2AE4V4K9I4VFGG1+KVZwq03aHVAc1eYP/eyTREppiUyB+DIjrw
8K2vjUlxZytiGquhs0yQbjELyfPgl9GbnExBg4UhUNmKoE72MmthtZu1aDaIPcbDHPWs1HHL/Edg
wh+eInsM99bAu3r1373kj3uJhW777/cSLj6y+pibf1aJ9a/7fTdxfsOa6Fi+DevGdT3N2/p9N6Ff
D5WXjQDPsulcgNm/q8S/aa8HRmb0YKimltZ2/6oSG+ZvmJstlpNIrxUm//lPlhP+v/zDcgLO1NQ/
xLYRs7X3RG9IfwRY5L0pSz64VDqWmolwIknZk84NhOM+FG2oOO1b8fDl+4Q3aKvM6JqlK6D4aFqX
wB79gf5d41Tlz0J1lKOqLN2mvcp+5iRXKAIqEVSoY8AdwW+pu+9dU763tj0529RhXV8TJjFpcpqt
dDOgV7erMRp8EJJ0uYRpYx0zpoi3vOnQCCS/D4ppHffGq63yEffwsnWigni674htUY3q4NE0tZto
C7HO/CbE9eDZVO0OefML0wkk7LCAbs2RSXxZwswfM/rqTpYbMHDWOWgh/rBGzjIt/oJB0nMayOGX
TAbzhipEf23UZXiKa2d+8FKPu12kq9E37WixOi1YdhVKkX8acmicuwoqN5kP7ryQbN2+enEisgyy
F0sLwAhEAVUc4deQTG6yVi4QD9p9h2hPiMtuDwzQGHEDIzdfZxC523DxywOHZONMBWD9v+ydR3bk
yLZlp/JW9ZELMINsVKMcrp2aTtnBogpoLQzAbGosNbHaYMrIVf+/yv5rZzAjSDoM1849Z5/nerbE
S8A8IteoJhqdyao/zoNmbXFytu4mw92y1gEQ3Kg6xtTnocFyKEXsR6s8zm6YG2wGgNRp7y3dUu9J
pivyzD11oZWkOKRnJTB1TvJkNUN+TVVH+aSLUeNE7yP5kmGAfOQSTkI6cctoj9h2L6umAJAbufsw
sxW9Vm1hYIFBUVvVuSmD1ewtGG8nc+i6sJrmvgIi1A/hTaRZ2heeUEHaHWfPpzfYl2SvPh1Ds25j
ZBg8ha3HxB5ELEDhFap7GtScfecVJwGn4jg1wXvfxf2V4cTDxs09uS9Z8k273PbIvijM8mM+ek/B
0Hxxk47eumkwr0Q31QdWz9U+NIZargaHXqahC8Jtk9n1CVNRcoXlItxxD25+BDb1If7EqHnUQgXu
GrTTZWdzpuLNH3ZNPaiP2JrdBwJm027IGmJhXMB81hrhfQONYTcRxAtXcduHT7YEMCBsLd4pWQYP
LBj1A15DoqzMQQwZTGFY+hPhG5aTEmkvQqsBgBBACqQHEy14stvmB9epBjCAo2GdJ8Mw+40b1OHa
ZLPyAGCtxrFR0bkW2wh7pee0+0TooY8BlcI4hiRzJdTg3M1taWnHtnU6AuRza7H2l1GzqQ0BtF7W
MZ12XhL6TgVlQTlNeK8FdcV1SgeNnUYqv4kHBybk2FI6UqbRG6Vf3V1mtMNLz5nS+nmaPlckJrbD
TMYvHF/trjj1XYrDiV1OQSZgbPa6yttzkqTaY4iWfV9yFJ0jjdVtWw3BLufL4Pa6zqnG5AGysu79
kgH+Iw+75jmTQ3lbOQhywAnHJqbteNIvIquJTN/rEzGsKrpmd8oNiuHDzhJ5w60FLq8bzEfyzo8c
vvwOxdqk8Y4dSaY9mnTXnDC7w73lNudBzO2as4eX5pY8Srmhu2m+sHAv7QNFUkLDbkANnzGT5a2B
dHvYznrCo2eXDRFZdXmnD3W6I65nsgAbimNBFQAT6Ni/m4Mz31c4MHZTF6EkOwnQWgKV2a7i1rHu
G6vfsM9ntUNtQPWYFxNDu2nm1Zs2DTxXwwQWnkyCezWmo3cpbbg3PjBa98vAO7DTzUyHVIKLb5um
hveRpF6DZcsNyrsWqDGP1cD1hA++RktBYpsu6NpY43odG2w5VJseKe1wTuTbFMIT3n0SzNo4QAQJ
4+u5EC3+mfAroY+PfKYLPARTb/5k0dh2HWI3vkgC4xy6CX1TmaSrB3HAV5QG3jbA+K7hH2mvWBrb
Ei9OSkUZz+PwTEXzcLCjeD7WI2HlVRzq+XvfT5z8ZPbDOzXn002Y6hM44az3HQxn20EL0r1bcHUI
I6+lT3SunatoBmsXVWN6koozj5KegQRPUOl3BXHro7C75ELoxfAQZ0Fn7Sb2kWe3nZzT1GkR8BLK
nttVlbrV+1AL9yKk3/jD5VJx0RlzavpZi8mvUlayHXhB74tWlaeQriE6sTDHgSbSlLlF3BFibTt4
+FdGqjOOYjhzb8HIO5QEOC1UkNR7yemPq4oCaIPgV0O9eEcXc2/2w8ltU+vFiZDeVy28+BEEXkKT
IqWqOaf8Im4HU81TVUQc1ysaJpyzHfJmtHMKe3LqQi8sEh4hJuIML4beTFWDKarTCooe3OxWtA28
cdj0ibsTTsHKsHTG8Lqf5NKW4LQuQJBq3jVGWNySvA33kQHjytfQvn1SwN5dhqJBC5Fp0rOnqOfC
2tYkYlfWk7yxedNf5vbSU8iH/na06PSDyh25S90MiG6YFfXL1BrN9j/T6K/TKNL1kj37r0fRc5nF
+U8i+W9f8vsUav7CYAdh2WF2/DUY98cUav9i6GQ06c/5/i8S8fq3KZQyF5p78CQbFsEvQ4o/FXK8
D47ODOpCe1v+zD+aQaVkPv5b0A48J7sh5mCXKODfy5KyqYe1wFTIQAO2nZrl6lJ6ZMwGRGaaVsOy
Y9OeaNd07rJtlT1WpJXQOzjrbtN4p6Ed6R5NEB+jGZwZL1Y+bJVEEtUyfYankWS7DsxV6ntDXl1B
ZMqu2YSl15LjmJLzRXqI3grM/I+irKVOf5zrHQUM8Wu8EOO+j/qJUI3QPkLLGd5HEKbbfIq1nvbE
CILOxAR5GSTyytEGfR9MWnfjYbasrNXYHpA2rpx6HF/aSvQvpbxJA4WtVZIKe228FDmVyzhsGZha
r9bQUu5GEG5X1715I1RYXuARu6qtRIOFYBPySWzvCuUCnB7rEPMulAAbQf4/hSW0ixY1khzYWBAk
SMLCvjOK0B0hHLbQ701hPMd5SsFjMMzUtvdBPMAxcjmGexN3w6a1ijTdQuDNd5Vo+mzlIUzf95Vu
n0f2JKeMPoqlhdgaz/gW+hur49zsxkvoa/XGrKPwubZrLp12WUzj2lbu4J3GUauBASbxcBWSQrzH
Y1ec9XruWsijpBjqJc9AvL7xq64/6pEA2rCkHmKxJzXPHCSxNE98B0tCwvtOS0RLcMJbIhTdEqYY
v3MVgelCCfBaNT00WA62oR7Ez4VgeUomw7FR4cslpsFJ1T3V39ENI6JsZ4lzABvJ/WSJeHC3eHGh
V+z6Jf6Bf7VhXCES0sMkwxKeJezfCYw4S3Sk0Xv1ERQxeZJoiZZQ+Zp95EvcBPwlyRPBa+Q+oozo
hgiPdrS8IkXsJawied8fWI/MWCu+0ywqSL1NvERc9LgO2A4Qe3GSAIFricLAHNIvwqHXycdI9iWt
MPVP5sHsEgtEfSBcSaYmFrV1cmm7BYUpydyEk54gehDE6Sa32DXf6RxsQEhSYUloB3FFPxiO5a2b
JdIjHOjE9XfOZ6iq6dNkubCH1d34lB8i1GJtbPl9Trq985bIULaEh8IpBvMYL5GikWyRvYSMkqYW
QDRHhdEk6Rd6zKiJbT5E+Wfcqx5fo4e4ig9k5HXV2K+BkZV3lU7nh2607rUneSv6YSod3ppRRjBz
ksYlklh60fHUiC0qW+lHAJmf64yaVIM0z2dnDKlBIaqmAyxqhupEsQkl2EObhvHBkZ12HdFqCvxR
s4136mZpERjMe8eNrds0noZ7vBq8C20HLw3Uz2UdvuQT9DI0yKa7w2D7JbSia5Vk2kXb13I7MR4m
m7qnsdIGzXMT4PU6NFxpnnK0xOLg2lmG4ExIFK5WvzQthwZGlo1eKXvT0YFHObJDw09ed4SkGjPR
HwTt508F6Majmm9qq48a8NBORBwujR9hwYesFNxgnSA6bbzQDCH9BPKQeHHwpEMMImURMWt1LQsN
g7qDRpfFmY1M/KgMYNND2nN1Zzae6XCMamyoTtzd6hOr89XcVfqZUjgwZ8h6TGpm3W/wznZ7Q9ro
7NhszE8Vz84hZXg9JkMNYCsMu4MdqBKXUj+tdQPWmzIvujCQHKSdmQT7PK/UO+HcAVBt18a+DZyn
RJ7fBi3PMSkNcccnI72vxrm6mAsp1x4qKmNc3hT3Y993OHrxEbyy1ycmSU7gnMyvjZIGw2rjdykN
XREnOeu+4NjXpnOKKgewXppWt/jIk12OJZftFOfVlvJU4rVFMr+4qtP2PVTCF0Ty4NbjIT974/RY
QjYxUCpHbinUUn2m5Drilcja8Mmpho5/r45KjiXN9uc4YJwig3ssysK6mMnm7sZMsHmRufMbq/0/
GIGl7wHB6b9V1/5Xl/2f/1108cdP+tofX/jnYOMIqaOrmZ4hDPSrP+U16xdW+FAwWOXb2OoW4et3
ec1YZh6q5VwCT7aOSfMPeY0yCGFZugPMxTMxTv6zwcb+mYPxXTIg8ZBQRWGg6Nnib0hcEpKqLYSX
ECXVWD7nbu9yCzGZnUsoKvtAtuEdDbnVMe7GG+TDfD9WSPzZSO2p4bGuaAfrhsiQZJIndaJAw8xz
Ka6414IdoiWXQhhe9As0jWfEMepmRxqeVJY7v5htAV7FE7xu+26XA6be4ad+0fViOqGHLxVmefqc
Rzj/Z1BRh07LAoYetp6Owa034tlaSQMUuC0BdUqOGcxuotlGjoUHq57ugZ9IwMx5RRHWJDbwGxPS
sl6znuERHwNvZOsdCU5MZXrzQ48T4xBzEznCzYTapgaWhyv8bvpDy45uXhWm7ufhhYMeTpmOPyrv
zUyHaR87b9QhRK0G8G9TNMHajugk06bNLMIbsCwwheE36bO7CvDiHtCH5guT289VnSb9xrLVj4kC
CboQjngCfJXpftFhUCXmxBm+nuuQlFjY7LKkGteWhKmdRtoNwZh0Sf0QztSbV6i5JjB1cF/xFO7S
UZ83UcSLTOq3XAd3msc6mXbfalOBvOagvElcVP6MvCw/H1Z+Kr8OB5wINbb0HM2wmb1tVdgHrXxp
E1qOoENlTQK3DcNmnRFX0/dAyNZd99y4/F62Dhie6SCjG7qYWHYdM6px0YdYKTzMxpWjX0zhbTk9
DHFxyaIlciiTQKgJNMQZeNeBtYvlJqgulwrpsCEvHjyMkW9Rq53G5cpJ9002HUg8fxSVfGndj3G+
Da0Oa3m0za39GG/hL2jJfojxORU9NrI4/6A+GfPo1B1iD+NUJDpKpEkpK6v5kmN1NFtzk0/6mT92
5QJdK6yXcrBWAzstmZ0iVb7IcFiXhAK16TruIuy0zq7inyIGuY6w2cleh6HGdXE2tBPFAetCgSWa
McNUtwY8gXoPejHItGtoIQfuu/Tc+r3oDlX1aWrRDzgMRzpv91n81FQ3uh6tNQGJPMSFWe+DgSBu
px1GHJYLYM2IgoNXX9Xkb1huY/p8ZdG2Yo/8DuB3iznl4JJUm1nKjT0own6o4BA9jTxZAEkDvqKk
WDgnXq/mlYT7GtpffR9tu04iSQJImHyZGLsaUl8e90cXB1qnLpPih+48OOTusr3iHmLWl5rFvQCL
Ysq6BhgB9e+9PNeTt201uGY89T3MY38av6KCnj95W1YlCeLyB19DPrzpPykww8oYuec2ZG8pscMm
aQbhlTLLdWNOlyEsaVSlEpxBMm9agwewt9WmBmKFC0RcuJCpK7PQ18j8dxkVliuPqW2TszdfixSx
EOgk1hozeJ3dJYdZddWO9feBzrlLU8dvgOUWlpUYBt+m9hWMek/1FPStVRbFn1WVxutxSX/rwOQr
jBCryGT0hXmfx/I2cpJ3r6byEhz2EmhrvRHiYKz7tgECuGV8IpudaQfpwLoQ4cklWRmTZ2Kk9Om5
64ivu8+zRhKsNvB+etrnSCqJRI+wb6eJdJq5UIY5roXfKn6/rNLXbVVsStqb/Qrm0IR0xazbHYju
UCPrqsz3giR+zDVhE/gbTCZwMMbRN9G4XODGY6XgHMcKN8AxabLdfwSNXwUNXq1sxdg0/deSxuVb
+PmWfRU/qRp/fN3vr3/5C1U6nkPKwV1kjUW8+H27hr+PuidcVvYf8Yw/X/8SLYQiHgkuyEXE+OP1
7/5CVmIZIzDN/OPXv8X/5ydZw7Et4QrLcRFQWKV4f3v7U2kZcEVlj+4llU/l26qUh55Co444QF+f
LO1Up70fg+M8R3AhS/b9t1AGCS4q1mXVCcNYY+5mXvyayE7euEGSz8j8cn28zkI8DkgPrMxkRwNe
cp1tRhSEasuddpM248o1PrwXOR+tIz6QiaP5NJTwU/1hKV+kaoEl3/CIl47pFScVvjPJ6/Evv7Kb
X1FJf635YBb76UdAmNzlnuBgsJRMPwK56OftoptNbWnTBUV9Wl9G0FFxEAdOiLvJBC5H5iL2LtB0
mlO7uI5xVOF8kQYonG9Tcrn4kyGv9ylIQVzLZkKle/RtZQ4WV7O++JsdnZtkPDPvkbvC/1wvTuhs
8USXU66BVIxoky8Wz7S7uKeDxUdt/WqpXtzV2eKzziyjxrhEkyKpClHleLEL1n/3GgZtbwqLnVw8
20bcpOxtJEZuUUntpL7t3UAVsXqrb9u38W0BNxc3+PBtDNewiIvFK55/28azCPGb3Txu8qYhIkaB
8PCka1Z6V48BrvPFf84LDys6NNp027l6AozFisHO54tvHcIT74d4cbPXWlgo/GLjJ+a84aAvrvem
0c1Lk+lmam8cLBmxkDtV/igwyw85LVdw421M9JLi8WJx1TNj2UdNy3Dad3lwGGjvi6HqfsxIBQ8g
0/ARYFbUn0NvMeyHQ2Zci8XFD1yjoQkqjtxjWCw2/3Jx/E/kzLUlA4A9bjwbLVdPtSQE7CUrUNUz
zozITXZRzU56xTOd8k633TdkoYY1Vuw+6Ev6YLmPs9/4DiXEdFnic8rawnd4Nc3Kg5VnjtAMVzrX
2cZHJVTnKFFyDw05uE9kR5IJI9M9Grl4LBAmdm5MTDbxKCxza9JNjRYFj4NpRkCoxLAg/IaPfrCx
tjJWnuLeAqgf1sZSwaV1dwiEuJVcHjQg0xRYVvRguY3JvFkkzPCRp2hzsH6E1UALIzVm9qxZO7ev
GQGWmmGPljXXaAWe+pR2E1l7EHsmeqET1ioYVhWQ5zHxCyWuOwcgpyGbxS0yxOvBiPttURnuTUhJ
KgkQaEOyZG0SWWd7dnrWLAGVi7O1jVTEcgX2/paLMI5DhdHJcxp/dCPYPnp+aoROyQSLrH1eC/hJ
dnKvasB3Y3JdpJkDNNf95Dl7nZV4bQdEtQtjlliSUlwmEGvnJ6o16g3mSOJMLxpGvqYpyEvjj4MG
7Gp3BTkpCfRMdneEDla6Cylo+grE4tc7BG5hrHqAieBw9zVILPzNq1zDOcAuYVVV0VM6n4NpfFJe
B1pYHAvQiKFYSbKnBPk16jtyFAtBTQG+MuE2V8mAUQleuVXKC316xm7mAzjyHTv2rc6ggwPaDGbn
dnIpoTja6qapX6vA2s4Y+Oy5OyAObwedyEGOmBDbGzBpKxmGu5w1M8LuriGhUbrDtWFHl9NERbZD
sHNg9hjqtY7Q5Q5qNWkI0DDzfQLPKy/qbtJaf+nqPQ5XnzDpQ671h1aDDouarbyrAqMy3u4M7DQs
471u39id3Jb0ffbx1RCaGX25j27T7wmf+TPWNxTAMqCUZjyx0wmTN0zq13EldgHYykDmqzKBpExj
eK29CPPSK+LT2LnbCNeaZWKmGpJu21bSN/tsN2mvPTAoq7zCB8E3Uh9j5e5Y0G5ms9p4hKEqAXMX
oFRcGjt8jCvRPBB52WvjRKCq3rTNWSixS4iNVTTSWZ5YO2mytysoSs1NnhxQdHYF6+iMTbqXmbCt
ftjyKyv6Ozb7fDI1VD+F1wJEYyp2RPw2Lu5qoeDjOwah3nPllh94WFkO1peB9ZGYwVJ6cGdB11/6
CVx4wILbWhtjt03cq9BmG5xah4KVcVDtsr45BOKup+cZ4X2F03JFPA3vRX9ozGNofik2V1n9OQKl
CzqtZP+K4XwaTx7h8QRyXT0m+54iPGD3uT2sEzluxGjfATXYJuYbv44tNotLU6qV672FPAZyTPdE
qo4xaIsZP7XRTjuIRQSpcHmXu6q5d3OdCF23NSYkNfceqDSX6OCahlAShahu4NVuk8mhXlisTKt/
qE0dbqrx3hC15yzZuQZ13JF28uKjQ/oozKeNabZbSCJXALNW9nica4IrzMZ19UCFMEYNjGN8jGYI
w+lBzlCVwZPOzT1ArW3XaFe6uofFxx22g8vfvE5cHtlkMNK/DBPs2sXGK4y1kqZPPH3n1M1Wpbjx
pXupDew1lLUVRrPCJYth070Y6YhN5xDYniZ37ZBfaQGLwbThSjFcJilmfM3ZjEZ4PdTFugYD7AzO
I8rg0q5753TOWQaoanLjBNMRozKhxGyPhrKht+XI0LbH301HLw5JQHx9kx/i1txpOsUjXGVHl1B4
B+s+1X3MILsOZ0PNHpOt7w/ozSCgYlhR/L9K64X339rJHjkOOVZTtZXMPpV9xnKwwgvBfkWgfT8b
jCNddYEjUERUswXJVtj1FfdgGX2xmdt0kbql4hm4IZa7sevfsYfu+HxvsdtcK4pp12MRXszo34YC
darNvoUXOtOYGobuuuzlXWjQ66fZZ6031LHoGOjwLS2OJmwsKn5zB7jKtAck3I5JNj1YCD9p0ryV
bvVS1NZ2JPmEeRZ9GxpiXGXXmio+C2NvenFIIxbVjCkNY1ML04XswUUrOuMiz22bl6y88iKMBQ0l
tpgTr2epR0eZ2nJHZh+XAHXNc7mTDUR73Xqei/bSkmzHVsDFOO0UgU16r/m56VQeuITY7y0rNbZV
5LZga6l2odTBDg7uSCtzn07efV1XwbmNDBJzukNIcZy+RmrJ2WxEC7++0wwyaO51T+buGkmMJ3JJ
fxH5QoLPVNve64ZRUdiS2vAqk+ZghWMF6MMF/6hp+0HT35pvrajKg4FWhEVNArM1RmvMWKhNXhd5
1rp3Ms1i0eFyp9T6DhUr1wyw7toMyiNMap3hKYYGHkahtevMVjd8QMyMwca0wLxBphjPnmwkZBAj
3tRjy1Y+7ocbMIoGdLEBf+0KoDabLnQvHg52gizolzqcmiXewfvuyMHSRl8Oe80edd5rrIeoifgs
UWbmvlRdy2rGpVLisVjKd7KlhqddCnk4p71DtZT01DiT6Vz+7u5R/ayemUkUxp3vdp8oqr+CLKfw
R4PEDXExgDmyFAIJPWLGI2NeXsCIw+eLLeRzWkqE6qVOqF2KhZKlYqipHOdTxEvvkNdQQQT3IdtE
371E3lJRVHSWdaDjjd6isKTCCDsDWCSxFBspIbkeD3PhPYzfzUdA1GlBUvPSiDQv5Uj86hhY4XSD
lWEGujKXGqXqu1GJJArlSt89S4AOARot5UuThU26mevsNlqqmeayiF+EMisyR7P7HKfKudVx0T1Y
S62TUUFHRCGl7MlYap9oOUtO5lIFBVIq28U1Wy2Lnih9KYwSc9e/BN8tUi1BqAc8kEu3FOuS439/
0/l/lJ8tQq8lHLRoQZUJPs+/2igL0dO0g4BF1SR66rr142OwdXZiXe2sf9cx+bOqvFyqfv67FpbX
X1hdfHDi2Az5u0hH+sIv1sk6TDdbXN+Xjg6mcFW991vogO6aT9ASEFr9u4vd31yjwA7MBViGrRWP
FKuZv3fLuU02tI5lpJthC7DG9HV6NtYMZr71iq9oia9u3c2/+REv39afON7f/k7HwHHg6oT9ltTg
X7/tcmYXFVpTukFHpD408huG8QNj4y7C5PnPqzy/v8e//H1/c8bOWW8S7p7TTZit1kO4Dm6pVDq3
PlqiXwWbFa0fPvApc9vsbKCM/1F/4t/sLAtO+S+/+/Vb9/avL3Y93XT1ln/9z//x+JZlX//6/Mr+
5b/1P0Ok5a9f+7v+Y/3i6IgOjjAlWos0/1z/uIQ4DRvfjAPyjCdyMV7/4WvRTb6CWKepExblT/yh
/8hfSICx914Q0h4qkCP/ibna+PkTu0D1JJ4bdwmlOVSEmn97UNlxw1ebHLkenod1vJ/3lO+usjeO
3/+fvkfUq5+ekOXvM4mXQhPkYcHRs0AG//qEmLZq6TobZ26ezqEUsbkivaBWaKeUqLbaRrmScbXI
uJzMH1ra3lLDVq0iSa1zpIX4o1X/FNrWMdTrh6wajzmrs7UX69uKWOFKoMeD9BDveRo/p0Yf+jKL
BraxSx2KQa91rJPC0XUClV06nhCEn7C13fepTSYtJo+kcAKnzgBhOr+j0gqqTzyvdDO+guEebwLd
vtY88wfJe7gBriBtM18UPYiqBleDb2po19P4oBSsJYuGGlmB4jRC2GoGg/cweetZDRZlqdBbdRe4
Wl//CGVyPeXeuZm0S1QHbnh2eK46ZbOcqZHcRi3168lldWQX+0o3KVsKrkWVcCcf3HfanNhzYMvN
aCsAtPXST/0haYqnTqao9E70PC7cP7J1K1Jh73blPgUm+5GFt1xo3dvMa60LM0XerT62XvcUROZ1
Q7XeqoZftYnQmVY97zHTiFGnZXSdTvobANie3swMqkbTwHIonzTc1iv0AWR7G86phiumyIrDpFvX
bh/k/OCsTRvrNA4kIXdfcveDSbsDRGRuBMJUsI2zIwn61x675yqa6JKfjOa9G+I7qHVM9Xp8XfO4
ADLPH0C53Hl4LXHes1PSonCNRnNLsIRJkBEhHqx7ANV7PvQwUMv4B8XC1n6u213hFF+Aez+s2rsA
71pT245fxlo60xLnTKH8y+SVd1bQHXDA7Iwuq3dWo/FHjMWrYtVU2mBCPyG7hXejjAULgnLYaznj
QqV9dYZgooEMNS9JZiNjcxNL+UCdto4k2vipG4m1lVh+xtjn26reQ7m407KSTdaMMdScaeoePTC4
XrQNQHuTiY7lRR4q96DhNNhBiIiuBlDGXaquvTDYxqAVVwLmOmkaBfjFeJJl8sPK2rewmB/NWrAh
AjOVDvEZJNfoi0x99bFzMVU4ngsLNqOs4pdKtXJeeV5+RTAOYWHxM6RGmuL3prJ8zsfPUaMgpgSN
Q8m5TRDKldl6wsrhu0Jtm64Hd+s0NI8D+OPXPiCfiuhkVOJZG5ECMe3BBy6bt770yA85zyl+KCy5
RKaUYbaHTkfN07pXIUuQkqM6tlojafdiGVZEyUurkAlqQq3raSoXQauc12YHOy6T2mcMOp6zI0vW
xuLkSKap3URmdWC36qyRer4ySkXwRclHiNvxllRitYI+rq7sACuFWfI95Hk/b8NkKi/inu+8AqW5
ahwHJrUZGnB8i0fTFsaGJuWt0LrztEQ19VzHBIePei0j5y0tRnNVNcZDn1LgRv5tKVsrP+zSyLEH
8ZiHynEO41x/kYB7dYZma8Oa31RtRyUQJXExbuc1NZXvSndx5XQgBI2GIpYu16lL67v9LGzw7s4c
cZ1cfDAyMPRzOpE4wB6NT4Z19CJALe4Zpw6WDIwW6YeJa+Zju/hsBIYbq1P5DrsgLdRRZbTbdHHm
uIay2FwO4oLDzOpYOmXpqaMrdRvKKn3k4ggRzgzKy2iyoyOwsEjf00In37LWVT8Cw8HWbXjDI0k9
Z2RzG9jtQ5kHJOZ4+M4iTKpTnucNIo0yD10VFG9W3/XnhqKi24niw2MxZhU7ZUVUoylyzW+dPLyv
MhcZPlkyrPwr1o3qs8dAL/C2cwgP26qbkivN6dSx4RdPq6E1m0RkXa3xjRGMvVPLhO1bYJo+i082
r3muyOW1WXyiBqFf03uH98oWCXqEW76nuPNPedXZdPYF1gF7DctOkzpJh/Cbr0H396kHsXAc6DPX
GARtROXuYPS9zvmhr/MJmlpNLLyHA7hugM7ddUT3+lUf5cGrWM5LOHYdnMvaOlTC7hDLreFxeabC
lYPwD1SPyld8kyWn6hRTck3JAZeTjIjJDr9+oYg3hXnrG80YfoyxMJ8BQMZnkWNcotpvGj1f72v9
svUSJOTJ6qyrJsgISKoMxBQSS6Fq3xZaeOn1DgA+6UZTsemnBdWoHoOAcyu3Xe2rH0Ye6YpCGcxL
Dn1tME8PcqrzXeMW4degxv6Cy7XaRJ2Gawp5bZPapqetio4PLfYAvyqjiHoiDcohPxSTPhURud0r
Uop9B5BK25RlFj7DDigvCf8UgR+60UxeZ7LfS6FcXwGIIOdUvMToDkBmiD1qzE2fbtFTLGb23hEf
C09N1EeXGVSVjaN9N0d5chfRz7PCpzhtlA6PO3bmPQcKsGujf/LMSafooErWoybPIP1NMlFRujPc
mEC4ntB2EdqwAdS84TI+b3XQvitvxpFXuzobXoSHQzLnQCFk0r2CukQYKSsucbVIcF3phc4+1o5B
iuuAlkqn3QX8onkr9eWlO3OvFxMCf62HA6G1Xq3jXNBEJ5AurF6HosGrC+3EQ29VxQhfQt6r0DVB
dMJajF2cHOiwl6VNoCss3HjvJegIgQw3ok6vZBSYPrqGvtEGJHWNAMaqcDBY1nXu0IqBf4MXJwGH
XHMOTiXBOjUukZqkhiVDuxb9dU6ytSc93MQEvQGEe9NnaCJJFELP12lQpvs4U+VmGKaSKqSUwGzg
IfwnHUL6LBT1h7AjRz279VKTz2M0EjbI4686S4dNNrfjgbPFWPMPqahDJ6dP8QcbdEtD41LZSqd6
iH8xH3C/LczoXEnaGTNNAXLUsODFc1+BV8pYD+JW3Eir1B7ruagRTACTcNga/aaWU/oFP5cwf8rj
G686vKW3WWLo2IG0wuGcyLegFC/cub7pEm8PjZNfuUbZpzXWb1VU3dQlngplXKaKNJyI4s7nX+qx
0Y/vuq7seKzbT9yg2zZgHPQqgffOHpMtEV+6F2y3ZNnmbmbX3lbTdBAJ/pjoRer3nej8uLmxTLwP
ybkmWd3yfi9+RCBHGU5mZ+Krr2qzXuUYOlWJ2h3iVCmlX8zWYU4RcefLUn8CIbexC3HLqHGOAtar
kXEl8vEqCY2bilBRV7zNzvNMxVDi7seG1HFc7CopURmXWgXB2dGnN6Hhldg8qDjPvPFD5vGLXZ4G
+aRn84Zl+NvcW6vcPDnVUQkOjDpgYwg0hFYUPtd+1dbr1LXveImnFb2chdnQE/KCK9SJ1oCtYoaz
rlOfWesZPFTNPRLBgyac296raHGaf2gtnROhxye97yjoMR40akXXIcJ4MsbE5ECNDdVW5ZiZzYTz
RXq7ORM7aUWHvg+3Sdbi60jTM60uvKHxlEypvYHbBWw6j6/0kFYzXiQXulZcZQEUbw77Xduw6pks
42F2CnvVzPPN0BQOUe72sdW6q2iUX7BLGpz4IC6GfrqNzFqnnTa51evq6GRLgL0200OSa+2JLT96
c6SdhzJiugjNt6a1zryUCCkG91NmXme9jZJpakfd/b/snUmW3Ea2befy+tBCaQB+0wF47REedQQ7
WMEgibqubVZvDH9if4OZekmF8ksr+6+nJYl0hwMwu3bvOfvANTWs+5mw2A0JhSiumAhY4hY/5vPi
Fk/sLe+011v6stn9ejAotS5kjqvvEyc1KBPHDs40GviiRfyOmZX9aNQCpSanZnWouF0cbixoCnBv
i21hRpU3KOKrXsbkofYnTSLPlfFD3FV3XV9fekNcjCa/Z/p9E8VjtIVidzWGlrmRnC70SX4AjEHN
FTcvtdPfaZIZqJ0ciAI42aXzhHfsi1u2O4T2F5IMbotUeQyz6KMdzItS67mnpyLk3DWfNa07icwm
661asx9og3UdMdK8MUjuqCNK5YP3/WAuS7AIsmdRD/+ohwWtDTLZsXXw7s0qjfbytbDnCYV2TViy
Jfd9ueB87IOhkhSJSvxmVzVhbkYwzkbsa8A4WJyrYI6S712NiFglnCFmdpqDswUZB9mhaaIdi1nQ
lLwi1XAlkuMW1tHBiluAy0sDknku3u1IEjZv9adSnd8GQwQSMrZFdkMpw8PsNpfJ1rdV2//AkQIl
PJp+1KtUK1+V6Fps3fR40AKMUJdQpTub4J+MrclhUyi+KlUWnvkM5Gya8Yy4QHrknJyd0dxq4KwZ
h3RccCu/pG1xNMlLtTrrrDo1+aHh8pFBK6Ouox1O9M9ZpPEhN7ovhd5JL7SGK1P1Y5M4B3cKL4Bp
nvoqfLVWz2jf97dlTg0S2hmLWkYg+7AFO39jAnTGYUsrG5ieZyaCEq5C6Ncb5N2PsDvCGKqGcuy1
sAqoAmiiRds6GXdaWMOIBnjWRNdp5tFGYpgk82UYNBK2LR3oGT8UunzjUE7lUUEcVjvzbu7JM7XU
ZsOTBlyfjPZC5agalTeWdNEJJo7GiAplKexAkndjVI41YhSVkUw8NKwYdnfJwEv6y1ykDOQGCpmQ
WNoknyPChcPh4kqHYGbYzLF7ngv5MAzjYRmVD6dsX8eBLXFwEWC7zk2KOQDpIClVCUDPMLor4/k4
CfoHLIp3VlsdgN3cS4dRr27DC4lUxB1ifCrH7GG07ROpIbtF9PzY7rYJ86dUQe1Ximtnt18iZqxL
43wJEyYdynBKRpKYh+I483pnZNx6vZvfRrVzYzJr9+UcXbs4eqkcc7/U6blolSuH68LvMTttVnk+
E7QdcYkX5jYBMhCANtpd2Ytzl3ewgtZGxuiEj0wFgWlHKctBpd1MQzr7w9xnwWImEFTh+qv6TVdS
xVYjvdAh5H9kqr+dDPdBX8xLHM4vlpPHeycMRdBEHMhFtZoAGHmijgXSMKEQjHEtBKw5z5GRPI0K
WMwO7NVNKCv2F1Fmx0WvL91Yv5Dumm0TJf6yoNmAjI1LuO+JxuPAwjEGkj2Li3PlF+SW4InyIZuD
jY7tJy3CVR5GDO31qT+qcIwsp5U+mZOoYyPBsGKZij3B4D3vffo2LyxgWsMilRf5awr3+EslqieV
VFLZjAhDJuJMmpFYyTpKnI1o4++1Jp6LRDmDPza9RGmcS4qXFs5XTTFZdj+cDLPipJj3VRPpTH95
JloXLSPm1nRP3kPv0fUPlsIkOyZViIJZqaSd5R5XGKPtaK1fJDHDmhJ61syMRgxeWLCrNcu+E5Py
7ppw/uKeKgL4R7IpZpJlGcN/a3rsh/7cku3rRgr7/9Id6deFHi2S7EiHDBpBRbaFBCNv23Anl9I9
GlWVMstNAbRqxvBiTpNGape4uFivfdNxksOIHHHTOwsB613xmvbGM4bki1skj4Wjv/bgxjZL5SI6
7fdpvGCncte4LCc6Fqm7Q0BDNBX0/DlFDO22C5ywLg3CUb2CDimuSq9YD33m0hFpwteeLOQqL3PO
BO4YaMpzbWTPKgZllvhtBc07mYeSsrm5cZKmyDzNJI1YsQg2SrNsRVqiz+Ds8WNM0oo5tsrQr+8Q
/WJ3CLkHxmuLu2E/DtLctQx2aPOp8Xy2sXn9SJy+Z4nqcIzpGQTROFduDCtdHnJzEft5iS20ltXX
aaLvr+pjw/kdi7XSut85D117x8Q/RB6OlxYdrlzJMawe0Wj0VrJTZnCujAIvUqflQOAR8lki4zaq
wD1tYS6Hh5OjyQbN0i3atsA/takT8SL0Uj3NcfFIJXIYScHeDpW4C9cRveEM8b5MlYexlE+oAz9Y
ZLAdybI9TJLht+gaxDuJyx9tOOqk5bdODe81B65PFSqvNDVvSMSofMeMgTSNb/bSPhuwk33ptk9W
xeSPE+BzOCv3SsLs3NSPVqbejm78Y7C614I5HWqvUzXYT4DBI487/gpZ8ttcD8mRYNc19HLAp27q
kNGofXy7tJ77onlRlOYaO3N3LqvGIa6XZp+exe0JB7GGVIbNP+Pp9uKB6llJjbvWNePLSuHf2ohZ
NxLDN9zKGKVEuyDx4zEKlo4peTn1iz/yFTmsjnhmltwDYX8289Lxe1V8q9UmwUGtbGNBSzMhwGYX
TdaDakqVUjyaA1WKVwMv6Aa5meZbWreXKesOhlEfUzFwoFCcJgqwPeTeo8P8kZB7tSdp2dlGnWHu
iE167xWHCWNJwFbGMTUO7ZE9pX22su6q9/wSDl2tRud+dGu5aFbNTZpqAVkZQBMa51maxrZpwzej
yx6jOiMl27LzLTvd3m3Kh05zsPwNj1ZWnULJRcRDQTY6QA6XnJgT21EOFyfNtzIqb21zhgw0Oudh
KtjSlKs2zFejmyX6Mnp4U9V8kwMV4JJoN9o0EAqTpntMk/HR1Rs/FNpjWCo3OXAQOZY3FV1R0uA6
DwcIMJ5aJ9RkQLDjKAQZSlJwLPV5aedXq0j9StMPi1EcyhZD9jwqP34ZkPwbpeXP4devwzHuAVmV
YEqt1SwsxCetaZ8k9TDI3PCL2Kvxr9GCOObzB0lXuoIBw4cnnWi+eRt+yHkTP+U8/JE3mDs35vd4
hH9gKBtxN9df/vp7GX8cgTCr/MP3gkP2x5FEq3exXKyMqnuGZDYsN7UVH8VIDnCooZEh4WZInwiQ
2dXqrioR3O8mQJNkQx7qsX8sFdr7SnpX2XBOwuyrmRxmY5tQnmhJhsQNzlH4SCjzBgWMF2K7I/HB
c3oniExQGfQq//pqPg1YHJMOCFB3XcW/ZDBt+jxgKVhIYQ40eWDc+sNmIl1X93wIE0Gy7y5x5xdB
FNiBOWxGtCwbL8KAuYv8v5u+rrOrP0xCP3+NT3Mlxcgq1YjaPNDvmne/eZZ+c5f6ya79Zp2KHQ6F
1zdIZ0dvk11pHOkblp2t66f/mFB+zP8n+l79m2fup3j312fu59dgBGzx1K1Wq09fg+mWVUJczwOL
Zb9kODTxfJGJZwITSlljXpgKJH6NBCnBAaKfMrCEUZDZpxAOl5pComyOeuIxzNqUETZtT8wE9pwl
QUJuhqsBu8hL11yAXAGi38722qAvfWm+jvW55MGF+x3R9WdvrIWzqVh/KUTyKqD8daxAJcEwgj39
N2No4/P0/fNVr5LnX6bvVMQsu/F61bejvun92a/u1e9b9UjgiL2VeyZKPs32gH56+W4E/Xdv8Qvf
DH37b57GP2kOPn+TTwPxvA6pHdbfv1mC9jDswqvr1bY/B80Wz87f3O2fb+pf3e1P4/DYyMMuNUlP
5ropgP3YSzbbLVS/Y+INPmcXRjaecrD9v37ntPUq/vS5ts4sV7WFKT6/c25USESDPOzGbfyIXrG/
2i9RMO6j84AEzpOwSI7d/ueH/q/1EuulKuz1mf7/Wy9u3tvk//73J9/lP//U74N38RsaFOd3a6XO
s/C778L97ac4g/8E7ZhB7L/m7vpvgrgMgGcc38E8qAZ7wT+pZupvBvAxYMy2C6ECc6gQ/8ngfX0U
//XIYLtcMzcY/NuCJVtXPxsvZKQIh/KLtYG+KGlDtKDuaHX+8qP8m+Xv84cw3Gc/wEWKu8HRwLn+
cR2AexSGjdODgM+Pivsli+I9x8L/7OlnpM9vRQQgPhZ9FSb8ZEv/stospUXwJ4povwnADG2nnXEa
T+BkPPKAb6uHiG3ory/r8+uGrRu77OrPpcnicol/vKxuBJIYwYDyyWeiZ0ZUVlsjkPzrD+Fv/MMt
oi749DErEuSX6+pszYycYur9JBfWm7oM03ONnfoIkUx5GiDtHFTTii4VIbi+WOlKmWPLbbgSl5SV
vSRWClNmufIcrmSmcGU0daHVPrYrtyn5iXACmJyf9JXrRCva9ZnZ+rAzd5xzn10QUFbXmWuPeJiu
ZqU244eLdG8XRwbgqOQnREpScJ0lFDW6wEWCaLxYiVOwxNtXsym0D1MfECGtYKq5k/apXGlV/cqt
gg3S7uqVZYU+L3/IUvhWmbJ0jzZ/8X5Z6Vchp+/GS2IiE0BjDcB8qpWVVczF69CUTKRiTXD+wIh5
n+tL/A6vrDsksUHkLB6NK02/5mrD+RoAgsLmKlXSQctcKSYvJ8fLJxPFuA8zUysDCqiC/COjZUO1
mv6uFJN1oxth+tRGAyqIoaKHOa1JzFEu1xlXPHmlRpswaCAJXYl1zDjEh+30wHnL3iF9bI+U1Xow
tYV7obFO3aWFbN9DVFv8dGMieVyZm0JuSjBw1Klr3bjE7FKmLE17E4I1uZeF1D2QLwjaXXTltJmH
Ij6Odpg9hgRIbQlzUxAStsoj6OvmCbrgjDNQ47Q6mHQfompOLkveOjdUfSniShNDqDOFT1redITM
5JFNmqIKGazB6vii09+913UyCchVENZjZ4XqBNZzluhOm9WoIuv4GhpA/zdyGTEQJ6l7azBo9XVg
6YNfJv34YE+xBgLE7WlPqPN3USnpj7xg1qUMLqNfvW5PMs0Iw0i/L4a+KUYV3aT66I5TfwOzZuPk
hHWoqvXSFDqdyojPRI4eViFTlCGLKNnkGHEQblZdL4CZ5M1OmlMP2ZVM4bGMDgnTjMoniKZ/jkvX
cpkWRaHv2Kx3B93IlReSuVKBBgQhxsbC2bShqwRTcawHVLGRfa4R8lyn0r23S4zW6jmfSF7L+/HF
iQB2dSBMKwOcTFHQfORxl/nKjIB1tonoxCfkt83tseqFfcvtGU9t1CWPWrooT1i8LNxX0KL6aOZw
WIp9w7z4IS9lau3bOCEhkuGDCxe6GpIJX0eDZK6upXI3ZfhjUmtwX+q4wYyk8fQNjP9J80bVbTKs
f57nfH5kOY7BJCrptuM1uyr1+BEmyzaXyXUa3duavngV9ya+TrJyro1rHiqJgHvO4A75otWZ/sMc
K7aLMdNnslzTc7rHeWSuBYK+93Umntuh1WusZ5Cx8+hG4uG9Gmnzmg4kYhcFpjxRDzFI5QZynOXp
yezFbZvex8y9E13/CR2x/aawjoZrKYcoQfisl4sFQTCsqVIy6B0F/GG/Fb3zRZqRGzTIbW6HkWYv
ASflA7CzgNu9q1H9bxQlhjoDpM+D875dTcdKIekTRts+HXl2S6xBytdMezNrzavlsYBvlDHpKoq7
Cqow9MP+0tVrUra60Xti6pTatmjMYBhvb4dyeVpiEDiYdS2yiZxvpl1t3UWgpXePbXzfOv0DrLfZ
URaPdsyJz2Lw/CiZRy31g4HXd1Cbc2GGlOwcO4rqHdQvKMUCxjkJLHuyTgNGfS8yZhIvtOZiqRDu
LPMjnE0GeOp5UNOrlX/XIYjI4VtFQCQvI+KN4ls8DR5ZnlhHdD+uvofJcGJgRJO4eWhAklTNnZ2n
pM4pLLPIsKCV4HiBR13/CFevtNXf0M/fucCGdcC4LnN3V5n8OuFRLyoX53TlL84eOMC5nCu/GE7E
WXImz5fAYnEeMvB5YfRYYo2r4NaM+ZOb2TmG8eI2S5hz2FFxLEz3hHhgz3LKk4M2VO2ynTBJpztn
QKnTyTMn4xqnh6bGbp7WO7MzzvF8F5ZXNYVWUunqaWQK7zJHDKQb3q/8UbRLX0lressb+1YFBIWM
P4aIRdxlrAuvUFMjELAcNrZjXoGQA8Ixtu3svlul2x57l3sb56HXM8Vhvg6mdJpTZR9nxbYaRL21
2jGAjYKaqK69ysYqVgh7+dBTfUGwU+v3nLFdP8GVb8dttRljoztwE+enHsXkZrLpKs55YlxZg45W
3l/MUY93vXTrt8Xuq31TyCEwm5Q2DQ6GpbJookffDWlYLAcE4E7ZnuQp1QezEB+nIaTX0gEfSBpm
95H+dUjiU9xRcciuaK/5MhbQfdozUD8gmEN4kEXtEORtJttJXvrehFvfhXKb4j319GzuSDKYmBTF
8klvrX2liocwSY37DgpfrOPayjio4gCYHxTbbT0bwFAfKbs1dDFxEfvTOCyMA3lpA9NWzC+OWb+J
NFUfSVZ7ixEZZBEq/Xw6Vm7a75dY024ZicLQyNCsbUKeWD/XCdzOAHYntIOTDhehy5CE1ZpKAvcn
id5yoUMd3XPbbhqe+poJmtF1y4c1ZPrDbKvqdrCS5MlJRneTYqv1aW8R1wmYtcFfxcan9n5hNhfR
iqsjc9p+gm0RmuVyOwroX8mSlscim5aTqTXRYyUjsRn14a5HGhFmgG5nkKXEMXt9luN477ongXOi
qn0yBrLnpubF7B19uM0ltv6c0LHYhaOWurx6Tbjlt78Ia83E6a9GBqxaN8aNiHXlXk3FFeCGypK/
HFjk37r+Qu1yl8YTU7FlrPeZCD8c52VWRwP3FJ7kZGFjUwkBRjO0Jl/cufHd7Jx5n/HbdfNWJqu2
rXTQribV0VHctxwxa2bMSAzyV8kUzdBTZqCa8mWy2CzFhMIRA77dqjdLr0drU1+esebQKAojnJhk
fNEdNJyNtIiTrEUUBbHU0WEM6uiVqzcM3blvW6DTCwwRB0Aes6+l1aXrI/uLmzuqJys50vGZmImr
UM1zEiXWe5Cq0IvswR4fWnswKA20tGUvtHQklGTCbGYtAe5uDE6100GNc32gNSJy3P1+tEmmIirN
N0eFjqKuiB9dabdvcdoaL7PtNmc17IqLFRNbkNuZctDGpA2QIeK+MpT5UkPEZf1qqrewqu2jDGmH
quEMFllG6cXqUcctItcvtkSY61XUWaR8jMDlXPHVcsb0IJuiOyBWQ2JBAg3+mcKYCw9rEMT+1eAH
MzpjQ40SAsDNjtQFhzySCEADGq96XLvWrvlS1YTJGPPcvrDswpBS5jZvj6O00vjYOSWU+EJWq8my
q+2vKBjF24xeZdVVNOmXrLSY9gwdgjGkLnyPJFRgOZfKqx1PDABsvQkfwlaxv9RWKW66SKH4HGbT
enOx1791DIBvjHByUTHby7KNtZKJLkqiiH2BHu9GLBL/U6kq0RdctvSau2JiFND2Lu3Cqtiqtsos
tIvzpsRNSZtKl9XMFMZ8FOybl9BGqDKUEaYO5WluDBR36X4xQuuRDvqy1QQxPhtCyq0fDX6Fb399
SNL+ZJ7nsIye2zbQonMwNj51mvCFJzneGQ2+iNmRBwSRRlb3orMDTc23GbIJ4KIIR4BP+XPdn2vd
eLHaFRdAJNzfHUT/7sus58ZfDmwooYyqD1nBSSA84B6l/1Nd8hdq7d1yqJ+cm7+5+M9tNkZomD5p
O1j4TAysNX/8vK5MYqVEueNTxSW3Sp7qG/LYaRRS0NYA5hClpdT8VFCbxohy5sJ/0/D6fEL9xxcw
NQ3sMQDMn2iDXy6YA7mMM5Zl37AB4yg48rliXq6/vk56Hr+0KmhtOvQPLMh2KqYDwi5WSf8vnzLU
nR3HNSfTfJSTujFNrNaD4U8F9Sn5BztdgRH1N6fvz0f89TNJGwA5z5gG+86nn7YpANszCMObhFcx
sxc/NqvLz8v63wbaf2kqDyWE+19u858MLPshyd//nAuw/qHfG2gQWTUNpwa4Rpt2l0X/4/cOmvhN
6CbPxE//CbZXHol/OlfWMAETGRFriQuvlV7Z/3TQNGIBeFNAsrKpiBXX+p800JyV7frLc7n2nQyB
r4aRkqnS5VA/PZdo8fMkVww0h+RNkjbZ5vsEWcAXLRI/2l5/iJVCeGOsv02J+dbnFkq7EjWeVuLH
L6pV4+OK9HXKFPNSkxr9lUM23npCofdLGUPlwJq6bMn/6M5GV/5wOl3ZySXuPeACxXOd2pkvIIei
LCrr7C4Hs0mFnjn09gs1QhWhmc8VvMSvvYM1uRwyi6FxjRdD1ISR16uUOjREerTHta6sMuNbWovk
ZshD62vdCumnmS6fOgtFMyBl3GQiD/eg5FAzaKnibHu3D9n+sSCg1KRoLuLCeIPRTSqNHpVwSlEt
ABFwPbOyBnS4FVk6rQFQ1HKGXS1jhLA4hvegk1WvlQiYvNqt8iCEEgq0S9ffGLtSaVCBo9JK4iwA
6N5t9TLRDjghzFsntxMf0KPitx09si4KtXdEeJwObVW5NEKBaG2mzRboB6HpJcf73tDLYxXpDpIu
vRq8kvNb1subxJg/hra/j+s0f8jJsD+MFsfiRsVmrS1kW8mkP1GTqT78mY7fWJn3kzAVD32cebG6
WtxiMfjaLYa8UWCog7EvVKjpdn5W82h5xdnLBmCNCm7teVFezLjQoHvY0p9+BkvRIpo3iykINcch
TN4353uqblsO2otqSSvI50LcDQoWe04i9iHKKubcLcz2QK/5l1E88Lv1Yb9VEtsIUNy3PAOVSTlT
9AAhzP7BaozuVjdx4Re14SAoT4dDPtvVHlEY7m2d2qJIoSa0uZXcOk0VUyyApHkdRSfoTQyMjWD0
GM1UbE17Nm+XOn9PqP0YYi3dLZEVil85OUQdIjqXHc0AZtNupW6dhvJeNSskn1XbHhwHfYGWi9A3
jaiyvNCs60uVZTlFRkMdLZVui3Mq2U960Z8GCiqMha5xO2PUCBwEGHf4GfQbsrq6LZFq7XnuUAlG
I9eKQQhaQsU/0ces/TQM0zt3WZMBQWPhCmrPCZ5hSnT0dInTjWdyRPcQUu9C8l7PaTMhtOkMQkGL
Xj8SBaQFrg5hcCinHxUqnxS0+x4OPccxHYksYUApNnP0o0Yb30xpS2qgNCavWEExViIJeGDL8tTZ
ShH4aa+WIR6zurzj6IGansxZNAkpElbc8mlmoyNYSQ5C6x9SJX0fm/7YxUirG4zttRZfCBbV4PFY
EMPMYHa6Z6WpxAGDAXpWfBpyqa8NQiZPJfHiBFp6X8YRgjewDBas5zTjkRrS4i1WCcTLEAEg1cYG
BI0Jzh/hrycipndzpArUu6E/4e/a9DAWtyUKF6QqgOVkT9OE44Twe7G8ZUpy18ePbT8nwbRwQuCN
oCs1H82UJaG26Yyk8F/6TkdHRJ72Ji9hHWDpcXdC6W6rsYIZPDZb+MAIt4nP2rDbkpcaIebkXSCy
jfNHIY3XGdXlaaQXB1FeP7ph9uqM5YWi9SMZmg8khj7slEMNCX5T4IvKhTAD28LgzFpLFZRvewcp
XdUBfMDO77jU7CBdPtwsyEvzTpTjzs57ekbtiOEpMU8hL/SrY3L9ikWWQChxKC3oAmEtNhcVqsBG
KxMWj946DIV7FG7OOSebX4hYCTTi+by2am4n7FKAiA6OWlkXtUWWjJNypsCnla2rzcEy6tNkAptS
YGeX48wRImzusBOSHSy7zqOoZkmvBtfL1JaTn2JYMNhosdVWBqwbYrYJqmcPJ9/1bTEPAUaW1o+t
+VWxli/oNW+lZZPGWtE8noVQKQ7Vr85KzTZCUlxEJQHlxTQbI4S8G9dJmH5bDIEFxjky0DD3x+4e
jcB3eE/fZ2nQT1u52SoA7XglafehAbCuS9q9TNQXMY1vJsP2Tdxmlp81kxMoU3ITm6SRj22y3LCJ
HbQM0oYK0mun0e3GOJXzMtArJKYBwGENs3sZ3TAwwHjLOVk9Ew6ROn3+2Ar1m8IUA+pM+xhNw5d0
BX+7xWSgg3a/zbp8sObsWUOnyHn+Vo1ykkmAz9A/DTcsKZXfhG3ocZQ6dcRQLZZMfUsOeJT15dHQ
poDLuHZ1Nm9skniqruuDMOtOFQdC6g+y3VPmFoA70GmRIAIzx7ybkjt7QUkKcGtjjcgfuykLyPFx
NjSBvqrRfKpb0Aqlqu70JO+2sZU8aM2avb4VNIARbbhiPhTm7FnhLbKaB41tZttY5q3GKs6ff2vU
UfMpYl5ccOlzkQP7QbQEj0hncN+8p0Z+dnXcloraICLoFHunDlNQ26UfOfWrGllnvEWnyu4hZVjL
lYAsHGCJsytlRkDmmJ3oHCHAdrhq/OnCK4X2nZSTbQaH2urcW8UE4Av/+M6Vw0pNNUn9EngxaUcD
s8hIgLNX4ns7KGyRqZcbar5CrJTNMuko8ZHb7bC/vboxO2TUoaWM6BDd1pFOt21sDjSXkg0GkdG3
kgblu6QBoSu4JsY25RlVgb+x+oL/WL405LZ7snffjc7SIVuSpGBPSAYj89m2tn0PfDGbx69FXoPm
aWf8fK6GDIoSqVLzmV5Y/BXMSYtGIsNQ4YzxmUJFe2OpzHfhir2fzOxDNyWrIjp9Wrx961sl2YpK
gvaLzeQ1WmH5tYJCd4leFIsipVIBRFWNbm6cKHFPBtvydiqnzg8XtQtCw3wktBJM1cjf1cRhg5mn
gnEwkIfXGlqz0+Kk29XM8DexcGPgRQ5eRkvpDmGsyJ2ZK3cxcT47BPc7G4TAriyRrXckvW8sF62M
K0FmwHxhnaB7sMlrE5qXHT0tK2EZiaS5aWLaCQwvuThS1VWUxk0JFUMCVgmqTPsYixiTn4WoNorG
K/MJOCz5iFIkK35MFnG6/Xi3loy0Z7WbJekbDy2i5RUmXrcooV8AuelilDQdVdLiApxf6InLug8i
ZmCeWEc3M69149JJn4fIBLMii+PoEGYHmwVkirlmGfGJ31bGfpCNGV/OotWjqq0/4go1wOLIAVfX
bBDOi0I5aJeGlkJqMt3J2wd8rFkQlwb5f20SIpTJ822zat6ycAm3gsRLL8+BsVRRdz8WIg9Kbez2
dlo6J0XNGgTAtbh0iRDb0h2Nx2ntVgHZww6DpLdknO2NEaE9GWNWf2wniy7+hIstBpBj1uECIamO
djmHDxpO0GimWJ33QsW1l5jtewT166XpYjb3mu0xlAqem4idu+TkGkPZ3WhTeq7TiA/A/oDLJP4A
VdtQyUoZb0RZAWq3meDilT1rxUCV2hvtjgHTlzSCFNSaZeG7ghyIMIGElYtu2Vd6StHhKAPTD9Xd
V412hnOPiRYZwUVji9xMdZ7viVOYTtlAii+aMm+oJh453IR9gQfR1KOHQa8tJG7sVdXE7tOm7Q80
CFB8p3rLhaM/HMI3YlRseweosGy25Fyy9FVOdjV52glSnbkjuLw3dlinO2nrKAuT17BcbazuyojA
vZOJ4lKHIr/JiYIiOnjAqjyN4XdyrHAcStBp8PDTU9Lo2Wasmy5YSk3eVWPU4GmzEm9R0PcbuZwD
maXRpSaREtNynh/aOrfuBq1p1rfAfY4k7qrcBsGnzArQ4r6Um0Rzl2vfaa9tY9M6WCzjNDjN4tlu
1eBWat6xNsYe2t7yAa/xpRTDexk3twQqlgHe0RW1hvbT1dr6QU71va501D62muuBXoyZh0fBeWPm
Z29Vp2McmGsErzqSpIj1JSrSSmWeyPC4dCHodBE7s9u2cA5iRz6MlOpH+OhojkfXORA6c99FzR3C
HpczQzm8mqnIDpG9mOwMFskd8RL6bVShfG6Nb7lGKO3EqfB7pM1Sh2lUdYGwy4FQigbjNAiwlE7R
jp0sQk6aWVstLUicmZTXyQTZ3pshW5OSFWthGXPwmAtfUXSU5f04um+2rH+QZ01rbRYtuJSoa/1J
m53vdW8Z22xElE4qQL4N5yo+0qFhnam09GvmQiBoRSH3KYFMl74m8cLmDKvOaRc4JX5mWIWFZ6Jq
VASDPiNXn3V23btsjEcfje703ufKwEPinn92Gv638/Jfq67n52/xD4Xin7ou3nv+7b37te3yjz/x
r5aL0JG0rA3FFcuh0dL4veViEQaPNEkQP0PnBSvB/7RcIIzQHEG0pP9DOeXQF/2naMn8zaF1h7oI
vS3EDdpx/0nLxXbWttuvqiVHFfBCaOA4OpUAPZc/tgKTidxUE2KpH0FLCBJn2uHtHD2H1NlHNFVi
T+H+sfYkOQozB8g7A3WC0sk7ew2vGERECyMxv5VzqR8Gx2y2vQmvDSujA2gzOfSFALnREVRMeKgT
CKIwXMKnD8qIUVXNSIjCcDwhFghRttLz9mgj9h7d18CkYY+pu9eOuO5/jhkR6mfOvooNuWua/Eee
YW6NDNnuuqkhd67C0yOV0I9s+7mdNWAKDdDJ3JFoPSP5pglq3KVzblo8Pr2sX6nOHK8eqBtJUnyd
s1FST7hvopvPcRmetGr4YucaAb7uabE58Vq1hrsn3Zv4951cv290bK6A7704JZRHqi5CfwK79JhZ
lBMTQNk/cawgoJnp6aT17NDa8gBrmqEE4o4gmmOon6nzdXGJz7JJt8gSFai980KML3hJWWwbpzT5
hwVOB0FmrK/UWzGaojw23kHza4xGbL6fkBvZ9P12hvxh1e0dd+vqdJgna5pKeCXO5lh+Y7XdTpPY
D7WVB6JntkDuzSUjbAcUR7d3J4CqTTp9T3sA3m7+/9g7k+XIkSuL/kqb9iiDY3Jg0YuOOchgMDgz
uYExmSTmwTE68PV9wCpJJcm00F47yTKzkhkD3N99954bFReBBL6xhcOc2ir8HXHkrHuIK2s+SsfS
5SxH3RGrKWwm8s94WiqTTpUoz5+Rf59VwnEWmO+C5uANTniS12QhVrj3tn1Y+zuEH0iwbXkc3ZG1
S3NXxK578GV5lSHAb40s+iX6gKtYMUbci8JTY/q3rdnT5ehk5oFk263HCpENGi0hucbYogoenZ79
yqp8+U3zRecQvRNz6A6yKPI92OT8l5jKBhhN+MjOqyJMCrxqtK9SyYGUDQqhSfTONg7CYMF9CLIy
WAJCUC3UPnVHVsXNuqED/Qlp8pVoPNL5GIIZdiE8QsMrYAOqcu9SnPPel/G87X1K07xslj9k3Y7X
FX4l1BH4jMyN7WaKTPY8A3duGyQucXaIFe4Q5kfHc4hTDNmrNwn0vLoQu5LI2rLPy8heD7D+itLb
GNLP3pVAtMcZMWymglm3rbz5WXk9nTkq3FIEH7EYbtjUJM2tyfh9Jn3y1lbOe5x7b5mExFapmeZ1
iXCQFEO/MfL4TvXSvC5noqhFVd1PEe9+0QVvfBnvRuqcaTCa+SDZPq0sS6fMYFse4WvgkK0TgJ3l
srrFDERCqW5nGMxmTHEce2ftmueGYvLMn9kR85WUQxZtR7sprxJdLPD14i1CiojmmXtcirNn54XV
QxXRXBFh41zJkpw/ZiWDtgHW0qaPUd/Lcm/NBYd4ce2KvYgSepFb+JVlztDgkwDeEPsHIZoFWJ3c
3OUwtscrNAFGH9UTr0HlGvDimIM5HnhQDLyT8cHommvqeFpaGrKroofZaHRhswL98zNZLEFFZD54
jfM4lUTtM7L87rAtyxqzm421BamKliLIU+RGMbEsRoEEmxnJ3SS4H1M+XaGbXpysEGuRuHAZkNlX
qCRqF+vZx0ZXyrus1e+9dI9RW9cbj+QnYMoQCSCzDkU/qXXPU2DVt8FTYmlaITwx3cQzpnbLrMuL
ldHhbA8bPnvlWyeTnge6hUZYmzQlIQofWFkic3mhQeKHHas28rsoynkV8vSuwy64LrrsRht8rs3U
+cUantiy8RwOYD8dja7GfaPCf594xJYwoO7LNN4xLZwDXBL449uX0IYf1OT2Vy4VbObhxY5IqNve
VckWUcKRXTWdd7GV32ysADhDk7fTxqYrd03QYnncq8ukoiuD5gg+Gz+Cxlxr1+J5zk659p4qz74d
58beseqlUsNNyery0IncHat2cuES81A3glBsun3Dk33q3dd4bEjBjThlYADmk5KHYQBCFemIzBRj
9ZXf8YNUMnvwF+KF6xl46+vqgc4pa5OUXMOHsLmeTEZoj0JtkiNOvCmWosemtsDEVHRRkY/eVUq9
YgXDueXRkpQlPbarKj96TKCrTDlbRzYnC7dSUBAlN6kNxql5KT2L8k0ZYnZK7lGoaB9vF2KUlRMl
jX8FARKIbMJXenqrHQSRfGuIRu1TndVHsfCOB4eAZb48DaK4fI49HBA8042NZYblql86EUbSS6tu
ys9Vq+atAm6yggZNKtmoXyrGwr2y7E/M/euy6vwL6/xmTRFvCHW0yvno+MZ+4HXdzd3wONfubREL
8KSJuGsKLpyhVTFpjD6mTSJWu9RywWVHQDIGssrrsK7Ba/EoxmXWU39OBxc+TOfJbRz/MPq87LOA
TKwnhj7YNgdh9s2VaQzdasycZnmsYxMZgD4ULruHUfX+aigx1aq05S1yyQybJk/Qhq/K0pR17KIY
qI5dhqfJBmE6EBHjt9h8V8vqlTeWwbOpX7UicUsx+2OUXPOMiHHD5i0qZTK/LQBsiqEiPqokzHOV
H2o1gm0GJjFQ7la0BAlT6xH02VU24Zv0bM6c3v6IvQY/msZY4csRSJZvYQCsrHUM7BMcBB1u8JLg
p0qlgG8BbmgneV9GyjqGEui1E44XXt9LHsFoSFP9WU8WYFQVRCsNt4gv/zvBcnst6Z5YzX1xGAMb
gFFeIvFyumK1SmDVVqdpSi5pID+Mpq8e0d95DDfC3JLExJvScrWw0xbHBk8c8OLDPtcCu2KeZ9t5
5H2rKPAjjOkcR+5Jq24s6p+edg6sq0GZVuBOLFo84VpjeGhBoG9p97mfiT6mur8EQ7yfxmnjxtF1
EWUJS4bxFxNMf5hYjmAo2dp1a27imhncsOuL3ehL0I3UD7mcvCYyNvdAWDmtN4PnlNg/hHB3FVHT
nazoJ3JIljc53GUD5ekwLLzS0Qrvcq5X/ijQUruXMgWgWgfnEKROOk97OTfH3JGPYzltwpabLEXa
R7NxcULNzOYdcHIaxKz7Ii0oMFjAr/TLtZvIrW4dynDXcO2oPWjv/AgkO15Y66Z2qSUJME0nQ0lC
L7ExG5UkphtWET0vkkYt2ICOfuvSpjs1TcxbE4kGFXW62PV4GuYk3tmGT7U3xW+HTNDNgOkzAWUd
9lgrOD0YtF9nqGJqDN5kQsTIFeG5VNnBbtCePPwrUwhMIvSjbgUfYu9NnFNG+yORoE05jwHFvfBp
IKs2F2Lve+IaGNJXZ+ZPFSW+ccOtanDlbiiWUrjB/Yx85NcuEjc1h8gaUWLe1HV83Tttdcu7LVeu
RlCWU3IGcYA806e8BSXA7NC11/E8fyETEwmlzjfN0Q0bMsi8/jvKD9QqsLxf1Ebtc9m9u04MEyEF
NSPd8GtouHKARfqY8N2sQ77Eh8njrRMBPvBld5mKByfBt244+yQq5L6vaFOLOWOk5quezvdoFE2L
9i7q6Z6GdvwaMIpHihtW2KPWbVxuNV08aIS3ONnKFV15b9+94NTPU98J1gyHaokRqzXw/FGNTNFT
Lrc1gs4mMoEJ2UbwlE/lvdt2u1LEJznwfcW+2ZpUP3pwg0esq8rPgQh5ID+aB8yoN1ULYDzTiJam
v+7dmYuU8tkURPZtqTtj5RNR33iW/qqxDW0V/fCq8YN1VdXXyIgzzRvpl84jsQ5G+71K2SoMdnTj
uMn9BEkLfzUGKRzwJu5ngCPxGMstGjif+IpxROju1sLCA3CtTffSSPqtaPwPuj0CqDxBuOmbns+/
hNk7oHuuHDNXXFD4OhgIFutUQ9+fkWiQ8Pgp/6sT/LVdhrTMklv59xGnf+GKYjX6/c/8VSxg7nck
pS1sYwIAnosi8FexQCIWEH1a+txcumcW68bf/Bm25QfWYuQRzPDf1o2/JZyQrlyGepO4JPka4fxH
1XK4Qf5FLfiOHy21MmgFQi4Gjj8Zh+KsskMeEnyUIW2/MM3nYKmWtnnsI9GDvzTQ90sXPd0F0z52
6adXvuG8aY+rUTYPe0BI/p4G0oIVO632nkzEFVXyVN3zL2++Oj+I9lVgp+c299T12IXRzrRa+hI8
CEND50HtssH/JZPtPxZNQxKWTdQJXRncDmrCjxTXw4vKZ1aQg4wfKDXJDqje5vJw5tu7GkicrBE8
aVu143rbLZqmKyr7NfVxdqxtCfoZ2379NHIJoDU6j52TExT1Q1hPDTT1zj5jneJpPpfh3hrYOaQj
9nyWpVm6dzsjeQpNNlvs2Bsoc9oZox8yHPq7YBHndM3tGFITIp6XOKBhKOj1f7a0rZxGyoM/VT0O
MNhBrCCWVP7M5qdtrrFE5wP/s+SRn3NUvU08Ubmh4assiFeQUSqGIN90RjbBmfFxptkV/QxOM1if
RlmZD4FtWTdYpnm8u0X7EtkZ3hbXGD8MVpEw3YwiE1SVKxAB1Ii3V9T39uBFSptV0hL/5oqq232H
xPxzoNnvyZ2N4Lk3epI/LDXusOda1cJOWpiWHsQ/+i38V3oOAuoELKXv2pisxoR2zaVlIsmgpwND
LlesFpKz/ta9Gz8PJLdLL/8VBtQVJPZ0MW1WBWufdrFwbbWZTY2n2YDnT1wn/2krSs8jC6mYhZjN
tTBV1qnFj3BV572J0WfZHkw4rc+59ubXUAbZHfh2au6awbcfpcXECOuz4+dRnHcNOo5DbbszCBMa
GoUrn0bMNnH6XpuM3ysU6TRKPTqVhjI5Ecpf1775HC51ntlS7DksFZ9oMsYhWGo/cQiEpz6lCrTv
urReZQkCfrFUhQZ97G4H5VD9TtnhVRc153iMkl1Cx6jNUYgJ/t00rfgxg+2zT+vcKgE2Lqtyd8F/
gm3nB6WMB4R9b/gsjVg3sLjFcL6dc0OBIDKQrzY5lp67WlKCEUBzOc0iJ2SygFGTMKSLjCDjHmJ6
f+mBXJw4WgPsNUZ+mtIFdV0Kf82qBDcA5tuFCWfvKLXKT6xeaZMN3XifliyuvabrN60CAQPsFdWO
jx9GD0Yno3TkVYJhhiWPdM9zABO4aRkXYeEn4qfoZvWcJcGwobuEcJVwg1W1UHGLhY8bYuQ4mUM/
nqcFrQvcFgqcaZVbdwHw+jFZIynxnLRRhkowAm3twsUkP1Ma145t/4lPdcBjbTn7sTPTm9ynxL7A
IrP1nM7bzxH0prxQsCTZlWxbvtk3PX7MbawXVkGj1bbL7PTamBsGp8js3LPX+/WvXlj+GUXDDlZB
L/x2uQlGt81CkMBzMGwTNocssMOo3YuxplTPnPIOgJnXUy8XLaALs5Qg4irTSFgUQMiYzARWBhfG
t4mlKsUqMreuIw12o8xQ7yyK7autyH1ohqOj5U+vGqud58t+E/Qay1UZgsLQAf1cFHNOu7DvWELT
EAyEGfxIO/A96FTo382BVe1MDayBkcietpaRq1OcWvVODYENynDRY+g852U2GDmbQubPTl38nBbM
SrEAV5wFvUJOzDhXC47FWcAsXlB2W3+BtRgLtmUYhU8WvwfmopraO7TwXawF9KLTQB+DBf4yfnNg
iLP4txCqQAg7Jd721Gmz29KrUcGast8SdllbgEfLsD+2JXYgDpHoVJXY57iisgcPmasHtj8ZQ1Xf
DOca0yC2AnkhLgvWb86wHc2QaGls2tsVaCyCUHpnh3Z/Hhoapp34xavbz6mZ1m735Y3Yhwg+Tlvb
odMi7uIdTGqavAkghEnRYa4DGOQ1GWusXl4t9U+F16BVDemOT7RaeUgq+wrflk8gzaQysStwOJQe
fYKNp43tRPWg2zp7M1JABsCA4pXilHTK8mxGaGEDGJI6wYcyTPOmarmPEtu4HSgrxnYXh+CSonjN
JOisHB5fu75GtxrHGjgsGp2uUfakoi1aDu3ZhVXHQWxeL+TnCvrkCjc7WvqNmWJVHAYqd3ofPr8k
o7dueqqQhoTRSlxPacUToTs0FadHYYz1SjrzbQ7stLUuowoPPKlhURvGpYTwEmXLojL96sIesnjV
3hsuImcEbq+o2iewKgQNEhrkqd8KgXsVlLVXCGN8IdckUq9clfC4YGQfRdg8J4Un9tqB12MUxjNj
x3OsSMIVGhWc5akkaEWSaNa71DZeqzB4Swt14Zq9xG4oOahDPtNzvp4LghmRyLe0/rCgNfkV68pD
Pls37vxjDKtHh4I6u4gOxAjEysXQQHNEsbC4my2Bz58q4d0PSxhBSeUeB0qtKb6mty41MPeFidHd
IBy3Lqb9JesY5g6QxN8TkEsYMvrORUambPnxv9OSS3BSR67oaaFW10iRyQ9cdN/j2JK25AbPiC1L
acgrY1oSmSqrSpr12Gm8+F750S3JzSXCOdGlC7tsP2E34jn3OZH1lEvoU9IQR+yOIKgXD9lXuIRD
aSLp1qWsBZ2f3fAgvlOkcw+K1l6ipdMSMg2+86YDMdCLjvR8JCSEds+maca8Y3fuo/hOrApJeLVe
Yqz9Emj1vrOtTArkXKlPCZ+iZgm/jl7ypJdA7NiVyQ093aRk+yUw60eQbfJ+VE/VAC3FDGZqV6BV
7volbJun4UK3+c7gUtgqV9MSzA2rlmL2JaxbExjk2/Ad4WWsPND9Qq7XQ3C3oPP6LtCnJfpLApUU
8LAEgsuogV27hIQL32Cdnjojk9iSIa6XODH2UJLFMPvGdfWdN9ai4Ccdy5uy8WqKD5dgckqK8jyS
rrurnQQF2vyOMH+nmeVQ2fcE4pJN8Z12joIUdy2mLzLEwhq30huhGU+eNxyzVqBwlYbnGVdiZFps
YoOD0KX75z6xoMGXaAmQcN0Jy9vM/4+GQj2MutLclUMVbWQUjIrfH4krPs3Ytsywtnae4auvYa5Y
mxVxmGK9smaTf3yAG5RWXuIJIhRr3ShaxMMwMo925Ohj5EXiONhACwuv4IZqG+Ptfye63ye6Pzz3
jED/fqT7Pxjn/9gV8fc/9cdQ5wW/wR1Y1rwW5nmT8e3vQ50FgYJjiRs4lwd+jTXvH0Od/G1xqTHU
YT5YuD/LL/0x1Hm/sbC1HSwp3778/3AD/D1U/sMGWDJO2jJgpGSsdByTv+nPM91gucKcRk4wCrJT
4JHS50iIutT5KaoQ3zzbRycZj1NvVCfCbNbiW6MXeRcGhffDrmpjpUSt2fF0ynxj4vW+jMqMDh3p
7Pva4QENrLvdWBBuSRPV+oAFhibICEUqHTv7KxO1y6qvcR88v16WNQbpHrx2HKg1Hb46SyK8Jyp+
HtO2xdFSUmVIIfL01hq5PtMkNd+kXOShL4+YCQutGQBloE9uHBT3oKZpC+cmeuVz+N+OQR+dWswp
DaugMn0cTDmcZrY/93j0l+tQ1/9SfPHO5BC6mzqPvHVj2y0ZpxFkdSuU2I8BTXFjBAss95kHWPu7
e8cyk30kXNzPzoCjhl34jjhYsSk5gS4T7R9nf7a7k9HpeZebyY20pw+fJFh6bMRoPtad1kS1fQKc
UTUOVAYyp7IeD61ffHQem2ghTpJOxEYUlPswEjAycit7r8Y4PJSsoehd8IvsOGUjTle/H5dyP9Oy
b+vR1T+lyie51ly3L/RfmOfR7wdzPZlquJlD1rmTDqavypfdi1W2mkPIZu18wPnsfA0EogDZDbSM
QaZ2fs11TSc1qTEcYWnHUymtw5ZLWWJY50GzEOeGP1rvJda4xwCLGSyG1g0w1RklEl1l0mpRJO0u
IBJh0qGc0vks/P7JI25wY0F3PUY6665mcOy30zLEKjX0S9GcFrAdgEXH9FjccveerstC2w9jE2b3
AF7q4j4wSigKQenBNfYBmY+7gf5Fe+vDOOURm3qkDsSkR01avVHuvkj5vrLOy9XZKOLrYp7ySz1P
6qcbxMUD7FjM8n3xzoh8CM26uZkiwu1OPv1C+Mh3pc2HIEvaTR/RKRf5KdtDhxaQ1up3QUD5vKks
bqUY6BO2Vs5z3NcP9KmOp2buZgaopPuoYp9NzUSfc6AD9zOZXFZIcOxtHP6xfQmtzt8DA2U1apFx
hjdtb1nQDfvG9Yvd7EXlFgYFhZtdUxGbXRoye7NGHom6ejOn8XwT4UdFwyvxMw+AE/aJiMZdlJdg
ffk+uKsKfip9fJPq7qemLU8R7t09hOXkVTb1kntlhL+TfhAy0FPhsZVEi34y0BNe8WPNmFayq8ts
C+xTNOiDLic8gGAY730ONcAQkhZU3adYAhW2SpFYxEWUE3GMj5lkKxZNFCnRpb5lAY+3GGZIw7Vb
e3elr81LQggOY5hqNgn961eN6KlkAwxzrUMXx3TJwESncNWcVGok+BGzklt67kqQiUOfs/CRxiFK
FJVuOo6Hp1K7NLXbznhtBFG1qeSsnuhZCyQPp7x9iuw43ltoHj+HpMvviprnYIVafUdsxn2w2pzP
cDtb/i41DRZpZolGa1vdKQH5y9svrRPE9BaE9eD/ULbwfsHkNDepHJgUxDw2vBkCy2ph5XRDGtmB
9898k/5k54QfNMd4EfniUMNMP7iD8t55lBKoLHt9lSvAiVMoGnTa3GNkq3L9lYzS0L8HD//r4PrL
7yfyYrz69+f4vn8fkvfm888+rr//ub+f5JzGFk5i3lEyuvaf5Fn7N89bko3EZn17aUL620luIdza
+L7QczljTZTdv53k5m8cuFivAlf61H87JOz+IzOX+BczF+E5yd9AzfnyQ5j/FJcdcHr4bZ7juAKo
f59l4UH1KugdIihlSAo8Io+2stKJvIIXVG+w/JMLbNoaVa2HQe1UwfKw1i8kI0IKNvKp+yBgpwnV
D5ibraG5awj5nHL+9C6w42pbi7q9bkJCPwPe2HWXO6gReTrU97TxeT9ro4cBO+RxdtNXvv9gyhkm
YFGXO6UCn/nA6K5nEs5nxq/goHuQI2ogc2v2kKn1UMk38oDZQx+OyQFjSrYCKWxee7btnoU7+Fep
msCP8B1lv297K5Ub/jruXNI/qbBQnMUHLTVqRbWSvuEqLV/nmUUMGx/3SLD4hycAK4XCm46knmA5
jp1RdjiTsPtGuV/TflLxZfWbynkMFWsXJwoOgGkht4/tTL4myNPpCWAXRVfgbKiexA2umr0UwCEA
NVvIB20zMQNGKVG3eXbkV+y42QseleaKIHKylgYVchLA58JUYNPMSptw+hrfc3sbW/mwjcJ8WIDw
7tVQU5MbAHLdZoHM90bG0z8bIqgHtmZz7iLfRK5brl2rNw+FLou3IEUCsLlFMEMUY7WaC7vdGxXx
2ylKJmLqglcvCOx8Z9mcMVkOehZ33bBVbKTWyglZ4fVJdGYxgcSk3eJsOfQL52TTdsrBhcfxFDCb
DfVaYTfYAfEqwExxtIN0MW7hpcBupcFkxwUwv2s0/Piid6pr8OMkJxv09TyWYheydtonQcYKtGEo
tjA4bIdO93tcasUbPtZ4F9lltdORg8l6Md1njvR+jknQHkuh0wero4fAi/3h19i5hDXjmPnKiGs2
tDab4FmVh7AN+2vDYSOXMdNurYkcvdJ8xrvOIs+OqX3jzz2JDn80d6zG9SHulfmcaLd96iuzgVFB
dUwPV2LTmOJmok1jJ9Bnr1Q4YgtweursE7oYchuhSMbWT10F28nCvoC/ckcrwqHOlhZ5CZ5Xz+5L
mAT1Z50Zr7RxdNjHi3rN1ju7dyef2207ebdF68rPbuI9T3RnEaeT/r2iiGflRCBwsbWH+oASlXI9
04ICXml7d34wOZ+JO1JfnVJSq/BDfFnl0B964p3X0Hes27h1Py1DoBFOlKH4fF2532BEzmoRHNzk
h0EIArUxgpqL2eAYjYX40fVefjN1kitqNFqHKnXkVjld8ay6LDl6nV9ehEGxPA4/MfxQs6VeEjcd
j4QJPFqWuvyK3GvwAPta3dKrzUnuKbc60Hg23XYYu3ZNxvJ3auICdIrELNVTB8RmX4E0DtXB6Ygn
rCkRxt8DBXA3aSfdl8qacRP40/OgkA+mgo2o2XQj7vbYeprsqC03tlfq7ZAF3dak0nTtmwpMKOH0
ZF+XjrHjqp0e03CqHt3S8i8VvYsH+nWiO6RRgfJbBkDQuTqtw6jHcVexzY7bVH3UZercj23s7LHT
Q9Qo8SK9ZEFeVVsrxynXl3QFW5qkZRaYzauGj3NFkWj4MTLk32SE7Xdw8vULKC1CcjKHK9vkOTJk
xpWKaxUK76pUultSA7l/JXWeniSAD7HyuvlBdyn2quW5YEQUcBct+Sxa1ruWJ1UMspLGJaTXg8tl
4maw3XpjqhoVzNY0Ytf+tCEmQt0yDSjs313nNtPCO84CdBam+W5HiIwHuJgVHJKMUPM0NuqghdFh
ci2X7quGh59jCAqWIdzdhErOn3OMfEgEurRXrZuibZZtINeJVWesACC5R1lA73I9GAev8bGLXtUs
u57AdxPPa9zune4FinuEgGI1dFRRy8w9zVPmXinZVpJ7aN5i9RraU4Jv50cmZiwuS8rVZq13rSW1
xS2woAMVv80VoYj8pteV9ahEr7ej1xn4eabAOdgQ5XrUWt+ig9DFGujyUGZuknH3iwsnUR9OVb4R
QsnrjKT7rkeM/MVvb8/OGNOfLpSzc7vZ+Kilax/obyGiB9ksu8MhiBczG0wmCYMIWBXhJgyqsnxo
+665cVDiaFgL+FvXfCNL3Ib07uDgDIrPgmajQ6AV4G3sr/abmxKQxuCZT6ij1vSSJxnE/N6wgy9R
eNmDzDNymLz12IhCJz8MOoKUT4nU2eqD8XbsLJVu2zkp9hO0E6KmeSjwJwedCWXbY+qdq84Ev5Vl
053N5uBOh61xwzEPlmF0fYg6/ITPoyGto2pxQQaWkNsmmDocw41+qYRXfYWxV/8YUUGfaRgi/igC
mrLQDEmwTi5pqajimKtGpHBA9MMAat4aL51rZJs4r5bsj1ATTwq84amYnYcgEfYRcn6zVaJ8jRNJ
nBkFYkXK1XwrTaYx7FTBnpjiM5u0EEccLKcIK1VKk8vs9j6lMQmalzmzD0KoT1iRqJoi6TANi0Pd
jQm+1ta7zWJpX7PxyT5aSaoqlGHxjCnOOgdN7TyEzgCIixXnXnYq2dAKAFOnZ1RfRdPYpWtkt13c
T8O+SHrn0JpTTcalz56DqMs/Spw7+57oKmmjpMIgXmbuO3H5SiJpVnpTqDq/D2LLxdVDZRVipy+b
LeH08Mic72Il0eo6y3NWfJoFDXGszD732rMvWds1t73BImZleBwiWZMk94Hy5SmjHGvetlVR/UhS
1kJ2l6sj41M2rHpo9e++GuU1SqS1zlL48VaKHzrmxkCbrXPjiRTLJ6YvsIs97pB48J5CUTubagrs
Z2nSzU4tGl0mBV3YRfiehz4Z0bxLjmMBytysoxv2uWo7SitqVlj9eHYNgfOa2AxkcTRO7z4lX0QJ
J3bXSMHxdIhqyzgSSvR3iqmOugzDQt+18nNghh4cyYZyBNTyD9N2ATbWIz7nOJ9ukXyrHz5s7oNh
ZTjQHLP4RKRvXkRK9LILbN4hzxrNg1PopbwtTh+qqoJ3wNJwOiYZOGZkovaUpkuDo9Re0GxIE9Iv
2gTJI2Z8zleeHvo+6oLwI2Tr/2vEa/aS9G10MaKG66lSad3tIj2Uw6nO2+7UEio6pBwmyUvqDAP5
HGE+tY4gcEnW/MWahpfR8YZqV7s68dctLWfcgdMofitAjP70Wnu+o6ZeP3LJ/UhNTz67WL9BRNrO
mW+dMe3MaGooxvDMH2MWjvCNo57blRWn9/CKS4rM3WAdy5SfPTXFU+aKK4wSt6m0qwsSH5bmajjO
ZEdvA81ixeUGkDA9TmprSFhRyurtH0OejVDHbGMXFpaHRStfkFRA/Qgwq5hmHkLal1nPDQ1zKbd3
253W+XI26JnAxJgIfYuncz7MHME3woyCW7wLkAY7d7qv+nra9l5FON8qsImymCQyH5n7puL0GApB
QFu1+TW3lfme9Fh+oYS93lbAR+6pdOXZbJVGTaC5H25ouCbvV83lUYxyftexKs9xHaVbLAL0L408
gHyvde+bSk6/pB7CC0XqMBmcQF33M7kuB9PVZlDciRKrk3sXXsg9Fi/30cLHeWVPln3fd3a0H/p+
fIk1SVFeFsFBbAvi9axlfAGu1TeKGxP7OVJSbjXbxOFQAqFnEgS2YnQ5bfAqyDC+2G6YP9RzSCuW
E0Led+mBYdHQ0DXUmo287+yEFUnMv3ef4DQsiC3IeDdZI/v+0kl+OvMYYgPt1VPZC+9DcR+6rtlb
7/Gfda9T7JFt8NN6/CgNC6gm992Ay3edvc9E2y8uT41tHkf9vcuG+b2MBmpgh7o+DCO38jyM7aeU
e+pnyNV3S7Xx8srE5IkJs3N7iPPgF986B/Bh4WxUF2rmZWbq/2oMf2gMLoLAv9cYTu//g8yQJs37
v6oMy5/8qwlM/CaEjWfLx+sFyODPibFvlcHxEBE8MiB/VhmE9ZuD0Yt1gXBcl6Jy/oN/7AsEnOsA
JCECgyWWDJr1n4gM/ywxkDTASgZ43/GwfNgBf8+ftwVQSwXZ5DnapuGVDcG1BbqWH//0ulx+T5/9
T9kXlyopu/Z//wL2h//Kn1NpPMcsB9EkgLcsBUSuf/xbMt8lTJqHIbutSO5NsulqUD0KRpWYycat
ZXTO6yT4JWSatFtYI9aHlfXFdVY46iOa2pkkg07Sx8Zo8luYJfJkNgbeElWDsCRR7QQb3XuKCwT1
N8hwBv1VCDh7n9QZShsC4FVo5/Gn2UXOazOU+0wAz5wM6HLOUOl03dIMvQ+qxrulIyytiOyQloVL
odQH1oFur3wvu3hc3TdgDfCpJK2CGdKmbOV2TlvO28RLg5arsKWaQ15bXKkKy4pOBWuLPDqEy8X7
yxFT125zd4yMXVvnBZYyP7XUeXZ4dHKwjeY6Hh2S/RCHxvdMzURbHdzJUbxpxqWUlRYwVZNuR2nw
cIawdRnqVdSra2B7V9UkNdEJ/0FLODqZW5XHoDVegtw7RJngcfnYymmbtcmGbaOSHmCGxiYyMHRP
AdvKtSaTChIife5s2mg5s5wtt0L3nMmK7T5GbajRVNCRXTbmQzJPL32RXHKvlDsk2/1sUR45TPGh
s5IjiYxiNWPNM1v+KJ4Asr5YF2obQoNoYedlMfGHodQvENl2Bg5B8hgxs5IpTmNDqrqqYFL0YASd
KvxMAjzzJa2/WBbaZN0m9tHwF7GqMgNmdbvfMdHgkwpavclGie/BKl/7AqYEO1LrjQxX/tqR4F9l
5oCtBjzEQYSdg0Hqh2tN03pMucYWgXwIMk1pBHU8kRvvZnhyq9gtIrYsBxXoa62IbJX/z96ZbSmP
JFv6VeoBml4IxHTRF8cnDQgxE8ANi5hAYtCAJARP358yq9fJk7VO1+r7rqj8M38iQnK53M3Mzbbt
3cb3xdCYptekNT7lpNpeVPo5OdQUmGmaULc6o4D0MGn7qqLuE4kSzhAl/Wr2qOp6UeeZr870Hv3e
D5WMLoewyj6f3Z5ztXpydEhV1CtVxcS2OKekpT9MgCojnnq9w9bQa7nDBJeNgKls9w67AT2OAqLK
Y9Ig2Ts4JCK+c1+d8vJWq+41e8LnS8RwHr3PsttubYccfMoaxH3adFUBELcHyDIdHkG3G/XloZVw
sj+FBwqLLrxYfp/CoB7SCXF/XgDZ2Fu4AhBuTegEulkjgDnwNNt92T6/dDxYviO7dF6VJVETPej6
bLHqR6KVvCY9YEnu4AEW7nZ4KuK9higTepXre5w8kEmvgByM8wFkM6Q311HWC0bDrGoD8nqB/+4A
kYzbL5Xc2m0FRykdp234m+o7dJqtxNoP84By5dmxbgjS1tRIehck5mjhJ4GB8jZs02imsvllK0ud
drfePJuuEkB3GU17VOMz86778nrJYS5GDKVb706X16KN5hdEUQ8kc2HdHZXDVdtC6q6CaL1NPyVq
XAdaEJ+1e3+80K5KVVr0J8UpdnImzxpkxT6m0cujvLFHNDoWqFahMs0MAHoRVEz3NiXTBiXCCeh+
ptl/eB7D/QJAZHDomTqCZNy29mUS02KZwZ/K7nmD5iGROAH4BaMFp3PqgOjfggVC7D6WMOxDNvSU
z/Nzc+qnzuVKy2wycm8kkDkdlLt75zpCBPR1Vr3WN5QVYLkyWngPDxVR4bG6qXfrprW8AZqHgcw2
FQQmlDJssiXP1/miYlhCVNFn+9zhIe310gyimfy6J9Q6Ui8h0izBofWA5Ua2JSs7mqJSiCXtEL4l
20Y4awBb8Zv7nqAN6rWz5S2fEmxvysyStJ/RS5/eaU4lxXxL7dsyB1Qhy6ze2TkdHa12rSpCeboR
lVXGup2BobLS+fWZr2kaXuTwsWSXNrgmQDiwvA7AIaX4Fut4iwe0JQ8LL+7kht5Gap0NUdPbfgeQ
mh1HaTUFWKmvyUWWcd50I9nBHVyGBW4Rzrj1dQA2DxjrtdV306tlUMfanq3BJu6+Y1083994TRcO
7yGEtXZfj9A/X3c7o09oBMZRTHdnRR/KoZWbtE96uN9FAB3SuX7RddJnPk/aHZYY4pZ2dXMgDfHf
df4D27Cxk3gcZ72wtNHorm90CrOiyTMqUNMPlBvPt8+UfqfLaASH7/kSoLShigPyqq/25BJBqddp
idvgNj51TghN9cZZdJiR9VTDc+FmST2/Qbvayb4PA0PeHiDm5eZ2H5Ue9UroiMB3vV4+9OCjBJBg
bZE+7g91TFP4s679aHRzwC2KpHdbXCldPSjSWleYavqw6mWSeGiJwyedDUF9hIJn1D1tX/k0bt2C
/NEaV70nB3EakZ+QAR3O9DbWL3v1tCxK5OdrYzbCRzsx9+rzWgFybL2fqrR7GYCw5zS1CrfzvIUJ
h9bbbfq+nxRUK/PWw9bvFNFOYETW4z4tXoVBum9Ch5TmEK6zx0U+3219I/FMa4aIu0Daapo0ka6v
i+r6eT2fZyT+qOWholrZb1q6DiI+jx5meH9553vFoockDKPeipj0Cy0eiOV16I56wgRTkJFKi2z9
HA71LR86dFXR4goSuEjgXB78dm/xyVR9NMvj1MKZHtpwZWAEXv3OKq2GgU3mhXbPJHg+i3X7ijoV
wN9BlIdwcFd0BrW9Auq8+52idwd1iaw/T6v0Iy5HX8ktWqcYM+ChEAQnv8803pel33swAT1o3GR+
KWL3+uqGVVltH+l9DLmG6tHVhijc1x1iMDpUkBC1pv1WXuvCip0SxSE2aBe5s3PxdHtXRJCTS8dA
dTOt09Pxen3LW5U+F8MmvXdy7KF5DMl0UgDvnXZDyHPeJMmR664oUtxzCxv+Oizb53KS5b2XAY2M
7x6YOkdFjYUwGKRupwWrbtM93LtVsBzSo1UPp3Wv/wWOgxK/fbmLlsXPHpAXNVnRz0mDoqdgk6m4
WgcFj/++e7UdetNdUmAH8tzgHUnW9rK+V1bV9GDxzXg4fkbXs+rbaUWXfnFyB5frR9XFdHKTYQKk
oFdYJZxhsc2ZNXtubtCEEArdqsQ7R/SB5S9SVUmvV43jPACRuc7ocBXvy3MCgQeY5wJsIJVhJLxG
/eKzNXxZXjzgLC9eb0rBdt891LASI06HFsPt8n4sr3Ag3VvPp3Pu3nROu9PGgtcF6nXklA/RhU55
aiMaX+i3r8Pte9DuuRHHapOXxaZ3g8/XGpVeK+aIfRi2gqSoP+7p6IRNqN/OLc+QOaaagDp4EkAU
Zm9oU7O8Dhn5U787vvXLszfIHvBjvvHdun+FeKBOruWeXvf+DAxyha3p2tiY9zNBUbGg7X7xePbg
Pm/VuMsKEN26GjYw1E686pSdYQAuUj5qUj4RXWnS7iL2fn98VRQYBZl5Hb1+3vfqvcDCQp9zo8Or
M0ID4F3k+gTNTJ6zaKlBDZ/uaWQjQPlG3/FeJF9oDPcQTi/bW5tGXRVFFDV6af/p1gOySHEOCPpi
VwM/izggkzVvzxHZAPLQHoXotEPPePmkc+yhLtH7N+8lxep2eCBwdSmiY6u/7fQ3JFqzAESAHr7v
rIbhSJ/KHEzGsH7BBPC80+RrkX2HXqwawyyz6NLXri8RDgFPwrSVVmyGydDtxw+nAx6ELftCiLKV
VG5cd35PqfV001MLQoEcAp3sCjiVo8VFsi7pqj4/WiZvvYtF0Wq6rM9lj8oTeYZxVfUhRO9WX0WH
fvvSttlbVbc92gyyQ9+B5IeEd0RP7jvKDk6Kau8Gjvf7MuoWlmJco2VxT7puB5zF6n1usM4wbBcP
aMhG+LrhIJ60HnBCZPUbEDg/3kEV9HzIA3Cfqzul8Yfstm61qYaPM4Kb91b81bLf168WbKoI/r1B
PchOepOR9Th51TCidfbah870nJX1QMD9GK3bcYbaa9orgQfTYUchpBWtWud20TZAhk7E4ackoCCm
rVc82mLjEkqABD0yvRS0Ovf6yfHxyKwFmUh6BFtv8hg2lNpUGttW/Xl/0Ymc538iIP9bRbpGNOiv
Z9VBn5o7mIA+pLXD/ujvYoPv+Po+dUHjavo/OcCc9Wl6bbnx5f5n79x/e59/0STjGNzmID+gtD+i
DWzwN6DedQAb33vEjZ4FN6OBEwD1tJ1+Xkj6FjStYjg5m1N2VF1gRHcwXtasuP/J9PPfjuK/Pi0p
h78N4m8Qg2R0eidnCwqx2goe6FBQlTopuiH+TQbgv8zpv96lyUL8pc/MIqHRxr3wqLYQL3WSFzVS
LfN/v8m/sGBbgBEtasWkGai2twFm/PUmcZXb16JGlptueJIFGlQjTaPT6+Txp2jX/897/Z+8V+cv
E/8vDEn/kX+do/Tnejwl/0h+/7E8kvT5x3/cv/Of5//4xyxPquj75/7184/j/fuf35TH4vyTR3fS
iz93eOJe3vf/+sut/pkoG1r/ExQs4MneoG8NaJlkkfyzW5JvAcRpEK3gUYdWA7n9J67W6pIMs8lg
dS2SPLBg/yeutkmhwa3ESoAguzPsWf9PanAd5uAvZmFo94bUqQaMDQgjpdxGd+6vq6uTHqI2UIyz
ib2Tay4hPLOurQptC0SZHUvD/afU97/Vx2zovf/1vsNOvwuB/QB6qb9Zid6BpEpRcN8+R0DvpmPV
kmwiMXuaBfqFXtsUMp7/O1nOJiv5f73t3+xC2e+3o1bFbTM9oW3PQdNHGq8e49/VbQZYXv571Tiw
V/86yxBB20At2gCi7eHgb7eFqbWVtZOyuW293d6DXKF/7qCOWkPJlKkt7CJOrk6b2ENiRrxNbaJw
8gBEi/x1KVGdUbENkB91kuB1npwrySlC0mu2jwtv2oGmZkULy/VbpQfRkZbZW6bv2z7QRmcy6ci+
n3qEccL2R8KgMq6RBdiAVvQKj5SFqgOofkxWBpPLoiP3/FV3JCpkqs2/kfHcDx1r2/2yfYbBDSgT
7Ul0hucdvWIbE++GfuRmIcAgQD3q9BYZCru0RVDQFq9N5N6/oV1VxlKn8ck9jQ/OiBMxY6GPY4No
kkq9uzcQLQiXNkOOcQTh2ruah2OvewdhBVB+GuSVQkNjzaJnIKiuAhAoWyjTO9L+HdHUS5JshjzI
EdwMmG34JtFE7gtkmJLjpKFcpwnuaIpVziQwpmnhJQuqreLk5sEpLNR4mwajrelW/N5psc8Eo83C
6VvtT+7ToRvflM5Fl85dgTyFPyN4hgNzlvedOY0zAJaKwcFQSiORZ5nR1wQivtwbbC1j+8OhRH3l
TtLjd39d9b7gFOH9NvNrmda0a+juKGDr9UamGyBlcRK2Nk/nIaaf2dyLRCQmyXwKxXrXmItODRJ4
+q5sfXKb+4op3CX64Eyat5GEfBj2TL5KV3QwzRhBIgbvJQS4gtyaBwGJyWePBYGp6RxLdD2g4+JT
8CeqL/vy7aXm7V3GvcAYKHq2N/ewGfL26AU6pQ6MOeO3Nz1/mXqVzlgxEwSxXWJ/2RKKzF+XPw9O
/HQMjBvdAEEObhufVLorvi/j2qs9JJ52+YpXMU2/s4fg/3R5KX7RUo8FWkHjfefEEXZC6fwRNouv
s9kX3+0jrBICbcfINWZk0DMJ+pt0dp3F35N9s+qGLOnnG8iz+9mRI7GnjL1BIcqnqVKmatOZ2PMO
O6FZ6EDvdTNdo20VHJzz7BK2psratn3QtSzHCe24YiBKCWxelH7btwyLvX08+OXRqIhHErfQPI5F
cJg3V7fnraUaOghPir6/f+paTa6zN4q3ExYOg7GlukbsSQS7Z62vPr8Bpaajxqg6c8olFSR7BgU5
FmPYNSzboV8FnV9SawrxPXTPJSGsASGfLaaoVjMFkDeak9uX5DzZmWSNFErxio7AgJSk1/G+BhpJ
LAO/7mPSCmeOA+xEwE0lT+PuTZ7cFs99E+Nv9U3TgmPaMg1q1RLTTNRKQYjDGroIc3MiP3OSSQvm
FAUsWfbFh6NnH6n+AjMigfX57ARzV3cFbZFohpP57Rq7Mr65pFrUgKG2xKctISNdNa8oCXNv39lA
3aoYhoCmRqW8S5jbmfBGHfpq0CoWtYgV3bKiZzoMtlaIR2dhalafZ1YnC4b5n1j85iRNhWHQqTdg
FIn0MhkrmoHNS0+RPwf/6FzN5+OPTSw+zadhUO5drTL5cFYr1Bcn/d/GprbOxz1l5Iie0oGiJYDX
3yEhyoFcgJmk6xWuEgZ4OqreF8QtHucHJAKBTshybxDmEtUs8S32EGTsi3zGgt8/hEcmzLR/Ej+b
98YeFVQFNnoJC+4yxmKMxs22OEtMS1cVy2Q+cL3npOdm82z+9m7uyJjHvpxfmafSidUq8s3A7cho
PH3IgYsdSGEZExMmglYu89kzjdBMjEHB2LZlN3ijsV2PryY1zZ7HdqstBico59PPp+OhminzKbaM
AfPjtqSNg8GwxV22ZYUN6pnPzH86zSybi1sHA9PlQGfK8L6j5VjWqi3jFfxywqCQPrM32J9M4AuS
kGea7jnieW0/X/ECISTh5awwV/Q+q7NZUIhTOfajo0fYzLO0xl6s0uXArJrtPTblSNvraTX9nE5z
dtHb8PtmxTTPWU4QLalmbDxUe9Mdm0VjGfnFqflkIWTik/W2L8PmrXNl5raF+PKnsZqnE7wkN1Z4
Jdl8wpt78MNsdqwjXrACTqD+MLnn7WN9nprFdKI2V3mX9Ns6zZ9L9yVcEqFsy/fqptkb65aswWWJ
agxhq/MwL/NS61ysj04tvPMUrnzdleBnPpd+IHoLcKc/tVhEk776+rm7zlXkuhBOaYKg0oVGSVLW
hD6FEHkqwdrqg3qPD14vtJVDskmiiOVb465r7J90Gulk3v5ZpcwsC4r8mN7ACr59sAwi5+fE8+2f
YYrFaLFf4tlp3MQBbVnqSUkQkAg6lzfjMQgkDUAuzHQabLcbbFIsFRrciVtq8t3syqfuO3Qei4v4
duk5cPoOCA1RstLc7rQ2T1lPQZfInjrI67q7syebcdtRXX5eZalWcOdIUj2ylJuhHgRXqXozciBe
m56H1bQZGz0f2nBdH/YZ3isjvvhMZzCbTadbtNwwweTemH/FoXygUlXqLqt5Mtl8bxpd8WYxUA5x
BtMNg+BpLsZF8heCW55tkqvN+DB5yWZACeLAtmT3NBaL9z/Ahk4Tsd0i3uif5ZVNx5poop23Ygey
u8BYYTZZFc/JKlZXhRSt8N7CS+RqMhAbOMVCC5OTOIaUHGbtrFZ9Dxmy8OY17/Pj5y0uky8xkI5T
+zMPO0BRdfgUkVPJYMZb8lo6kvILEJrI1BOuf5zmTdDNAQQvmw/GdN46sWmW7HSsvudzYKdNLIXi
x76za8nFCgsopj33rH5ES4reQ470YvbT0ouOF3kj5ySlvwPG7GVBf/pRaAeeLOGHYVfK4tgR5Yzl
+vL8XEhLHhF6E4F3cQSCdPrkLGaLBSMmyyPZZYwBEmhtKfaYua6IWFxLrB7r2h1InvTKKWGgWzp3
xcVZQJdSi5b+IXJB0WTT2WT+4OPCgmfFfw0V1YJUrFarB16jmlnuzQEB7OnAYemz/JG4V915Xyy+
hFh40+kn5m1kIChvXhjqbITBmK39no/3hqj2pqfTqglEOrLwsGc+QWBfsCvO2LY91miSiH2b1K/Y
s8DVrwv5yrq3UuXHrx/uSgWlgIjUw70HmzE8Ga/P7DOeIPUpHu5mAyJdAKQW89/mPDBQ8ycfu2pe
+nMQZ9JVj4/2grX10VNyKNXv73LtV45+KfYyrGLy7vvHYOYsxAVC1ACk2iYVwcJcJkhaiHDIlBPD
YylE28hd4B28VOvZagqXsocnNNhMVYkPZvciz6YQs6/egmySlIHm++5QwRewbDlwmo1f49aq2im3
PInNt+osyECgD+EpEt3ipO7y9yBTNGXU5XO+mav2Xl3ldXJSkboodTHNnj+FW7UZqd/STT7n5CjV
73V9Ui0uUfIXmLg+SsFuvssldNL6wm+1hfsaz+fzXwwClqMzeRApsskIsTA1BY4qKPVWNTbTKNVs
1zrfYdKhk90c1v15E2g9NdqqXgZhndd3aIrG7BlhVoNxnm4HxhozB1clrI90ecOurho7b/3h8DL6
F9pzxBm5RBJivaeROxrjI4KueepRs0YM2o0m4cSDBsfUxpA1dmBcauL9xdtY25uYbJsAqon8muMW
8VDHv/EsXhF0JBkpuaE3fdOYvIEYT7aNe33JbR92BVOo7SmSE7jnqy1+uEiaQFZOiAe4yuhlJkXQ
RJI37rhJFULJjbPEIXIhVCACLBEOtHHApb4HL//Pk19uvuelW5ly83Q+P/HszR2Jyfh3Y4UB6np9
fBZ4NceY82rbnJgGYq86/qTUCLAeUgmOVW6eMtObUsx54+NNn3Ne87XZ9AT6Bmfx3VOb+ffZwfL1
xObsUcoS6sGsmPK37zAb9twM94WCvVv1xHirFENuTbfNFG22jTl23W8UCfVEcYadTMY3wTSqLYdY
7LWcl+J36S+pk5IDG1+d7l1yxuVC3D7Yq60LpFdgyYmA5YFz9gjT5s6V+xTsruUIFwEM3FG334uY
L59u9DH+nv/e5Uv80tWzvMrlFXYJLCV1GHb4pAljiCw5IpsXTx/L8cuJjgxpPMZrpKzxVNlO7pXO
6nPKqY4YfUL8S8JZ1mboJGETVn5+clzcjody7jbjHurKbMeISm0K7+msiCJaYj8S6s5RmWK6adyB
ifzHZBXRjCBngTMjL3d2CUc+kYL5wFP4iXyLFfWUiTGLAbBg1Oh1MBvOMHwU0CRL2UEIXF5kIonT
TFfV45GuJUbCcvrq56cYD1cXeVrjESo4hWD4JOv801oMd7e1OHgD27kS96V+a3GzRbzkGEc8Jk8a
3xnV/vsmFvxz/2B479K05E0eVCWJI2iu5fPPB7xuq+yJait9wOvFHZHvBwUu0d9BBXpZF1BhRkac
9ueReaARMjIoSngNcf3EkApfxV/P0N48jy89JLLYIuZhmvgdVZvF+yMmwvqcwoFAwTuPdlyoYyuq
u/B4FJi1g/JILnn65wxplKpwALV72lPxwhf4V3VuAjZKrj62YHbyL/NYkbblJZmrGu5E5FufJxwj
QU5Lp5qkB1HTV8ej3EDuaOFFEqIXoXe7LABA6aCPEXknj4bLdLPb2cueHkivgvzz63ZWu5GTeGQa
Eg43I/1FdcVtm3Qoh0vKK9JDuW1WmoiEgG/5oCMHKmybLKA0x8VgWda41rYJd2+ZCp2K0JIDv9j0
QaAE0Y1GMl9ew0DTOCpCJj7xdNfZ4Wox+2EWRKvdzQuLjd5JypG7tqEBQOE5oCSVR5QnNLgEYkrL
p0c75tKVDp4qdqXfN7o46u7vUFiyY7hqvrmGJRUR1letHyvdVkjJkrWDYklm8K8ERYjfr/XOOUwt
eRCMVB81nQbiqSjIcLir6G5ru1CPiyAOdSAC+l7FrDe/HmX9EoyfqdxVWiPEJhgiZDBm18vFDrgL
Luwteba2eQQCP/6WoeCiTQAEf9UfB8cLePdSPgIYc/3WvHkp/S97W8CZSIzyVA+P/nNxXjy8nLFC
ZszAe/6uDHQzwGa6mFuAz15/WwZd/zCFu1jEYR/Wcbr+GNCT0OshNOAfbiFr3TEjB1INxqZxq8Q8
0zQ8SUxSW4TH40lyyFMj5y2RJ0sEbnqn7W336h94m2d3aJqfuyl/2XFTCYG29A9UcgV4bZMLX95U
W1ROR0h8O8Ska9VetarA5pdnl1nNSJtZfxn0p3g9sZB8wYzhxf5Z+NoJcrw3ckYOwBvJRxflX9TJ
EDrMXdfvuC44FFZHV1/x0SL237T0O2dBbZarXUP98AoZGYVx5XL+jpeZmfsil2d/vvyVLcUhBbYC
/rpcSqmF02WyWSVC+iLcscaICJdLf53ysLVm9fTHcs13+cmzQryayYKBW7hrSYhIc5sB2SNcX/rH
MAwl80mE5t1kE69B5DFerrVcH3NxhBhahmDrtTwLGWuXuFOXxjZrpu/Yd6Ml7h2zigKKCGXLyQXv
UwbMN4zvmVgSgebhTUXTX0w8z7Y8hnrk55LL+Hxs8GR4Av64iF93vSZ0XR9lRx0BrojwLrjOrtC7
QBBoO4ASg6BJWPzMvAEbrt70pAyzA3WZVPAbLBGgfEJfVq+AQJjHIrsoP0I2BWNiV0gC5B0gHu6u
JRFzynurr0KzL+ROnxdBs+T7IiAKa5b+h/zQ4e7PPc66ZJemmwsJmONQZGymtwzihwCFodskAXSV
Sf2MFoy44AiEINjQ7R4Ra+LF+KE8Mr5dy7FNs0vvgqti2WbggJzgg5Oh7iQibHZMrak7m1o2J0aO
jrUmkhw5O/tlmkXPPh0KAf1xaHEAPbvNLhoKzgHBW+6afdEYl5cJD4I2TV3pgSOjWdeX7KH7oqup
x2lLv1aSmrTfmCPfL2RXv4KYb9abZvq47i876r2h62nWbVxTra4p7HfbjosIDMij6jrrf3bc4Ser
aTimS9f1w/Xat91EUXYumtBA3SePKeulcviobywte8fo62Zy56Q2MSc+zkNKSfZrrK8kzJau+h1K
uXGbUIA4h+hzGe/nS1Y6KHMQJ3M58lLltsz3LwfPrvj+/mXR/Lp4dFal32Hz+rFY69su7MnQ766f
nn88xtgEFhtG4SA+PmgQkju54385xxVetWjtQ71jwUix+2OJNEud98ir5psBnRsioV3B+D3ZPKNv
j1mc0meHswX8P1Yoa+UqnN78zzd6DRkINIiKn6OswvJiBD5U6gwyl+Usnv9e5QvTg7SgPgLIWCMS
xUboyZd3QNHrWyQz2zCUNh6mL8LDGZO36WYM6pjMnl5pyyOv43keH8DNCjl8GjuAO108DpjuW7NR
Qf7gT/TuGeC2cAtYhlysw+DIPm8GI/URZKqAZ18zYVBC//Fl8xp9mMXV8sVQkaEODuIoklUZdIJm
zZ5m7UDGND5TO6fBRiItx7pisWBhW87D6/3q3mDcciBPTioAV/K0ExBz9Csnm+nqyGLr8k82G/m6
B83xOv/5xTZcdbKkJ4qvIRuuOvHebTCqnMcMI7mu5825mLd8MZ0PGDBNPgG+pOp1Maeyrc4OYSvR
HvrzLI5I2R8D5Y5ZWy2X4P8lJ0Tx43lzCiK6dFlZ7nOM4pK33UzG2/n3ZozFOcj5b2PHTtPoINV4
zJH6iMHVB/3wFceJzfh7DJ0baeae4KKE+9/z8ff3nKD2+2TOGqk+5fc/Dnp+E/Px9nvMAaoxqoAk
fue/ZAOUe5WtmTyE56DLSaNLbCpfzshViW2gi1GlzIMxJ9FmwMTiG5i+P9V4DtnalBjXlcuOcvFW
Yskgr3p9Yr4zr1mgQdfpC8eZYWk2YccAjFHPGSalkk6h8eTY9GcAalH+Yb/xLUCQzmEtF4v0YyBn
lViAfiBea8mug1aTT0/GRM4xzyGeIxaQjOFs1sfdI3h6N3VSPXV1fjHXS8kEXcwo2EyYEzXefPOA
3jddgvz8CxfFDCxTHOCBA5lqfMVbrxk6pqbnP9WurXIZKbV0lzLGLAl/6R/9sKMGvzoMH16Iocbe
TWoNQXyizkItOW+4vo/H8H18kK/1EbehmoWBBidRCa6F68jCGXjfc+kSroUaCGoYhAQuKiU22AUa
v91nY7HMMNpfKRPYxdsvAc2KZTWhmUb9Ll0fv4QhWTdRWttlhCxEtg0ZEHkhPguJY+yv24ytcVwz
omfAFWDZk0zeGpuAUjz7F9vJoVw+CXjWvmR7nq+KH+iIerJmk60b68SjcCPc0Zq/+1gvuX4zkvXx
roko9OFDhm/dH/uhHhBH8BMXhSUsuAOTi8Ob8Vsx08OVuIh1PDxWCf5Sx0Q4IObcrm6s+tDomrfJ
re+6y8xlUy5/M4npiGqRmMpJFNpkREGi2svEDDbLi8LEDWnbU+k6lhtW/Gb8i4ldhzGmvP+QeHks
c+PqbyoE2hiM8B/3PdmSZn+2x01QVeB5gziS0c731yEDmt9MuWzcFdkY5Q9d2BS9aiMHDpUR6TZG
KG9MdJc3l5NgSXmbTCihALHnNRyOJYbrJBGQFUzH6VueZvr4UoQkFlf0CVE0tkW+MHholXMRm7jw
EmAMZbIqFuwYrot9bhy7AE3GvvBZIx2WQ4//IM69raBQxd0fd+cFH9SEcUTrA6cFfctp997nIbRz
kL6oaqOH25Hzak3I6VQbxn9MQUKD0xM0ookXKSCafKOKVyI7hW6o0N54md8cH9kJcKdMSjWnAIpH
tAgnzy4BU1euQ5YApoKZ9puYBBfW/1jejMwMFIvWGvCTvvotxcSwhN6T9dC8Alz4eZwvGHjLWbOW
wvOYhYfWhmfpxlb8MYuxWPZdWU4LZh4OCdxRYsC+O7VDAIq7ZFjEg1f9JlC765MsWbXM6yS7i8uy
N1O9HZmlxj7igd6/90URpn7bTX07qI8tKnrqrHNniUu7TTtcStaT3HeLybkWbbcjLrvhR6Senzi8
vnt3MMEp6+QluKC/bmA0TcJGwiVMeo2UWypdVvtNSazIWZ81+QE+u5n1+pesVLOFRr/pvOWN+X5i
zn7zG23h3/V9QiKf510SUN7lfKmWhAcurqYxIcSjMV+R4QMOlNifvYtBY1n8ccYKMnPIuIL7wNCr
pAhBKrdYGeSviWxs4SJEC/lEeMo0olHMxSR1bku8DHS/5u48xejfoJosu9tAiv4TxtXgNf4LkmD4
NzRQ3j1Ed3rPY/PQlQIzKMhUUyz9VUAuH7qU3xSzfMABmchn1Dwhz5wVKyqQI9gH9JV01NChlRYa
gk788XyhzvFrZSr92lgQoJEUKshzFkKOWsAi9e1GLySJeBqA1HY4aeFGDnp76fhq2+kJNKnBkGpF
q8ndq2lcDPvzSRzkCHpSden6VJpVEpEd/IVqQZpoUQVD37T9jpMkCgh6eHA+m3LNSxfBPkNyRyBc
LW6bbamh8PC7RIH19EpGLqfeO3QqQ8It9d5B5lMIRbyGfN3l90Qz8m7cI9EDz6qkKUf3SAVWwWB7
H7posZg3HanIfwhrZR4UIu+rcnNaUPQjbWT7afD+6uCOYtcUhqpIpfaT6+o9EpcXdGxBuwZ/aUBD
9qZVVyYbJD6q7ZXiE6BeCyU/AeYbOMIXjahDnpy+r4tL6QGM26d7pjgR9jWZqTaYjgN16CY3Z6Fx
ynON75ReSYLfRTE95WJShm/PDAqvIwdb9Aq+CrA4lH9BD5ioRipE7Z/HdndubI7r1JDN/2bvPLIk
x5Isu5caN+IA+KCDqgGIclVT42SCYxScc2yrl9Ab6wvPyKiMzKrszmGf0xMP93A3N3VVAF/kyZP7
Eu3khRCuClJF/fSuO531F0V1zpbpCZkIm0vyGqJsgqVbJdBCZXJdXJnM74EfyK0Tmk4UnSZ9X946
S3EGM7NnaWYzqe5ec2fbneuNNblVgB/XaesjCQIbo8ZfEDHQAxeGxN66065C7FknEqg7qDICPeuc
UaFBn9iOb+yhf3HtdIi/+YL6yT4ICTjnN7HJrl4VIX1aeO23MjwD6KDeeOjJvHHFenmKFy99BxWw
nVCqESIVhkGlfI5i4AOuctWv9kmHqeYsL1kIvN3HTRG7NsNkCDTYSYzcwzIw2y/ak8rA29wYqIak
VaRXvaTVzY7qDTNZNDBS35i9/YQPakakgTMse4s4ptybN/lJeg9O0Uy3pr5QGPDv3dhuviWwlBG5
uWO0oIEfwUsQJc5GQ9h6cnAwbXJCfyicWJVH5HOHXfBAqb5jQH5pCb730oO+w78BJg3bpdt8ELHk
oAT6Hz04jgMJkLvpTr1HCuw3TJByf7h+6B+YaQ4G/oX6wITKrX/S9+g198ODyae5cmEYMDr8af4c
SS2MjevowORI2WVcCaxUeIXslVt1XEu6xWmZOcSuQHibeep1jFvQZ/zT90OLweRtocV0xQPRm1Rq
uj+d2sd1xmZtuXow0j715wVAQ+qbd+qXOK8JQTcnXsXHZnznalO8c/CT7pjBfoTAiBzZYlhMyjP8
cmbnVnlRpuNiPwYmMjm/zX91465tP/PhA5/PfO6AJno8EGiadzXaCFok0a7R5qEO9+Ft99xTMTPr
eSiq5+BhD+8vQt+4gmzfrNpT7Wme1e/kfaj5V7aLOJz36k37CmIVaLxLTEbq1hh+9G2U3vAhMlbS
je2eSIlNzp2CEBtlrvmsp+5HfSe/wwR5Y/r8y5JjsyePWZrkWYegnz14BGN0Ss3BajBQISPVmjgy
hhsQCNFO0G+4hO48hsGZi6p+EZio7vtNve8QOgAA7KggBRWvysoRP6yV2loUrlVM8NLcjTcshDRb
Ms390gtQsC4GtzAyIbW88519qCF9f9949clHCOVNcu1zl3uZ852em11Fx4NOqVAOdneqx3rI3nke
Ds8mE8HiMB8Tv77BC00F07mAkCnD97bHmXUTf+pUWb7KDhVRO63XaVQN88NlVK/VgT1AUBg3yjf6
Vekn6GyOW2oc1dbOQmXcPwIzLK/Tk2OKB39u92aBkJdboE6OCE3yFcrMcc42CrXk8BiqT3pyz7vS
7brj8Hxno9qOJxfl8JNljq3W++qVy7XSbmJGw/LZPMrzdq9avmAOjtLPFulztNF9R9/GkVfziDv0
m5YRmXwzuPZjiJP6KuFhDG+T+/gg+dZpucR7NkAulCnKz9y7PPKOITls1pbhnKOfW28Lx6h0/PrF
Ue+VC//6J9Y/JC7UF1ZEHOmgoWgJaipKdSDj/DS+LoXvgM22IxdogThEFvqBBtRylUBXWZLeP418
n5d4Gpwr+r28nze9Sv0JZN6d763Ne1jfNOAQdi0tc/3Aiwsu1otOETueSJBCPAqpFdGfuqfM2Czv
M812BqHhiVUUysM1QOs1U3bzCWx8sbjs2GyKJ7/PuB2yS3sFdj1sWZ1iSY6K5Ycr87GjVN1l8Tm5
e11+aANVlcsu9aw7XgV1OPlKu9Te0cQrBeV/5N+ul6vwtQ1IRN8x3wYE5szvGO3u+l22pbDbxBSO
uu/2XwvdkHJeC1HT9G/pFVgp89VqZxBCFp2Co0oysZsUB0Dw2PrdqtxWBoyNvX3Idu1NW3np5ygo
Fzw2XivLozof2XVmRvQWn6CywmPwdVeFIuq6zUQrQIe8nxAzJpeGLX8Q4aanjXknqNziDrtk76Su
H4czeGyqOuDbdAOX5am4uPWJLtJJ7tZ6j+btNKMZL08OpXl0HGly4g3qgR/doly6u4g1QvIC/CU+
cqkdwEnWBezKnflaPK5T0JlNkspzZR79iuNC6A+elVQ4gKx8hcHwsBx60M23ZbIxGdU41eClLyXj
ZLAm3YaEUq6YkVegQGZ3Yrgcl3pASQk/o0OM2JLcNlttR/wwqafuu5sclXftpHrjnhe7tvriMG+Q
IP3s8kruJTfC+MuBPjq7n+WR9Gv/ncaYNTYA3BkHwZYUhOTNzWnRmpA+W7qizUYHlqIpmdGgzuUN
9bTyuNaxNH6pA0fdDXkdFPPG8VGsSjpPhUfaR5dmcX2E8ZyxNjy96EJ4yLtcNv7xlpmxjbIhKy70
pq+eYjjbZuedyUMTc0lxan3xpeZOcHGjt2xrn5Yvj1U/maPiGS1EvJrwaR6Xq+59/Y2d+/qXGvlv
1/WVNfXlz6WzkA1gABYptsTP6KtJ9/P9jnqZ5X7lfyxsqC/Eu0T4UIiWcNqtgoGCzUV6RaRidDcI
+cd//j01+x8Nx4Zssn0JKkA3ZFn+OxBBMahVVY41ZRHlsHxJuA8cihtODMoofC9Ymg7FKeNdeZkP
3sxwddqEl/ZH+cQRvJm3ymt07kY3y9yc/xdL/qZCHQ3fw/fl0/DZmN23z143nNsjb6Jee+JlpkSn
w96Jk8lcEs/XXmzOzX6zOZ8ZJ1ens3EQXvvIpI6ICKSldXhaPyVXm0H1OjNvTs0+OJSHxLvDl3B3
d4NttnbOHrIK7Cu6DnZyvmJsL3ebm43tkKiOWZi/tHSOOwpeXEI/yuY8ebbzQjnvvPTOsd6pB0yq
+M1W4xzoXv7tiae+ysOt5GLMwwLUvnETnSeslxu06Xc61QNwXKaXoFmZkfYXnE9uses34odb9vHZ
QM+Kt90xPMS3qb8e1Qwicb2+BbAVqcpkX2zebEzIHJxf1nv9Fr6F39HNtB7mWe/g9rp4Ru2ew+Ny
Cnezv6E3+Iuht74jOhQZZF+s5chEx4Fv9VI8yD+UzQ/FQMV3oB3xjG14OeN1kH9WO+Wo3hqWO514
iJ3ti+E1fuP3NjflwPnU+C1mj+gmnNx9MB3mwVdfA8rM4h2hXdq679O78oRQwOOerIGH4N5+A/Z0
0vbxY3omsRKYPTss1wjlQb8tfvz89PmsIfEDbLg2T/3Lsg0oUMvHhfLb9JdD/XBRDsEOr8mNuTOp
yTCEmn7vzd4qj+3QDkjV21a+tv8OOf+grzyF6Aj6U3HH3HDALFLeOKx45kSKA9R5j689GiKHz244
mvnqasTcNPjNXUQZbKEY5a/2IXh5R3fBMuupseOiivB0Y2s2eJkDx5UHRxIHk5xdR+B2260PSscM
kf55ZIuffD9urHt19fynzvhMg1h/SK/zc4ESsPe0S/5cc/ay0YhVOd6QXHzMXLtyvuLO8XB8jc/e
2Gx/whseOnntx5u8YoLQW8jDnlsdGsw4EJbuLdmR8Kv881tcMdZVhT8/V0BL2oJFZNtgJ8j6u7Qp
4k1MM43YKSCp7ZNQOkyp39/7Pfajp2w/+5gQfefhBkfAlkQXZ3v9njDBUrD/uuzxZ64jbmwh+WG6
j/3vO6oaN/Ub0H4HjGOe2EX3eGEKXJUvycPqzlstLmfZf4Pdwz3xwM4xf7WCGZhJEeQ8/75B2JP5
JFrsYdAlHAxWwUPF5z8xb+Exdw7caI9KwRFeucs53eQofSU1IQoWPKjteNTupKP3w5B8I6PMBP6P
u1IvPFQgzpUzBrsvJjMIu9Ftdik9ZnecnO3u1xv7L60j3VTfxX3XYHo4v1e/CD6fJRFWcRh1fwH6
/PHL9g/Az7rZ86df+L+Wc27772a++277jC/9z5T0/9vf/H3F52Guvv/9396/ctL8YrBm8Wf3j9s/
Gg/5/x6wc99//lcE3/WLvt/b7t//TTK133QhFOA1NmcGCBsOld9Xhkyy12QWZlixU1mx0wQX2193
huTfCE4jeJyTDfQO5PQ/2DrWbypgfw3sJF9pa9B3/xW2jiX/WYTS2RYSssLykWazHq+x/v/nk7Se
zLaFtGJ7+ThwpNeMlwzo3rtFEpgq8oqxpjHULiSp2YXuxnVih0gG6nhTLMLepzUkukZtGUqxMusK
ISVeEMwINoFMuZEpP92CflLlBtaVwhB+YtsplIrG2gdjyWisC7P7YspVT2skkrzS8WaGWeMuURAx
azJwrkzL87AUlCBScpMl8lWqbbeosu6UGnZ+qdOcWZuhxJusNj/mNDO9IIzZITYiaUeCRe3DTrF3
4TJ17wHh04q+Ps4G8tNl036T1XqbysWOwgJSuiHxTfTxVEvFSeoXkLPqoySnkkdMWOuWur2s0YoF
rJXFOgILURyZvDWXJfihKPD8REzcujERh6wv431EFAeY7aLcAQvFA1jXI6midLuk0RdfBJe8hF07
7rXIfGCBnSNvCfGSBaz/D1GrOkHCE3IIjDUW1H5uivFmiMzCtdPG9HrIKezpM3pjj9XNwXF6hmSa
t220hrka6T43OtZhkl7CwiuFd0Bgp3u1MQpPXjok1Ep5T1QSWAl0jX6aAaRnEnTqRs1BvLTzfCfl
I3PtLpEdqxPzDYAgtu1sgaxqg+EpycBx01JBpTBJA5PKdthJQ9R7ZO3Nnjlmd9pYvqclDP9ST37y
biHQHYgbiU+TH6hcPhWIQB/l8xZ8PVh7y4bzO9KhBndyJyFSlvZzTIl3Igf4gyB1joklw4XcdLmv
QerwKhjmXtjl9baGh+4EUO8cso1zb6nVS2kg9GZC8mW9BH3ZpdImNpvmmHXWjxaLT5FMyKTx9NFr
S+k3hNMC5AhHRyfwACRJ1e31IZRcU7c1n8zunmtR4yEsT+TJLCO7H6a2AGW2CBoK48qXxojWpI6f
JKNk9QPW5C6RAukogf11Gpv51ph25O+OB2GHz4sSzJ7cprbXt+UMf8CWr6MFcg3EcnkcGvlsJEOy
j+rwplak3UwYnW8sRM6GTcjIQda3RaX11ziW7Q0xD62rJo3mmWWo8w1besmSyCarEeNOiiwMpw2u
iVoFFTKO3NlTv7SOlTW4w4rwqYFyu4M2eGgDcE1l196SMcWKRiSnxLCVjdPJGipE3sJBVd7GOJB9
kwgYT+jDng1XgqpAjQRpfRe2yU8ziurU2ctBHSViE+BeuhC2c1egSU9zd1R76wBceHFATTL36FK6
ySxHNdMy8EH4xcBg2t6cz+88R7AFCalxCYSEYEVCNZiVxEvy8cVo41euaFggeodNx67xDNrNUWrz
h8DUIgaCKn7nPNY+ii5HPtemeUt+17Jt+mQv1LTepVN6T0w3DLHxwvnyYkvgxHXV9OIlG51Qiplz
GqLYCrk6NT0xFqEc35YRd03cws6ZpU67LXTUIiLm+udWsIjPp90+9LkFRIF0650upxaBbsbExx9M
0JQNafGkvN91Gs2aRrqJmaiGW5fNDxzUN2OBj0RoG2v9BEYOW9LPCLdKdNtps9S+sQDTwvSLGAk0
lS9MaCMEC/X3amXtY6MHe5KHD+EsXbV5MU/trCOQtynxBvGkPcpl/Gpz0yTCSi6yDDVWU9gJGgDc
qCLDBtGSFs5Z41djAWJcqR6NmQW1fOa6BmrIJLKNwn3esKVopHPidyYAjLrtndmYKPy5HOGL9LQS
sZDooBNmKEVBmBY5A96U6fMFOu0PQZVoz1OtpZdCJbdk07cxK2wNRkV1ImizXW4JzCvdnpy0KAgO
lokwXQv9rRirYjez+1eFL3nIcdTJwUTnXQuPiMJh22fmphnRVECTmb3yFuSWdizqkGeQVQufsPQ3
WUH67YPmLrftB1iNHuR5vLHQxADzRMlOzspuF2Y56Un2R5RLlzimyw8wjlRpTuIELgeRDHCtRt4s
1TwAGhk2ujz+mDxDjznhG6VVemYnEEuCYDOlkxPlBElFGWKFPG2tMRxPUF5PRCBee2AXybtFuvJw
06c3ObMVuaB21GlcQ+1xWmjYmsDJzMJbqkb1IrV6t6cEkRE3UT1I/qJzP9j1zDrIuFyyNVI97s9y
kD8vHbtsCfp+y2J8PcwvQXxKw1h11dKECTHcxoG6OI0VMIkQEZUzVKtzbGs5ENCg8JIifFGUH1vt
jwpY2mI8kNWXE8kZRAQsk3ZmC+BHChIBzHw53CqhCXQ2QmS3++FiNZsmtPf5lD3BlEVaXULus2xZ
nhsQUlt1/k6UM9guJhpViISTSne6/pA1irxduhRtDPEu43ko+2k9bJYwYGCCzdzMcOVhM8rZBCP+
zUun62jUxLGeQylNTyRyg9hYNLZ0GtHttPhO07/HX2+qMglPEODS8HFUgolOg3M36I4RGueU3Wfg
bEHKPmiM/tq2Jw6NDohwT8aA06R5kalllCnBx9xFaBvQ3J2oycMjtOKdMhMfoljVuR26hOOv2ItE
ZjKSI5Wlixpt5TJjS4ZEZghz7NiORIfo+vxUQ3Nwijg5gtkgCKDo3KoxCLYO222iAJPIzeRbBROL
SVfVaNSMI7TCezOvhGOPw9tYwHMrW631TE2hU9RH88dM2caVBkHcWH8zqcJbIsGQnRhAxzK0ZR+R
u9eQsFbmabvNh2524ka58Lj+6exk3s5haWyDluHjCGmUJE5ftoKPAEm4SC3jhvONZVs6FzXRQ18b
5Gs0dBjgjJEhdzfdBer4abTVqxViZTNgRFVoWVxkWxCjfigv50BUYiMU3oKkfxVVfQcf4zYK0vsq
Qlc1K+UmatgaDaIeB6HBD7I13/Q5vgX5orTZDobMkzrG4FMLb0jFuc0N6MLLbdNqLwQFFA4RTyet
bS0vhBZrlgXj0b4CRd3c6M20IRDhWo8BEmo7XAkfQJ4f63PE4elbZXCt4/Cxr1ueFDEqgD3UbL9U
Sfgalqo4EWAAXWvcyENzbWIiNkk2l8ASpttaqJhG2r4hY7LOfLtTApcq5D6VEeTscBC+XYNIlA1p
colCiD1bx7Sc6FEE0NVAd06Fwkk+p17TZ8IDCT0wqu1Y45n7pzglq1SP0hgaL3V2XM7ME5Rhuqhq
olB6mG4Rl8+aMda4igDv9CLQCeFVGw/mNivbEx+xpNI8mnWkPWjdbqlGZjBDMziRChskUkPdI0wr
2SvwIp9kqT9pjdxQ5NeGx9/AfqKttm4PhtyJCbnZFHPeUSgozPZzBSZL1hZ+ZwOdijJe6dxZtwCq
Wdjouo9glD7ShtM97FUc4vCkd6WRabwJqLtky/hZHHPOZjI6SGcaj20aPMaJiF4Dvo8i96FPNR1u
zUh8EnIo3EGeCBLvYxwqpSSI4JlqDjpeXVYq6TG07Q7JW2JD1h6xvNrtVbKYx2Zk6G3CikkjFMYb
WRrri1hWsTJTxdEKmIVlPb3FGnBLUTQ+aSgAVwG1yS2SpNpLVdJtyoQ2RpYmlSBZxHPLGOZd38cC
8h+nIDl4kSMM9UIESHRrdVN3yTRUPCsso/esMakTK+lLKVmcm4KhfTV5E57VVDJedWQFR0o0xzBG
jJVk5f5MRqZ86+U4jtThSfIGuE7ey3CBnKofGftXQLnNctAosWc18s2WGUBDdXVoenFr8qhzIEF8
KzDvHLKnsfpGYXBfTeCbQPrrO0Juz+TE7JPu6ro6+UP72rQuNtiqcBlbV9KHTVAJ7kVhfU0GT1qF
R61KOU1bAn7Ram8qsPaeBHMnMIryyL94b3W2safkolLK8ytY+pNoTRTfQr5b7JHtrXp8k3WLRIoR
qahuuuRAlJPqAC9tnETLH01tspx/XVw4x58NWY0/3d8LC6gDf+gK//H/pgRBh/9PJIin+DN6/3r/
R+Vi/bLfRQjD/I2QPU1ofCCQK+y/FSGU31ASCNVCTze0v2QF/i5CGL8JlZMCwC95MIpiQSf5K+BX
BXZCm0PCEOq7oQn5XxIhYKH8SXbTCTCCfWLKYFDQNngZq0jxN3J+JIKp6MIUc2dM8ZMkCRp5Usuo
xXJF7mS21LtI02zGv8PqUlaZHtu90W3mNUYiWQMljDVaol5DJtI1bmKoCJ7gYciCDKwqN7HgltrN
pJzbMtN24e+pFQRYDPTOu3ENtdCG7DHSrQoWV/JihlPoGanmgvM5B3lwsyyKN3ImC7/XAfKD8Aq1
a7PoCcN63iceukKJAYAIzYDDQSj3nSSZ+os6tRXjqGKq3G4eRoEiEmgPcLCwI1m5eVhCu9lWAu9N
K6pla5h9drZnaLWeOUvW2chlwPdzq9/bVRZvyRdkiW6OXhUr4VeZNbgV76sTBRjhiMBo9+DFmG03
3NebRu6mgzUm8jYu4SXLahN5atnIV5GUH1pnT8gSgB7bMmbXAaJUQp1sLLdBELFCYRIrn9jKBWRx
tROZRpVZyoTuwEvz9X6wY5jfSv8I1TXEOa4VywOZdt+hUeI9p3owk6jeBVGXoHlG0n1ayOLadhWb
PMHYbaU4OnAODbfCgHVXjNkk4JgmX3ZkTrOr2qm1s2UpBMnbL8kLKSDRS0+tT3GU9wDEjWYqDkHW
Z7tuMDsc9BXRPXBImPqnhHhowJVodOa2sc/IO7Iv5WSz4BvBfFz3gXqbSmXy1MZVdDYnNSZspS/7
M8l1+VGMg/QgsqbZ1URpM1wwaFrgYiIewUGTdCJ/6uYrjqf+EECtPkBj1TdVb8jPqlSz4bO033JL
bKusATN1FrNqPvWsH/y+MMqTaebLQSGknWSjsg5fxgryaRdH2bY1FnavOK1OckR/7cZ2JiJywAvc
/FYKZ7NTEypRrmHNHcve2BP83rK9GSkwOTkjlZMR5HkIfrYio49kShqXVihQ3JPoMQtzMp1ADiLG
pxmUBK3vScTM7Aw4ArjoTSdP/SlTFmUnaUNxO0U1G/v5jK0sGSxjA/R/xq1MzDvzYS1sN+pIaKcz
tB1lAZkfD6IJpEfSNRpuUSvZQ8wZETckoAsSzQFurTk3TnlGvkshRE3cOwhjVxuteaulqQ0uP7Sy
Ldj41gbl18MpoNj01TxJ6IYS8pkcMrIG3GpSmjtEItR36DzVDRnmIXfnoirvctmxbC/VlC0leeZO
VDZAF7IpuKhpT3pvR2WEXT0M30hDJnxxiLFk6AMGn4FoZUe2SKQcpZYv14pO28SRucDSm6bzAET/
IWy4+2IyE7wohzVcFPVHaWvLeWjswA+46nuXeEuETFNtYuBkdsqRPuXnuuOd9yxzkE9qCg1ARrax
PL2nIk+4y58JQB1/4tLAw9WZNKYQFM1LY4fU17++G2X7MIH3tqIaJp5GQnbYBgXsU6nhNeVkF2tW
fT9CqCZ/QwTBqRWpjheuDJRjoYziZtCX5kPXpv7JqIBCOTMBxJ4UttisYs7tMYQnGKh6CVt1ao4Q
xaPbsOww30gwUvUYbKGT1A3ck1YK8k+ii9qCQorIEVciaY04GYNlySmDEbiNkM9OQirD9lwWqv5B
AuT0UIM8NMJIv290QbkuBhCLWzOza/SJUJlfGyk5m0lCdFJJqjEuQy2468sleY9smWeYTp7TdRB9
sc05GK5kdIeAOFNWPJOhy59JR1velTBkTUKxZ8XwY3N8K4jkiq/BnBa3saiLLzIaE5qHzK+0PLo1
7ZjdYmS83SAQK9EshkPXthrg8bhKTX/UbxEcosGZk0iFDmTHb0OroyvnFbSWcpwfVYDwy11EIczb
KRn7FHwowUt5A0cJpHx1S/h7ck2GGi9XpIviq1Sm5WgNcAZdiVynbcdHAU10aB7BhAVPWt50/cbo
Jan30F8Rx4nS+7BGKUqOBcB+HBBxoN8PcVTJTl7DEEacs5Z76rhbbVTQYbiANDY15s5AbDLzMfUU
hgm3hVmDWW7mNUYnqX1dDmP65ywtxaYiEwqIiRx0GGYEWpNTFEXwnCpEz2yWSheXNpEja9+TD8nM
1ohouS172bRlENzYWQwUva4FtBizkfZTI5fHkJx1jtiZqDE+oKgxXW1I8BbJbC5bSQ6KHci1Vd22
UtO+gAtMDlBZuSB1zapof7LZjl19nsS1aevqaFileswHYqmpgnM4lQmRpnd9O/UY/+pwLFfoLLqt
Ndjw0itaKTGo1P7ILhp56ipKHXYybspsUB56NTNSpw7a5qW2qjjzSPoselfl3nWkNhOgBpS+HWFh
hgkbQH2D8EPCjX6O1ba7l1FUj+QKiQ91KQvluBRrQ5L8isKsCMXUf8VjGlaKwaJXRHhHQ2bcT0H1
3IEDxZLbqgFus6aJH1WhtDswcThuSsEH5cyyJR6i3s7v1QDAJ2FFWrgpFYbVUz5KcNQqjeVKK2+M
j05Bs4eWHzSJS5ui3KjLEhrumFYz2PDOar6FLZqHmhyQ8hA1trVf8pSQbtrR/k3F3fVJrk12natO
3c3WUp1nNAuy+So43+7UkmvrTP3YJq81n2NEcllMmEtS10q7MZVa8bMh0M6VGsS1awJsN5xZC6dk
U6qh7cfBl9TJDSvMBAGWenuTZHZD+Lu+pl4BQSYAqx8yfTf8isWq1oSsnKDEB2tNzQrtpTnIUmvu
QOLTvqzpWrbCC2xlI94ma/ZWmOlE6djkcVW/ornmNaVLMlL9VA2gfXlGmF6xpnlldtG/h1NLEqDZ
W48qRU21BoBJCVFg0RoKNqdResjXoDC0DTLD5roshTNHRInlarOQjUe82P/vTP6CRiSZDPAoU8n/
fjbq/q//2XyVH3/qTP74sv+cjppgDwFh2oqqgEhkBPrX6ajxm87lLnQibSz6E5nu4/fGhHhzjcnf
GghCjscK4fujMTF/E7rJIWtA66Qh4Gf/0nT079oSRqxCEAdiyoZiQgL8u0yQ0ZyavM6XFMiuU+yh
Kx0Wiu2fXvo/+A4IZ/+vvpMlK0IWum4o8t8hFHkHSF8uqoAbJ+3uQqD1CanbAwb1Thvrg1Sk9eNU
l6u8PC4WapBu2Htmx8uj1pTBm4LWviF/L79qUVVeq7HWqXhFbG2jcWRaKuLsI10CU3KSrmkfjahV
6GwQwZPErGxsvRnKVRkG2zZUMfxJmJAipTE/p7yRXkQRxZ+iHZhuSYmY7uJq4D1osYSQAKY8mDMv
0NYroPoinJEwRUfmKsS4KIcDMFPyxbIywjud2vbUjnVab/rFbjax1Sd3BYNM/SyyQCKioJExoMSN
yuxUrSbuS1JH0cuWpcPq3s/Zvh7SHpNT1+oUs3k/naQISajo6/LbMDPp3Upk6OdCk0xcwcq4iRrM
hrxmV1p1DoWRcITHhQJEWvURXaDJOGZLFIlOsrw/lxZmqlVfsSoUJVpWKdiR6tQMfmTOU7Qze+FA
byWIeRV0rFXa4awvMaAxdWMlV+kCImCnwPoKa5Qk3arDzGXUx6S6G9h3XVWoIlGtlyGzlhdkyPrE
4i3IBdEVDxpT3n2fERGBb9IKt8T2rR4XpWW8rWdNewRLOt5WoY6cZwd6vNOjCcbTkkivHV916VbZ
LtOCVYJa5T3JItaJQ1g8jMqu6ZhPUxsywcIrjYBY9DhPM5mHKHVhZ2Gr15flQSPX/TMKZEJeLDq5
TF5VzdnMT6MyrbKvLu7z0MRxsqqk8dK3VM+tVNFP28RxrCKr1qtcB/VkmPsuWcr3aLJkDmBzaslz
zPTlEAf5q4R2vMYmfkcozMhsXfpmirkGu1KwK9nMbfoibLm9Hyez8phbCGwJ2YIwbatiD0ofI0II
wDtVUKVNydKJ0Z1rPO2rCK+tcjxZjXujXLrrwkhMieSHUFFe5wSjvJrz6ROhzpKByF6ZE1zIiGUo
uy4EjL7MTJGz5yBYb1kteIa0n4X8WBv4chamcA0LWTbmRi0x0EXxw5aL9qKWxl4dUyj1Q4MYL5AX
BvU96m908yIRJmLHw1dCeZaPJM+MAWHrYIRKfUMpTsfWXREzSblIGC+AoMQhTlHpGX2deXYq3I4C
yyNH59CO8sUgztS3TEw6CkLCwrufjGLbWbY3yPGwKyXGG3I3sLanSsu+seZoG/a67geDWnpGIEMP
G/jMmcWJr05dVimyuSSWdU0jba8WRbbR28pmZBTtiDb0RjPyFaJChmw8N/VnOs4nOzBGX9XOadYT
PVxQYxpdXXD9M9ATUjxCzozZ1KiajopeHkwTS7iSrK8zcw2FAbY1mPSR0ZT9GHN/SauAxAX9J4+D
e2vozrqkVaeK7/mZGeK5CazwfhKkGk1kfmSGdWNribIh3jZwTEIVljTZqiEG9Up7HuQK64VZnisN
FUluew9Qe0NRfS9Nyanuir2GplLX1F+5sCVXCtKEWWj7kPZcoozcNkIyTjKyCIpreIpk+YVINmfI
VouKvQ7a+jIAnzK+R5jWSlFXpAew0zCEtat3I6gyFCt9ULguYkWpPMng6/rSxKdF+onbY++zQ3PV
mYfIH/43e2eyHDeWneFXqfAeDIwXwMId0cyZ8yCSkjaIFMnCjIt5ehsvveiFw49QL+YPSaokUkNX
dXbY7AhnrUokkcDFHc/5/vNH1BXvxzD7yHdYvPGo1Zwj3DKaHpuGMhsWdtYm4CdFFt9Vrue/l0nu
3KSmh9llaIml6Sf2necaw5rWVi/iMTaogdVVUOZG76YUpFGtTdsR3V+6hRU1S93T0zMvF+E7nCZC
fanluX7RD0V1q3vJgKwk8zJYEgOudjbkmgVoa/CcQzgiyvIc5yqUmk99R7e0FoWaotFPJhzBHjPq
b/ScBGZYFpF4zlPse/xKIV9Rj605I6dyXkQJHTox6mDumVW6jjvXPnI0ldor0ojFKUkUhIlGLc5r
zRnnBqdfwjf/vxH7uka19vMQ8bbJf/vP6tsQ8fRnn0PELh5wljA09h7suzAw/7IT0w9UzGAMAROp
Yfb21U6Mnzhsz1R+bpgksPQvOzFFO9B1e/KTs0ydGLIunD+1Fdttgb6gmQLjLRfP4YmImy7rvEa+
BR63ZttU9swGv/jQFqX8WDB6vFmvjf0SUoSgMKuzgTVXD28D3ONdcdrTju2yty77IteOdNlpRwNE
+UIvKiofFmUPyz6C6ytCz24SLUQOaIWDCVagBscOY3cV4+J+mNlBfUXkuphHRDBWMG9Xgcna2dSD
ugzGKMTik3zwoCQnRuhTfWDUNuPYbtpIpyxpHJySwbRJqvWIaEi13ORJoKyaKmMyFlpvzVoTeV5e
IwXFbj1GcIPqU1q9tZKdqyw43qLFT7Jyg127vkgDQBUsyz30XI3BpqysenxpYCvuMLGLz0p1jNDi
hZO7jTWPFP+oEPgYlMk1JcrPI2K3kU61TB8ES8/QOyRR2x/1rokZWdihGPFYIYfivAMVORxV4lGl
bs4C3AHmbgdS1McOtXO85FFX0XKUDcpT3BpgUyPO/4lbPeimS7iLlNGhhkXdYTzWCnNNRuLTwGAp
gUJb5QrakFZqUDfR0FNBRUX0Q+p+ztJUnvexyI/SMalnphO2BE0qOLrMMY+GUfrztOL070cN0ZEy
r5N7Xac2EWZtwUkWgp4U9qIW1jwAVzbhh8tsCd2EHWY9jwyqQNrJWZRuPRHc4z53nbKgNiKV12pq
WPPGzUKUa1XqzeCy0pOh80hC4pZN+YShLB8cMMdFa8QYoLvdhyAZ8cqqQ3LNLd4pmG9iuVVlBSn7
lBgaaEETfLKbiJREIkjyT4tgvQgQlbArbmN7rpXSP82CyEfzi8cXRW5MTl3XHbEQNAXCHzX3MKhD
5QaDEILCRTNe8dgjNgumv3bZ8mxKTalmcT90l0YyiFmM78md0LD6ZhuCkCtv/Y7wjuW7l4ZbNzPT
89St60b5r5msQePyMnciNmdFvslFR5U0TDlubWco3oP3UBbVaHAfxj2FmEiidBRuC02UIoUtKKHf
xsf4octjLCC8EyvyvJ4IVwVvT8z3RNoVcXe2euEyNghPl57HksLqu4jBUW56o9VuRJNU2mr0YyLb
Jru/hRFE7jINwoZEhGLjBj8O9Tt24vZxkVX2+VAoxXt82dSlJcxsKzzLu4TL04G36gnFkPE4wy1V
nBahUq+ywbUmVquSa0x20itQSOedyUp2M4yuPZdeKk6bNEJk54yjexbFhrxQJGbn5CzEZaCG7gKa
z6ZNzdbBGb73FjkJnnWgKRrLWkS+FgWctepSoFXNgwCbq4lgO2Q5GJKp2WAcRmpH5dW4o/na0Z5i
dezsQFBq5DFt1MUnchytCy+Ow3hmhLZPwgAwHUW9gIuDOtOVj7rqxYtBNO77HNJgnub18LErdCqv
Fjqu2a4U1cIgZIr8L/GZCR08D2dxrmXvBuFR6Ny3mzKc6UAdaJYaj7E+5IX3TlDpqsQXCDWseu1h
/ItHARKyBNu30lQpksHJMKzI4tvTuVe0JZ67anlt6d4nxQ6TG5dDwCxSt2lrL+zSo66krXflksRE
E1x4eWtCe8bXfnGBqe3MTcDUCOJWTUyhhaz/EOt2sGKn57psgw1x5ANXAbyHfn/WeqWxaWSrolJS
PBSqHsm2gs2e169lrUAklimh5Kxsnauor3Vwt5J6GJVlP3rAxedi4IaHvu1OYwLZTQI25CTndaDf
qYZfbzQyZ3pX548YTlEmL0Vuh2pQMSl/qjvOxsHuumd3uRx1TkXSRaY4foqNOJgloStnqpMrs9Lj
peq2GR8JO/WW7GZPa5CweeOQc2glNEUBk3ITNoV6244sL9LpqKrG7LVS21TMm1ont44X7swYsmGJ
ERGR0p2l9Gg1h5mJ2EzrL3tb3umBs85xJVx5qlesQoUQm15a5brHgHdR6FVLuqyW71NVnhQuyE+Y
9WutModZnR3laUliM1dOwZy1ReejL+myQBLDVZHotdioOlH5bsyKZgWXK+GVAKIiN8YQQDHjVRrY
GoAlR1bLqKzDrDElKYUYgKlLk0s3cbEkSCJt7g1COQ/LEOccI0nXYZHnSxlQI1nDIWlNuhOHJ1NV
lmljA5D3VnpGQQTlUGlC/4wQnjsvi5GywEHfLjDsaj/oZt0s2NZyDtGGeDY0RKo5tLJUGEFXrQIm
/kNNJv1lroI19aF1K6QyXIryPJHU95aVe4SXFDVKLIgq1egpQt7p1anPyjnTcr0/1OAeQHLNBzu9
yG1TnzdMgWSZPPMIP3gkmrrSTDmL6ryNM3btjmOtIBhZZ23tnUExBdvdgbJheRSaVnyHFZL9a8D7
owSfhfw6NCOImXZUoajyWCtI7aomNKdmmLmc9aXe37QVyDWYO36xM6M1HzUjXHuCjblB+s/PtwMn
87ksS0zbpSy0E5mKtIaQidp05mpi2FhaKy+DAO8/LJEODbXLCV/otf3ehQo71TRMSqVLqZVWzNMA
5y/bZt5uKY9UWyohCMWhlCQgd8QOkHg6zaxarXM0ZLV1hiRhWCqh7R4mHacSVZ4aLSq2HBFwZ4zZ
3K1AIi06+qA771pszti7TG6gt8yZ4uOIufgyTKhQ0DV1sRSR56yHvjDO4kapj/OCUlKBGWbLkejQ
spaOc80cFJ2yFJ0puKZQ0sjvxCcL7/OrKjHZzI2NaswqT68uMf+pjuEW5cLKR7RthhWe+DIuL9u2
JK6Shf1lHEX1vdEEjCwrupNFBdsnYPdPAgXkE04wCC/SsZUfSRBQFqQwOa3IsnG7mecWRoVjLTmi
K6lr+aZVhHI66IZceKMRkcnBXWvW2+oFp5VVXjv+VdZVE7QMRFMrgjiY2RHjMfo0WDZqgZSH5d5f
GC7Gk7L2xMb3Q8pZxjRY4wXlZY+l75DJ4VZhFjxmcuZ0mZXBGVwncJqjaxdaIMqNnpTKB6NNPw5p
VS97uxGXatsEV3qLLfthmyfePfJIhZSLUh6NelZ0h1oVUZjdjewLggl4IZe6trZKrfkUkDtCVeB9
JGcM0h3R79fkdbONWpXFwusteE3FRZit+HiRRZFlHMLVt1Rft0MSWk7hzXEiruaJIZvLsorlnUxN
8wSfXdfCbS7Ch9ExG+rO9G5GNmFw8m3sGM6kG+uTIx12Ad+2jFEJL0251r7gdNxZtnVh+L2cu24i
16oh0g/SlyVDsbaoXdlG7WWTG8FDi4vcJTu/9CEqEYUYStPO2aAo11FiGNdmBuJAHizRr6reqeFX
S4SwpVOcOyDYazpMeEQySVFn5DKLZeSN+bEZSZgvrwz8EyUU4HcZLmQncQncIMLImQF/4PDhMhJ7
TsrL0ciZ3HMfAVvctHeeNmQfgy7XKQBihtWpqabNleFmwbvpwPBOcC7fjL70z3PMdwNyK6l9IUo3
IOKXOac+ic2Vp/QUpVCH8DgvY+3UKrT4k8cGmJqpNdty5DAfxtAqb1wDQ9BDct9QfUOu2qsKhccm
6wP2dTGHD2od+XhtankdbDJ3KPEFcEIKHRV+uRqs0L/IxpQEc+GKLF1n7EpWXpEh9FPBeatDWeWY
jGZ2d253xse86PNb0Ulz5fIWLnXMPU8q4JljTcJ4aG5gH+mZJd6pWgM23MVpcKMoKTI2I3JnfuPW
i6LGB5Y0DVmVsEAMy5pBu8X9WNMPvOBja+v6qUMO/nQw7YQ1OrLfO4VNaSClhi+sDWc8HuVgsn/o
eEsRxIV6mBnacK07oVj0ek7plLivNoHdEMszoIOpUxVV2l1os/wfdqD0FByU0rlSGpyJBzuJzvRI
IRAs8iGaeYVXg47bOHTjCxEMgDm1V69BDeoTC2SFxRqeBQY4sY6DcuRM02UxZtZd31gLJWvk+0Rt
kSiW7LhvdZ/4FzrGFhF4xa1/cAxFvYlJ4J+pkT2eY5NpXsSZGTKkszKZ44Xo3wRtY1GugMPrBU7O
7IwKS197zLTJIaisdq2FQ6bMFU1VToSfNMeKNNVLkfYo2f0hONL7oXcXWeTLK5KLSn8Idl+cy7xS
fy1cu7gsDbu9iuou3eBFSnQ/Hwb/GqmVi3QzKyhjl0gXA9cx7pFyGdmHUo/p3WPQXo2A/XdVMDrs
0fr4ysk7Ks4gW0LengEIObNJlXCRNWIoVloU5pdWGLYbGXb0n0ooSyMeoDrC2EIHnsvgwiJZMS8I
uxJv7ixNbrj1Yd3GBZxvHnCsMAa7WmhtaK2HpGvf/3+45+twj/5TUeKqwe/st7+9SLxpqoZefvq7
z/EeceBY/KOF7ZgwTcvgR58zb+oBeTpiNigSybMRFPo982YeqMB7aN8FKWUTKfwXXaJ2MBF8BpEe
1dQtcnl/KvO2y+F9pcS1hOoAKpCCoUSWi3bSfpURa/GrxVSNDH2IuIV44qBZkxFkXte/Jo3ZLxIO
LWjycGsk5YtIClLROumxLUchYdU29uNoFO1NXhrhVea4zUyLmtM2jQoxQwJM7RGPCdIAGRadsQhT
ym8yNhsmFU0fNgnmmaTaIpeTyCiG4KwUOWPYr0cZrRIBlsDmQs/HRdPBvWemXZhzEvTG+6by4vN6
NNuWLE5QM5X3tRbPcyehYn1gAQ+DyGHYoUyCxoQUzrXquX4y18Bt2fJnNTXYSj/c5H3obVqZZovE
SDKAZL3z5l2nxheOPajWYeWk1olV5wYxEnRrbJ1baxtXTs/fRw0weGv5cJR2fOFFEQEr5B7GrGn1
dlOYUX2cmRX1nXy96ShfXCfWVjVHfyFN0cwtpx6p3zR0CHqUkNIXok2iuloPqlGY6zonrgPrEUa/
Dj1zwNLJc/dC3flJm0F1PxT5SMFJVmK8WxKtuwytokB5L7zWXQyUdUIfkmyVHEyR0hmOcZJijHvc
c6hONjIS5oUMdPmgynxk/x9n1RGm3WSnihRhgDWk5DZqLSQ4MOqE9pmBnWClEb8i5hyyIiSSzE3d
Q/Os4FtCpAGE7YOZ33kIGVSvTe/jHdEkdnRT0lnpJnbH5qOGmeZpVDXU6gKLOqkVu5DLceKlhO5B
qoiJoor8pPxkW4lxrkyMVUWUibrlE3nVYf+MJn7HY+mBPnMmRqvrzWxh7sCtYIyBuPId0BWGBL1Y
M9oSIRPEV5+xtyrKjFVam4gw1ITJHX7mONTsgDFtYsfiLFVPyh1QhnN0yi4fyiwz05DswoSeNT7/
zYDnPXJkE5tmD9Z6901BCb0WmMb0Nj2VSgET4dbuYDcHg1xCRBMCl0403Egg5dibCDmzGJQP2Q6b
KwrPJwESUDQqZMSuePGk7FRFUmltYu8C11YoITIReYic8yszryku0voZ3B6O0jB85oTzCSezlwqQ
iTvXiEDM6ZRePLMmCFDYVRfN5IQGeiKeZD+OdeJ7EzkIlqGuXCIHyUoIWa7NiTT0Pc971030obED
EZWJSfQjwetHXgwIGk/UYqmmCTVdJpaR7Wp2iSaLrXBqNyftxDzqvQR/tCYSst9BkcEOkLR8v13I
iZp0J34y1S3KxOQTVTnoKITnWH1rJ6oSgV2yMyujRT/RmO7EZeZyoHAWi7q3DHbgJtAKEGccODjA
mhPbCcHUzqFNEhJWkJ8tR+E7uE5w0Bbj4aPGiPITc6JFDci6e+SyIKRI1GzcvBoIU9x6sdPyOvtI
lLLBvw8StWnJ7sEMUtQ28gL1sdxRq2UXlRiQg7LaE9Sqt1596uxI10oqPj7Q4K+FM+iXHemAmZ9N
dKw2gbJsDd3TIVQIGu842r5wOR7u6NpmR9oqE3QrTEnV9B2JqyMpJt9PPPJ9MKG63o7a1RXHXjt9
FVMDkjDWajpmkZidWF93on47V4uO6okGjv3cuAhEp1CkcSKG8TJ3FqobRA9mH7Pp5LTS3Jg73JhV
gNIgCsEFc6KRXWugIFHRVo9mrcKw9TuA2StJ6FoT2qz4oYW3Rxus3YJaYvaEQRc7INoOx2M9sJnB
kbJUm3CHTjuetrFALVe94sSPAceM1ThR12Fd+KdiIrF70uvh3Jr4bKcJxxVCtuba8z1qpfTA3KNZ
WO+qHeHtuhXVLD2LaJU3IeCRFo3aou1D8HDMlx0qtOywcVcBik6ZjU0KPasGesXeu/XAzcHrEB2S
gI1JlK8qtwXQSFJg2TVWwKyEBHWiE6hpB4MI2M1DNxOEbxyXFHSRJIhJ0tpoCGyiql0matPfxRlV
ANuup5qJWXn3zDDeEUtb+V4zRH08lvlwnqrWXYqerhfZadzYF522QrdvYaQpycQ2nN6DuYmCayWz
yLxC71vcu0BaJLEbavCDNs5MYWJCFulkTfvE9S+ldPEUzHTnAg3QlKzP05XCWW3jxoqy1BHsr2Kd
OXfmmBmiIyiJxWijMOvpjtm8iBr9ZizrbpE5Q3TGOPROS59zvJKPt5LI83rsTdS4pJgRXdbubWeO
xFGzxivWoyiK45wTwlnl+hjWlEF61Q6YR1a+QYQ5aoZzu7AIDBcIxhDMecV5pI/uNcbUyVFectII
A3T5+agXd0UXdR/y2Blwq4BOuCgqJ9iA5qW3funhlhRLnQHhUYGoEcmp0qbahyp2tE1vAv+OAS1q
hh8qDkYQ7T3GG5bw1n4REo0lcU5TOI9kgfTztsioyNtlzTqUtvxVF8qwCtg4Lxya+zFGjHEpEbID
wBRERetdhDQaI2PTa1p3puRTBNWdgqnagJPzLJpCrN4UbE2msKsexqswOxLNrYzkRzcnQOu5x415
Ge/itm0eBXMlgXKKH7VUElkC4LlxO4q2TGFfuzXg4XexYCaIiKo/uxixHoUU2K+VTx6Q6ej010RL
KZffYlA5xZjT0o6WBcr+mwpz7kPNCPxVMlDiMhgr97aKiFb7bYymVAiszTzqrzVthCpS1aN1LS39
ykFp+Cskv76oPQ94RI7uymvHlEOQIi+IOlOdpvfby7T01UNTgZbBwt48TO0OvpEiPQX0YkzIUyGB
pQbpZdXFywHBhJb7GAICTw0BlepSJAFxuInzZNx2Fv7rKBCKpYtAmyYag5MoEx/iUTGXavOYkgJE
t4/IjBoshbctgCWWGUr2YyRX5mEgBPyLUpdHZFddYo0VQInHASiplWzGs7+LCq+YcfBE8ymSbjaC
vrk4lRlG3clju1rFBNM3SaU652YSBKSxMoaxq7eUUCWLsGK+qGcxQuJzL0tv9Lrb6H59WI4qBdUl
84CK7nfTNDV6t94Kbkuj7ZZlH6MUdOs83tgif3QdEGJLaQoCFFQ8EJW3smB3VUQHrSok+QvSncGh
ElTEz+uhBzHp6FHkKyCSBlH1qxGX+kOZq/n7SimqM2o78CIjCjkOVMao585g8oxQGfW57UTA0b7R
yH4RMIR6AE+wqSob5V3vIpyOO4qiJiiEsxmYNIt+zvpKIaHMj9aOM5C4kH2FvKbr3uMqnyvUNrBl
PLcFhBV5B0qVzKSv+US7PaDUxM3zG71KCuLrSoQhqJ6Ni0p09mkJclUexnRBKqO5WYEgsWRFaP3z
qvDaT2yqdfTTXrWC266W7HY9FIxKo2zqUaO2VGVkN8JVWfJS49K2FbnujFC79hmaG9EjnLZkYXun
iVTjSzMuauAS23buzSgmpUM5Ep/zfpieJ5z6UTI7hUIlkyA3SPd0nlipqaaewOwomJLy1uyN58ND
EG4kYGeQGzryKanCgsycSimGzoyo+4Sc6pjqwsoIt+ZfCU/Lr//Vzs/PlYWm+j/fVPWhPNCXmj8X
Em/vd/If+6WfX+iPlQnCxV1wDn1Fwu5ua1em6GdXSbZYjTcPVCFyQFoR5ulTyZ/dh4N1IjMCw7sf
K7ZxgN20blIn6OnngBagt181048a4ufP+G0RpW+v8+IJ7mXDIZTiS34os6+JEut1TOIHTfDqAl+a
gNgCj6YRHn316PqBqzqAvlil7z6ws/8nj/53KkVN7MsLGvoHDfDqMl8awDqwpueD0Xh6zqlTvegD
2tMv2CwfT5+32RDmH+wJP2wI9wDUxyD49Hkw8MZfNIR1YMATCZ0hsfv8Xw2GV08A9hC+CNPtOyuY
BwLqyZrw+KfP64ZgzCCdFUTpnrrME5D/vz8r/J2GMJ6G7KtZ+09Mj/bB7vl+PDSMA30aPG93aLBM
OKYGVLfXFKGpB8wODs+JgvrFkKAnwMQJC1XY7vNWe8K+Q+Lv9oTnWfTt9oTnUPzTC/rHh4SJpJ/Y
OJzs0wv/ZrWYqgvqbAWN59mDwn5va9nUieTRjfcaEOaBwwnRNW2e7sV4mJ6e7IBr79ZUdSqg+Lae
/rkb7DsjWAekWoTlknt5+rD4vmiI3baK0kSfF9OnAfjmlgjzNcH8Z3dP7oHBhwKWz+1ASYqXDWG8
9d2TC61IcYQ9RwRLhJiqierTNuxVT3BtVHu6jaJu+rzRnmCgsttrTrAOeEaHoiXPR6WpjveLhtAP
HGh0injrTw3xVueGpxn7H18innu8Y9nP20f2yS8agkPl9Hnza+W+q4Q4EHxslJU/aAiK4PwrNMRU
gWevocH2cXrOL/to9fW6Kf41WmKS4u7VEvqBSV0r10Vf/Px5NTbYRzJPool5/vHT+vSG1k2qOZn7
DgzjQLhwFpb+eWC8nioRYVuqrlK84qkZ3tyaMYXf7L2XDCIrDqsvi8JuHuC9v+oNNrQM86jhak+/
8OY20xTy3n8ribQAob3NevhimZiOVMyf1MR/evinL3pDQwFciW687/MzJUw7MBd46enzuh1YRmgc
w+H0vfu8uXYwDLrxnhMj5wVKENgOg+rp83ooWAe66ogJAHtqhTc3FJ5OVnvHWhAwGsyME8/2ajxo
ByYnLg0s7amF3lw/4CQBq7/vZoETlaCKhu18PlK97gkcvlUdWaj13FX4+Vs8Y09K0b32CppxYJiU
FCHu9t0h4dBTqIOICPZ5YnirQ2LfDAWMp4abhWP+6GRlEo2whEOneJob3tym6WluMPbtERwxXRTP
hHSfnvObIyZLBaG3L0PnaSy+oSXzeZLcdwOpH1i2JtCE/2i10A+EqQuUq09N/uZa4I+mLV9lOL5k
7TRWA8MyNW3af7zYNk15S1XXLO25k7zRWWGqE7vX9MgyINgQUInp+fMq8iZYSCCUiEA+LyR/Yr38
A/3ldxxgFoTJww4ECB+rryyC/u4vfE6Rf3uB59T35uHf/42O8uL3Jvegpys/pf2m///Li16yy85/
9cPP2frd1zz/+fPzffvNL77r80N9/sd1+Fhuy/uASvxTxvH5Ls+2KSTBbJs8bKsXmfnd0eDLjXzj
efT72//Zda/CaltO1/760s8h/H2v/U4mYfriws872X0vfLtNksdfHh6TX2bb5v7lNzwdn/f9hjNZ
1tM3/HK9zept9vBYft0+v8Mhe3/Ntgx/+y/5+tq7k+++1z7d+g/b5DF70Ty/5yv3vfrPy8Dt+u93
jbj+UKf85q3+fhLc97YpZfrb39rtq7f5vK3e9+J/rZPf/oNHv3/1Qp/j/3tfPt1Sj/LlJPDlULTv
1S+aukm3w4tbf746u5x9r37701o1e3eXonmsf/uPz7c5zevPt87WeN9bR3fVhtvv+cFRhXDvq6+b
MHkxQp9ufAqE/hNu/GeCsT0b/bIJs4ff/vad/qKzJ9z33mfbPKy3yS8/dvDTiVnu+y2nj/X32p4d
3b5XnjXZQ5htU5bz730DW6V9v+HnBgF7vtzZttpm3+3zEw63763/tXy9aj93+n/CeDqUw/b+e1PB
FEze98bB0e9/++/P1/kyzUwHz32v/VdemSya8DvdxfgndPXv7mOemn3CuPa9++ufOGbu2xcf2aF+
vsMvbT6RBfve9cn2F2b3KCy/0+jTCXLf69Pov/w1eyip0vYLm8hfLkrZhg+P2f333vIUz/r5F37v
VPE7LPztWeMzBPy9P3t5jpp+4z553JZ/+R8AAAD//w==</cx:binary>
              </cx:geoCache>
            </cx:geography>
          </cx:layoutPr>
        </cx:series>
      </cx:plotAreaRegion>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
    <cx:plotArea>
      <cx:plotAreaRegion/>
    </cx:plotArea>
  </cx:chart>
</cx: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F41F30-B526-8F47-8FD4-AD719FBABEE3}" type="doc">
      <dgm:prSet loTypeId="urn:microsoft.com/office/officeart/2008/layout/VerticalCurvedList" loCatId="" qsTypeId="urn:microsoft.com/office/officeart/2005/8/quickstyle/simple1" qsCatId="simple" csTypeId="urn:microsoft.com/office/officeart/2005/8/colors/accent0_3" csCatId="mainScheme" phldr="1"/>
      <dgm:spPr/>
      <dgm:t>
        <a:bodyPr/>
        <a:lstStyle/>
        <a:p>
          <a:endParaRPr lang="es-MX"/>
        </a:p>
      </dgm:t>
    </dgm:pt>
    <dgm:pt modelId="{F584FE5A-5F7B-624E-9210-DBAD82B71FB2}">
      <dgm:prSet phldrT="[Texto]" custT="1"/>
      <dgm:spPr/>
      <dgm:t>
        <a:bodyPr/>
        <a:lstStyle/>
        <a:p>
          <a:pPr>
            <a:buAutoNum type="arabicPeriod"/>
          </a:pPr>
          <a:r>
            <a:rPr lang="es-ES_tradnl" sz="2000" dirty="0"/>
            <a:t>Imposición de comparendos – Proceso contravencional</a:t>
          </a:r>
          <a:endParaRPr lang="es-MX" sz="2000" dirty="0"/>
        </a:p>
      </dgm:t>
    </dgm:pt>
    <dgm:pt modelId="{8D502310-DF62-C746-80B7-A80F0FABD960}" type="parTrans" cxnId="{0CCBE790-2777-514E-91F4-FB309421E0F4}">
      <dgm:prSet/>
      <dgm:spPr/>
      <dgm:t>
        <a:bodyPr/>
        <a:lstStyle/>
        <a:p>
          <a:endParaRPr lang="es-MX" sz="3200"/>
        </a:p>
      </dgm:t>
    </dgm:pt>
    <dgm:pt modelId="{44D73B57-8747-C744-B7E2-21D2F3E9A5A5}" type="sibTrans" cxnId="{0CCBE790-2777-514E-91F4-FB309421E0F4}">
      <dgm:prSet/>
      <dgm:spPr/>
      <dgm:t>
        <a:bodyPr/>
        <a:lstStyle/>
        <a:p>
          <a:endParaRPr lang="es-MX" sz="3200"/>
        </a:p>
      </dgm:t>
    </dgm:pt>
    <dgm:pt modelId="{6CF39B9A-5965-6645-9AD7-C83E9A38A2F8}">
      <dgm:prSet custT="1"/>
      <dgm:spPr/>
      <dgm:t>
        <a:bodyPr/>
        <a:lstStyle/>
        <a:p>
          <a:r>
            <a:rPr lang="es-ES_tradnl" sz="1200" dirty="0"/>
            <a:t>Sanciones</a:t>
          </a:r>
        </a:p>
      </dgm:t>
    </dgm:pt>
    <dgm:pt modelId="{B228FE48-931D-374F-A73C-236CA7B213AB}" type="parTrans" cxnId="{0C3AEE7E-5D36-2947-B64D-88528BB46932}">
      <dgm:prSet/>
      <dgm:spPr/>
      <dgm:t>
        <a:bodyPr/>
        <a:lstStyle/>
        <a:p>
          <a:endParaRPr lang="es-MX" sz="3200"/>
        </a:p>
      </dgm:t>
    </dgm:pt>
    <dgm:pt modelId="{50A8819E-75D6-2849-BFE7-134364EDCE22}" type="sibTrans" cxnId="{0C3AEE7E-5D36-2947-B64D-88528BB46932}">
      <dgm:prSet/>
      <dgm:spPr/>
      <dgm:t>
        <a:bodyPr/>
        <a:lstStyle/>
        <a:p>
          <a:endParaRPr lang="es-MX" sz="3200"/>
        </a:p>
      </dgm:t>
    </dgm:pt>
    <dgm:pt modelId="{95732996-8939-0740-930B-E9D803FEE1F1}">
      <dgm:prSet custT="1"/>
      <dgm:spPr/>
      <dgm:t>
        <a:bodyPr/>
        <a:lstStyle/>
        <a:p>
          <a:r>
            <a:rPr lang="es-ES_tradnl" sz="1200" dirty="0"/>
            <a:t>Caducidades</a:t>
          </a:r>
        </a:p>
      </dgm:t>
    </dgm:pt>
    <dgm:pt modelId="{623832B0-C23D-6E40-BFCE-189B5BB0C17C}" type="parTrans" cxnId="{0681062B-2471-584E-8D70-82012EF92FD4}">
      <dgm:prSet/>
      <dgm:spPr/>
      <dgm:t>
        <a:bodyPr/>
        <a:lstStyle/>
        <a:p>
          <a:endParaRPr lang="es-MX" sz="3200"/>
        </a:p>
      </dgm:t>
    </dgm:pt>
    <dgm:pt modelId="{99A3284A-FB27-104E-B6F1-CD42A2492BBE}" type="sibTrans" cxnId="{0681062B-2471-584E-8D70-82012EF92FD4}">
      <dgm:prSet/>
      <dgm:spPr/>
      <dgm:t>
        <a:bodyPr/>
        <a:lstStyle/>
        <a:p>
          <a:endParaRPr lang="es-MX" sz="3200"/>
        </a:p>
      </dgm:t>
    </dgm:pt>
    <dgm:pt modelId="{A397D2DB-5664-D943-87C6-3152AB2CCBB0}">
      <dgm:prSet custT="1"/>
      <dgm:spPr/>
      <dgm:t>
        <a:bodyPr/>
        <a:lstStyle/>
        <a:p>
          <a:r>
            <a:rPr lang="es-ES_tradnl" sz="1200" dirty="0"/>
            <a:t>Prescripciones</a:t>
          </a:r>
        </a:p>
      </dgm:t>
    </dgm:pt>
    <dgm:pt modelId="{472472CC-3EE9-0D41-8B61-102BBF3C5F25}" type="parTrans" cxnId="{F1331431-97F9-0B4B-9417-AFE4D8AEC04F}">
      <dgm:prSet/>
      <dgm:spPr/>
      <dgm:t>
        <a:bodyPr/>
        <a:lstStyle/>
        <a:p>
          <a:endParaRPr lang="es-MX" sz="3200"/>
        </a:p>
      </dgm:t>
    </dgm:pt>
    <dgm:pt modelId="{C925ABF9-240C-5F40-8F63-C357132A1E6C}" type="sibTrans" cxnId="{F1331431-97F9-0B4B-9417-AFE4D8AEC04F}">
      <dgm:prSet/>
      <dgm:spPr/>
      <dgm:t>
        <a:bodyPr/>
        <a:lstStyle/>
        <a:p>
          <a:endParaRPr lang="es-MX" sz="3200"/>
        </a:p>
      </dgm:t>
    </dgm:pt>
    <dgm:pt modelId="{5F1EBACD-8CBB-F749-A263-D65DAC2305A3}">
      <dgm:prSet custT="1"/>
      <dgm:spPr/>
      <dgm:t>
        <a:bodyPr/>
        <a:lstStyle/>
        <a:p>
          <a:r>
            <a:rPr lang="es-ES_tradnl" sz="1200" dirty="0"/>
            <a:t>Exoneraciones</a:t>
          </a:r>
        </a:p>
      </dgm:t>
    </dgm:pt>
    <dgm:pt modelId="{D1C2CABB-56BA-3C49-B491-2EFA51F1DF5E}" type="parTrans" cxnId="{8A64F19B-804F-9E4C-8AD9-4B7D0E770958}">
      <dgm:prSet/>
      <dgm:spPr/>
      <dgm:t>
        <a:bodyPr/>
        <a:lstStyle/>
        <a:p>
          <a:endParaRPr lang="es-MX" sz="3200"/>
        </a:p>
      </dgm:t>
    </dgm:pt>
    <dgm:pt modelId="{A6B8E31C-420D-7C4F-BD8E-A305C25CA82B}" type="sibTrans" cxnId="{8A64F19B-804F-9E4C-8AD9-4B7D0E770958}">
      <dgm:prSet/>
      <dgm:spPr/>
      <dgm:t>
        <a:bodyPr/>
        <a:lstStyle/>
        <a:p>
          <a:endParaRPr lang="es-MX" sz="3200"/>
        </a:p>
      </dgm:t>
    </dgm:pt>
    <dgm:pt modelId="{5B90C253-9451-7743-B89E-25EDB5B53557}">
      <dgm:prSet custT="1"/>
      <dgm:spPr/>
      <dgm:t>
        <a:bodyPr/>
        <a:lstStyle/>
        <a:p>
          <a:r>
            <a:rPr lang="es-ES_tradnl" sz="2000" dirty="0"/>
            <a:t>Capacidad Operativa en el Organismo de Transito</a:t>
          </a:r>
        </a:p>
      </dgm:t>
    </dgm:pt>
    <dgm:pt modelId="{D843CC5B-B2C0-3A4E-B16A-C72CB1FF05EC}" type="parTrans" cxnId="{3094EF1B-A968-6543-808A-61BCCBEA416D}">
      <dgm:prSet/>
      <dgm:spPr/>
      <dgm:t>
        <a:bodyPr/>
        <a:lstStyle/>
        <a:p>
          <a:endParaRPr lang="es-MX" sz="3200"/>
        </a:p>
      </dgm:t>
    </dgm:pt>
    <dgm:pt modelId="{C3963D95-D2A7-1240-854D-857716EB5A5B}" type="sibTrans" cxnId="{3094EF1B-A968-6543-808A-61BCCBEA416D}">
      <dgm:prSet/>
      <dgm:spPr/>
      <dgm:t>
        <a:bodyPr/>
        <a:lstStyle/>
        <a:p>
          <a:endParaRPr lang="es-MX" sz="3200"/>
        </a:p>
      </dgm:t>
    </dgm:pt>
    <dgm:pt modelId="{1DB2E18A-CC4E-E448-8BA9-994FE5C17869}">
      <dgm:prSet custT="1"/>
      <dgm:spPr/>
      <dgm:t>
        <a:bodyPr/>
        <a:lstStyle/>
        <a:p>
          <a:r>
            <a:rPr lang="es-ES_tradnl" sz="1200"/>
            <a:t>Agentes</a:t>
          </a:r>
          <a:endParaRPr lang="es-ES_tradnl" sz="1200" dirty="0"/>
        </a:p>
      </dgm:t>
    </dgm:pt>
    <dgm:pt modelId="{D802F992-275D-1042-8972-E10B054D42A0}" type="parTrans" cxnId="{DF6466D3-9F38-7245-8B0A-A0FE2A7D278F}">
      <dgm:prSet/>
      <dgm:spPr/>
      <dgm:t>
        <a:bodyPr/>
        <a:lstStyle/>
        <a:p>
          <a:endParaRPr lang="es-MX" sz="3200"/>
        </a:p>
      </dgm:t>
    </dgm:pt>
    <dgm:pt modelId="{EEF5ED7E-6141-8449-B381-6C9532004A65}" type="sibTrans" cxnId="{DF6466D3-9F38-7245-8B0A-A0FE2A7D278F}">
      <dgm:prSet/>
      <dgm:spPr/>
      <dgm:t>
        <a:bodyPr/>
        <a:lstStyle/>
        <a:p>
          <a:endParaRPr lang="es-MX" sz="3200"/>
        </a:p>
      </dgm:t>
    </dgm:pt>
    <dgm:pt modelId="{5E9F09BF-6791-8A44-AE06-D758421E593F}">
      <dgm:prSet custT="1"/>
      <dgm:spPr/>
      <dgm:t>
        <a:bodyPr/>
        <a:lstStyle/>
        <a:p>
          <a:r>
            <a:rPr lang="es-ES_tradnl" sz="1200" dirty="0"/>
            <a:t>Inspectores</a:t>
          </a:r>
        </a:p>
      </dgm:t>
    </dgm:pt>
    <dgm:pt modelId="{710E739E-4777-D644-A301-5663059EAB35}" type="parTrans" cxnId="{2F111C32-87DF-D445-ACEB-94EA9FE22BE1}">
      <dgm:prSet/>
      <dgm:spPr/>
      <dgm:t>
        <a:bodyPr/>
        <a:lstStyle/>
        <a:p>
          <a:endParaRPr lang="es-MX" sz="3200"/>
        </a:p>
      </dgm:t>
    </dgm:pt>
    <dgm:pt modelId="{C174B12C-FFA0-754F-9C3E-00CCF848BFA1}" type="sibTrans" cxnId="{2F111C32-87DF-D445-ACEB-94EA9FE22BE1}">
      <dgm:prSet/>
      <dgm:spPr/>
      <dgm:t>
        <a:bodyPr/>
        <a:lstStyle/>
        <a:p>
          <a:endParaRPr lang="es-MX" sz="3200"/>
        </a:p>
      </dgm:t>
    </dgm:pt>
    <dgm:pt modelId="{59D6267B-16C3-FD4F-B10C-93FF00A52924}">
      <dgm:prSet custT="1"/>
      <dgm:spPr/>
      <dgm:t>
        <a:bodyPr/>
        <a:lstStyle/>
        <a:p>
          <a:r>
            <a:rPr lang="es-ES_tradnl" sz="1200" dirty="0"/>
            <a:t>Tecnologías </a:t>
          </a:r>
        </a:p>
      </dgm:t>
    </dgm:pt>
    <dgm:pt modelId="{69D92486-7075-984F-B401-A381C3EDA650}" type="parTrans" cxnId="{5DD0BB74-DD9A-AA46-8251-399E202BD0F1}">
      <dgm:prSet/>
      <dgm:spPr/>
      <dgm:t>
        <a:bodyPr/>
        <a:lstStyle/>
        <a:p>
          <a:endParaRPr lang="es-MX" sz="3200"/>
        </a:p>
      </dgm:t>
    </dgm:pt>
    <dgm:pt modelId="{9A303A3A-BDE8-F348-868F-140B8B811D76}" type="sibTrans" cxnId="{5DD0BB74-DD9A-AA46-8251-399E202BD0F1}">
      <dgm:prSet/>
      <dgm:spPr/>
      <dgm:t>
        <a:bodyPr/>
        <a:lstStyle/>
        <a:p>
          <a:endParaRPr lang="es-MX" sz="3200"/>
        </a:p>
      </dgm:t>
    </dgm:pt>
    <dgm:pt modelId="{4BA3A356-D052-0C46-9AD5-C141DAFD6F1C}">
      <dgm:prSet custT="1"/>
      <dgm:spPr/>
      <dgm:t>
        <a:bodyPr/>
        <a:lstStyle/>
        <a:p>
          <a:r>
            <a:rPr lang="es-ES_tradnl" sz="2000" dirty="0"/>
            <a:t>Capacidad Administrativa / Cobro Coactivo</a:t>
          </a:r>
        </a:p>
      </dgm:t>
    </dgm:pt>
    <dgm:pt modelId="{D9B9C0C9-EFDB-EE4F-A601-BFCD194DB3B9}" type="parTrans" cxnId="{F2218395-C31B-8849-B756-D7B2E7D54EC9}">
      <dgm:prSet/>
      <dgm:spPr/>
      <dgm:t>
        <a:bodyPr/>
        <a:lstStyle/>
        <a:p>
          <a:endParaRPr lang="es-MX" sz="3200"/>
        </a:p>
      </dgm:t>
    </dgm:pt>
    <dgm:pt modelId="{69A655C1-8B70-2B4A-8162-10854881169F}" type="sibTrans" cxnId="{F2218395-C31B-8849-B756-D7B2E7D54EC9}">
      <dgm:prSet/>
      <dgm:spPr/>
      <dgm:t>
        <a:bodyPr/>
        <a:lstStyle/>
        <a:p>
          <a:endParaRPr lang="es-MX" sz="3200"/>
        </a:p>
      </dgm:t>
    </dgm:pt>
    <dgm:pt modelId="{932B8A3A-1CDE-2144-BADF-66923F12178E}">
      <dgm:prSet custT="1"/>
      <dgm:spPr/>
      <dgm:t>
        <a:bodyPr/>
        <a:lstStyle/>
        <a:p>
          <a:r>
            <a:rPr lang="es-ES_tradnl" sz="2000" dirty="0"/>
            <a:t>Políticas para el control de la ilegalidad  / Cumplimiento requerimientos de la Superintendencia de Transporte</a:t>
          </a:r>
        </a:p>
      </dgm:t>
    </dgm:pt>
    <dgm:pt modelId="{AB13D636-6E73-7A4B-B17E-DD2FD128BCA8}" type="parTrans" cxnId="{5DCD49ED-4BC3-F343-A9FE-45FFB28CF0D8}">
      <dgm:prSet/>
      <dgm:spPr/>
      <dgm:t>
        <a:bodyPr/>
        <a:lstStyle/>
        <a:p>
          <a:endParaRPr lang="es-MX" sz="3200"/>
        </a:p>
      </dgm:t>
    </dgm:pt>
    <dgm:pt modelId="{A4CEC8AD-5A4D-0B42-BA92-22717638FACA}" type="sibTrans" cxnId="{5DCD49ED-4BC3-F343-A9FE-45FFB28CF0D8}">
      <dgm:prSet/>
      <dgm:spPr/>
      <dgm:t>
        <a:bodyPr/>
        <a:lstStyle/>
        <a:p>
          <a:endParaRPr lang="es-MX" sz="3200"/>
        </a:p>
      </dgm:t>
    </dgm:pt>
    <dgm:pt modelId="{6161C35B-F4D0-2447-9B94-F54C07A54166}" type="pres">
      <dgm:prSet presAssocID="{EBF41F30-B526-8F47-8FD4-AD719FBABEE3}" presName="Name0" presStyleCnt="0">
        <dgm:presLayoutVars>
          <dgm:chMax val="7"/>
          <dgm:chPref val="7"/>
          <dgm:dir/>
        </dgm:presLayoutVars>
      </dgm:prSet>
      <dgm:spPr/>
    </dgm:pt>
    <dgm:pt modelId="{C31CEB6A-703C-CE4C-81A5-58B56FD421AD}" type="pres">
      <dgm:prSet presAssocID="{EBF41F30-B526-8F47-8FD4-AD719FBABEE3}" presName="Name1" presStyleCnt="0"/>
      <dgm:spPr/>
    </dgm:pt>
    <dgm:pt modelId="{F9A73ACB-7184-B44F-902E-5B4D511CFF98}" type="pres">
      <dgm:prSet presAssocID="{EBF41F30-B526-8F47-8FD4-AD719FBABEE3}" presName="cycle" presStyleCnt="0"/>
      <dgm:spPr/>
    </dgm:pt>
    <dgm:pt modelId="{8971FD2C-FC8E-334F-BD3C-BFE65A02CCC7}" type="pres">
      <dgm:prSet presAssocID="{EBF41F30-B526-8F47-8FD4-AD719FBABEE3}" presName="srcNode" presStyleLbl="node1" presStyleIdx="0" presStyleCnt="4"/>
      <dgm:spPr/>
    </dgm:pt>
    <dgm:pt modelId="{06244C3A-F314-F344-85E8-23D586A36049}" type="pres">
      <dgm:prSet presAssocID="{EBF41F30-B526-8F47-8FD4-AD719FBABEE3}" presName="conn" presStyleLbl="parChTrans1D2" presStyleIdx="0" presStyleCnt="1"/>
      <dgm:spPr/>
    </dgm:pt>
    <dgm:pt modelId="{79202761-C2B3-B34A-BBC1-9057785474B0}" type="pres">
      <dgm:prSet presAssocID="{EBF41F30-B526-8F47-8FD4-AD719FBABEE3}" presName="extraNode" presStyleLbl="node1" presStyleIdx="0" presStyleCnt="4"/>
      <dgm:spPr/>
    </dgm:pt>
    <dgm:pt modelId="{8EC99358-04C1-8D4C-BF21-E1C34D94B756}" type="pres">
      <dgm:prSet presAssocID="{EBF41F30-B526-8F47-8FD4-AD719FBABEE3}" presName="dstNode" presStyleLbl="node1" presStyleIdx="0" presStyleCnt="4"/>
      <dgm:spPr/>
    </dgm:pt>
    <dgm:pt modelId="{07FADF12-C458-7F4F-A9A4-E8D4F8A53286}" type="pres">
      <dgm:prSet presAssocID="{F584FE5A-5F7B-624E-9210-DBAD82B71FB2}" presName="text_1" presStyleLbl="node1" presStyleIdx="0" presStyleCnt="4" custScaleY="126870">
        <dgm:presLayoutVars>
          <dgm:bulletEnabled val="1"/>
        </dgm:presLayoutVars>
      </dgm:prSet>
      <dgm:spPr>
        <a:prstGeom prst="roundRect">
          <a:avLst/>
        </a:prstGeom>
      </dgm:spPr>
    </dgm:pt>
    <dgm:pt modelId="{4598DE07-BFD2-3842-B1F8-AA952A482239}" type="pres">
      <dgm:prSet presAssocID="{F584FE5A-5F7B-624E-9210-DBAD82B71FB2}" presName="accent_1" presStyleCnt="0"/>
      <dgm:spPr/>
    </dgm:pt>
    <dgm:pt modelId="{E6A1B80C-F574-F442-A888-FF711904C423}" type="pres">
      <dgm:prSet presAssocID="{F584FE5A-5F7B-624E-9210-DBAD82B71FB2}" presName="accentRepeatNode" presStyleLbl="solidFgAcc1" presStyleIdx="0" presStyleCnt="4"/>
      <dgm:spPr/>
    </dgm:pt>
    <dgm:pt modelId="{3E4B20F3-2B8D-E640-B394-7B5B700AC624}" type="pres">
      <dgm:prSet presAssocID="{5B90C253-9451-7743-B89E-25EDB5B53557}" presName="text_2" presStyleLbl="node1" presStyleIdx="1" presStyleCnt="4" custScaleY="126275">
        <dgm:presLayoutVars>
          <dgm:bulletEnabled val="1"/>
        </dgm:presLayoutVars>
      </dgm:prSet>
      <dgm:spPr>
        <a:prstGeom prst="roundRect">
          <a:avLst/>
        </a:prstGeom>
      </dgm:spPr>
    </dgm:pt>
    <dgm:pt modelId="{3247C66B-F2EF-AE4A-B77D-D5DFD452FCBE}" type="pres">
      <dgm:prSet presAssocID="{5B90C253-9451-7743-B89E-25EDB5B53557}" presName="accent_2" presStyleCnt="0"/>
      <dgm:spPr/>
    </dgm:pt>
    <dgm:pt modelId="{FA8F23E5-626B-8C4A-A633-95574401A861}" type="pres">
      <dgm:prSet presAssocID="{5B90C253-9451-7743-B89E-25EDB5B53557}" presName="accentRepeatNode" presStyleLbl="solidFgAcc1" presStyleIdx="1" presStyleCnt="4"/>
      <dgm:spPr/>
    </dgm:pt>
    <dgm:pt modelId="{F71A7509-252B-A947-B182-284337E209C8}" type="pres">
      <dgm:prSet presAssocID="{4BA3A356-D052-0C46-9AD5-C141DAFD6F1C}" presName="text_3" presStyleLbl="node1" presStyleIdx="2" presStyleCnt="4">
        <dgm:presLayoutVars>
          <dgm:bulletEnabled val="1"/>
        </dgm:presLayoutVars>
      </dgm:prSet>
      <dgm:spPr>
        <a:prstGeom prst="roundRect">
          <a:avLst/>
        </a:prstGeom>
      </dgm:spPr>
    </dgm:pt>
    <dgm:pt modelId="{722FC4B5-2A47-7A4D-9D3B-65CAF7E869F0}" type="pres">
      <dgm:prSet presAssocID="{4BA3A356-D052-0C46-9AD5-C141DAFD6F1C}" presName="accent_3" presStyleCnt="0"/>
      <dgm:spPr/>
    </dgm:pt>
    <dgm:pt modelId="{90DA934C-7A5C-B54D-981B-67411D86F733}" type="pres">
      <dgm:prSet presAssocID="{4BA3A356-D052-0C46-9AD5-C141DAFD6F1C}" presName="accentRepeatNode" presStyleLbl="solidFgAcc1" presStyleIdx="2" presStyleCnt="4"/>
      <dgm:spPr/>
    </dgm:pt>
    <dgm:pt modelId="{1CFAFAD3-3598-EA41-B41C-75488DF7FC56}" type="pres">
      <dgm:prSet presAssocID="{932B8A3A-1CDE-2144-BADF-66923F12178E}" presName="text_4" presStyleLbl="node1" presStyleIdx="3" presStyleCnt="4">
        <dgm:presLayoutVars>
          <dgm:bulletEnabled val="1"/>
        </dgm:presLayoutVars>
      </dgm:prSet>
      <dgm:spPr>
        <a:prstGeom prst="roundRect">
          <a:avLst/>
        </a:prstGeom>
      </dgm:spPr>
    </dgm:pt>
    <dgm:pt modelId="{CB144920-5A94-4D41-AD6A-140A74B443B1}" type="pres">
      <dgm:prSet presAssocID="{932B8A3A-1CDE-2144-BADF-66923F12178E}" presName="accent_4" presStyleCnt="0"/>
      <dgm:spPr/>
    </dgm:pt>
    <dgm:pt modelId="{F331A063-662D-234D-AA9C-4D1717C17421}" type="pres">
      <dgm:prSet presAssocID="{932B8A3A-1CDE-2144-BADF-66923F12178E}" presName="accentRepeatNode" presStyleLbl="solidFgAcc1" presStyleIdx="3" presStyleCnt="4"/>
      <dgm:spPr/>
    </dgm:pt>
  </dgm:ptLst>
  <dgm:cxnLst>
    <dgm:cxn modelId="{AFA4AC0C-D19C-1D46-9CC8-13374759F7CC}" type="presOf" srcId="{5F1EBACD-8CBB-F749-A263-D65DAC2305A3}" destId="{07FADF12-C458-7F4F-A9A4-E8D4F8A53286}" srcOrd="0" destOrd="4" presId="urn:microsoft.com/office/officeart/2008/layout/VerticalCurvedList"/>
    <dgm:cxn modelId="{7399E311-05EF-F743-849B-78AAD6F652D2}" type="presOf" srcId="{5B90C253-9451-7743-B89E-25EDB5B53557}" destId="{3E4B20F3-2B8D-E640-B394-7B5B700AC624}" srcOrd="0" destOrd="0" presId="urn:microsoft.com/office/officeart/2008/layout/VerticalCurvedList"/>
    <dgm:cxn modelId="{3094EF1B-A968-6543-808A-61BCCBEA416D}" srcId="{EBF41F30-B526-8F47-8FD4-AD719FBABEE3}" destId="{5B90C253-9451-7743-B89E-25EDB5B53557}" srcOrd="1" destOrd="0" parTransId="{D843CC5B-B2C0-3A4E-B16A-C72CB1FF05EC}" sibTransId="{C3963D95-D2A7-1240-854D-857716EB5A5B}"/>
    <dgm:cxn modelId="{E12C6B1F-2E5C-B540-8499-AAE426A9B5ED}" type="presOf" srcId="{5E9F09BF-6791-8A44-AE06-D758421E593F}" destId="{3E4B20F3-2B8D-E640-B394-7B5B700AC624}" srcOrd="0" destOrd="2" presId="urn:microsoft.com/office/officeart/2008/layout/VerticalCurvedList"/>
    <dgm:cxn modelId="{9863F620-3B16-5045-9232-0CA00DBD00EA}" type="presOf" srcId="{59D6267B-16C3-FD4F-B10C-93FF00A52924}" destId="{3E4B20F3-2B8D-E640-B394-7B5B700AC624}" srcOrd="0" destOrd="3" presId="urn:microsoft.com/office/officeart/2008/layout/VerticalCurvedList"/>
    <dgm:cxn modelId="{0681062B-2471-584E-8D70-82012EF92FD4}" srcId="{F584FE5A-5F7B-624E-9210-DBAD82B71FB2}" destId="{95732996-8939-0740-930B-E9D803FEE1F1}" srcOrd="1" destOrd="0" parTransId="{623832B0-C23D-6E40-BFCE-189B5BB0C17C}" sibTransId="{99A3284A-FB27-104E-B6F1-CD42A2492BBE}"/>
    <dgm:cxn modelId="{F1331431-97F9-0B4B-9417-AFE4D8AEC04F}" srcId="{F584FE5A-5F7B-624E-9210-DBAD82B71FB2}" destId="{A397D2DB-5664-D943-87C6-3152AB2CCBB0}" srcOrd="2" destOrd="0" parTransId="{472472CC-3EE9-0D41-8B61-102BBF3C5F25}" sibTransId="{C925ABF9-240C-5F40-8F63-C357132A1E6C}"/>
    <dgm:cxn modelId="{2F111C32-87DF-D445-ACEB-94EA9FE22BE1}" srcId="{5B90C253-9451-7743-B89E-25EDB5B53557}" destId="{5E9F09BF-6791-8A44-AE06-D758421E593F}" srcOrd="1" destOrd="0" parTransId="{710E739E-4777-D644-A301-5663059EAB35}" sibTransId="{C174B12C-FFA0-754F-9C3E-00CCF848BFA1}"/>
    <dgm:cxn modelId="{688F8C32-80D0-334E-ABCC-167C185231A1}" type="presOf" srcId="{A397D2DB-5664-D943-87C6-3152AB2CCBB0}" destId="{07FADF12-C458-7F4F-A9A4-E8D4F8A53286}" srcOrd="0" destOrd="3" presId="urn:microsoft.com/office/officeart/2008/layout/VerticalCurvedList"/>
    <dgm:cxn modelId="{2BF7563E-B389-8B4A-9DD4-2E95F87C0CD9}" type="presOf" srcId="{1DB2E18A-CC4E-E448-8BA9-994FE5C17869}" destId="{3E4B20F3-2B8D-E640-B394-7B5B700AC624}" srcOrd="0" destOrd="1" presId="urn:microsoft.com/office/officeart/2008/layout/VerticalCurvedList"/>
    <dgm:cxn modelId="{36A31D4B-349E-3C41-B6F6-9A954841EDB4}" type="presOf" srcId="{50A8819E-75D6-2849-BFE7-134364EDCE22}" destId="{06244C3A-F314-F344-85E8-23D586A36049}" srcOrd="0" destOrd="0" presId="urn:microsoft.com/office/officeart/2008/layout/VerticalCurvedList"/>
    <dgm:cxn modelId="{5DD0BB74-DD9A-AA46-8251-399E202BD0F1}" srcId="{5B90C253-9451-7743-B89E-25EDB5B53557}" destId="{59D6267B-16C3-FD4F-B10C-93FF00A52924}" srcOrd="2" destOrd="0" parTransId="{69D92486-7075-984F-B401-A381C3EDA650}" sibTransId="{9A303A3A-BDE8-F348-868F-140B8B811D76}"/>
    <dgm:cxn modelId="{0C3AEE7E-5D36-2947-B64D-88528BB46932}" srcId="{F584FE5A-5F7B-624E-9210-DBAD82B71FB2}" destId="{6CF39B9A-5965-6645-9AD7-C83E9A38A2F8}" srcOrd="0" destOrd="0" parTransId="{B228FE48-931D-374F-A73C-236CA7B213AB}" sibTransId="{50A8819E-75D6-2849-BFE7-134364EDCE22}"/>
    <dgm:cxn modelId="{4AAD118D-C88C-C845-9B1B-D9840848240D}" type="presOf" srcId="{EBF41F30-B526-8F47-8FD4-AD719FBABEE3}" destId="{6161C35B-F4D0-2447-9B94-F54C07A54166}" srcOrd="0" destOrd="0" presId="urn:microsoft.com/office/officeart/2008/layout/VerticalCurvedList"/>
    <dgm:cxn modelId="{0CCBE790-2777-514E-91F4-FB309421E0F4}" srcId="{EBF41F30-B526-8F47-8FD4-AD719FBABEE3}" destId="{F584FE5A-5F7B-624E-9210-DBAD82B71FB2}" srcOrd="0" destOrd="0" parTransId="{8D502310-DF62-C746-80B7-A80F0FABD960}" sibTransId="{44D73B57-8747-C744-B7E2-21D2F3E9A5A5}"/>
    <dgm:cxn modelId="{BE513995-2E84-534B-BDB0-B809B382E29E}" type="presOf" srcId="{932B8A3A-1CDE-2144-BADF-66923F12178E}" destId="{1CFAFAD3-3598-EA41-B41C-75488DF7FC56}" srcOrd="0" destOrd="0" presId="urn:microsoft.com/office/officeart/2008/layout/VerticalCurvedList"/>
    <dgm:cxn modelId="{F2218395-C31B-8849-B756-D7B2E7D54EC9}" srcId="{EBF41F30-B526-8F47-8FD4-AD719FBABEE3}" destId="{4BA3A356-D052-0C46-9AD5-C141DAFD6F1C}" srcOrd="2" destOrd="0" parTransId="{D9B9C0C9-EFDB-EE4F-A601-BFCD194DB3B9}" sibTransId="{69A655C1-8B70-2B4A-8162-10854881169F}"/>
    <dgm:cxn modelId="{8A64F19B-804F-9E4C-8AD9-4B7D0E770958}" srcId="{F584FE5A-5F7B-624E-9210-DBAD82B71FB2}" destId="{5F1EBACD-8CBB-F749-A263-D65DAC2305A3}" srcOrd="3" destOrd="0" parTransId="{D1C2CABB-56BA-3C49-B491-2EFA51F1DF5E}" sibTransId="{A6B8E31C-420D-7C4F-BD8E-A305C25CA82B}"/>
    <dgm:cxn modelId="{CBF730A3-4E5C-4B44-B38B-106BBA710D81}" type="presOf" srcId="{6CF39B9A-5965-6645-9AD7-C83E9A38A2F8}" destId="{07FADF12-C458-7F4F-A9A4-E8D4F8A53286}" srcOrd="0" destOrd="1" presId="urn:microsoft.com/office/officeart/2008/layout/VerticalCurvedList"/>
    <dgm:cxn modelId="{0933A9C3-AC94-514A-B446-F17C174B6C6D}" type="presOf" srcId="{4BA3A356-D052-0C46-9AD5-C141DAFD6F1C}" destId="{F71A7509-252B-A947-B182-284337E209C8}" srcOrd="0" destOrd="0" presId="urn:microsoft.com/office/officeart/2008/layout/VerticalCurvedList"/>
    <dgm:cxn modelId="{9ED19BC6-ED81-0141-8C66-B8F84251CF8D}" type="presOf" srcId="{F584FE5A-5F7B-624E-9210-DBAD82B71FB2}" destId="{07FADF12-C458-7F4F-A9A4-E8D4F8A53286}" srcOrd="0" destOrd="0" presId="urn:microsoft.com/office/officeart/2008/layout/VerticalCurvedList"/>
    <dgm:cxn modelId="{AE1E5CCA-DB83-5041-B895-3666D88710E3}" type="presOf" srcId="{95732996-8939-0740-930B-E9D803FEE1F1}" destId="{07FADF12-C458-7F4F-A9A4-E8D4F8A53286}" srcOrd="0" destOrd="2" presId="urn:microsoft.com/office/officeart/2008/layout/VerticalCurvedList"/>
    <dgm:cxn modelId="{DF6466D3-9F38-7245-8B0A-A0FE2A7D278F}" srcId="{5B90C253-9451-7743-B89E-25EDB5B53557}" destId="{1DB2E18A-CC4E-E448-8BA9-994FE5C17869}" srcOrd="0" destOrd="0" parTransId="{D802F992-275D-1042-8972-E10B054D42A0}" sibTransId="{EEF5ED7E-6141-8449-B381-6C9532004A65}"/>
    <dgm:cxn modelId="{5DCD49ED-4BC3-F343-A9FE-45FFB28CF0D8}" srcId="{EBF41F30-B526-8F47-8FD4-AD719FBABEE3}" destId="{932B8A3A-1CDE-2144-BADF-66923F12178E}" srcOrd="3" destOrd="0" parTransId="{AB13D636-6E73-7A4B-B17E-DD2FD128BCA8}" sibTransId="{A4CEC8AD-5A4D-0B42-BA92-22717638FACA}"/>
    <dgm:cxn modelId="{48F8F1A5-B199-0E41-8FAC-22B6A0FFEC16}" type="presParOf" srcId="{6161C35B-F4D0-2447-9B94-F54C07A54166}" destId="{C31CEB6A-703C-CE4C-81A5-58B56FD421AD}" srcOrd="0" destOrd="0" presId="urn:microsoft.com/office/officeart/2008/layout/VerticalCurvedList"/>
    <dgm:cxn modelId="{1B6216F5-62BF-3748-91E4-B95607A85614}" type="presParOf" srcId="{C31CEB6A-703C-CE4C-81A5-58B56FD421AD}" destId="{F9A73ACB-7184-B44F-902E-5B4D511CFF98}" srcOrd="0" destOrd="0" presId="urn:microsoft.com/office/officeart/2008/layout/VerticalCurvedList"/>
    <dgm:cxn modelId="{82485BB1-5EC0-9A4A-A3B0-D2514524ECD3}" type="presParOf" srcId="{F9A73ACB-7184-B44F-902E-5B4D511CFF98}" destId="{8971FD2C-FC8E-334F-BD3C-BFE65A02CCC7}" srcOrd="0" destOrd="0" presId="urn:microsoft.com/office/officeart/2008/layout/VerticalCurvedList"/>
    <dgm:cxn modelId="{9C338F78-6759-DB4C-889F-FB4EC86DF7D5}" type="presParOf" srcId="{F9A73ACB-7184-B44F-902E-5B4D511CFF98}" destId="{06244C3A-F314-F344-85E8-23D586A36049}" srcOrd="1" destOrd="0" presId="urn:microsoft.com/office/officeart/2008/layout/VerticalCurvedList"/>
    <dgm:cxn modelId="{B3D240FA-299F-E840-BE92-DD1AE3366DB3}" type="presParOf" srcId="{F9A73ACB-7184-B44F-902E-5B4D511CFF98}" destId="{79202761-C2B3-B34A-BBC1-9057785474B0}" srcOrd="2" destOrd="0" presId="urn:microsoft.com/office/officeart/2008/layout/VerticalCurvedList"/>
    <dgm:cxn modelId="{0EDDDF8A-9B2F-2848-AEF7-68116DFC0731}" type="presParOf" srcId="{F9A73ACB-7184-B44F-902E-5B4D511CFF98}" destId="{8EC99358-04C1-8D4C-BF21-E1C34D94B756}" srcOrd="3" destOrd="0" presId="urn:microsoft.com/office/officeart/2008/layout/VerticalCurvedList"/>
    <dgm:cxn modelId="{DBACB321-41FD-B94B-A6C2-171FB5E89B76}" type="presParOf" srcId="{C31CEB6A-703C-CE4C-81A5-58B56FD421AD}" destId="{07FADF12-C458-7F4F-A9A4-E8D4F8A53286}" srcOrd="1" destOrd="0" presId="urn:microsoft.com/office/officeart/2008/layout/VerticalCurvedList"/>
    <dgm:cxn modelId="{FB0B7D8D-80B5-B641-A8A6-604E23224D63}" type="presParOf" srcId="{C31CEB6A-703C-CE4C-81A5-58B56FD421AD}" destId="{4598DE07-BFD2-3842-B1F8-AA952A482239}" srcOrd="2" destOrd="0" presId="urn:microsoft.com/office/officeart/2008/layout/VerticalCurvedList"/>
    <dgm:cxn modelId="{AD8DDB74-51C0-C947-97FB-B8FD055049FD}" type="presParOf" srcId="{4598DE07-BFD2-3842-B1F8-AA952A482239}" destId="{E6A1B80C-F574-F442-A888-FF711904C423}" srcOrd="0" destOrd="0" presId="urn:microsoft.com/office/officeart/2008/layout/VerticalCurvedList"/>
    <dgm:cxn modelId="{A0454F80-0F0B-B34F-B8D2-9935E2F917D7}" type="presParOf" srcId="{C31CEB6A-703C-CE4C-81A5-58B56FD421AD}" destId="{3E4B20F3-2B8D-E640-B394-7B5B700AC624}" srcOrd="3" destOrd="0" presId="urn:microsoft.com/office/officeart/2008/layout/VerticalCurvedList"/>
    <dgm:cxn modelId="{ED5FA422-4FD3-CD4F-BB8A-29122105C37A}" type="presParOf" srcId="{C31CEB6A-703C-CE4C-81A5-58B56FD421AD}" destId="{3247C66B-F2EF-AE4A-B77D-D5DFD452FCBE}" srcOrd="4" destOrd="0" presId="urn:microsoft.com/office/officeart/2008/layout/VerticalCurvedList"/>
    <dgm:cxn modelId="{414192F1-A0E8-7C40-B30D-B314E05FFFF1}" type="presParOf" srcId="{3247C66B-F2EF-AE4A-B77D-D5DFD452FCBE}" destId="{FA8F23E5-626B-8C4A-A633-95574401A861}" srcOrd="0" destOrd="0" presId="urn:microsoft.com/office/officeart/2008/layout/VerticalCurvedList"/>
    <dgm:cxn modelId="{8D0D691D-AA53-A143-881F-36E46EC30438}" type="presParOf" srcId="{C31CEB6A-703C-CE4C-81A5-58B56FD421AD}" destId="{F71A7509-252B-A947-B182-284337E209C8}" srcOrd="5" destOrd="0" presId="urn:microsoft.com/office/officeart/2008/layout/VerticalCurvedList"/>
    <dgm:cxn modelId="{FCE953CA-0E44-C541-A301-46FE11B5FFF7}" type="presParOf" srcId="{C31CEB6A-703C-CE4C-81A5-58B56FD421AD}" destId="{722FC4B5-2A47-7A4D-9D3B-65CAF7E869F0}" srcOrd="6" destOrd="0" presId="urn:microsoft.com/office/officeart/2008/layout/VerticalCurvedList"/>
    <dgm:cxn modelId="{68699F58-4A2D-6B4D-A906-7C90AE278C5D}" type="presParOf" srcId="{722FC4B5-2A47-7A4D-9D3B-65CAF7E869F0}" destId="{90DA934C-7A5C-B54D-981B-67411D86F733}" srcOrd="0" destOrd="0" presId="urn:microsoft.com/office/officeart/2008/layout/VerticalCurvedList"/>
    <dgm:cxn modelId="{F8095447-FE54-7442-9C4C-B9C54B7E3429}" type="presParOf" srcId="{C31CEB6A-703C-CE4C-81A5-58B56FD421AD}" destId="{1CFAFAD3-3598-EA41-B41C-75488DF7FC56}" srcOrd="7" destOrd="0" presId="urn:microsoft.com/office/officeart/2008/layout/VerticalCurvedList"/>
    <dgm:cxn modelId="{B1E1388C-957F-B245-A51D-6F2BE53F7004}" type="presParOf" srcId="{C31CEB6A-703C-CE4C-81A5-58B56FD421AD}" destId="{CB144920-5A94-4D41-AD6A-140A74B443B1}" srcOrd="8" destOrd="0" presId="urn:microsoft.com/office/officeart/2008/layout/VerticalCurvedList"/>
    <dgm:cxn modelId="{AF2D8938-B3CF-1A47-A61E-D105FE0B0188}" type="presParOf" srcId="{CB144920-5A94-4D41-AD6A-140A74B443B1}" destId="{F331A063-662D-234D-AA9C-4D1717C1742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44C3A-F314-F344-85E8-23D586A36049}">
      <dsp:nvSpPr>
        <dsp:cNvPr id="0" name=""/>
        <dsp:cNvSpPr/>
      </dsp:nvSpPr>
      <dsp:spPr>
        <a:xfrm>
          <a:off x="-6477459" y="-990692"/>
          <a:ext cx="7709831" cy="7709831"/>
        </a:xfrm>
        <a:prstGeom prst="blockArc">
          <a:avLst>
            <a:gd name="adj1" fmla="val 18900000"/>
            <a:gd name="adj2" fmla="val 2700000"/>
            <a:gd name="adj3" fmla="val 28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FADF12-C458-7F4F-A9A4-E8D4F8A53286}">
      <dsp:nvSpPr>
        <dsp:cNvPr id="0" name=""/>
        <dsp:cNvSpPr/>
      </dsp:nvSpPr>
      <dsp:spPr>
        <a:xfrm>
          <a:off x="644892" y="322005"/>
          <a:ext cx="6753186" cy="111805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9503" tIns="50800" rIns="50800" bIns="50800" numCol="1" spcCol="1270" anchor="t" anchorCtr="0">
          <a:noAutofit/>
        </a:bodyPr>
        <a:lstStyle/>
        <a:p>
          <a:pPr marL="0" lvl="0" indent="0" algn="l" defTabSz="889000">
            <a:lnSpc>
              <a:spcPct val="90000"/>
            </a:lnSpc>
            <a:spcBef>
              <a:spcPct val="0"/>
            </a:spcBef>
            <a:spcAft>
              <a:spcPct val="35000"/>
            </a:spcAft>
            <a:buNone/>
          </a:pPr>
          <a:r>
            <a:rPr lang="es-ES_tradnl" sz="2000" kern="1200" dirty="0"/>
            <a:t>Imposición de comparendos – Proceso contravencional</a:t>
          </a:r>
          <a:endParaRPr lang="es-MX" sz="2000" kern="1200" dirty="0"/>
        </a:p>
        <a:p>
          <a:pPr marL="114300" lvl="1" indent="-114300" algn="l" defTabSz="533400">
            <a:lnSpc>
              <a:spcPct val="90000"/>
            </a:lnSpc>
            <a:spcBef>
              <a:spcPct val="0"/>
            </a:spcBef>
            <a:spcAft>
              <a:spcPct val="15000"/>
            </a:spcAft>
            <a:buChar char="•"/>
          </a:pPr>
          <a:r>
            <a:rPr lang="es-ES_tradnl" sz="1200" kern="1200" dirty="0"/>
            <a:t>Sanciones</a:t>
          </a:r>
        </a:p>
        <a:p>
          <a:pPr marL="114300" lvl="1" indent="-114300" algn="l" defTabSz="533400">
            <a:lnSpc>
              <a:spcPct val="90000"/>
            </a:lnSpc>
            <a:spcBef>
              <a:spcPct val="0"/>
            </a:spcBef>
            <a:spcAft>
              <a:spcPct val="15000"/>
            </a:spcAft>
            <a:buChar char="•"/>
          </a:pPr>
          <a:r>
            <a:rPr lang="es-ES_tradnl" sz="1200" kern="1200" dirty="0"/>
            <a:t>Caducidades</a:t>
          </a:r>
        </a:p>
        <a:p>
          <a:pPr marL="114300" lvl="1" indent="-114300" algn="l" defTabSz="533400">
            <a:lnSpc>
              <a:spcPct val="90000"/>
            </a:lnSpc>
            <a:spcBef>
              <a:spcPct val="0"/>
            </a:spcBef>
            <a:spcAft>
              <a:spcPct val="15000"/>
            </a:spcAft>
            <a:buChar char="•"/>
          </a:pPr>
          <a:r>
            <a:rPr lang="es-ES_tradnl" sz="1200" kern="1200" dirty="0"/>
            <a:t>Prescripciones</a:t>
          </a:r>
        </a:p>
        <a:p>
          <a:pPr marL="114300" lvl="1" indent="-114300" algn="l" defTabSz="533400">
            <a:lnSpc>
              <a:spcPct val="90000"/>
            </a:lnSpc>
            <a:spcBef>
              <a:spcPct val="0"/>
            </a:spcBef>
            <a:spcAft>
              <a:spcPct val="15000"/>
            </a:spcAft>
            <a:buChar char="•"/>
          </a:pPr>
          <a:r>
            <a:rPr lang="es-ES_tradnl" sz="1200" kern="1200" dirty="0"/>
            <a:t>Exoneraciones</a:t>
          </a:r>
        </a:p>
      </dsp:txBody>
      <dsp:txXfrm>
        <a:off x="699471" y="376584"/>
        <a:ext cx="6644028" cy="1008901"/>
      </dsp:txXfrm>
    </dsp:sp>
    <dsp:sp modelId="{E6A1B80C-F574-F442-A888-FF711904C423}">
      <dsp:nvSpPr>
        <dsp:cNvPr id="0" name=""/>
        <dsp:cNvSpPr/>
      </dsp:nvSpPr>
      <dsp:spPr>
        <a:xfrm>
          <a:off x="94102" y="330244"/>
          <a:ext cx="1101580" cy="110158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4B20F3-2B8D-E640-B394-7B5B700AC624}">
      <dsp:nvSpPr>
        <dsp:cNvPr id="0" name=""/>
        <dsp:cNvSpPr/>
      </dsp:nvSpPr>
      <dsp:spPr>
        <a:xfrm>
          <a:off x="1150141" y="1646752"/>
          <a:ext cx="6247937" cy="111281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9503" tIns="50800" rIns="50800" bIns="50800" numCol="1" spcCol="1270" anchor="t" anchorCtr="0">
          <a:noAutofit/>
        </a:bodyPr>
        <a:lstStyle/>
        <a:p>
          <a:pPr marL="0" lvl="0" indent="0" algn="l" defTabSz="889000">
            <a:lnSpc>
              <a:spcPct val="90000"/>
            </a:lnSpc>
            <a:spcBef>
              <a:spcPct val="0"/>
            </a:spcBef>
            <a:spcAft>
              <a:spcPct val="35000"/>
            </a:spcAft>
            <a:buNone/>
          </a:pPr>
          <a:r>
            <a:rPr lang="es-ES_tradnl" sz="2000" kern="1200" dirty="0"/>
            <a:t>Capacidad Operativa en el Organismo de Transito</a:t>
          </a:r>
        </a:p>
        <a:p>
          <a:pPr marL="114300" lvl="1" indent="-114300" algn="l" defTabSz="533400">
            <a:lnSpc>
              <a:spcPct val="90000"/>
            </a:lnSpc>
            <a:spcBef>
              <a:spcPct val="0"/>
            </a:spcBef>
            <a:spcAft>
              <a:spcPct val="15000"/>
            </a:spcAft>
            <a:buChar char="•"/>
          </a:pPr>
          <a:r>
            <a:rPr lang="es-ES_tradnl" sz="1200" kern="1200"/>
            <a:t>Agentes</a:t>
          </a:r>
          <a:endParaRPr lang="es-ES_tradnl" sz="1200" kern="1200" dirty="0"/>
        </a:p>
        <a:p>
          <a:pPr marL="114300" lvl="1" indent="-114300" algn="l" defTabSz="533400">
            <a:lnSpc>
              <a:spcPct val="90000"/>
            </a:lnSpc>
            <a:spcBef>
              <a:spcPct val="0"/>
            </a:spcBef>
            <a:spcAft>
              <a:spcPct val="15000"/>
            </a:spcAft>
            <a:buChar char="•"/>
          </a:pPr>
          <a:r>
            <a:rPr lang="es-ES_tradnl" sz="1200" kern="1200" dirty="0"/>
            <a:t>Inspectores</a:t>
          </a:r>
        </a:p>
        <a:p>
          <a:pPr marL="114300" lvl="1" indent="-114300" algn="l" defTabSz="533400">
            <a:lnSpc>
              <a:spcPct val="90000"/>
            </a:lnSpc>
            <a:spcBef>
              <a:spcPct val="0"/>
            </a:spcBef>
            <a:spcAft>
              <a:spcPct val="15000"/>
            </a:spcAft>
            <a:buChar char="•"/>
          </a:pPr>
          <a:r>
            <a:rPr lang="es-ES_tradnl" sz="1200" kern="1200" dirty="0"/>
            <a:t>Tecnologías </a:t>
          </a:r>
        </a:p>
      </dsp:txBody>
      <dsp:txXfrm>
        <a:off x="1204464" y="1701075"/>
        <a:ext cx="6139291" cy="1004170"/>
      </dsp:txXfrm>
    </dsp:sp>
    <dsp:sp modelId="{FA8F23E5-626B-8C4A-A633-95574401A861}">
      <dsp:nvSpPr>
        <dsp:cNvPr id="0" name=""/>
        <dsp:cNvSpPr/>
      </dsp:nvSpPr>
      <dsp:spPr>
        <a:xfrm>
          <a:off x="599351" y="1652370"/>
          <a:ext cx="1101580" cy="110158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1A7509-252B-A947-B182-284337E209C8}">
      <dsp:nvSpPr>
        <dsp:cNvPr id="0" name=""/>
        <dsp:cNvSpPr/>
      </dsp:nvSpPr>
      <dsp:spPr>
        <a:xfrm>
          <a:off x="1150141" y="3084653"/>
          <a:ext cx="6247937" cy="88126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9503" tIns="50800" rIns="50800" bIns="50800" numCol="1" spcCol="1270" anchor="ctr" anchorCtr="0">
          <a:noAutofit/>
        </a:bodyPr>
        <a:lstStyle/>
        <a:p>
          <a:pPr marL="0" lvl="0" indent="0" algn="l" defTabSz="889000">
            <a:lnSpc>
              <a:spcPct val="90000"/>
            </a:lnSpc>
            <a:spcBef>
              <a:spcPct val="0"/>
            </a:spcBef>
            <a:spcAft>
              <a:spcPct val="35000"/>
            </a:spcAft>
            <a:buNone/>
          </a:pPr>
          <a:r>
            <a:rPr lang="es-ES_tradnl" sz="2000" kern="1200" dirty="0"/>
            <a:t>Capacidad Administrativa / Cobro Coactivo</a:t>
          </a:r>
        </a:p>
      </dsp:txBody>
      <dsp:txXfrm>
        <a:off x="1193161" y="3127673"/>
        <a:ext cx="6161897" cy="795224"/>
      </dsp:txXfrm>
    </dsp:sp>
    <dsp:sp modelId="{90DA934C-7A5C-B54D-981B-67411D86F733}">
      <dsp:nvSpPr>
        <dsp:cNvPr id="0" name=""/>
        <dsp:cNvSpPr/>
      </dsp:nvSpPr>
      <dsp:spPr>
        <a:xfrm>
          <a:off x="599351" y="2974495"/>
          <a:ext cx="1101580" cy="110158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FAFAD3-3598-EA41-B41C-75488DF7FC56}">
      <dsp:nvSpPr>
        <dsp:cNvPr id="0" name=""/>
        <dsp:cNvSpPr/>
      </dsp:nvSpPr>
      <dsp:spPr>
        <a:xfrm>
          <a:off x="644892" y="4406778"/>
          <a:ext cx="6753186" cy="88126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9503" tIns="50800" rIns="50800" bIns="50800" numCol="1" spcCol="1270" anchor="ctr" anchorCtr="0">
          <a:noAutofit/>
        </a:bodyPr>
        <a:lstStyle/>
        <a:p>
          <a:pPr marL="0" lvl="0" indent="0" algn="l" defTabSz="889000">
            <a:lnSpc>
              <a:spcPct val="90000"/>
            </a:lnSpc>
            <a:spcBef>
              <a:spcPct val="0"/>
            </a:spcBef>
            <a:spcAft>
              <a:spcPct val="35000"/>
            </a:spcAft>
            <a:buNone/>
          </a:pPr>
          <a:r>
            <a:rPr lang="es-ES_tradnl" sz="2000" kern="1200" dirty="0"/>
            <a:t>Políticas para el control de la ilegalidad  / Cumplimiento requerimientos de la Superintendencia de Transporte</a:t>
          </a:r>
        </a:p>
      </dsp:txBody>
      <dsp:txXfrm>
        <a:off x="687912" y="4449798"/>
        <a:ext cx="6667146" cy="795224"/>
      </dsp:txXfrm>
    </dsp:sp>
    <dsp:sp modelId="{F331A063-662D-234D-AA9C-4D1717C17421}">
      <dsp:nvSpPr>
        <dsp:cNvPr id="0" name=""/>
        <dsp:cNvSpPr/>
      </dsp:nvSpPr>
      <dsp:spPr>
        <a:xfrm>
          <a:off x="94102" y="4296620"/>
          <a:ext cx="1101580" cy="1101580"/>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6CB3E5-3112-C642-BDD0-A285BD2949FE}" type="datetimeFigureOut">
              <a:rPr lang="es-CO" smtClean="0"/>
              <a:t>10/05/2024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888552-F867-174D-AA12-E4A1857CF833}" type="slidenum">
              <a:rPr lang="es-CO" smtClean="0"/>
              <a:t>‹Nº›</a:t>
            </a:fld>
            <a:endParaRPr lang="es-CO"/>
          </a:p>
        </p:txBody>
      </p:sp>
    </p:spTree>
    <p:extLst>
      <p:ext uri="{BB962C8B-B14F-4D97-AF65-F5344CB8AC3E}">
        <p14:creationId xmlns:p14="http://schemas.microsoft.com/office/powerpoint/2010/main" val="3168956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67888552-F867-174D-AA12-E4A1857CF833}" type="slidenum">
              <a:rPr lang="es-CO" smtClean="0"/>
              <a:t>18</a:t>
            </a:fld>
            <a:endParaRPr lang="es-CO"/>
          </a:p>
        </p:txBody>
      </p:sp>
    </p:spTree>
    <p:extLst>
      <p:ext uri="{BB962C8B-B14F-4D97-AF65-F5344CB8AC3E}">
        <p14:creationId xmlns:p14="http://schemas.microsoft.com/office/powerpoint/2010/main" val="200185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67888552-F867-174D-AA12-E4A1857CF833}" type="slidenum">
              <a:rPr lang="es-CO" smtClean="0"/>
              <a:t>31</a:t>
            </a:fld>
            <a:endParaRPr lang="es-CO"/>
          </a:p>
        </p:txBody>
      </p:sp>
    </p:spTree>
    <p:extLst>
      <p:ext uri="{BB962C8B-B14F-4D97-AF65-F5344CB8AC3E}">
        <p14:creationId xmlns:p14="http://schemas.microsoft.com/office/powerpoint/2010/main" val="4197168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6FDB0-287C-D946-BC84-C12DEDFED613}"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615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DA6FDB0-287C-D946-BC84-C12DEDFED613}" type="slidenum">
              <a:rPr lang="es-ES_tradnl" smtClean="0"/>
              <a:t>41</a:t>
            </a:fld>
            <a:endParaRPr lang="es-ES_tradnl"/>
          </a:p>
        </p:txBody>
      </p:sp>
    </p:spTree>
    <p:extLst>
      <p:ext uri="{BB962C8B-B14F-4D97-AF65-F5344CB8AC3E}">
        <p14:creationId xmlns:p14="http://schemas.microsoft.com/office/powerpoint/2010/main" val="2378145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6C9B94-5F27-576C-CA5C-03776D97B5ED}"/>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98CF9ECD-2115-756F-CB30-633C396A4C28}"/>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900A6178-C2D6-C7DD-C6F3-0B11077A4477}"/>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05FF539E-5739-F701-38AE-7CF495BDF14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7075E75-15C6-0427-A9C4-6136309279BA}"/>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323476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340A6D-40F3-7035-3325-AE83E931D25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E2A7D9E6-CAB5-4C7D-1B30-20A8388CC1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CO"/>
          </a:p>
        </p:txBody>
      </p:sp>
      <p:sp>
        <p:nvSpPr>
          <p:cNvPr id="4" name="Marcador de texto 3">
            <a:extLst>
              <a:ext uri="{FF2B5EF4-FFF2-40B4-BE49-F238E27FC236}">
                <a16:creationId xmlns:a16="http://schemas.microsoft.com/office/drawing/2014/main" id="{F0A158BF-FF6E-847D-7E00-B915B20CB8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339390A-542E-6DBE-B740-E7FDBBCE6EED}"/>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6" name="Marcador de pie de página 5">
            <a:extLst>
              <a:ext uri="{FF2B5EF4-FFF2-40B4-BE49-F238E27FC236}">
                <a16:creationId xmlns:a16="http://schemas.microsoft.com/office/drawing/2014/main" id="{9B7D9DE0-64E2-8E89-8A15-452E8AA94F2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3E475C1F-5491-8C9E-8151-1880521446C1}"/>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1879612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EF4EC1-9A5D-C203-76EE-ED4DAF203CB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2A7A7F30-1956-B62C-272A-ADC185335CF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5F27784-2A13-DEBA-B7A7-B5648B35FB48}"/>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9C7E5DFF-BAFB-4478-A79E-3627C940E48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E276D13-E0C3-87F7-8BC4-DE19BB4AAA76}"/>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1557693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53264E-1F1E-8B7A-0B7F-6674E21A868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ACC91289-1055-C474-3D7D-6E330117F1D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FE36228-3BC4-C5F3-04FA-86D9A06579D7}"/>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28F34147-CC63-D11E-9D95-4CEEF5A94C1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85551F5-FFA7-F14A-22DF-F76AFD2C1CC2}"/>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587799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85"/>
        <p:cNvGrpSpPr/>
        <p:nvPr/>
      </p:nvGrpSpPr>
      <p:grpSpPr>
        <a:xfrm>
          <a:off x="0" y="0"/>
          <a:ext cx="0" cy="0"/>
          <a:chOff x="0" y="0"/>
          <a:chExt cx="0" cy="0"/>
        </a:xfrm>
      </p:grpSpPr>
      <p:sp>
        <p:nvSpPr>
          <p:cNvPr id="86" name="Google Shape;86;p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 name="Google Shape;87;p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8" name="Google Shape;88;p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 name="Google Shape;90;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671215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 name="Google Shape;99;p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0" name="Google Shape;100;p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2625570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103"/>
        <p:cNvGrpSpPr/>
        <p:nvPr/>
      </p:nvGrpSpPr>
      <p:grpSpPr>
        <a:xfrm>
          <a:off x="0" y="0"/>
          <a:ext cx="0" cy="0"/>
          <a:chOff x="0" y="0"/>
          <a:chExt cx="0" cy="0"/>
        </a:xfrm>
      </p:grpSpPr>
      <p:sp>
        <p:nvSpPr>
          <p:cNvPr id="104" name="Google Shape;104;p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p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6" name="Google Shape;106;p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7" name="Google Shape;107;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p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737175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p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3" name="Google Shape;113;p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4" name="Google Shape;114;p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5" name="Google Shape;115;p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6" name="Google Shape;116;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24545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119"/>
        <p:cNvGrpSpPr/>
        <p:nvPr/>
      </p:nvGrpSpPr>
      <p:grpSpPr>
        <a:xfrm>
          <a:off x="0" y="0"/>
          <a:ext cx="0" cy="0"/>
          <a:chOff x="0" y="0"/>
          <a:chExt cx="0" cy="0"/>
        </a:xfrm>
      </p:grpSpPr>
      <p:sp>
        <p:nvSpPr>
          <p:cNvPr id="120" name="Google Shape;120;p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p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3537185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24"/>
        <p:cNvGrpSpPr/>
        <p:nvPr/>
      </p:nvGrpSpPr>
      <p:grpSpPr>
        <a:xfrm>
          <a:off x="0" y="0"/>
          <a:ext cx="0" cy="0"/>
          <a:chOff x="0" y="0"/>
          <a:chExt cx="0" cy="0"/>
        </a:xfrm>
      </p:grpSpPr>
      <p:sp>
        <p:nvSpPr>
          <p:cNvPr id="125" name="Google Shape;125;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787333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128"/>
        <p:cNvGrpSpPr/>
        <p:nvPr/>
      </p:nvGrpSpPr>
      <p:grpSpPr>
        <a:xfrm>
          <a:off x="0" y="0"/>
          <a:ext cx="0" cy="0"/>
          <a:chOff x="0" y="0"/>
          <a:chExt cx="0" cy="0"/>
        </a:xfrm>
      </p:grpSpPr>
      <p:sp>
        <p:nvSpPr>
          <p:cNvPr id="129" name="Google Shape;129;p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p9"/>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1" name="Google Shape;131;p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2" name="Google Shape;132;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33610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164667-C21E-EE3C-5C2B-E48E142B8C2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B0BED777-E17A-810A-AF6E-DAF4A8C64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0EDEF531-DDB4-9A1A-52CB-5FA671BE343D}"/>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E1ED2994-B1B0-D8CB-CDBA-A12484008FD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0D4BFD7-F8E9-8E84-59BD-6C603AA00FED}"/>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1221900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135"/>
        <p:cNvGrpSpPr/>
        <p:nvPr/>
      </p:nvGrpSpPr>
      <p:grpSpPr>
        <a:xfrm>
          <a:off x="0" y="0"/>
          <a:ext cx="0" cy="0"/>
          <a:chOff x="0" y="0"/>
          <a:chExt cx="0" cy="0"/>
        </a:xfrm>
      </p:grpSpPr>
      <p:sp>
        <p:nvSpPr>
          <p:cNvPr id="136" name="Google Shape;136;p1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7" name="Google Shape;137;p10"/>
          <p:cNvSpPr>
            <a:spLocks noGrp="1"/>
          </p:cNvSpPr>
          <p:nvPr>
            <p:ph type="pic" idx="2"/>
          </p:nvPr>
        </p:nvSpPr>
        <p:spPr>
          <a:xfrm>
            <a:off x="5183188" y="987425"/>
            <a:ext cx="6172200" cy="4873500"/>
          </a:xfrm>
          <a:prstGeom prst="rect">
            <a:avLst/>
          </a:prstGeom>
          <a:noFill/>
          <a:ln>
            <a:noFill/>
          </a:ln>
        </p:spPr>
      </p:sp>
      <p:sp>
        <p:nvSpPr>
          <p:cNvPr id="138" name="Google Shape;138;p10"/>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9" name="Google Shape;139;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 name="Google Shape;140;p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2562250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142"/>
        <p:cNvGrpSpPr/>
        <p:nvPr/>
      </p:nvGrpSpPr>
      <p:grpSpPr>
        <a:xfrm>
          <a:off x="0" y="0"/>
          <a:ext cx="0" cy="0"/>
          <a:chOff x="0" y="0"/>
          <a:chExt cx="0" cy="0"/>
        </a:xfrm>
      </p:grpSpPr>
      <p:sp>
        <p:nvSpPr>
          <p:cNvPr id="143" name="Google Shape;143;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5" name="Google Shape;145;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3824829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148"/>
        <p:cNvGrpSpPr/>
        <p:nvPr/>
      </p:nvGrpSpPr>
      <p:grpSpPr>
        <a:xfrm>
          <a:off x="0" y="0"/>
          <a:ext cx="0" cy="0"/>
          <a:chOff x="0" y="0"/>
          <a:chExt cx="0" cy="0"/>
        </a:xfrm>
      </p:grpSpPr>
      <p:sp>
        <p:nvSpPr>
          <p:cNvPr id="149" name="Google Shape;149;p12"/>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p12"/>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1" name="Google Shape;151;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1003967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6C9B94-5F27-576C-CA5C-03776D97B5E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8CF9ECD-2115-756F-CB30-633C396A4C2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00A6178-C2D6-C7DD-C6F3-0B11077A4477}"/>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05FF539E-5739-F701-38AE-7CF495BDF14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7075E75-15C6-0427-A9C4-6136309279BA}"/>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323476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541FB5-2C74-4EC3-E5C0-2E05B866042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89A13A9-5F25-7A2F-4C0A-D1FF7C37F7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DCB142-CE85-5A04-D74E-E9D12A72EF89}"/>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9F1A1157-98F5-BAB6-BB2E-4187561D14D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A4A3062-730C-E1E9-74A9-E8278FADFEF1}"/>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3283474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C9BA64-D303-2269-A35B-4789C5EC566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0189D6B-3B4F-F29B-CC12-D55E939C07D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371A831F-5A64-73EB-9535-B3943DE307C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F126774A-FD32-B9F2-3B9E-91AECBE4B003}"/>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6" name="Marcador de pie de página 5">
            <a:extLst>
              <a:ext uri="{FF2B5EF4-FFF2-40B4-BE49-F238E27FC236}">
                <a16:creationId xmlns:a16="http://schemas.microsoft.com/office/drawing/2014/main" id="{F9864099-E4E7-4A41-E112-FAAF15014FF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BEF12FA-AEE7-2AAE-1E6A-A892F6B92D0F}"/>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773251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8A94FB-B50D-D7F9-B8D1-D4132B34AE0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40C015A-F963-82E7-D570-5E78BE8947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34BF0C9-C60F-8BC8-927D-443736795D9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46A8EB92-2F62-D972-74B5-7DAC8D745D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CD52327-02DF-8D80-A257-B2CC7F3EA8D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A20B4925-2CD1-A99A-2572-8E00AAAE3BA3}"/>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8" name="Marcador de pie de página 7">
            <a:extLst>
              <a:ext uri="{FF2B5EF4-FFF2-40B4-BE49-F238E27FC236}">
                <a16:creationId xmlns:a16="http://schemas.microsoft.com/office/drawing/2014/main" id="{4F6363B2-F1BD-FAF9-2F13-08A36FB63225}"/>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376DC013-ECF3-ACAC-74FE-537FE22EA4DD}"/>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2261263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850100-8F44-1D9A-3F4E-DFE81324DEA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13FCB48E-1BBA-D7DD-343A-24B205B38832}"/>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4" name="Marcador de pie de página 3">
            <a:extLst>
              <a:ext uri="{FF2B5EF4-FFF2-40B4-BE49-F238E27FC236}">
                <a16:creationId xmlns:a16="http://schemas.microsoft.com/office/drawing/2014/main" id="{E809DEBD-4A40-5F6B-6A4C-E26521864C20}"/>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F141FBB-DC96-00B3-B900-03E0696EDFB8}"/>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1679797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13D52B9-09EB-6652-BB46-6310088B5626}"/>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3" name="Marcador de pie de página 2">
            <a:extLst>
              <a:ext uri="{FF2B5EF4-FFF2-40B4-BE49-F238E27FC236}">
                <a16:creationId xmlns:a16="http://schemas.microsoft.com/office/drawing/2014/main" id="{EAAE8D00-27E3-CE46-FAEB-BBB716510DFE}"/>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D0B8094B-FC72-69A5-1E99-67B2D76D8827}"/>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2416297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2432F5-7136-C374-D824-DFB3CA1C1D9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E957148-A18B-46C1-A422-D0AEB65FFE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56BBB9B4-508B-0710-E737-1FEF1819D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9190769-EB50-08D4-4DC0-0335505E0689}"/>
              </a:ext>
            </a:extLst>
          </p:cNvPr>
          <p:cNvSpPr>
            <a:spLocks noGrp="1"/>
          </p:cNvSpPr>
          <p:nvPr>
            <p:ph type="dt" sz="half" idx="10"/>
          </p:nvPr>
        </p:nvSpPr>
        <p:spPr/>
        <p:txBody>
          <a:bodyPr/>
          <a:lstStyle/>
          <a:p>
            <a:fld id="{B517883F-3691-C943-9DFF-E681C1DEAD1E}" type="datetimeFigureOut">
              <a:rPr lang="es-CO" smtClean="0"/>
              <a:t>10/05/2024</a:t>
            </a:fld>
            <a:endParaRPr lang="es-CO"/>
          </a:p>
        </p:txBody>
      </p:sp>
      <p:sp>
        <p:nvSpPr>
          <p:cNvPr id="6" name="Marcador de pie de página 5">
            <a:extLst>
              <a:ext uri="{FF2B5EF4-FFF2-40B4-BE49-F238E27FC236}">
                <a16:creationId xmlns:a16="http://schemas.microsoft.com/office/drawing/2014/main" id="{0761BC01-5262-E0E1-E1C9-A0F04E22BAC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B73A281-C37B-CA4C-B1F9-2CB36716B715}"/>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771039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E22631B-DA93-674A-0E82-DB777DE3A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53612A1C-23F5-7C29-563B-BE42ABC9C3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6B0A8CD2-0EF6-B1F3-34E8-A39DEC1ED2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7883F-3691-C943-9DFF-E681C1DEAD1E}" type="datetimeFigureOut">
              <a:rPr lang="es-CO" smtClean="0"/>
              <a:t>10/05/2024</a:t>
            </a:fld>
            <a:endParaRPr lang="es-CO"/>
          </a:p>
        </p:txBody>
      </p:sp>
      <p:sp>
        <p:nvSpPr>
          <p:cNvPr id="5" name="Marcador de pie de página 4">
            <a:extLst>
              <a:ext uri="{FF2B5EF4-FFF2-40B4-BE49-F238E27FC236}">
                <a16:creationId xmlns:a16="http://schemas.microsoft.com/office/drawing/2014/main" id="{BCD75930-C2D1-7599-DE14-7EC84ED9CA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5522243F-E44D-6327-F41A-36D44EED88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269F0-EEA4-0E40-AC05-8F487FE3FC24}" type="slidenum">
              <a:rPr lang="es-CO" smtClean="0"/>
              <a:t>‹Nº›</a:t>
            </a:fld>
            <a:endParaRPr lang="es-CO"/>
          </a:p>
        </p:txBody>
      </p:sp>
    </p:spTree>
    <p:extLst>
      <p:ext uri="{BB962C8B-B14F-4D97-AF65-F5344CB8AC3E}">
        <p14:creationId xmlns:p14="http://schemas.microsoft.com/office/powerpoint/2010/main" val="2119933566"/>
      </p:ext>
    </p:extLst>
  </p:cSld>
  <p:clrMap bg1="lt1" tx1="dk1" bg2="lt2" tx2="dk2" accent1="accent1" accent2="accent2" accent3="accent3" accent4="accent4" accent5="accent5" accent6="accent6" hlink="hlink" folHlink="folHlink"/>
  <p:sldLayoutIdLst>
    <p:sldLayoutId id="21474837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Google Shape;80;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1" name="Google Shape;81;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extLst>
      <p:ext uri="{BB962C8B-B14F-4D97-AF65-F5344CB8AC3E}">
        <p14:creationId xmlns:p14="http://schemas.microsoft.com/office/powerpoint/2010/main" val="2958505423"/>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38.svg"/><Relationship Id="rId5" Type="http://schemas.openxmlformats.org/officeDocument/2006/relationships/image" Target="../media/image23.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13.png"/><Relationship Id="rId7" Type="http://schemas.openxmlformats.org/officeDocument/2006/relationships/image" Target="../media/image45.emf"/><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45.png"/><Relationship Id="rId5" Type="http://schemas.microsoft.com/office/2014/relationships/chartEx" Target="../charts/chartEx1.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hyperlink" Target="https://www.supertransporte.gov.co/index.php/formulario-sisi-peccit" TargetMode="Externa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50.emf"/><Relationship Id="rId5" Type="http://schemas.openxmlformats.org/officeDocument/2006/relationships/image" Target="../media/image8.png"/><Relationship Id="rId4" Type="http://schemas.microsoft.com/office/2014/relationships/chartEx" Target="../charts/chartEx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13.png"/><Relationship Id="rId7" Type="http://schemas.openxmlformats.org/officeDocument/2006/relationships/image" Target="../media/image52.emf"/><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53.png"/><Relationship Id="rId5" Type="http://schemas.microsoft.com/office/2014/relationships/chartEx" Target="../charts/chartEx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6.jpeg"/><Relationship Id="rId3" Type="http://schemas.openxmlformats.org/officeDocument/2006/relationships/video" Target="https://www.youtube.com/embed/p1W8y6EG7AY?feature=oembed" TargetMode="External"/><Relationship Id="rId7" Type="http://schemas.openxmlformats.org/officeDocument/2006/relationships/image" Target="../media/image13.png"/><Relationship Id="rId12" Type="http://schemas.openxmlformats.org/officeDocument/2006/relationships/image" Target="../media/image55.jpeg"/><Relationship Id="rId2" Type="http://schemas.openxmlformats.org/officeDocument/2006/relationships/video" Target="https://www.youtube.com/embed/-F9XI12C1sM?feature=oembed" TargetMode="External"/><Relationship Id="rId1" Type="http://schemas.openxmlformats.org/officeDocument/2006/relationships/video" Target="https://www.youtube.com/embed/NERJhyXq978?feature=oembed" TargetMode="External"/><Relationship Id="rId6" Type="http://schemas.openxmlformats.org/officeDocument/2006/relationships/image" Target="../media/image12.png"/><Relationship Id="rId11" Type="http://schemas.openxmlformats.org/officeDocument/2006/relationships/image" Target="../media/image54.jpeg"/><Relationship Id="rId5" Type="http://schemas.openxmlformats.org/officeDocument/2006/relationships/slideLayout" Target="../slideLayouts/slideLayout8.xml"/><Relationship Id="rId15" Type="http://schemas.openxmlformats.org/officeDocument/2006/relationships/image" Target="../media/image49.png"/><Relationship Id="rId10" Type="http://schemas.openxmlformats.org/officeDocument/2006/relationships/image" Target="../media/image56.png"/><Relationship Id="rId4" Type="http://schemas.openxmlformats.org/officeDocument/2006/relationships/video" Target="https://www.youtube.com/embed/m2j1p_1O1Bk?feature=oembed" TargetMode="External"/><Relationship Id="rId9" Type="http://schemas.microsoft.com/office/2014/relationships/chartEx" Target="../charts/chartEx4.xml"/><Relationship Id="rId14" Type="http://schemas.openxmlformats.org/officeDocument/2006/relationships/image" Target="../media/image57.jpe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59.emf"/><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2.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png"/><Relationship Id="rId3" Type="http://schemas.openxmlformats.org/officeDocument/2006/relationships/tags" Target="../tags/tag3.xml"/><Relationship Id="rId7" Type="http://schemas.openxmlformats.org/officeDocument/2006/relationships/slideLayout" Target="../slideLayouts/slideLayout3.xml"/><Relationship Id="rId12" Type="http://schemas.openxmlformats.org/officeDocument/2006/relationships/image" Target="../media/image76.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75.png"/><Relationship Id="rId5" Type="http://schemas.openxmlformats.org/officeDocument/2006/relationships/tags" Target="../tags/tag5.xml"/><Relationship Id="rId15" Type="http://schemas.openxmlformats.org/officeDocument/2006/relationships/image" Target="../media/image10.png"/><Relationship Id="rId10" Type="http://schemas.microsoft.com/office/2007/relationships/hdphoto" Target="../media/hdphoto1.wdp"/><Relationship Id="rId4" Type="http://schemas.openxmlformats.org/officeDocument/2006/relationships/tags" Target="../tags/tag4.xml"/><Relationship Id="rId9" Type="http://schemas.openxmlformats.org/officeDocument/2006/relationships/image" Target="../media/image74.png"/><Relationship Id="rId14" Type="http://schemas.openxmlformats.org/officeDocument/2006/relationships/image" Target="../media/image78.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3.png"/><Relationship Id="rId1" Type="http://schemas.openxmlformats.org/officeDocument/2006/relationships/slideLayout" Target="../slideLayouts/slideLayout3.xml"/><Relationship Id="rId5" Type="http://schemas.openxmlformats.org/officeDocument/2006/relationships/image" Target="../media/image80.emf"/><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2.emf"/><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chart" Target="../charts/chart1.xml"/><Relationship Id="rId4" Type="http://schemas.openxmlformats.org/officeDocument/2006/relationships/image" Target="../media/image83.emf"/></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sv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38.svg"/><Relationship Id="rId5" Type="http://schemas.openxmlformats.org/officeDocument/2006/relationships/image" Target="../media/image23.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n">
            <a:extLst>
              <a:ext uri="{FF2B5EF4-FFF2-40B4-BE49-F238E27FC236}">
                <a16:creationId xmlns:a16="http://schemas.microsoft.com/office/drawing/2014/main" id="{D028C9BD-C93C-02BE-09F2-0897D87C0EFC}"/>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773" b="12467"/>
          <a:stretch/>
        </p:blipFill>
        <p:spPr bwMode="auto">
          <a:xfrm>
            <a:off x="1" y="-63501"/>
            <a:ext cx="12192000" cy="6921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C2D96128-6DBE-4DF2-C5F0-7B4EC1550CED}"/>
              </a:ext>
            </a:extLst>
          </p:cNvPr>
          <p:cNvSpPr/>
          <p:nvPr/>
        </p:nvSpPr>
        <p:spPr>
          <a:xfrm>
            <a:off x="0" y="0"/>
            <a:ext cx="12192000" cy="6858000"/>
          </a:xfrm>
          <a:prstGeom prst="rect">
            <a:avLst/>
          </a:prstGeom>
          <a:solidFill>
            <a:schemeClr val="dk1">
              <a:alpha val="347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CO"/>
          </a:p>
        </p:txBody>
      </p:sp>
      <p:pic>
        <p:nvPicPr>
          <p:cNvPr id="18" name="Imagen 17">
            <a:extLst>
              <a:ext uri="{FF2B5EF4-FFF2-40B4-BE49-F238E27FC236}">
                <a16:creationId xmlns:a16="http://schemas.microsoft.com/office/drawing/2014/main" id="{7E2E2D49-81C3-0992-2344-3C8898A1ED54}"/>
              </a:ext>
            </a:extLst>
          </p:cNvPr>
          <p:cNvPicPr>
            <a:picLocks noChangeAspect="1"/>
          </p:cNvPicPr>
          <p:nvPr/>
        </p:nvPicPr>
        <p:blipFill>
          <a:blip r:embed="rId3"/>
          <a:stretch>
            <a:fillRect/>
          </a:stretch>
        </p:blipFill>
        <p:spPr>
          <a:xfrm>
            <a:off x="2921000" y="903224"/>
            <a:ext cx="6350000" cy="4521200"/>
          </a:xfrm>
          <a:prstGeom prst="rect">
            <a:avLst/>
          </a:prstGeom>
        </p:spPr>
      </p:pic>
      <p:sp>
        <p:nvSpPr>
          <p:cNvPr id="3" name="CuadroTexto 2">
            <a:extLst>
              <a:ext uri="{FF2B5EF4-FFF2-40B4-BE49-F238E27FC236}">
                <a16:creationId xmlns:a16="http://schemas.microsoft.com/office/drawing/2014/main" id="{D66E2843-5EDA-B2BB-1A2A-C10DED210B25}"/>
              </a:ext>
            </a:extLst>
          </p:cNvPr>
          <p:cNvSpPr txBox="1"/>
          <p:nvPr/>
        </p:nvSpPr>
        <p:spPr>
          <a:xfrm>
            <a:off x="2921000" y="5031446"/>
            <a:ext cx="6100762" cy="923330"/>
          </a:xfrm>
          <a:prstGeom prst="rect">
            <a:avLst/>
          </a:prstGeom>
          <a:noFill/>
        </p:spPr>
        <p:txBody>
          <a:bodyPr wrap="square">
            <a:spAutoFit/>
          </a:bodyPr>
          <a:lstStyle/>
          <a:p>
            <a:pPr algn="ctr"/>
            <a:r>
              <a:rPr lang="es-419" sz="1800" b="1" i="0" u="none" strike="noStrike">
                <a:solidFill>
                  <a:schemeClr val="bg1"/>
                </a:solidFill>
                <a:effectLst/>
                <a:latin typeface="Nunito" pitchFamily="2" charset="77"/>
              </a:rPr>
              <a:t>ALINEACIÓN  ESTRATÉGICA </a:t>
            </a:r>
            <a:r>
              <a:rPr lang="en-US" sz="1800" b="0" i="0">
                <a:solidFill>
                  <a:schemeClr val="bg1"/>
                </a:solidFill>
                <a:effectLst/>
                <a:latin typeface="Nunito" pitchFamily="2" charset="77"/>
              </a:rPr>
              <a:t>​</a:t>
            </a:r>
            <a:r>
              <a:rPr lang="es-CO" sz="1800" b="1" i="0" u="none" strike="noStrike">
                <a:solidFill>
                  <a:schemeClr val="bg1"/>
                </a:solidFill>
                <a:effectLst/>
                <a:latin typeface="Nunito" pitchFamily="2" charset="77"/>
              </a:rPr>
              <a:t>TRANSFORMACIÓN DEL PROCESO DE INSPECCIÓN VIGILANCIA Y CONTROL DEL  SECTOR TRANSPORTE </a:t>
            </a:r>
            <a:endParaRPr lang="es-CO">
              <a:solidFill>
                <a:schemeClr val="bg1"/>
              </a:solidFill>
            </a:endParaRPr>
          </a:p>
        </p:txBody>
      </p:sp>
    </p:spTree>
    <p:extLst>
      <p:ext uri="{BB962C8B-B14F-4D97-AF65-F5344CB8AC3E}">
        <p14:creationId xmlns:p14="http://schemas.microsoft.com/office/powerpoint/2010/main" val="770288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66213"/>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49592" y="-192413"/>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812901" y="-75746"/>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9192033" y="-192413"/>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41" name="TextBox 41"/>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dirty="0" err="1">
                <a:solidFill>
                  <a:srgbClr val="F8F7F7"/>
                </a:solidFill>
                <a:latin typeface="Open Sans"/>
              </a:rPr>
              <a:t>www.supertransporte.gov.co</a:t>
            </a:r>
            <a:endParaRPr lang="en-US" sz="1400" dirty="0">
              <a:solidFill>
                <a:srgbClr val="F8F7F7"/>
              </a:solidFill>
              <a:latin typeface="Open Sans"/>
            </a:endParaRPr>
          </a:p>
        </p:txBody>
      </p:sp>
      <p:sp>
        <p:nvSpPr>
          <p:cNvPr id="43" name="TextBox 19">
            <a:extLst>
              <a:ext uri="{FF2B5EF4-FFF2-40B4-BE49-F238E27FC236}">
                <a16:creationId xmlns:a16="http://schemas.microsoft.com/office/drawing/2014/main" id="{F6A2318C-5767-8AD1-AEF9-E8385CD9682B}"/>
              </a:ext>
            </a:extLst>
          </p:cNvPr>
          <p:cNvSpPr txBox="1"/>
          <p:nvPr/>
        </p:nvSpPr>
        <p:spPr>
          <a:xfrm>
            <a:off x="2344825" y="76117"/>
            <a:ext cx="6600061" cy="480196"/>
          </a:xfrm>
          <a:prstGeom prst="rect">
            <a:avLst/>
          </a:prstGeom>
        </p:spPr>
        <p:txBody>
          <a:bodyPr lIns="0" tIns="0" rIns="0" bIns="0" rtlCol="0" anchor="t">
            <a:spAutoFit/>
          </a:bodyPr>
          <a:lstStyle/>
          <a:p>
            <a:pPr algn="ctr">
              <a:lnSpc>
                <a:spcPts val="4130"/>
              </a:lnSpc>
            </a:pPr>
            <a:r>
              <a:rPr lang="es-ES_tradnl" sz="2800" b="1" dirty="0">
                <a:solidFill>
                  <a:srgbClr val="000000"/>
                </a:solidFill>
                <a:latin typeface="Raleway Bold"/>
              </a:rPr>
              <a:t>Evasión SOAT / RTM - Antioquia</a:t>
            </a:r>
          </a:p>
        </p:txBody>
      </p:sp>
      <p:sp>
        <p:nvSpPr>
          <p:cNvPr id="11" name="Freeform 2">
            <a:extLst>
              <a:ext uri="{FF2B5EF4-FFF2-40B4-BE49-F238E27FC236}">
                <a16:creationId xmlns:a16="http://schemas.microsoft.com/office/drawing/2014/main" id="{60F7AC39-AFDB-83E8-8201-27E96A1C4C46}"/>
              </a:ext>
            </a:extLst>
          </p:cNvPr>
          <p:cNvSpPr/>
          <p:nvPr/>
        </p:nvSpPr>
        <p:spPr>
          <a:xfrm>
            <a:off x="313031" y="1343017"/>
            <a:ext cx="3706331" cy="4761692"/>
          </a:xfrm>
          <a:custGeom>
            <a:avLst/>
            <a:gdLst/>
            <a:ahLst/>
            <a:cxnLst/>
            <a:rect l="l" t="t" r="r" b="b"/>
            <a:pathLst>
              <a:path w="10258831" h="4680296">
                <a:moveTo>
                  <a:pt x="0" y="0"/>
                </a:moveTo>
                <a:lnTo>
                  <a:pt x="10258831" y="0"/>
                </a:lnTo>
                <a:lnTo>
                  <a:pt x="10258831" y="4680296"/>
                </a:lnTo>
                <a:lnTo>
                  <a:pt x="0" y="46802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_tradnl" dirty="0"/>
          </a:p>
        </p:txBody>
      </p:sp>
      <p:sp>
        <p:nvSpPr>
          <p:cNvPr id="15" name="TextBox 3">
            <a:extLst>
              <a:ext uri="{FF2B5EF4-FFF2-40B4-BE49-F238E27FC236}">
                <a16:creationId xmlns:a16="http://schemas.microsoft.com/office/drawing/2014/main" id="{69171863-74DB-A984-E2D6-28E5CA2F0498}"/>
              </a:ext>
            </a:extLst>
          </p:cNvPr>
          <p:cNvSpPr txBox="1"/>
          <p:nvPr/>
        </p:nvSpPr>
        <p:spPr>
          <a:xfrm>
            <a:off x="430027" y="1555268"/>
            <a:ext cx="3488637" cy="4477251"/>
          </a:xfrm>
          <a:prstGeom prst="rect">
            <a:avLst/>
          </a:prstGeom>
        </p:spPr>
        <p:txBody>
          <a:bodyPr wrap="square" lIns="0" tIns="0" rIns="0" bIns="0" rtlCol="0" anchor="t">
            <a:spAutoFit/>
          </a:bodyPr>
          <a:lstStyle/>
          <a:p>
            <a:pPr algn="ctr">
              <a:lnSpc>
                <a:spcPts val="2231"/>
              </a:lnSpc>
            </a:pPr>
            <a:r>
              <a:rPr lang="es-ES_tradnl" sz="2000" b="1" dirty="0">
                <a:solidFill>
                  <a:srgbClr val="C00000"/>
                </a:solidFill>
                <a:latin typeface="Raleway Bold"/>
              </a:rPr>
              <a:t>Departamento :   Antioquia</a:t>
            </a:r>
          </a:p>
          <a:p>
            <a:pPr algn="just">
              <a:lnSpc>
                <a:spcPts val="2231"/>
              </a:lnSpc>
            </a:pPr>
            <a:r>
              <a:rPr lang="es-ES_tradnl" sz="1100" b="1" dirty="0">
                <a:solidFill>
                  <a:srgbClr val="000000"/>
                </a:solidFill>
                <a:latin typeface="Raleway Bold"/>
              </a:rPr>
              <a:t>Parque Automotor:             :  </a:t>
            </a:r>
            <a:r>
              <a:rPr lang="es-ES_tradnl" sz="1100" b="1" dirty="0">
                <a:solidFill>
                  <a:srgbClr val="7030A0"/>
                </a:solidFill>
                <a:latin typeface="Raleway Bold"/>
              </a:rPr>
              <a:t>2.990.567</a:t>
            </a:r>
          </a:p>
          <a:p>
            <a:pPr algn="just">
              <a:lnSpc>
                <a:spcPts val="2231"/>
              </a:lnSpc>
            </a:pPr>
            <a:r>
              <a:rPr lang="es-ES_tradnl" sz="1100" b="1" dirty="0">
                <a:solidFill>
                  <a:srgbClr val="000000"/>
                </a:solidFill>
                <a:latin typeface="Raleway Bold"/>
              </a:rPr>
              <a:t>SOAT / RTM Vigente. .       : </a:t>
            </a:r>
            <a:r>
              <a:rPr lang="es-ES_tradnl" sz="1100" b="1" dirty="0">
                <a:solidFill>
                  <a:srgbClr val="7030A0"/>
                </a:solidFill>
                <a:latin typeface="Raleway Bold"/>
              </a:rPr>
              <a:t>1.759.477 </a:t>
            </a:r>
            <a:r>
              <a:rPr lang="es-ES_tradnl" sz="1100" b="1" dirty="0">
                <a:solidFill>
                  <a:srgbClr val="000000"/>
                </a:solidFill>
                <a:latin typeface="Raleway Bold"/>
              </a:rPr>
              <a:t>( 59 % )</a:t>
            </a:r>
          </a:p>
          <a:p>
            <a:pPr algn="just">
              <a:lnSpc>
                <a:spcPts val="2231"/>
              </a:lnSpc>
            </a:pPr>
            <a:r>
              <a:rPr lang="es-ES_tradnl" sz="1100" b="1" dirty="0">
                <a:solidFill>
                  <a:srgbClr val="000000"/>
                </a:solidFill>
                <a:latin typeface="Raleway Bold"/>
              </a:rPr>
              <a:t>SOAT / RTM NO Vigente.  : </a:t>
            </a:r>
            <a:r>
              <a:rPr lang="es-ES_tradnl" sz="1100" b="1" dirty="0">
                <a:solidFill>
                  <a:srgbClr val="7030A0"/>
                </a:solidFill>
                <a:latin typeface="Raleway Bold"/>
              </a:rPr>
              <a:t>1.231.090 (</a:t>
            </a:r>
            <a:r>
              <a:rPr lang="es-ES_tradnl" sz="1100" b="1" dirty="0">
                <a:solidFill>
                  <a:srgbClr val="000000"/>
                </a:solidFill>
                <a:latin typeface="Raleway Bold"/>
              </a:rPr>
              <a:t>41% )</a:t>
            </a:r>
          </a:p>
          <a:p>
            <a:pPr algn="just">
              <a:lnSpc>
                <a:spcPts val="2231"/>
              </a:lnSpc>
            </a:pPr>
            <a:endParaRPr lang="es-ES_tradnl" sz="1100" b="1" dirty="0">
              <a:solidFill>
                <a:srgbClr val="000000"/>
              </a:solidFill>
              <a:latin typeface="Raleway Bold"/>
            </a:endParaRPr>
          </a:p>
          <a:p>
            <a:pPr algn="just">
              <a:lnSpc>
                <a:spcPts val="2231"/>
              </a:lnSpc>
            </a:pPr>
            <a:endParaRPr lang="es-ES_tradnl" sz="1100" b="1" dirty="0">
              <a:solidFill>
                <a:srgbClr val="000000"/>
              </a:solidFill>
              <a:latin typeface="Raleway Bold"/>
            </a:endParaRPr>
          </a:p>
          <a:p>
            <a:pPr algn="just">
              <a:lnSpc>
                <a:spcPts val="2231"/>
              </a:lnSpc>
            </a:pPr>
            <a:r>
              <a:rPr lang="es-ES_tradnl" sz="1100" b="1" dirty="0">
                <a:solidFill>
                  <a:srgbClr val="000000"/>
                </a:solidFill>
                <a:latin typeface="Raleway Bold"/>
              </a:rPr>
              <a:t>Conclusiones:</a:t>
            </a:r>
          </a:p>
          <a:p>
            <a:pPr marL="171450" indent="-171450" algn="just">
              <a:lnSpc>
                <a:spcPts val="2231"/>
              </a:lnSpc>
              <a:buFont typeface="Wingdings" pitchFamily="2" charset="2"/>
              <a:buChar char="Ø"/>
            </a:pPr>
            <a:r>
              <a:rPr lang="es-ES_tradnl" sz="1100" dirty="0">
                <a:solidFill>
                  <a:srgbClr val="7030A0"/>
                </a:solidFill>
                <a:latin typeface="Raleway Bold"/>
              </a:rPr>
              <a:t>El departamento de </a:t>
            </a:r>
            <a:r>
              <a:rPr lang="es-ES_tradnl" sz="1100" b="1" dirty="0">
                <a:solidFill>
                  <a:srgbClr val="FF0000"/>
                </a:solidFill>
                <a:latin typeface="Raleway Bold"/>
              </a:rPr>
              <a:t>Antioquia</a:t>
            </a:r>
            <a:r>
              <a:rPr lang="es-ES_tradnl" sz="1100" dirty="0">
                <a:solidFill>
                  <a:srgbClr val="7030A0"/>
                </a:solidFill>
                <a:latin typeface="Raleway Bold"/>
              </a:rPr>
              <a:t> ocupa el primer puesto  en el Top – Evasión SOAT/RTM (</a:t>
            </a:r>
            <a:r>
              <a:rPr lang="es-ES_tradnl" sz="1100" b="1" dirty="0">
                <a:solidFill>
                  <a:srgbClr val="7030A0"/>
                </a:solidFill>
                <a:latin typeface="Raleway Bold"/>
              </a:rPr>
              <a:t>1.231.090</a:t>
            </a:r>
            <a:r>
              <a:rPr lang="es-ES_tradnl" sz="1100" dirty="0">
                <a:solidFill>
                  <a:srgbClr val="7030A0"/>
                </a:solidFill>
                <a:latin typeface="Raleway Bold"/>
              </a:rPr>
              <a:t>  Vehículos)</a:t>
            </a:r>
          </a:p>
          <a:p>
            <a:pPr marL="171450" indent="-171450" algn="just">
              <a:lnSpc>
                <a:spcPts val="2231"/>
              </a:lnSpc>
              <a:buFont typeface="Wingdings" pitchFamily="2" charset="2"/>
              <a:buChar char="Ø"/>
            </a:pPr>
            <a:r>
              <a:rPr lang="es-ES_tradnl" sz="1100" b="1" dirty="0">
                <a:solidFill>
                  <a:srgbClr val="FF0000"/>
                </a:solidFill>
                <a:latin typeface="Raleway Bold"/>
              </a:rPr>
              <a:t>Envigado</a:t>
            </a:r>
            <a:r>
              <a:rPr lang="es-ES_tradnl" sz="1100" dirty="0">
                <a:solidFill>
                  <a:srgbClr val="7030A0"/>
                </a:solidFill>
                <a:latin typeface="Raleway Bold"/>
              </a:rPr>
              <a:t> ocupa el puesto 1° del Top – Evasión SOAT/RTM del departamento  ( 378.458 Vehículos ; 48% del total del departamento)</a:t>
            </a:r>
          </a:p>
          <a:p>
            <a:pPr marL="171450" indent="-171450" algn="just">
              <a:lnSpc>
                <a:spcPts val="2231"/>
              </a:lnSpc>
              <a:buFont typeface="Wingdings" pitchFamily="2" charset="2"/>
              <a:buChar char="Ø"/>
            </a:pPr>
            <a:r>
              <a:rPr lang="es-ES_tradnl" sz="1100" b="1" dirty="0">
                <a:solidFill>
                  <a:srgbClr val="FF0000"/>
                </a:solidFill>
                <a:latin typeface="Raleway Bold"/>
              </a:rPr>
              <a:t>636.010 </a:t>
            </a:r>
            <a:r>
              <a:rPr lang="es-ES_tradnl" sz="1100" i="1" dirty="0">
                <a:solidFill>
                  <a:srgbClr val="7030A0"/>
                </a:solidFill>
                <a:latin typeface="Raleway Bold"/>
              </a:rPr>
              <a:t>vehículos llevan más de 6 años sin SOAT presuntamente se encuentran inmovilizados </a:t>
            </a:r>
          </a:p>
          <a:p>
            <a:pPr marL="171450" indent="-171450" algn="just">
              <a:lnSpc>
                <a:spcPts val="2231"/>
              </a:lnSpc>
              <a:buFont typeface="Wingdings" pitchFamily="2" charset="2"/>
              <a:buChar char="Ø"/>
            </a:pPr>
            <a:endParaRPr lang="es-ES_tradnl" sz="1100" dirty="0">
              <a:solidFill>
                <a:srgbClr val="000000"/>
              </a:solidFill>
              <a:latin typeface="Raleway Bold"/>
            </a:endParaRPr>
          </a:p>
        </p:txBody>
      </p:sp>
      <p:sp>
        <p:nvSpPr>
          <p:cNvPr id="22" name="TextBox 3">
            <a:extLst>
              <a:ext uri="{FF2B5EF4-FFF2-40B4-BE49-F238E27FC236}">
                <a16:creationId xmlns:a16="http://schemas.microsoft.com/office/drawing/2014/main" id="{149E3E18-0F67-9ACB-B980-345EE3A359A2}"/>
              </a:ext>
            </a:extLst>
          </p:cNvPr>
          <p:cNvSpPr txBox="1"/>
          <p:nvPr/>
        </p:nvSpPr>
        <p:spPr>
          <a:xfrm>
            <a:off x="9583349" y="4819990"/>
            <a:ext cx="2459103" cy="1100814"/>
          </a:xfrm>
          <a:prstGeom prst="rect">
            <a:avLst/>
          </a:prstGeom>
        </p:spPr>
        <p:txBody>
          <a:bodyPr wrap="square" lIns="0" tIns="0" rIns="0" bIns="0" rtlCol="0" anchor="t">
            <a:spAutoFit/>
          </a:bodyPr>
          <a:lstStyle/>
          <a:p>
            <a:pPr algn="ctr">
              <a:lnSpc>
                <a:spcPts val="2231"/>
              </a:lnSpc>
            </a:pPr>
            <a:r>
              <a:rPr lang="es-ES_tradnl" sz="1400" b="1" i="1" u="sng" dirty="0">
                <a:solidFill>
                  <a:srgbClr val="7030A0"/>
                </a:solidFill>
                <a:latin typeface="Raleway Bold"/>
              </a:rPr>
              <a:t>636.010 llevan más de 6 años sin SOAT presuntamente se encuentran inmovilizados </a:t>
            </a:r>
          </a:p>
          <a:p>
            <a:pPr algn="ctr">
              <a:lnSpc>
                <a:spcPts val="2231"/>
              </a:lnSpc>
            </a:pPr>
            <a:r>
              <a:rPr lang="es-ES_tradnl" sz="1400" b="1" i="1" u="sng" dirty="0">
                <a:solidFill>
                  <a:srgbClr val="7030A0"/>
                </a:solidFill>
                <a:latin typeface="Raleway Bold"/>
              </a:rPr>
              <a:t>-Antioquia</a:t>
            </a:r>
          </a:p>
        </p:txBody>
      </p:sp>
      <p:cxnSp>
        <p:nvCxnSpPr>
          <p:cNvPr id="24" name="Conector recto 23">
            <a:extLst>
              <a:ext uri="{FF2B5EF4-FFF2-40B4-BE49-F238E27FC236}">
                <a16:creationId xmlns:a16="http://schemas.microsoft.com/office/drawing/2014/main" id="{95B62D84-7E00-62E9-1494-0C8E356EB904}"/>
              </a:ext>
            </a:extLst>
          </p:cNvPr>
          <p:cNvCxnSpPr>
            <a:cxnSpLocks/>
          </p:cNvCxnSpPr>
          <p:nvPr/>
        </p:nvCxnSpPr>
        <p:spPr>
          <a:xfrm>
            <a:off x="4166679" y="688677"/>
            <a:ext cx="0" cy="584679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9" name="Imagen 8">
            <a:extLst>
              <a:ext uri="{FF2B5EF4-FFF2-40B4-BE49-F238E27FC236}">
                <a16:creationId xmlns:a16="http://schemas.microsoft.com/office/drawing/2014/main" id="{288AB116-7EC4-04C0-9BAF-66504CEA8959}"/>
              </a:ext>
            </a:extLst>
          </p:cNvPr>
          <p:cNvPicPr>
            <a:picLocks noChangeAspect="1"/>
          </p:cNvPicPr>
          <p:nvPr/>
        </p:nvPicPr>
        <p:blipFill>
          <a:blip r:embed="rId7"/>
          <a:stretch>
            <a:fillRect/>
          </a:stretch>
        </p:blipFill>
        <p:spPr>
          <a:xfrm>
            <a:off x="5602020" y="4183207"/>
            <a:ext cx="3847845" cy="2310676"/>
          </a:xfrm>
          <a:prstGeom prst="rect">
            <a:avLst/>
          </a:prstGeom>
        </p:spPr>
      </p:pic>
      <p:sp>
        <p:nvSpPr>
          <p:cNvPr id="19" name="Rectángulo 18">
            <a:extLst>
              <a:ext uri="{FF2B5EF4-FFF2-40B4-BE49-F238E27FC236}">
                <a16:creationId xmlns:a16="http://schemas.microsoft.com/office/drawing/2014/main" id="{088D42DC-806C-D013-0998-1010EA727857}"/>
              </a:ext>
            </a:extLst>
          </p:cNvPr>
          <p:cNvSpPr/>
          <p:nvPr/>
        </p:nvSpPr>
        <p:spPr>
          <a:xfrm>
            <a:off x="6666646" y="5120074"/>
            <a:ext cx="922107" cy="529788"/>
          </a:xfrm>
          <a:prstGeom prst="rect">
            <a:avLst/>
          </a:prstGeom>
          <a:solidFill>
            <a:srgbClr val="5C2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900" b="1" i="1" u="sng" dirty="0">
                <a:solidFill>
                  <a:schemeClr val="bg1"/>
                </a:solidFill>
                <a:latin typeface="Raleway Bold"/>
              </a:rPr>
              <a:t>636.010</a:t>
            </a:r>
            <a:endParaRPr lang="es-ES_tradnl" sz="900" dirty="0">
              <a:solidFill>
                <a:schemeClr val="bg1"/>
              </a:solidFill>
            </a:endParaRPr>
          </a:p>
          <a:p>
            <a:pPr algn="ctr"/>
            <a:r>
              <a:rPr lang="es-ES_tradnl" sz="900" dirty="0"/>
              <a:t>Mayor a 6 Años</a:t>
            </a:r>
          </a:p>
        </p:txBody>
      </p:sp>
      <p:pic>
        <p:nvPicPr>
          <p:cNvPr id="10" name="Imagen 9">
            <a:extLst>
              <a:ext uri="{FF2B5EF4-FFF2-40B4-BE49-F238E27FC236}">
                <a16:creationId xmlns:a16="http://schemas.microsoft.com/office/drawing/2014/main" id="{2520680D-E9BE-CBD4-D921-3A77FBAD08EA}"/>
              </a:ext>
            </a:extLst>
          </p:cNvPr>
          <p:cNvPicPr>
            <a:picLocks noChangeAspect="1"/>
          </p:cNvPicPr>
          <p:nvPr/>
        </p:nvPicPr>
        <p:blipFill>
          <a:blip r:embed="rId8"/>
          <a:stretch>
            <a:fillRect/>
          </a:stretch>
        </p:blipFill>
        <p:spPr>
          <a:xfrm>
            <a:off x="4538186" y="982710"/>
            <a:ext cx="6987671" cy="3048153"/>
          </a:xfrm>
          <a:prstGeom prst="rect">
            <a:avLst/>
          </a:prstGeom>
        </p:spPr>
      </p:pic>
    </p:spTree>
    <p:extLst>
      <p:ext uri="{BB962C8B-B14F-4D97-AF65-F5344CB8AC3E}">
        <p14:creationId xmlns:p14="http://schemas.microsoft.com/office/powerpoint/2010/main" val="73968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DE2EB4-D4F6-2764-8EA2-FEDBCB067E0A}"/>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sp>
        <p:nvSpPr>
          <p:cNvPr id="6" name="Elipse 5">
            <a:extLst>
              <a:ext uri="{FF2B5EF4-FFF2-40B4-BE49-F238E27FC236}">
                <a16:creationId xmlns:a16="http://schemas.microsoft.com/office/drawing/2014/main" id="{F0741AD1-2003-F214-6352-919F507BB09B}"/>
              </a:ext>
            </a:extLst>
          </p:cNvPr>
          <p:cNvSpPr/>
          <p:nvPr/>
        </p:nvSpPr>
        <p:spPr>
          <a:xfrm>
            <a:off x="587596" y="730132"/>
            <a:ext cx="1544500" cy="1544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a16="http://schemas.microsoft.com/office/drawing/2014/main" id="{7B2E6BDA-6B77-EC12-2579-412A0FD846BD}"/>
              </a:ext>
            </a:extLst>
          </p:cNvPr>
          <p:cNvPicPr>
            <a:picLocks noChangeAspect="1"/>
          </p:cNvPicPr>
          <p:nvPr/>
        </p:nvPicPr>
        <p:blipFill>
          <a:blip r:embed="rId3"/>
          <a:stretch>
            <a:fillRect/>
          </a:stretch>
        </p:blipFill>
        <p:spPr>
          <a:xfrm>
            <a:off x="521046" y="803765"/>
            <a:ext cx="1677600" cy="1194451"/>
          </a:xfrm>
          <a:prstGeom prst="rect">
            <a:avLst/>
          </a:prstGeom>
        </p:spPr>
      </p:pic>
      <p:sp>
        <p:nvSpPr>
          <p:cNvPr id="8" name="CuadroTexto 7">
            <a:extLst>
              <a:ext uri="{FF2B5EF4-FFF2-40B4-BE49-F238E27FC236}">
                <a16:creationId xmlns:a16="http://schemas.microsoft.com/office/drawing/2014/main" id="{7447D507-5BE5-134E-02EA-5DFB95C0EBA4}"/>
              </a:ext>
            </a:extLst>
          </p:cNvPr>
          <p:cNvSpPr txBox="1"/>
          <p:nvPr/>
        </p:nvSpPr>
        <p:spPr>
          <a:xfrm>
            <a:off x="1430184" y="2513072"/>
            <a:ext cx="6904653" cy="1446550"/>
          </a:xfrm>
          <a:prstGeom prst="rect">
            <a:avLst/>
          </a:prstGeom>
          <a:noFill/>
        </p:spPr>
        <p:txBody>
          <a:bodyPr wrap="square" rtlCol="0">
            <a:spAutoFit/>
          </a:bodyPr>
          <a:lstStyle/>
          <a:p>
            <a:pPr algn="ctr"/>
            <a:r>
              <a:rPr lang="es-CO" sz="4400" b="1">
                <a:solidFill>
                  <a:schemeClr val="bg1"/>
                </a:solidFill>
                <a:latin typeface="Nunito" pitchFamily="2" charset="0"/>
              </a:rPr>
              <a:t>Resultado validación pólizas - 2023 </a:t>
            </a:r>
          </a:p>
        </p:txBody>
      </p:sp>
      <p:cxnSp>
        <p:nvCxnSpPr>
          <p:cNvPr id="9" name="Conector recto 8">
            <a:extLst>
              <a:ext uri="{FF2B5EF4-FFF2-40B4-BE49-F238E27FC236}">
                <a16:creationId xmlns:a16="http://schemas.microsoft.com/office/drawing/2014/main" id="{94AB79D8-77AF-CFA1-FD39-835870CF19C6}"/>
              </a:ext>
            </a:extLst>
          </p:cNvPr>
          <p:cNvCxnSpPr>
            <a:cxnSpLocks/>
          </p:cNvCxnSpPr>
          <p:nvPr/>
        </p:nvCxnSpPr>
        <p:spPr>
          <a:xfrm>
            <a:off x="1005282" y="4289676"/>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336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3297"/>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latin typeface="Nunito" pitchFamily="2" charset="77"/>
              </a:endParaRPr>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lang="es-ES_tradnl" sz="1200">
                <a:latin typeface="Nunito" pitchFamily="2" charset="77"/>
              </a:endParaRPr>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latin typeface="Nunito" pitchFamily="2" charset="77"/>
            </a:endParaRPr>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latin typeface="Nunito" pitchFamily="2" charset="77"/>
            </a:endParaRPr>
          </a:p>
        </p:txBody>
      </p:sp>
      <p:sp>
        <p:nvSpPr>
          <p:cNvPr id="7" name="Freeform 7"/>
          <p:cNvSpPr/>
          <p:nvPr/>
        </p:nvSpPr>
        <p:spPr>
          <a:xfrm>
            <a:off x="8781039" y="130411"/>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latin typeface="Nunito" pitchFamily="2" charset="77"/>
            </a:endParaRPr>
          </a:p>
        </p:txBody>
      </p:sp>
      <p:sp>
        <p:nvSpPr>
          <p:cNvPr id="8" name="TextBox 8"/>
          <p:cNvSpPr txBox="1"/>
          <p:nvPr/>
        </p:nvSpPr>
        <p:spPr>
          <a:xfrm>
            <a:off x="3719450" y="5072657"/>
            <a:ext cx="251321" cy="640560"/>
          </a:xfrm>
          <a:prstGeom prst="rect">
            <a:avLst/>
          </a:prstGeom>
        </p:spPr>
        <p:txBody>
          <a:bodyPr lIns="0" tIns="0" rIns="0" bIns="0" rtlCol="0" anchor="t">
            <a:spAutoFit/>
          </a:bodyPr>
          <a:lstStyle/>
          <a:p>
            <a:pPr algn="ctr">
              <a:lnSpc>
                <a:spcPts val="4853"/>
              </a:lnSpc>
            </a:pPr>
            <a:r>
              <a:rPr lang="es-ES_tradnl" sz="4400">
                <a:solidFill>
                  <a:srgbClr val="FFFFFF"/>
                </a:solidFill>
                <a:latin typeface="Nunito" pitchFamily="2" charset="77"/>
              </a:rPr>
              <a:t>3</a:t>
            </a:r>
          </a:p>
        </p:txBody>
      </p:sp>
      <p:sp>
        <p:nvSpPr>
          <p:cNvPr id="9" name="TextBox 9"/>
          <p:cNvSpPr txBox="1"/>
          <p:nvPr/>
        </p:nvSpPr>
        <p:spPr>
          <a:xfrm>
            <a:off x="1929656" y="3321395"/>
            <a:ext cx="251321" cy="640560"/>
          </a:xfrm>
          <a:prstGeom prst="rect">
            <a:avLst/>
          </a:prstGeom>
        </p:spPr>
        <p:txBody>
          <a:bodyPr lIns="0" tIns="0" rIns="0" bIns="0" rtlCol="0" anchor="t">
            <a:spAutoFit/>
          </a:bodyPr>
          <a:lstStyle/>
          <a:p>
            <a:pPr algn="ctr">
              <a:lnSpc>
                <a:spcPts val="4853"/>
              </a:lnSpc>
            </a:pPr>
            <a:r>
              <a:rPr lang="es-ES_tradnl" sz="4400">
                <a:solidFill>
                  <a:srgbClr val="FFFFFF"/>
                </a:solidFill>
                <a:latin typeface="Nunito" pitchFamily="2" charset="77"/>
              </a:rPr>
              <a:t>5</a:t>
            </a:r>
          </a:p>
        </p:txBody>
      </p:sp>
      <p:grpSp>
        <p:nvGrpSpPr>
          <p:cNvPr id="10" name="Group 10"/>
          <p:cNvGrpSpPr/>
          <p:nvPr/>
        </p:nvGrpSpPr>
        <p:grpSpPr>
          <a:xfrm>
            <a:off x="719474" y="1538279"/>
            <a:ext cx="1461503" cy="489969"/>
            <a:chOff x="0" y="0"/>
            <a:chExt cx="577384" cy="193568"/>
          </a:xfrm>
        </p:grpSpPr>
        <p:sp>
          <p:nvSpPr>
            <p:cNvPr id="11" name="Freeform 11"/>
            <p:cNvSpPr/>
            <p:nvPr/>
          </p:nvSpPr>
          <p:spPr>
            <a:xfrm>
              <a:off x="0" y="0"/>
              <a:ext cx="577384" cy="193568"/>
            </a:xfrm>
            <a:custGeom>
              <a:avLst/>
              <a:gdLst/>
              <a:ahLst/>
              <a:cxnLst/>
              <a:rect l="l" t="t" r="r" b="b"/>
              <a:pathLst>
                <a:path w="577384" h="193568">
                  <a:moveTo>
                    <a:pt x="0" y="0"/>
                  </a:moveTo>
                  <a:lnTo>
                    <a:pt x="577384" y="0"/>
                  </a:lnTo>
                  <a:lnTo>
                    <a:pt x="577384" y="193568"/>
                  </a:lnTo>
                  <a:lnTo>
                    <a:pt x="0" y="193568"/>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12" name="TextBox 12"/>
            <p:cNvSpPr txBox="1"/>
            <p:nvPr/>
          </p:nvSpPr>
          <p:spPr>
            <a:xfrm>
              <a:off x="0" y="-28575"/>
              <a:ext cx="577384" cy="222143"/>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Pasajeros por </a:t>
              </a:r>
            </a:p>
            <a:p>
              <a:pPr algn="ctr">
                <a:lnSpc>
                  <a:spcPts val="1493"/>
                </a:lnSpc>
              </a:pPr>
              <a:r>
                <a:rPr lang="es-ES_tradnl" sz="1400" spc="79">
                  <a:solidFill>
                    <a:srgbClr val="000000"/>
                  </a:solidFill>
                  <a:latin typeface="Nunito" pitchFamily="2" charset="77"/>
                </a:rPr>
                <a:t>Carretera (PC)</a:t>
              </a:r>
            </a:p>
          </p:txBody>
        </p:sp>
      </p:grpSp>
      <p:grpSp>
        <p:nvGrpSpPr>
          <p:cNvPr id="13" name="Group 13"/>
          <p:cNvGrpSpPr/>
          <p:nvPr/>
        </p:nvGrpSpPr>
        <p:grpSpPr>
          <a:xfrm>
            <a:off x="719474" y="2461587"/>
            <a:ext cx="1461503" cy="489969"/>
            <a:chOff x="0" y="0"/>
            <a:chExt cx="577384" cy="193568"/>
          </a:xfrm>
        </p:grpSpPr>
        <p:sp>
          <p:nvSpPr>
            <p:cNvPr id="14" name="Freeform 14"/>
            <p:cNvSpPr/>
            <p:nvPr/>
          </p:nvSpPr>
          <p:spPr>
            <a:xfrm>
              <a:off x="0" y="0"/>
              <a:ext cx="577384" cy="193568"/>
            </a:xfrm>
            <a:custGeom>
              <a:avLst/>
              <a:gdLst/>
              <a:ahLst/>
              <a:cxnLst/>
              <a:rect l="l" t="t" r="r" b="b"/>
              <a:pathLst>
                <a:path w="577384" h="193568">
                  <a:moveTo>
                    <a:pt x="0" y="0"/>
                  </a:moveTo>
                  <a:lnTo>
                    <a:pt x="577384" y="0"/>
                  </a:lnTo>
                  <a:lnTo>
                    <a:pt x="577384" y="193568"/>
                  </a:lnTo>
                  <a:lnTo>
                    <a:pt x="0" y="193568"/>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15" name="TextBox 15"/>
            <p:cNvSpPr txBox="1"/>
            <p:nvPr/>
          </p:nvSpPr>
          <p:spPr>
            <a:xfrm>
              <a:off x="0" y="-28575"/>
              <a:ext cx="577384" cy="222143"/>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Mixto (MX)</a:t>
              </a:r>
            </a:p>
          </p:txBody>
        </p:sp>
      </p:grpSp>
      <p:grpSp>
        <p:nvGrpSpPr>
          <p:cNvPr id="16" name="Group 16"/>
          <p:cNvGrpSpPr/>
          <p:nvPr/>
        </p:nvGrpSpPr>
        <p:grpSpPr>
          <a:xfrm>
            <a:off x="719474" y="3384895"/>
            <a:ext cx="1461503" cy="489969"/>
            <a:chOff x="0" y="0"/>
            <a:chExt cx="577384" cy="193568"/>
          </a:xfrm>
        </p:grpSpPr>
        <p:sp>
          <p:nvSpPr>
            <p:cNvPr id="17" name="Freeform 17"/>
            <p:cNvSpPr/>
            <p:nvPr/>
          </p:nvSpPr>
          <p:spPr>
            <a:xfrm>
              <a:off x="0" y="0"/>
              <a:ext cx="577384" cy="193568"/>
            </a:xfrm>
            <a:custGeom>
              <a:avLst/>
              <a:gdLst/>
              <a:ahLst/>
              <a:cxnLst/>
              <a:rect l="l" t="t" r="r" b="b"/>
              <a:pathLst>
                <a:path w="577384" h="193568">
                  <a:moveTo>
                    <a:pt x="0" y="0"/>
                  </a:moveTo>
                  <a:lnTo>
                    <a:pt x="577384" y="0"/>
                  </a:lnTo>
                  <a:lnTo>
                    <a:pt x="577384" y="193568"/>
                  </a:lnTo>
                  <a:lnTo>
                    <a:pt x="0" y="193568"/>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18" name="TextBox 18"/>
            <p:cNvSpPr txBox="1"/>
            <p:nvPr/>
          </p:nvSpPr>
          <p:spPr>
            <a:xfrm>
              <a:off x="0" y="-28575"/>
              <a:ext cx="577384" cy="222143"/>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Especial (ES)</a:t>
              </a:r>
            </a:p>
          </p:txBody>
        </p:sp>
      </p:grpSp>
      <p:grpSp>
        <p:nvGrpSpPr>
          <p:cNvPr id="19" name="Group 19"/>
          <p:cNvGrpSpPr/>
          <p:nvPr/>
        </p:nvGrpSpPr>
        <p:grpSpPr>
          <a:xfrm>
            <a:off x="7208133" y="1258556"/>
            <a:ext cx="4752898" cy="2769227"/>
            <a:chOff x="0" y="-240385"/>
            <a:chExt cx="1467102" cy="1094015"/>
          </a:xfrm>
        </p:grpSpPr>
        <p:sp>
          <p:nvSpPr>
            <p:cNvPr id="20" name="Freeform 20"/>
            <p:cNvSpPr/>
            <p:nvPr/>
          </p:nvSpPr>
          <p:spPr>
            <a:xfrm>
              <a:off x="0" y="-240385"/>
              <a:ext cx="1467102" cy="1094015"/>
            </a:xfrm>
            <a:custGeom>
              <a:avLst/>
              <a:gdLst/>
              <a:ahLst/>
              <a:cxnLst/>
              <a:rect l="l" t="t" r="r" b="b"/>
              <a:pathLst>
                <a:path w="1467102" h="695678">
                  <a:moveTo>
                    <a:pt x="0" y="0"/>
                  </a:moveTo>
                  <a:lnTo>
                    <a:pt x="1467102" y="0"/>
                  </a:lnTo>
                  <a:lnTo>
                    <a:pt x="1467102" y="695678"/>
                  </a:lnTo>
                  <a:lnTo>
                    <a:pt x="0" y="695678"/>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21" name="TextBox 21"/>
            <p:cNvSpPr txBox="1"/>
            <p:nvPr/>
          </p:nvSpPr>
          <p:spPr>
            <a:xfrm>
              <a:off x="0" y="-90882"/>
              <a:ext cx="1467102" cy="795889"/>
            </a:xfrm>
            <a:prstGeom prst="rect">
              <a:avLst/>
            </a:prstGeom>
          </p:spPr>
          <p:txBody>
            <a:bodyPr lIns="33867" tIns="33867" rIns="33867" bIns="33867" rtlCol="0" anchor="ctr"/>
            <a:lstStyle/>
            <a:p>
              <a:pPr>
                <a:lnSpc>
                  <a:spcPts val="1493"/>
                </a:lnSpc>
              </a:pPr>
              <a:r>
                <a:rPr lang="es-ES_tradnl" sz="1400" spc="79">
                  <a:solidFill>
                    <a:srgbClr val="000000"/>
                  </a:solidFill>
                  <a:latin typeface="Nunito" pitchFamily="2" charset="77"/>
                </a:rPr>
                <a:t>- RCC: a) muerte; b) incapacidad permanente: c) incapacidad temporal; y d) gastos médicos, quirúrgicos, farmacéuticos y hospitalarios.</a:t>
              </a:r>
            </a:p>
            <a:p>
              <a:pPr>
                <a:lnSpc>
                  <a:spcPts val="1493"/>
                </a:lnSpc>
              </a:pPr>
              <a:endParaRPr lang="es-ES_tradnl" sz="1400" spc="79">
                <a:solidFill>
                  <a:srgbClr val="000000"/>
                </a:solidFill>
                <a:latin typeface="Nunito" pitchFamily="2" charset="77"/>
              </a:endParaRPr>
            </a:p>
            <a:p>
              <a:pPr>
                <a:lnSpc>
                  <a:spcPts val="1493"/>
                </a:lnSpc>
              </a:pPr>
              <a:r>
                <a:rPr lang="es-ES_tradnl" sz="1400" spc="79">
                  <a:solidFill>
                    <a:srgbClr val="000000"/>
                  </a:solidFill>
                  <a:latin typeface="Nunito" pitchFamily="2" charset="77"/>
                </a:rPr>
                <a:t>- RCE: a) muerte o lesiones a una persona; b) daños a bienes de terceros; y c) muerte o lesiones a dos o más personas.</a:t>
              </a:r>
            </a:p>
            <a:p>
              <a:pPr>
                <a:lnSpc>
                  <a:spcPts val="1493"/>
                </a:lnSpc>
              </a:pPr>
              <a:endParaRPr lang="es-ES_tradnl" sz="1400" spc="79">
                <a:solidFill>
                  <a:srgbClr val="000000"/>
                </a:solidFill>
                <a:latin typeface="Nunito" pitchFamily="2" charset="77"/>
              </a:endParaRPr>
            </a:p>
          </p:txBody>
        </p:sp>
      </p:grpSp>
      <p:grpSp>
        <p:nvGrpSpPr>
          <p:cNvPr id="22" name="Group 22"/>
          <p:cNvGrpSpPr/>
          <p:nvPr/>
        </p:nvGrpSpPr>
        <p:grpSpPr>
          <a:xfrm>
            <a:off x="481069" y="4411264"/>
            <a:ext cx="11025131" cy="903160"/>
            <a:chOff x="0" y="0"/>
            <a:chExt cx="4355607" cy="356804"/>
          </a:xfrm>
        </p:grpSpPr>
        <p:sp>
          <p:nvSpPr>
            <p:cNvPr id="23" name="Freeform 23"/>
            <p:cNvSpPr/>
            <p:nvPr/>
          </p:nvSpPr>
          <p:spPr>
            <a:xfrm>
              <a:off x="0" y="0"/>
              <a:ext cx="4355607" cy="286377"/>
            </a:xfrm>
            <a:custGeom>
              <a:avLst/>
              <a:gdLst/>
              <a:ahLst/>
              <a:cxnLst/>
              <a:rect l="l" t="t" r="r" b="b"/>
              <a:pathLst>
                <a:path w="4355607" h="286377">
                  <a:moveTo>
                    <a:pt x="0" y="0"/>
                  </a:moveTo>
                  <a:lnTo>
                    <a:pt x="4355607" y="0"/>
                  </a:lnTo>
                  <a:lnTo>
                    <a:pt x="4355607" y="286377"/>
                  </a:lnTo>
                  <a:lnTo>
                    <a:pt x="0" y="286377"/>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24" name="TextBox 24"/>
            <p:cNvSpPr txBox="1"/>
            <p:nvPr/>
          </p:nvSpPr>
          <p:spPr>
            <a:xfrm>
              <a:off x="0" y="41852"/>
              <a:ext cx="4355607" cy="314952"/>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Conforme la Legislación colombiana todo vehículo que preste servicio de transporte público a pasajeros, a través de la empresa donde tiene afiliado el automotor, deberá suscribir las pólizas obligatorias que amparen los riesgos inherentes al desarrollo de su actividad</a:t>
              </a:r>
            </a:p>
            <a:p>
              <a:pPr algn="ctr">
                <a:lnSpc>
                  <a:spcPts val="1493"/>
                </a:lnSpc>
              </a:pPr>
              <a:endParaRPr lang="es-ES_tradnl" sz="1400" spc="79">
                <a:solidFill>
                  <a:srgbClr val="000000"/>
                </a:solidFill>
                <a:latin typeface="Nunito" pitchFamily="2" charset="77"/>
              </a:endParaRPr>
            </a:p>
          </p:txBody>
        </p:sp>
      </p:grpSp>
      <p:grpSp>
        <p:nvGrpSpPr>
          <p:cNvPr id="25" name="Group 25"/>
          <p:cNvGrpSpPr/>
          <p:nvPr/>
        </p:nvGrpSpPr>
        <p:grpSpPr>
          <a:xfrm>
            <a:off x="245455" y="5597648"/>
            <a:ext cx="2035521" cy="642353"/>
            <a:chOff x="0" y="-41877"/>
            <a:chExt cx="606200" cy="253769"/>
          </a:xfrm>
        </p:grpSpPr>
        <p:sp>
          <p:nvSpPr>
            <p:cNvPr id="26" name="Freeform 26"/>
            <p:cNvSpPr/>
            <p:nvPr/>
          </p:nvSpPr>
          <p:spPr>
            <a:xfrm>
              <a:off x="0" y="-41877"/>
              <a:ext cx="606200" cy="253769"/>
            </a:xfrm>
            <a:custGeom>
              <a:avLst/>
              <a:gdLst/>
              <a:ahLst/>
              <a:cxnLst/>
              <a:rect l="l" t="t" r="r" b="b"/>
              <a:pathLst>
                <a:path w="577384" h="193568">
                  <a:moveTo>
                    <a:pt x="0" y="0"/>
                  </a:moveTo>
                  <a:lnTo>
                    <a:pt x="577384" y="0"/>
                  </a:lnTo>
                  <a:lnTo>
                    <a:pt x="577384" y="193568"/>
                  </a:lnTo>
                  <a:lnTo>
                    <a:pt x="0" y="193568"/>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27" name="TextBox 27"/>
            <p:cNvSpPr txBox="1"/>
            <p:nvPr/>
          </p:nvSpPr>
          <p:spPr>
            <a:xfrm>
              <a:off x="0" y="-28575"/>
              <a:ext cx="577384" cy="222143"/>
            </a:xfrm>
            <a:prstGeom prst="rect">
              <a:avLst/>
            </a:prstGeom>
          </p:spPr>
          <p:txBody>
            <a:bodyPr lIns="33867" tIns="33867" rIns="33867" bIns="33867" rtlCol="0" anchor="ctr"/>
            <a:lstStyle/>
            <a:p>
              <a:pPr algn="ctr">
                <a:lnSpc>
                  <a:spcPts val="1493"/>
                </a:lnSpc>
              </a:pPr>
              <a:r>
                <a:rPr lang="es-ES_tradnl" sz="1400" spc="79">
                  <a:solidFill>
                    <a:srgbClr val="3C6CB2"/>
                  </a:solidFill>
                  <a:latin typeface="Nunito" pitchFamily="2" charset="77"/>
                </a:rPr>
                <a:t>Fondo de responsabilidad </a:t>
              </a:r>
            </a:p>
          </p:txBody>
        </p:sp>
      </p:grpSp>
      <p:grpSp>
        <p:nvGrpSpPr>
          <p:cNvPr id="28" name="Group 28"/>
          <p:cNvGrpSpPr/>
          <p:nvPr/>
        </p:nvGrpSpPr>
        <p:grpSpPr>
          <a:xfrm>
            <a:off x="2539035" y="5631236"/>
            <a:ext cx="8967165" cy="838543"/>
            <a:chOff x="-1" y="72663"/>
            <a:chExt cx="3542583" cy="331276"/>
          </a:xfrm>
        </p:grpSpPr>
        <p:sp>
          <p:nvSpPr>
            <p:cNvPr id="29" name="Freeform 29"/>
            <p:cNvSpPr/>
            <p:nvPr/>
          </p:nvSpPr>
          <p:spPr>
            <a:xfrm>
              <a:off x="-1" y="72663"/>
              <a:ext cx="3542583" cy="286377"/>
            </a:xfrm>
            <a:custGeom>
              <a:avLst/>
              <a:gdLst/>
              <a:ahLst/>
              <a:cxnLst/>
              <a:rect l="l" t="t" r="r" b="b"/>
              <a:pathLst>
                <a:path w="3542583" h="286377">
                  <a:moveTo>
                    <a:pt x="0" y="0"/>
                  </a:moveTo>
                  <a:lnTo>
                    <a:pt x="3542583" y="0"/>
                  </a:lnTo>
                  <a:lnTo>
                    <a:pt x="3542583" y="286377"/>
                  </a:lnTo>
                  <a:lnTo>
                    <a:pt x="0" y="286377"/>
                  </a:lnTo>
                  <a:close/>
                </a:path>
              </a:pathLst>
            </a:custGeom>
            <a:solidFill>
              <a:srgbClr val="000000">
                <a:alpha val="0"/>
              </a:srgbClr>
            </a:solidFill>
            <a:ln w="38100" cap="sq">
              <a:solidFill>
                <a:srgbClr val="48808A"/>
              </a:solidFill>
              <a:prstDash val="solid"/>
              <a:miter/>
            </a:ln>
          </p:spPr>
          <p:txBody>
            <a:bodyPr/>
            <a:lstStyle/>
            <a:p>
              <a:endParaRPr lang="es-ES_tradnl">
                <a:latin typeface="Nunito" pitchFamily="2" charset="77"/>
              </a:endParaRPr>
            </a:p>
          </p:txBody>
        </p:sp>
        <p:sp>
          <p:nvSpPr>
            <p:cNvPr id="30" name="TextBox 30"/>
            <p:cNvSpPr txBox="1"/>
            <p:nvPr/>
          </p:nvSpPr>
          <p:spPr>
            <a:xfrm>
              <a:off x="0" y="88987"/>
              <a:ext cx="3542582" cy="314952"/>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Las empresas podrán constituir fondos de responsabilidad </a:t>
              </a:r>
              <a:r>
                <a:rPr lang="es-ES_tradnl" sz="1400" spc="79">
                  <a:solidFill>
                    <a:srgbClr val="FF3131"/>
                  </a:solidFill>
                  <a:latin typeface="Nunito" pitchFamily="2" charset="77"/>
                </a:rPr>
                <a:t>complementarios</a:t>
              </a:r>
              <a:r>
                <a:rPr lang="es-ES_tradnl" sz="1400" spc="79">
                  <a:solidFill>
                    <a:srgbClr val="000000"/>
                  </a:solidFill>
                  <a:latin typeface="Nunito" pitchFamily="2" charset="77"/>
                </a:rPr>
                <a:t> para cubrir los riesgos derivados de la prestación del servicio, los cuales en ningún momento suplen a las pólizas de RCC-RCE</a:t>
              </a:r>
            </a:p>
            <a:p>
              <a:pPr algn="ctr">
                <a:lnSpc>
                  <a:spcPts val="1493"/>
                </a:lnSpc>
              </a:pPr>
              <a:endParaRPr lang="es-ES_tradnl" sz="1400" spc="79">
                <a:solidFill>
                  <a:srgbClr val="000000"/>
                </a:solidFill>
                <a:latin typeface="Nunito" pitchFamily="2" charset="77"/>
              </a:endParaRPr>
            </a:p>
          </p:txBody>
        </p:sp>
      </p:grpSp>
      <p:grpSp>
        <p:nvGrpSpPr>
          <p:cNvPr id="31" name="Group 31"/>
          <p:cNvGrpSpPr/>
          <p:nvPr/>
        </p:nvGrpSpPr>
        <p:grpSpPr>
          <a:xfrm>
            <a:off x="2658556" y="1330886"/>
            <a:ext cx="3213434" cy="768947"/>
            <a:chOff x="0" y="0"/>
            <a:chExt cx="838237" cy="303782"/>
          </a:xfrm>
        </p:grpSpPr>
        <p:sp>
          <p:nvSpPr>
            <p:cNvPr id="32" name="Freeform 32"/>
            <p:cNvSpPr/>
            <p:nvPr/>
          </p:nvSpPr>
          <p:spPr>
            <a:xfrm>
              <a:off x="0" y="0"/>
              <a:ext cx="838237" cy="303782"/>
            </a:xfrm>
            <a:custGeom>
              <a:avLst/>
              <a:gdLst/>
              <a:ahLst/>
              <a:cxnLst/>
              <a:rect l="l" t="t" r="r" b="b"/>
              <a:pathLst>
                <a:path w="838237" h="303782">
                  <a:moveTo>
                    <a:pt x="0" y="0"/>
                  </a:moveTo>
                  <a:lnTo>
                    <a:pt x="838237" y="0"/>
                  </a:lnTo>
                  <a:lnTo>
                    <a:pt x="838237" y="303782"/>
                  </a:lnTo>
                  <a:lnTo>
                    <a:pt x="0" y="303782"/>
                  </a:lnTo>
                  <a:close/>
                </a:path>
              </a:pathLst>
            </a:custGeom>
            <a:solidFill>
              <a:srgbClr val="000000">
                <a:alpha val="0"/>
              </a:srgbClr>
            </a:solidFill>
            <a:ln w="38100" cap="sq">
              <a:solidFill>
                <a:srgbClr val="48808A"/>
              </a:solidFill>
              <a:prstDash val="sysDot"/>
              <a:miter/>
            </a:ln>
          </p:spPr>
          <p:txBody>
            <a:bodyPr/>
            <a:lstStyle/>
            <a:p>
              <a:endParaRPr lang="es-ES_tradnl">
                <a:latin typeface="Nunito" pitchFamily="2" charset="77"/>
              </a:endParaRPr>
            </a:p>
          </p:txBody>
        </p:sp>
        <p:sp>
          <p:nvSpPr>
            <p:cNvPr id="33" name="TextBox 33"/>
            <p:cNvSpPr txBox="1"/>
            <p:nvPr/>
          </p:nvSpPr>
          <p:spPr>
            <a:xfrm>
              <a:off x="0" y="-28575"/>
              <a:ext cx="838237" cy="332357"/>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Artículo 2.2.1.4.4.1. del Decreto 1079 de 2015 – </a:t>
              </a:r>
              <a:r>
                <a:rPr lang="es-ES_tradnl" sz="1400" spc="79">
                  <a:solidFill>
                    <a:srgbClr val="FF3131"/>
                  </a:solidFill>
                  <a:latin typeface="Nunito" pitchFamily="2" charset="77"/>
                </a:rPr>
                <a:t>60 SMMLV por persona</a:t>
              </a:r>
            </a:p>
          </p:txBody>
        </p:sp>
      </p:grpSp>
      <p:grpSp>
        <p:nvGrpSpPr>
          <p:cNvPr id="34" name="Group 34"/>
          <p:cNvGrpSpPr/>
          <p:nvPr/>
        </p:nvGrpSpPr>
        <p:grpSpPr>
          <a:xfrm>
            <a:off x="2658556" y="2328895"/>
            <a:ext cx="3213434" cy="684487"/>
            <a:chOff x="0" y="0"/>
            <a:chExt cx="838237" cy="334052"/>
          </a:xfrm>
        </p:grpSpPr>
        <p:sp>
          <p:nvSpPr>
            <p:cNvPr id="35" name="Freeform 35"/>
            <p:cNvSpPr/>
            <p:nvPr/>
          </p:nvSpPr>
          <p:spPr>
            <a:xfrm>
              <a:off x="0" y="0"/>
              <a:ext cx="838237" cy="334052"/>
            </a:xfrm>
            <a:custGeom>
              <a:avLst/>
              <a:gdLst/>
              <a:ahLst/>
              <a:cxnLst/>
              <a:rect l="l" t="t" r="r" b="b"/>
              <a:pathLst>
                <a:path w="838237" h="334052">
                  <a:moveTo>
                    <a:pt x="0" y="0"/>
                  </a:moveTo>
                  <a:lnTo>
                    <a:pt x="838237" y="0"/>
                  </a:lnTo>
                  <a:lnTo>
                    <a:pt x="838237" y="334052"/>
                  </a:lnTo>
                  <a:lnTo>
                    <a:pt x="0" y="334052"/>
                  </a:lnTo>
                  <a:close/>
                </a:path>
              </a:pathLst>
            </a:custGeom>
            <a:solidFill>
              <a:srgbClr val="000000">
                <a:alpha val="0"/>
              </a:srgbClr>
            </a:solidFill>
            <a:ln w="38100" cap="sq">
              <a:solidFill>
                <a:srgbClr val="48808A"/>
              </a:solidFill>
              <a:prstDash val="sysDot"/>
              <a:miter/>
            </a:ln>
          </p:spPr>
          <p:txBody>
            <a:bodyPr/>
            <a:lstStyle/>
            <a:p>
              <a:endParaRPr lang="es-ES_tradnl">
                <a:latin typeface="Nunito" pitchFamily="2" charset="77"/>
              </a:endParaRPr>
            </a:p>
          </p:txBody>
        </p:sp>
        <p:sp>
          <p:nvSpPr>
            <p:cNvPr id="36" name="TextBox 36"/>
            <p:cNvSpPr txBox="1"/>
            <p:nvPr/>
          </p:nvSpPr>
          <p:spPr>
            <a:xfrm>
              <a:off x="0" y="-28575"/>
              <a:ext cx="838237" cy="362627"/>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Artículo 2.2.1.5.4.1. del Decreto 1079 de 2015 –</a:t>
              </a:r>
              <a:r>
                <a:rPr lang="es-ES_tradnl" sz="1400" spc="79">
                  <a:solidFill>
                    <a:srgbClr val="FF3131"/>
                  </a:solidFill>
                  <a:latin typeface="Nunito" pitchFamily="2" charset="77"/>
                </a:rPr>
                <a:t> 60 SMMLV por persona</a:t>
              </a:r>
            </a:p>
          </p:txBody>
        </p:sp>
      </p:grpSp>
      <p:grpSp>
        <p:nvGrpSpPr>
          <p:cNvPr id="37" name="Group 37"/>
          <p:cNvGrpSpPr/>
          <p:nvPr/>
        </p:nvGrpSpPr>
        <p:grpSpPr>
          <a:xfrm>
            <a:off x="2658556" y="3320223"/>
            <a:ext cx="3213434" cy="845569"/>
            <a:chOff x="0" y="0"/>
            <a:chExt cx="838237" cy="334052"/>
          </a:xfrm>
        </p:grpSpPr>
        <p:sp>
          <p:nvSpPr>
            <p:cNvPr id="38" name="Freeform 38"/>
            <p:cNvSpPr/>
            <p:nvPr/>
          </p:nvSpPr>
          <p:spPr>
            <a:xfrm>
              <a:off x="0" y="0"/>
              <a:ext cx="838237" cy="334052"/>
            </a:xfrm>
            <a:custGeom>
              <a:avLst/>
              <a:gdLst/>
              <a:ahLst/>
              <a:cxnLst/>
              <a:rect l="l" t="t" r="r" b="b"/>
              <a:pathLst>
                <a:path w="838237" h="334052">
                  <a:moveTo>
                    <a:pt x="0" y="0"/>
                  </a:moveTo>
                  <a:lnTo>
                    <a:pt x="838237" y="0"/>
                  </a:lnTo>
                  <a:lnTo>
                    <a:pt x="838237" y="334052"/>
                  </a:lnTo>
                  <a:lnTo>
                    <a:pt x="0" y="334052"/>
                  </a:lnTo>
                  <a:close/>
                </a:path>
              </a:pathLst>
            </a:custGeom>
            <a:solidFill>
              <a:srgbClr val="000000">
                <a:alpha val="0"/>
              </a:srgbClr>
            </a:solidFill>
            <a:ln w="38100" cap="sq">
              <a:solidFill>
                <a:srgbClr val="48808A"/>
              </a:solidFill>
              <a:prstDash val="sysDot"/>
              <a:miter/>
            </a:ln>
          </p:spPr>
          <p:txBody>
            <a:bodyPr/>
            <a:lstStyle/>
            <a:p>
              <a:endParaRPr lang="es-ES_tradnl">
                <a:latin typeface="Nunito" pitchFamily="2" charset="77"/>
              </a:endParaRPr>
            </a:p>
          </p:txBody>
        </p:sp>
        <p:sp>
          <p:nvSpPr>
            <p:cNvPr id="39" name="TextBox 39"/>
            <p:cNvSpPr txBox="1"/>
            <p:nvPr/>
          </p:nvSpPr>
          <p:spPr>
            <a:xfrm>
              <a:off x="0" y="-28575"/>
              <a:ext cx="838237" cy="362627"/>
            </a:xfrm>
            <a:prstGeom prst="rect">
              <a:avLst/>
            </a:prstGeom>
          </p:spPr>
          <p:txBody>
            <a:bodyPr lIns="33867" tIns="33867" rIns="33867" bIns="33867" rtlCol="0" anchor="ctr"/>
            <a:lstStyle/>
            <a:p>
              <a:pPr algn="ctr">
                <a:lnSpc>
                  <a:spcPts val="1493"/>
                </a:lnSpc>
              </a:pPr>
              <a:r>
                <a:rPr lang="es-ES_tradnl" sz="1400" spc="79">
                  <a:solidFill>
                    <a:srgbClr val="000000"/>
                  </a:solidFill>
                  <a:latin typeface="Nunito" pitchFamily="2" charset="77"/>
                </a:rPr>
                <a:t>Artículo 2.2.1.6.5.1. del Decreto 1079 de 2015 – </a:t>
              </a:r>
              <a:r>
                <a:rPr lang="es-ES_tradnl" sz="1400" spc="79">
                  <a:solidFill>
                    <a:srgbClr val="FF3131"/>
                  </a:solidFill>
                  <a:latin typeface="Nunito" pitchFamily="2" charset="77"/>
                </a:rPr>
                <a:t>100 SMMLV por persona</a:t>
              </a:r>
            </a:p>
          </p:txBody>
        </p:sp>
      </p:grpSp>
      <p:sp>
        <p:nvSpPr>
          <p:cNvPr id="40" name="Freeform 40"/>
          <p:cNvSpPr/>
          <p:nvPr/>
        </p:nvSpPr>
        <p:spPr>
          <a:xfrm>
            <a:off x="6448506" y="1366039"/>
            <a:ext cx="424133" cy="2762920"/>
          </a:xfrm>
          <a:custGeom>
            <a:avLst/>
            <a:gdLst/>
            <a:ahLst/>
            <a:cxnLst/>
            <a:rect l="l" t="t" r="r" b="b"/>
            <a:pathLst>
              <a:path w="636199" h="4144380">
                <a:moveTo>
                  <a:pt x="0" y="0"/>
                </a:moveTo>
                <a:lnTo>
                  <a:pt x="636199" y="0"/>
                </a:lnTo>
                <a:lnTo>
                  <a:pt x="636199" y="4144380"/>
                </a:lnTo>
                <a:lnTo>
                  <a:pt x="0" y="4144380"/>
                </a:lnTo>
                <a:lnTo>
                  <a:pt x="0" y="0"/>
                </a:lnTo>
                <a:close/>
              </a:path>
            </a:pathLst>
          </a:custGeom>
          <a:blipFill>
            <a:blip r:embed="rId5"/>
            <a:stretch>
              <a:fillRect/>
            </a:stretch>
          </a:blipFill>
        </p:spPr>
        <p:txBody>
          <a:bodyPr/>
          <a:lstStyle/>
          <a:p>
            <a:endParaRPr lang="es-ES_tradnl">
              <a:latin typeface="Nunito" pitchFamily="2" charset="77"/>
            </a:endParaRPr>
          </a:p>
        </p:txBody>
      </p:sp>
      <p:sp>
        <p:nvSpPr>
          <p:cNvPr id="41" name="TextBox 41"/>
          <p:cNvSpPr txBox="1"/>
          <p:nvPr/>
        </p:nvSpPr>
        <p:spPr>
          <a:xfrm>
            <a:off x="4952225" y="6579019"/>
            <a:ext cx="2397621" cy="246221"/>
          </a:xfrm>
          <a:prstGeom prst="rect">
            <a:avLst/>
          </a:prstGeom>
        </p:spPr>
        <p:txBody>
          <a:bodyPr lIns="0" tIns="0" rIns="0" bIns="0" rtlCol="0" anchor="t">
            <a:spAutoFit/>
          </a:bodyPr>
          <a:lstStyle/>
          <a:p>
            <a:pPr algn="ctr">
              <a:lnSpc>
                <a:spcPts val="1960"/>
              </a:lnSpc>
            </a:pPr>
            <a:r>
              <a:rPr lang="es-ES_tradnl" sz="1400">
                <a:solidFill>
                  <a:srgbClr val="F8F7F7"/>
                </a:solidFill>
                <a:latin typeface="Nunito" pitchFamily="2" charset="77"/>
              </a:rPr>
              <a:t>www.supertransporte.gov.co</a:t>
            </a:r>
          </a:p>
        </p:txBody>
      </p:sp>
      <p:sp>
        <p:nvSpPr>
          <p:cNvPr id="43" name="TextBox 19">
            <a:extLst>
              <a:ext uri="{FF2B5EF4-FFF2-40B4-BE49-F238E27FC236}">
                <a16:creationId xmlns:a16="http://schemas.microsoft.com/office/drawing/2014/main" id="{F6A2318C-5767-8AD1-AEF9-E8385CD9682B}"/>
              </a:ext>
            </a:extLst>
          </p:cNvPr>
          <p:cNvSpPr txBox="1"/>
          <p:nvPr/>
        </p:nvSpPr>
        <p:spPr>
          <a:xfrm>
            <a:off x="2180977" y="222744"/>
            <a:ext cx="6600061" cy="502061"/>
          </a:xfrm>
          <a:prstGeom prst="rect">
            <a:avLst/>
          </a:prstGeom>
        </p:spPr>
        <p:txBody>
          <a:bodyPr lIns="0" tIns="0" rIns="0" bIns="0" rtlCol="0" anchor="t">
            <a:spAutoFit/>
          </a:bodyPr>
          <a:lstStyle/>
          <a:p>
            <a:pPr algn="ctr">
              <a:lnSpc>
                <a:spcPts val="4130"/>
              </a:lnSpc>
            </a:pPr>
            <a:r>
              <a:rPr lang="es-ES_tradnl" sz="2800" b="1">
                <a:solidFill>
                  <a:srgbClr val="000000"/>
                </a:solidFill>
                <a:latin typeface="Nunito" pitchFamily="2" charset="77"/>
              </a:rPr>
              <a:t>CONTEXTO NORMATIVO - POLIZAS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946" y="6562929"/>
            <a:ext cx="12918261"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862495" y="38077"/>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8" name="Freeform 8"/>
          <p:cNvSpPr/>
          <p:nvPr/>
        </p:nvSpPr>
        <p:spPr>
          <a:xfrm>
            <a:off x="365760" y="1196721"/>
            <a:ext cx="11460479" cy="5050022"/>
          </a:xfrm>
          <a:custGeom>
            <a:avLst/>
            <a:gdLst/>
            <a:ahLst/>
            <a:cxnLst/>
            <a:rect l="l" t="t" r="r" b="b"/>
            <a:pathLst>
              <a:path w="14181854" h="6492630">
                <a:moveTo>
                  <a:pt x="0" y="0"/>
                </a:moveTo>
                <a:lnTo>
                  <a:pt x="14181854" y="0"/>
                </a:lnTo>
                <a:lnTo>
                  <a:pt x="14181854" y="6492630"/>
                </a:lnTo>
                <a:lnTo>
                  <a:pt x="0" y="6492630"/>
                </a:lnTo>
                <a:lnTo>
                  <a:pt x="0" y="0"/>
                </a:lnTo>
                <a:close/>
              </a:path>
            </a:pathLst>
          </a:custGeom>
          <a:blipFill>
            <a:blip r:embed="rId5"/>
            <a:stretch>
              <a:fillRect/>
            </a:stretch>
          </a:blipFill>
        </p:spPr>
        <p:txBody>
          <a:bodyPr/>
          <a:lstStyle/>
          <a:p>
            <a:endParaRPr lang="es-ES_tradnl" sz="1200"/>
          </a:p>
        </p:txBody>
      </p:sp>
      <p:sp>
        <p:nvSpPr>
          <p:cNvPr id="9" name="TextBox 9"/>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11" name="TextBox 11"/>
          <p:cNvSpPr txBox="1"/>
          <p:nvPr/>
        </p:nvSpPr>
        <p:spPr>
          <a:xfrm>
            <a:off x="3719450" y="5072657"/>
            <a:ext cx="251321" cy="588623"/>
          </a:xfrm>
          <a:prstGeom prst="rect">
            <a:avLst/>
          </a:prstGeom>
        </p:spPr>
        <p:txBody>
          <a:bodyPr lIns="0" tIns="0" rIns="0" bIns="0" rtlCol="0" anchor="t">
            <a:spAutoFit/>
          </a:bodyPr>
          <a:lstStyle/>
          <a:p>
            <a:pPr algn="ctr">
              <a:lnSpc>
                <a:spcPts val="4853"/>
              </a:lnSpc>
            </a:pPr>
            <a:r>
              <a:rPr lang="en-US" sz="3466">
                <a:solidFill>
                  <a:srgbClr val="FFFFFF"/>
                </a:solidFill>
                <a:latin typeface="Open Sans Bold"/>
              </a:rPr>
              <a:t>3</a:t>
            </a:r>
          </a:p>
        </p:txBody>
      </p:sp>
      <p:sp>
        <p:nvSpPr>
          <p:cNvPr id="13" name="TextBox 19">
            <a:extLst>
              <a:ext uri="{FF2B5EF4-FFF2-40B4-BE49-F238E27FC236}">
                <a16:creationId xmlns:a16="http://schemas.microsoft.com/office/drawing/2014/main" id="{6C3CDDFF-D382-63DE-2578-966E3874D493}"/>
              </a:ext>
            </a:extLst>
          </p:cNvPr>
          <p:cNvSpPr txBox="1"/>
          <p:nvPr/>
        </p:nvSpPr>
        <p:spPr>
          <a:xfrm>
            <a:off x="2180977" y="222744"/>
            <a:ext cx="6600061" cy="489108"/>
          </a:xfrm>
          <a:prstGeom prst="rect">
            <a:avLst/>
          </a:prstGeom>
        </p:spPr>
        <p:txBody>
          <a:bodyPr lIns="0" tIns="0" rIns="0" bIns="0" rtlCol="0" anchor="t">
            <a:spAutoFit/>
          </a:bodyPr>
          <a:lstStyle/>
          <a:p>
            <a:pPr algn="ctr">
              <a:lnSpc>
                <a:spcPts val="4130"/>
              </a:lnSpc>
            </a:pPr>
            <a:r>
              <a:rPr lang="en-US" sz="2800" b="1" dirty="0">
                <a:solidFill>
                  <a:srgbClr val="000000"/>
                </a:solidFill>
                <a:latin typeface="Raleway Bold"/>
              </a:rPr>
              <a:t>RESULTADO VALIDACION PÓLIZAS - 2023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50843"/>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862495" y="38077"/>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9" name="TextBox 9"/>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dirty="0" err="1">
                <a:solidFill>
                  <a:srgbClr val="F8F7F7"/>
                </a:solidFill>
                <a:latin typeface="Open Sans"/>
              </a:rPr>
              <a:t>www.supertransporte.gov.co</a:t>
            </a:r>
            <a:endParaRPr lang="en-US" sz="1400" dirty="0">
              <a:solidFill>
                <a:srgbClr val="F8F7F7"/>
              </a:solidFill>
              <a:latin typeface="Open Sans"/>
            </a:endParaRPr>
          </a:p>
        </p:txBody>
      </p:sp>
      <p:sp>
        <p:nvSpPr>
          <p:cNvPr id="11" name="TextBox 11"/>
          <p:cNvSpPr txBox="1"/>
          <p:nvPr/>
        </p:nvSpPr>
        <p:spPr>
          <a:xfrm>
            <a:off x="3719450" y="5072657"/>
            <a:ext cx="251321" cy="588623"/>
          </a:xfrm>
          <a:prstGeom prst="rect">
            <a:avLst/>
          </a:prstGeom>
        </p:spPr>
        <p:txBody>
          <a:bodyPr lIns="0" tIns="0" rIns="0" bIns="0" rtlCol="0" anchor="t">
            <a:spAutoFit/>
          </a:bodyPr>
          <a:lstStyle/>
          <a:p>
            <a:pPr algn="ctr">
              <a:lnSpc>
                <a:spcPts val="4853"/>
              </a:lnSpc>
            </a:pPr>
            <a:r>
              <a:rPr lang="en-US" sz="3466">
                <a:solidFill>
                  <a:srgbClr val="FFFFFF"/>
                </a:solidFill>
                <a:latin typeface="Open Sans Bold"/>
              </a:rPr>
              <a:t>3</a:t>
            </a:r>
          </a:p>
        </p:txBody>
      </p:sp>
      <p:sp>
        <p:nvSpPr>
          <p:cNvPr id="13" name="TextBox 19">
            <a:extLst>
              <a:ext uri="{FF2B5EF4-FFF2-40B4-BE49-F238E27FC236}">
                <a16:creationId xmlns:a16="http://schemas.microsoft.com/office/drawing/2014/main" id="{6C3CDDFF-D382-63DE-2578-966E3874D493}"/>
              </a:ext>
            </a:extLst>
          </p:cNvPr>
          <p:cNvSpPr txBox="1"/>
          <p:nvPr/>
        </p:nvSpPr>
        <p:spPr>
          <a:xfrm>
            <a:off x="2427152" y="96479"/>
            <a:ext cx="6600061" cy="467949"/>
          </a:xfrm>
          <a:prstGeom prst="rect">
            <a:avLst/>
          </a:prstGeom>
        </p:spPr>
        <p:txBody>
          <a:bodyPr lIns="0" tIns="0" rIns="0" bIns="0" rtlCol="0" anchor="t">
            <a:spAutoFit/>
          </a:bodyPr>
          <a:lstStyle/>
          <a:p>
            <a:pPr algn="ctr">
              <a:lnSpc>
                <a:spcPts val="4130"/>
              </a:lnSpc>
            </a:pPr>
            <a:r>
              <a:rPr lang="es-ES_tradnl" sz="2400" b="1" dirty="0">
                <a:solidFill>
                  <a:srgbClr val="000000"/>
                </a:solidFill>
                <a:latin typeface="Raleway Bold"/>
              </a:rPr>
              <a:t>Departamento de Antioquia </a:t>
            </a:r>
            <a:r>
              <a:rPr lang="en-US" sz="2400" b="1" dirty="0">
                <a:solidFill>
                  <a:srgbClr val="000000"/>
                </a:solidFill>
                <a:latin typeface="Raleway Bold"/>
              </a:rPr>
              <a:t>-  </a:t>
            </a:r>
            <a:r>
              <a:rPr lang="en-US" sz="2400" b="1" dirty="0" err="1">
                <a:solidFill>
                  <a:srgbClr val="000000"/>
                </a:solidFill>
                <a:latin typeface="Raleway Bold"/>
              </a:rPr>
              <a:t>Pólizas</a:t>
            </a:r>
            <a:r>
              <a:rPr lang="en-US" sz="2400" b="1" dirty="0">
                <a:solidFill>
                  <a:srgbClr val="000000"/>
                </a:solidFill>
                <a:latin typeface="Raleway Bold"/>
              </a:rPr>
              <a:t> 2023</a:t>
            </a:r>
          </a:p>
        </p:txBody>
      </p:sp>
      <p:sp>
        <p:nvSpPr>
          <p:cNvPr id="16" name="TextBox 27">
            <a:extLst>
              <a:ext uri="{FF2B5EF4-FFF2-40B4-BE49-F238E27FC236}">
                <a16:creationId xmlns:a16="http://schemas.microsoft.com/office/drawing/2014/main" id="{CAA78BBD-F478-B81A-9FE9-1D0CC38132A5}"/>
              </a:ext>
            </a:extLst>
          </p:cNvPr>
          <p:cNvSpPr txBox="1"/>
          <p:nvPr/>
        </p:nvSpPr>
        <p:spPr>
          <a:xfrm>
            <a:off x="8506442" y="1305322"/>
            <a:ext cx="3556526" cy="562300"/>
          </a:xfrm>
          <a:prstGeom prst="rect">
            <a:avLst/>
          </a:prstGeom>
          <a:solidFill>
            <a:schemeClr val="tx2"/>
          </a:solidFill>
        </p:spPr>
        <p:txBody>
          <a:bodyPr lIns="33867" tIns="33867" rIns="33867" bIns="33867" rtlCol="0" anchor="ctr"/>
          <a:lstStyle/>
          <a:p>
            <a:pPr algn="ctr">
              <a:lnSpc>
                <a:spcPts val="1493"/>
              </a:lnSpc>
            </a:pPr>
            <a:r>
              <a:rPr lang="es-ES_tradnl" sz="1400" spc="79" dirty="0">
                <a:solidFill>
                  <a:schemeClr val="bg1"/>
                </a:solidFill>
                <a:latin typeface="Open Sans Bold"/>
              </a:rPr>
              <a:t>Municipios departamento de Antioquia </a:t>
            </a:r>
          </a:p>
        </p:txBody>
      </p:sp>
      <p:sp>
        <p:nvSpPr>
          <p:cNvPr id="17" name="TextBox 17">
            <a:extLst>
              <a:ext uri="{FF2B5EF4-FFF2-40B4-BE49-F238E27FC236}">
                <a16:creationId xmlns:a16="http://schemas.microsoft.com/office/drawing/2014/main" id="{6CDA3471-4253-ABC7-716D-C218CC53C2EB}"/>
              </a:ext>
            </a:extLst>
          </p:cNvPr>
          <p:cNvSpPr txBox="1"/>
          <p:nvPr/>
        </p:nvSpPr>
        <p:spPr>
          <a:xfrm>
            <a:off x="4008423" y="4032621"/>
            <a:ext cx="4362666" cy="2522485"/>
          </a:xfrm>
          <a:prstGeom prst="rect">
            <a:avLst/>
          </a:prstGeom>
        </p:spPr>
        <p:txBody>
          <a:bodyPr wrap="square" lIns="0" tIns="0" rIns="0" bIns="0" rtlCol="0" anchor="t">
            <a:spAutoFit/>
          </a:bodyPr>
          <a:lstStyle/>
          <a:p>
            <a:pPr algn="ctr" defTabSz="914446">
              <a:lnSpc>
                <a:spcPts val="2199"/>
              </a:lnSpc>
            </a:pPr>
            <a:r>
              <a:rPr lang="es-ES_tradnl" sz="1400" b="1" spc="73" dirty="0">
                <a:solidFill>
                  <a:srgbClr val="FF0000"/>
                </a:solidFill>
                <a:latin typeface="Nunito" pitchFamily="2" charset="0"/>
                <a:sym typeface="Wingdings" pitchFamily="2" charset="2"/>
              </a:rPr>
              <a:t>Conclusiones –  Pólizas – 2023 - Departamento Antioquia </a:t>
            </a:r>
          </a:p>
          <a:p>
            <a:pPr algn="ctr" defTabSz="914446">
              <a:lnSpc>
                <a:spcPts val="2199"/>
              </a:lnSpc>
            </a:pPr>
            <a:endParaRPr lang="es-ES_tradnl" sz="1400" b="1" spc="73" dirty="0">
              <a:solidFill>
                <a:srgbClr val="FF0000"/>
              </a:solidFill>
              <a:latin typeface="Nunito" pitchFamily="2" charset="0"/>
              <a:sym typeface="Wingdings" pitchFamily="2" charset="2"/>
            </a:endParaRPr>
          </a:p>
          <a:p>
            <a:pPr marL="171450" indent="-171450" defTabSz="914446">
              <a:lnSpc>
                <a:spcPts val="2199"/>
              </a:lnSpc>
              <a:buFont typeface="Wingdings" pitchFamily="2" charset="2"/>
              <a:buChar char="Ø"/>
            </a:pPr>
            <a:r>
              <a:rPr lang="es-ES_tradnl" sz="1200" spc="73" dirty="0">
                <a:latin typeface="Nunito" pitchFamily="2" charset="0"/>
                <a:sym typeface="Wingdings" pitchFamily="2" charset="2"/>
              </a:rPr>
              <a:t>El departamento de Antioquia </a:t>
            </a:r>
            <a:r>
              <a:rPr lang="es-ES_tradnl" sz="1200" b="1" spc="73" dirty="0">
                <a:latin typeface="Nunito" pitchFamily="2" charset="0"/>
                <a:sym typeface="Wingdings" pitchFamily="2" charset="2"/>
              </a:rPr>
              <a:t>ocupa el puesto 9° con un 64% de cumplimiento en el reporte de información de pólizas</a:t>
            </a:r>
          </a:p>
          <a:p>
            <a:pPr marL="171450" indent="-171450" defTabSz="914446">
              <a:lnSpc>
                <a:spcPts val="2199"/>
              </a:lnSpc>
              <a:buFont typeface="Wingdings" pitchFamily="2" charset="2"/>
              <a:buChar char="Ø"/>
            </a:pPr>
            <a:r>
              <a:rPr lang="es-ES_tradnl" sz="1200" b="1" spc="73" dirty="0">
                <a:latin typeface="Nunito" pitchFamily="2" charset="0"/>
                <a:sym typeface="Wingdings" pitchFamily="2" charset="2"/>
              </a:rPr>
              <a:t>154</a:t>
            </a:r>
            <a:r>
              <a:rPr lang="es-ES_tradnl" sz="1200" spc="73" dirty="0">
                <a:latin typeface="Nunito" pitchFamily="2" charset="0"/>
                <a:sym typeface="Wingdings" pitchFamily="2" charset="2"/>
              </a:rPr>
              <a:t> empresas con domicilios en el departamento de Antioquia cumplieron con el reporte de información</a:t>
            </a:r>
            <a:r>
              <a:rPr lang="es-ES_tradnl" sz="1200" b="1" spc="73" dirty="0">
                <a:latin typeface="Nunito" pitchFamily="2" charset="0"/>
                <a:sym typeface="Wingdings" pitchFamily="2" charset="2"/>
              </a:rPr>
              <a:t>.</a:t>
            </a:r>
          </a:p>
          <a:p>
            <a:pPr algn="ctr" defTabSz="914446">
              <a:lnSpc>
                <a:spcPts val="2199"/>
              </a:lnSpc>
            </a:pPr>
            <a:endParaRPr lang="es-ES_tradnl" sz="1400" b="1" spc="73" dirty="0">
              <a:solidFill>
                <a:srgbClr val="FF0000"/>
              </a:solidFill>
              <a:latin typeface="Nunito" pitchFamily="2" charset="0"/>
              <a:sym typeface="Wingdings" pitchFamily="2" charset="2"/>
            </a:endParaRPr>
          </a:p>
        </p:txBody>
      </p:sp>
      <mc:AlternateContent xmlns:mc="http://schemas.openxmlformats.org/markup-compatibility/2006" xmlns:cx4="http://schemas.microsoft.com/office/drawing/2016/5/10/chartex">
        <mc:Choice Requires="cx4">
          <p:graphicFrame>
            <p:nvGraphicFramePr>
              <p:cNvPr id="14" name="Gráfico 13">
                <a:extLst>
                  <a:ext uri="{FF2B5EF4-FFF2-40B4-BE49-F238E27FC236}">
                    <a16:creationId xmlns:a16="http://schemas.microsoft.com/office/drawing/2014/main" id="{1C219A24-5F4D-497D-927A-BC4489DBF31B}"/>
                  </a:ext>
                </a:extLst>
              </p:cNvPr>
              <p:cNvGraphicFramePr/>
              <p:nvPr>
                <p:extLst>
                  <p:ext uri="{D42A27DB-BD31-4B8C-83A1-F6EECF244321}">
                    <p14:modId xmlns:p14="http://schemas.microsoft.com/office/powerpoint/2010/main" val="4293122973"/>
                  </p:ext>
                </p:extLst>
              </p:nvPr>
            </p:nvGraphicFramePr>
            <p:xfrm>
              <a:off x="3719450" y="650849"/>
              <a:ext cx="4058769" cy="3307168"/>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4" name="Gráfico 13">
                <a:extLst>
                  <a:ext uri="{FF2B5EF4-FFF2-40B4-BE49-F238E27FC236}">
                    <a16:creationId xmlns:a16="http://schemas.microsoft.com/office/drawing/2014/main" id="{1C219A24-5F4D-497D-927A-BC4489DBF31B}"/>
                  </a:ext>
                </a:extLst>
              </p:cNvPr>
              <p:cNvPicPr>
                <a:picLocks noGrp="1" noRot="1" noChangeAspect="1" noMove="1" noResize="1" noEditPoints="1" noAdjustHandles="1" noChangeArrowheads="1" noChangeShapeType="1"/>
              </p:cNvPicPr>
              <p:nvPr/>
            </p:nvPicPr>
            <p:blipFill>
              <a:blip r:embed="rId6"/>
              <a:stretch>
                <a:fillRect/>
              </a:stretch>
            </p:blipFill>
            <p:spPr>
              <a:xfrm>
                <a:off x="3719450" y="650849"/>
                <a:ext cx="4058769" cy="3307168"/>
              </a:xfrm>
              <a:prstGeom prst="rect">
                <a:avLst/>
              </a:prstGeom>
            </p:spPr>
          </p:pic>
        </mc:Fallback>
      </mc:AlternateContent>
      <p:pic>
        <p:nvPicPr>
          <p:cNvPr id="18" name="Imagen 17">
            <a:extLst>
              <a:ext uri="{FF2B5EF4-FFF2-40B4-BE49-F238E27FC236}">
                <a16:creationId xmlns:a16="http://schemas.microsoft.com/office/drawing/2014/main" id="{68463BFA-2531-42FB-8E27-98E781F9695C}"/>
              </a:ext>
            </a:extLst>
          </p:cNvPr>
          <p:cNvPicPr>
            <a:picLocks noChangeAspect="1"/>
          </p:cNvPicPr>
          <p:nvPr/>
        </p:nvPicPr>
        <p:blipFill>
          <a:blip r:embed="rId7"/>
          <a:stretch>
            <a:fillRect/>
          </a:stretch>
        </p:blipFill>
        <p:spPr>
          <a:xfrm>
            <a:off x="278891" y="1057960"/>
            <a:ext cx="3556527" cy="5378416"/>
          </a:xfrm>
          <a:prstGeom prst="rect">
            <a:avLst/>
          </a:prstGeom>
        </p:spPr>
      </p:pic>
      <p:pic>
        <p:nvPicPr>
          <p:cNvPr id="20" name="Imagen 19">
            <a:extLst>
              <a:ext uri="{FF2B5EF4-FFF2-40B4-BE49-F238E27FC236}">
                <a16:creationId xmlns:a16="http://schemas.microsoft.com/office/drawing/2014/main" id="{3E7E30B7-9010-AC03-FA7A-9A18F4D60F94}"/>
              </a:ext>
            </a:extLst>
          </p:cNvPr>
          <p:cNvPicPr>
            <a:picLocks noChangeAspect="1"/>
          </p:cNvPicPr>
          <p:nvPr/>
        </p:nvPicPr>
        <p:blipFill>
          <a:blip r:embed="rId8"/>
          <a:stretch>
            <a:fillRect/>
          </a:stretch>
        </p:blipFill>
        <p:spPr>
          <a:xfrm>
            <a:off x="8506442" y="1866427"/>
            <a:ext cx="3556527" cy="4393899"/>
          </a:xfrm>
          <a:prstGeom prst="rect">
            <a:avLst/>
          </a:prstGeom>
        </p:spPr>
      </p:pic>
    </p:spTree>
    <p:extLst>
      <p:ext uri="{BB962C8B-B14F-4D97-AF65-F5344CB8AC3E}">
        <p14:creationId xmlns:p14="http://schemas.microsoft.com/office/powerpoint/2010/main" val="4054507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4">
            <a:extLst>
              <a:ext uri="{FF2B5EF4-FFF2-40B4-BE49-F238E27FC236}">
                <a16:creationId xmlns:a16="http://schemas.microsoft.com/office/drawing/2014/main" id="{2E594C02-416E-47BD-0D29-227455AB3F5D}"/>
              </a:ext>
            </a:extLst>
          </p:cNvPr>
          <p:cNvSpPr/>
          <p:nvPr/>
        </p:nvSpPr>
        <p:spPr>
          <a:xfrm>
            <a:off x="179534" y="1148057"/>
            <a:ext cx="5024077" cy="5305222"/>
          </a:xfrm>
          <a:custGeom>
            <a:avLst/>
            <a:gdLst/>
            <a:ahLst/>
            <a:cxnLst/>
            <a:rect l="l" t="t" r="r" b="b"/>
            <a:pathLst>
              <a:path w="1294951" h="1253877">
                <a:moveTo>
                  <a:pt x="0" y="0"/>
                </a:moveTo>
                <a:lnTo>
                  <a:pt x="1294951" y="0"/>
                </a:lnTo>
                <a:lnTo>
                  <a:pt x="1294951" y="1253877"/>
                </a:lnTo>
                <a:lnTo>
                  <a:pt x="0" y="1253877"/>
                </a:lnTo>
                <a:close/>
              </a:path>
            </a:pathLst>
          </a:custGeom>
          <a:solidFill>
            <a:srgbClr val="000000">
              <a:alpha val="0"/>
            </a:srgbClr>
          </a:solidFill>
          <a:ln w="47625" cap="sq">
            <a:solidFill>
              <a:srgbClr val="3C6CB2"/>
            </a:solidFill>
            <a:prstDash val="solid"/>
            <a:miter/>
          </a:ln>
        </p:spPr>
        <p:txBody>
          <a:bodyPr/>
          <a:lstStyle/>
          <a:p>
            <a:endParaRPr lang="es-ES_tradnl" sz="1200"/>
          </a:p>
        </p:txBody>
      </p:sp>
      <p:grpSp>
        <p:nvGrpSpPr>
          <p:cNvPr id="2" name="Group 2"/>
          <p:cNvGrpSpPr/>
          <p:nvPr/>
        </p:nvGrpSpPr>
        <p:grpSpPr>
          <a:xfrm>
            <a:off x="1" y="6562929"/>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781039" y="130411"/>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12" name="TextBox 12"/>
          <p:cNvSpPr txBox="1"/>
          <p:nvPr/>
        </p:nvSpPr>
        <p:spPr>
          <a:xfrm>
            <a:off x="136703" y="1607011"/>
            <a:ext cx="4837287" cy="4608313"/>
          </a:xfrm>
          <a:prstGeom prst="rect">
            <a:avLst/>
          </a:prstGeom>
        </p:spPr>
        <p:txBody>
          <a:bodyPr wrap="square" lIns="0" tIns="0" rIns="0" bIns="0" rtlCol="0" anchor="t">
            <a:spAutoFit/>
          </a:bodyPr>
          <a:lstStyle/>
          <a:p>
            <a:pPr algn="ctr">
              <a:lnSpc>
                <a:spcPts val="1521"/>
              </a:lnSpc>
            </a:pPr>
            <a:r>
              <a:rPr lang="es-CO" sz="1100" b="1" dirty="0">
                <a:solidFill>
                  <a:srgbClr val="000000"/>
                </a:solidFill>
                <a:latin typeface="Open Sans Bold"/>
              </a:rPr>
              <a:t> </a:t>
            </a:r>
            <a:r>
              <a:rPr lang="es-CO" sz="2800" b="1" dirty="0">
                <a:solidFill>
                  <a:srgbClr val="000000"/>
                </a:solidFill>
                <a:latin typeface="Open Sans Bold"/>
              </a:rPr>
              <a:t>Problemáticas</a:t>
            </a:r>
            <a:endParaRPr lang="es-CO" sz="2800" b="1" dirty="0">
              <a:solidFill>
                <a:srgbClr val="000000"/>
              </a:solidFill>
              <a:latin typeface="Open Sans Bold"/>
              <a:ea typeface="Open Sans Bold"/>
              <a:cs typeface="Open Sans Bold"/>
            </a:endParaRPr>
          </a:p>
          <a:p>
            <a:pPr algn="ctr">
              <a:lnSpc>
                <a:spcPts val="1521"/>
              </a:lnSpc>
            </a:pPr>
            <a:endParaRPr lang="es-CO" sz="2800" b="1" dirty="0">
              <a:solidFill>
                <a:srgbClr val="000000"/>
              </a:solidFill>
              <a:latin typeface="Open Sans Bold"/>
              <a:ea typeface="Open Sans Bold"/>
              <a:cs typeface="Open Sans Bold"/>
            </a:endParaRPr>
          </a:p>
          <a:p>
            <a:pPr marL="234315" lvl="1" indent="-116840" algn="just">
              <a:lnSpc>
                <a:spcPts val="1521"/>
              </a:lnSpc>
              <a:buFont typeface="Arial"/>
              <a:buChar char="•"/>
            </a:pPr>
            <a:r>
              <a:rPr lang="es-CO" sz="1200" dirty="0">
                <a:solidFill>
                  <a:srgbClr val="000000"/>
                </a:solidFill>
                <a:latin typeface="Open Sans"/>
              </a:rPr>
              <a:t>Esta prohibido por la ley, </a:t>
            </a:r>
            <a:r>
              <a:rPr lang="es-CO" sz="1200" b="1" i="1" dirty="0">
                <a:solidFill>
                  <a:srgbClr val="000000"/>
                </a:solidFill>
                <a:latin typeface="Open Sans"/>
              </a:rPr>
              <a:t>compartir el riesgo entre la empresa y la aseguradora,</a:t>
            </a:r>
            <a:r>
              <a:rPr lang="es-CO" sz="1200" dirty="0">
                <a:solidFill>
                  <a:srgbClr val="000000"/>
                </a:solidFill>
                <a:latin typeface="Open Sans"/>
              </a:rPr>
              <a:t> pues se ocasiona asumir un riesgo a primera capa.</a:t>
            </a:r>
            <a:endParaRPr lang="es-CO" sz="1200" dirty="0">
              <a:solidFill>
                <a:srgbClr val="000000"/>
              </a:solidFill>
              <a:latin typeface="Open Sans"/>
              <a:ea typeface="Open Sans"/>
              <a:cs typeface="Open Sans"/>
            </a:endParaRPr>
          </a:p>
          <a:p>
            <a:pPr algn="just">
              <a:lnSpc>
                <a:spcPts val="1521"/>
              </a:lnSpc>
            </a:pPr>
            <a:endParaRPr lang="es-CO" sz="1200" dirty="0">
              <a:solidFill>
                <a:srgbClr val="000000"/>
              </a:solidFill>
              <a:latin typeface="Open Sans"/>
              <a:ea typeface="Open Sans"/>
              <a:cs typeface="Open Sans"/>
            </a:endParaRPr>
          </a:p>
          <a:p>
            <a:pPr marL="234315" lvl="1" indent="-116840" algn="just">
              <a:lnSpc>
                <a:spcPts val="1521"/>
              </a:lnSpc>
              <a:buFont typeface="Arial"/>
              <a:buChar char="•"/>
            </a:pPr>
            <a:r>
              <a:rPr lang="es-CO" sz="1200" dirty="0">
                <a:solidFill>
                  <a:srgbClr val="000000"/>
                </a:solidFill>
                <a:latin typeface="Open Sans"/>
              </a:rPr>
              <a:t>Toma de seguros obligatorios de RRC y RCE con </a:t>
            </a:r>
            <a:r>
              <a:rPr lang="es-CO" sz="1200" b="1" i="1" dirty="0">
                <a:solidFill>
                  <a:srgbClr val="000000"/>
                </a:solidFill>
                <a:latin typeface="Open Sans"/>
              </a:rPr>
              <a:t>valores de deducibles para los amparos de muerte, incapacidad y gastos médicos</a:t>
            </a:r>
            <a:r>
              <a:rPr lang="es-CO" sz="1200" dirty="0">
                <a:solidFill>
                  <a:srgbClr val="000000"/>
                </a:solidFill>
                <a:latin typeface="Open Sans"/>
              </a:rPr>
              <a:t>, lo cual está prohibido por la ley.</a:t>
            </a:r>
            <a:endParaRPr lang="es-CO" sz="1200" dirty="0">
              <a:solidFill>
                <a:srgbClr val="000000"/>
              </a:solidFill>
              <a:latin typeface="Open Sans"/>
              <a:ea typeface="Open Sans"/>
              <a:cs typeface="Open Sans"/>
            </a:endParaRPr>
          </a:p>
          <a:p>
            <a:pPr algn="just">
              <a:lnSpc>
                <a:spcPts val="1521"/>
              </a:lnSpc>
            </a:pPr>
            <a:endParaRPr lang="es-CO" sz="1200" dirty="0">
              <a:solidFill>
                <a:srgbClr val="000000"/>
              </a:solidFill>
              <a:latin typeface="Open Sans"/>
              <a:ea typeface="Open Sans"/>
              <a:cs typeface="Open Sans"/>
            </a:endParaRPr>
          </a:p>
          <a:p>
            <a:pPr marL="234315" lvl="1" indent="-116840" algn="just">
              <a:lnSpc>
                <a:spcPts val="1521"/>
              </a:lnSpc>
              <a:buFont typeface="Arial"/>
              <a:buChar char="•"/>
            </a:pPr>
            <a:r>
              <a:rPr lang="es-CO" sz="1200" dirty="0">
                <a:solidFill>
                  <a:srgbClr val="000000"/>
                </a:solidFill>
                <a:latin typeface="Open Sans"/>
              </a:rPr>
              <a:t> Los fondos de responsabilidad que tienen </a:t>
            </a:r>
            <a:r>
              <a:rPr lang="es-CO" sz="1200" b="1" i="1" dirty="0">
                <a:solidFill>
                  <a:srgbClr val="000000"/>
                </a:solidFill>
                <a:latin typeface="Open Sans"/>
              </a:rPr>
              <a:t>las empresas de transporte  están asumiendo el riesgo o parte del riesgo</a:t>
            </a:r>
            <a:r>
              <a:rPr lang="es-CO" sz="1200" dirty="0">
                <a:solidFill>
                  <a:srgbClr val="000000"/>
                </a:solidFill>
                <a:latin typeface="Open Sans"/>
              </a:rPr>
              <a:t>, lo cual está prohibido por la ley.</a:t>
            </a:r>
            <a:endParaRPr lang="es-CO" sz="1200" dirty="0">
              <a:solidFill>
                <a:srgbClr val="000000"/>
              </a:solidFill>
              <a:latin typeface="Open Sans"/>
              <a:ea typeface="Open Sans"/>
              <a:cs typeface="Open Sans"/>
            </a:endParaRPr>
          </a:p>
          <a:p>
            <a:pPr algn="just">
              <a:lnSpc>
                <a:spcPts val="1521"/>
              </a:lnSpc>
            </a:pPr>
            <a:endParaRPr lang="es-CO" sz="1200" dirty="0">
              <a:solidFill>
                <a:srgbClr val="000000"/>
              </a:solidFill>
              <a:latin typeface="Open Sans"/>
              <a:ea typeface="Open Sans"/>
              <a:cs typeface="Open Sans"/>
            </a:endParaRPr>
          </a:p>
          <a:p>
            <a:pPr marL="234315" lvl="1" indent="-116840" algn="just">
              <a:lnSpc>
                <a:spcPts val="1521"/>
              </a:lnSpc>
              <a:buFont typeface="Arial"/>
              <a:buChar char="•"/>
            </a:pPr>
            <a:r>
              <a:rPr lang="es-CO" sz="1200" dirty="0">
                <a:solidFill>
                  <a:srgbClr val="000000"/>
                </a:solidFill>
                <a:latin typeface="Open Sans"/>
              </a:rPr>
              <a:t>Los Fondos de Responsabilidad que están asumiendo los riesgos, </a:t>
            </a:r>
            <a:r>
              <a:rPr lang="es-CO" sz="1200" b="1" i="1" dirty="0">
                <a:solidFill>
                  <a:srgbClr val="000000"/>
                </a:solidFill>
                <a:latin typeface="Open Sans"/>
              </a:rPr>
              <a:t>no están Registrados ante la Superintendencia Financiera de Colombia, y no se evidencia que constituyan las Reservas Técnicas </a:t>
            </a:r>
            <a:r>
              <a:rPr lang="es-CO" sz="1200" dirty="0">
                <a:solidFill>
                  <a:srgbClr val="000000"/>
                </a:solidFill>
                <a:latin typeface="Open Sans"/>
              </a:rPr>
              <a:t>para responder por los siniestros.</a:t>
            </a:r>
            <a:endParaRPr lang="es-CO" sz="1200" dirty="0">
              <a:solidFill>
                <a:srgbClr val="000000"/>
              </a:solidFill>
              <a:latin typeface="Open Sans"/>
              <a:ea typeface="Open Sans"/>
              <a:cs typeface="Open Sans"/>
            </a:endParaRPr>
          </a:p>
          <a:p>
            <a:pPr algn="just">
              <a:lnSpc>
                <a:spcPts val="1521"/>
              </a:lnSpc>
            </a:pPr>
            <a:endParaRPr lang="es-CO" sz="1200" dirty="0">
              <a:solidFill>
                <a:srgbClr val="000000"/>
              </a:solidFill>
              <a:latin typeface="Open Sans"/>
              <a:ea typeface="Open Sans"/>
              <a:cs typeface="Open Sans"/>
            </a:endParaRPr>
          </a:p>
          <a:p>
            <a:pPr marL="234315" lvl="1" indent="-116840" algn="just">
              <a:lnSpc>
                <a:spcPts val="1521"/>
              </a:lnSpc>
              <a:buFont typeface="Arial"/>
              <a:buChar char="•"/>
            </a:pPr>
            <a:r>
              <a:rPr lang="es-CO" sz="1200" dirty="0">
                <a:solidFill>
                  <a:srgbClr val="000000"/>
                </a:solidFill>
                <a:latin typeface="Open Sans"/>
              </a:rPr>
              <a:t>El valor de </a:t>
            </a:r>
            <a:r>
              <a:rPr lang="es-CO" sz="1200" b="1" i="1" dirty="0">
                <a:solidFill>
                  <a:srgbClr val="000000"/>
                </a:solidFill>
                <a:latin typeface="Open Sans"/>
              </a:rPr>
              <a:t>la prima de seguro está incluido en la canasta de costos del contrato de transporte, es decir que la paga el usuario del servicio</a:t>
            </a:r>
            <a:r>
              <a:rPr lang="es-CO" sz="1200" dirty="0">
                <a:solidFill>
                  <a:srgbClr val="000000"/>
                </a:solidFill>
                <a:latin typeface="Open Sans"/>
              </a:rPr>
              <a:t>, por lo tanto, no debe haber limitación en la contratación de los seguros obligatorios de RRC y RCE.</a:t>
            </a:r>
            <a:endParaRPr lang="es-CO" sz="1200" dirty="0">
              <a:solidFill>
                <a:srgbClr val="000000"/>
              </a:solidFill>
              <a:latin typeface="Open Sans"/>
              <a:ea typeface="Open Sans"/>
              <a:cs typeface="Open Sans"/>
            </a:endParaRPr>
          </a:p>
          <a:p>
            <a:pPr algn="just">
              <a:lnSpc>
                <a:spcPts val="1521"/>
              </a:lnSpc>
            </a:pPr>
            <a:endParaRPr lang="es-CO" sz="1200" dirty="0">
              <a:solidFill>
                <a:srgbClr val="000000"/>
              </a:solidFill>
              <a:latin typeface="Open Sans"/>
              <a:ea typeface="Open Sans"/>
              <a:cs typeface="Open Sans"/>
            </a:endParaRPr>
          </a:p>
        </p:txBody>
      </p:sp>
      <p:sp>
        <p:nvSpPr>
          <p:cNvPr id="13" name="Freeform 13"/>
          <p:cNvSpPr/>
          <p:nvPr/>
        </p:nvSpPr>
        <p:spPr>
          <a:xfrm>
            <a:off x="8697411" y="1320480"/>
            <a:ext cx="1305906" cy="990989"/>
          </a:xfrm>
          <a:custGeom>
            <a:avLst/>
            <a:gdLst/>
            <a:ahLst/>
            <a:cxnLst/>
            <a:rect l="l" t="t" r="r" b="b"/>
            <a:pathLst>
              <a:path w="2111735" h="2191423">
                <a:moveTo>
                  <a:pt x="0" y="0"/>
                </a:moveTo>
                <a:lnTo>
                  <a:pt x="2111735" y="0"/>
                </a:lnTo>
                <a:lnTo>
                  <a:pt x="2111735" y="2191423"/>
                </a:lnTo>
                <a:lnTo>
                  <a:pt x="0" y="2191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_tradnl" sz="1200"/>
          </a:p>
        </p:txBody>
      </p:sp>
      <p:sp>
        <p:nvSpPr>
          <p:cNvPr id="17" name="TextBox 17"/>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20" name="TextBox 20"/>
          <p:cNvSpPr txBox="1"/>
          <p:nvPr/>
        </p:nvSpPr>
        <p:spPr>
          <a:xfrm>
            <a:off x="1942572" y="1354399"/>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1</a:t>
            </a:r>
          </a:p>
        </p:txBody>
      </p:sp>
      <p:sp>
        <p:nvSpPr>
          <p:cNvPr id="21" name="TextBox 21"/>
          <p:cNvSpPr txBox="1"/>
          <p:nvPr/>
        </p:nvSpPr>
        <p:spPr>
          <a:xfrm>
            <a:off x="2900847" y="2418221"/>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2</a:t>
            </a:r>
          </a:p>
        </p:txBody>
      </p:sp>
      <p:sp>
        <p:nvSpPr>
          <p:cNvPr id="22" name="TextBox 22"/>
          <p:cNvSpPr txBox="1"/>
          <p:nvPr/>
        </p:nvSpPr>
        <p:spPr>
          <a:xfrm>
            <a:off x="508509" y="2202693"/>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5</a:t>
            </a:r>
          </a:p>
        </p:txBody>
      </p:sp>
      <p:grpSp>
        <p:nvGrpSpPr>
          <p:cNvPr id="23" name="Group 23"/>
          <p:cNvGrpSpPr/>
          <p:nvPr/>
        </p:nvGrpSpPr>
        <p:grpSpPr>
          <a:xfrm>
            <a:off x="5871990" y="2321114"/>
            <a:ext cx="6089043" cy="3987539"/>
            <a:chOff x="0" y="-57150"/>
            <a:chExt cx="1335933" cy="1575324"/>
          </a:xfrm>
        </p:grpSpPr>
        <p:sp>
          <p:nvSpPr>
            <p:cNvPr id="24" name="Freeform 24"/>
            <p:cNvSpPr/>
            <p:nvPr/>
          </p:nvSpPr>
          <p:spPr>
            <a:xfrm>
              <a:off x="0" y="0"/>
              <a:ext cx="1335933" cy="1518174"/>
            </a:xfrm>
            <a:custGeom>
              <a:avLst/>
              <a:gdLst/>
              <a:ahLst/>
              <a:cxnLst/>
              <a:rect l="l" t="t" r="r" b="b"/>
              <a:pathLst>
                <a:path w="1294951" h="1253877">
                  <a:moveTo>
                    <a:pt x="0" y="0"/>
                  </a:moveTo>
                  <a:lnTo>
                    <a:pt x="1294951" y="0"/>
                  </a:lnTo>
                  <a:lnTo>
                    <a:pt x="1294951" y="1253877"/>
                  </a:lnTo>
                  <a:lnTo>
                    <a:pt x="0" y="1253877"/>
                  </a:lnTo>
                  <a:close/>
                </a:path>
              </a:pathLst>
            </a:custGeom>
            <a:solidFill>
              <a:srgbClr val="000000">
                <a:alpha val="0"/>
              </a:srgbClr>
            </a:solidFill>
            <a:ln w="47625" cap="sq">
              <a:solidFill>
                <a:srgbClr val="3C6CB2"/>
              </a:solidFill>
              <a:prstDash val="solid"/>
              <a:miter/>
            </a:ln>
          </p:spPr>
          <p:txBody>
            <a:bodyPr/>
            <a:lstStyle/>
            <a:p>
              <a:endParaRPr lang="es-ES_tradnl" sz="1200"/>
            </a:p>
          </p:txBody>
        </p:sp>
        <p:sp>
          <p:nvSpPr>
            <p:cNvPr id="25" name="TextBox 25"/>
            <p:cNvSpPr txBox="1"/>
            <p:nvPr/>
          </p:nvSpPr>
          <p:spPr>
            <a:xfrm>
              <a:off x="0" y="-57150"/>
              <a:ext cx="1294951" cy="1311027"/>
            </a:xfrm>
            <a:prstGeom prst="rect">
              <a:avLst/>
            </a:prstGeom>
          </p:spPr>
          <p:txBody>
            <a:bodyPr lIns="33867" tIns="33867" rIns="33867" bIns="33867" rtlCol="0" anchor="ctr"/>
            <a:lstStyle/>
            <a:p>
              <a:pPr algn="ctr">
                <a:lnSpc>
                  <a:spcPts val="2136"/>
                </a:lnSpc>
              </a:pPr>
              <a:endParaRPr sz="1200"/>
            </a:p>
          </p:txBody>
        </p:sp>
      </p:grpSp>
      <p:sp>
        <p:nvSpPr>
          <p:cNvPr id="26" name="TextBox 26"/>
          <p:cNvSpPr txBox="1"/>
          <p:nvPr/>
        </p:nvSpPr>
        <p:spPr>
          <a:xfrm>
            <a:off x="5980345" y="2643391"/>
            <a:ext cx="5980685" cy="3707618"/>
          </a:xfrm>
          <a:prstGeom prst="rect">
            <a:avLst/>
          </a:prstGeom>
        </p:spPr>
        <p:txBody>
          <a:bodyPr wrap="square" lIns="0" tIns="0" rIns="0" bIns="0" rtlCol="0" anchor="t">
            <a:spAutoFit/>
          </a:bodyPr>
          <a:lstStyle/>
          <a:p>
            <a:pPr algn="ctr">
              <a:lnSpc>
                <a:spcPts val="1880"/>
              </a:lnSpc>
            </a:pPr>
            <a:r>
              <a:rPr lang="en-US" sz="2800" b="1" dirty="0" err="1">
                <a:solidFill>
                  <a:srgbClr val="000000"/>
                </a:solidFill>
                <a:latin typeface="Open Sans Bold"/>
              </a:rPr>
              <a:t>Acciones</a:t>
            </a:r>
            <a:endParaRPr lang="en-US" sz="1400" b="1" dirty="0">
              <a:solidFill>
                <a:srgbClr val="000000"/>
              </a:solidFill>
              <a:latin typeface="Open Sans Bold"/>
            </a:endParaRPr>
          </a:p>
          <a:p>
            <a:pPr algn="ctr">
              <a:lnSpc>
                <a:spcPts val="1880"/>
              </a:lnSpc>
            </a:pPr>
            <a:endParaRPr lang="es-CO" sz="1400" b="1" dirty="0">
              <a:solidFill>
                <a:srgbClr val="000000"/>
              </a:solidFill>
              <a:latin typeface="Open Sans Bold"/>
              <a:ea typeface="Open Sans Bold"/>
              <a:cs typeface="Open Sans Bold"/>
            </a:endParaRPr>
          </a:p>
          <a:p>
            <a:pPr marL="274955" lvl="1" indent="-137160" algn="just">
              <a:lnSpc>
                <a:spcPts val="1787"/>
              </a:lnSpc>
              <a:buFont typeface="Arial"/>
              <a:buChar char="•"/>
            </a:pPr>
            <a:r>
              <a:rPr lang="es-CO" sz="1400" dirty="0">
                <a:solidFill>
                  <a:srgbClr val="000000"/>
                </a:solidFill>
                <a:latin typeface="Open Sans"/>
              </a:rPr>
              <a:t>La Superintendencia de Transporte adelantará las </a:t>
            </a:r>
            <a:r>
              <a:rPr lang="es-CO" sz="1400" b="1" i="1" u="sng" dirty="0">
                <a:solidFill>
                  <a:srgbClr val="000000"/>
                </a:solidFill>
                <a:latin typeface="Open Sans"/>
              </a:rPr>
              <a:t>actuaciones administrativas correspondientes </a:t>
            </a:r>
            <a:endParaRPr lang="es-CO" sz="1400" b="1" dirty="0">
              <a:solidFill>
                <a:srgbClr val="000000"/>
              </a:solidFill>
              <a:latin typeface="Open Sans"/>
              <a:ea typeface="Open Sans"/>
              <a:cs typeface="Open Sans"/>
            </a:endParaRPr>
          </a:p>
          <a:p>
            <a:pPr marL="274955" lvl="1" indent="-137160" algn="just">
              <a:lnSpc>
                <a:spcPts val="1787"/>
              </a:lnSpc>
              <a:buFont typeface="Arial"/>
              <a:buChar char="•"/>
            </a:pPr>
            <a:endParaRPr lang="es-CO" sz="1100" dirty="0">
              <a:solidFill>
                <a:srgbClr val="000000"/>
              </a:solidFill>
              <a:latin typeface="Open Sans"/>
              <a:ea typeface="Open Sans"/>
              <a:cs typeface="Open Sans"/>
            </a:endParaRPr>
          </a:p>
          <a:p>
            <a:pPr marL="274955" lvl="1" indent="-137160" algn="just">
              <a:lnSpc>
                <a:spcPts val="1787"/>
              </a:lnSpc>
              <a:buFont typeface="Arial"/>
              <a:buChar char="•"/>
            </a:pPr>
            <a:r>
              <a:rPr lang="es-CO" sz="1400" dirty="0">
                <a:solidFill>
                  <a:srgbClr val="000000"/>
                </a:solidFill>
                <a:latin typeface="Open Sans"/>
              </a:rPr>
              <a:t>La Superintendencia de Transporte adoptará a través de una resolución la metodología e implementación de la </a:t>
            </a:r>
            <a:endParaRPr lang="es-CO" sz="1400" dirty="0">
              <a:solidFill>
                <a:srgbClr val="000000"/>
              </a:solidFill>
              <a:latin typeface="Open Sans"/>
              <a:ea typeface="Open Sans"/>
              <a:cs typeface="Open Sans"/>
            </a:endParaRPr>
          </a:p>
          <a:p>
            <a:pPr marL="274955" lvl="1" indent="-137160" algn="just">
              <a:lnSpc>
                <a:spcPts val="1787"/>
              </a:lnSpc>
              <a:buFont typeface="Arial"/>
              <a:buChar char="•"/>
            </a:pPr>
            <a:r>
              <a:rPr lang="es-CO" sz="1400" b="1" i="1" u="sng" dirty="0">
                <a:solidFill>
                  <a:srgbClr val="000000"/>
                </a:solidFill>
                <a:latin typeface="Open Sans"/>
              </a:rPr>
              <a:t>solución tecnológica que permita el registro y actualización de las pólizas</a:t>
            </a:r>
            <a:endParaRPr lang="es-CO" sz="1400" b="1" i="1" u="sng" dirty="0">
              <a:solidFill>
                <a:srgbClr val="000000"/>
              </a:solidFill>
              <a:latin typeface="Open Sans"/>
              <a:ea typeface="Open Sans"/>
              <a:cs typeface="Open Sans"/>
            </a:endParaRPr>
          </a:p>
          <a:p>
            <a:pPr marL="274955" lvl="1" indent="-137160" algn="just">
              <a:lnSpc>
                <a:spcPts val="1787"/>
              </a:lnSpc>
              <a:buFont typeface="Arial"/>
              <a:buChar char="•"/>
            </a:pPr>
            <a:endParaRPr lang="es-CO" sz="1400" dirty="0">
              <a:solidFill>
                <a:srgbClr val="000000"/>
              </a:solidFill>
              <a:latin typeface="Open Sans"/>
              <a:ea typeface="Open Sans"/>
              <a:cs typeface="Open Sans"/>
            </a:endParaRPr>
          </a:p>
          <a:p>
            <a:pPr marL="880110" lvl="2" indent="-285750" algn="just">
              <a:lnSpc>
                <a:spcPts val="1787"/>
              </a:lnSpc>
              <a:buFont typeface="Wingdings" pitchFamily="2" charset="2"/>
              <a:buChar char="Ø"/>
            </a:pPr>
            <a:r>
              <a:rPr lang="es-CO" sz="1400" b="1" dirty="0">
                <a:solidFill>
                  <a:srgbClr val="000000"/>
                </a:solidFill>
                <a:latin typeface="Open Sans"/>
              </a:rPr>
              <a:t>Marzo 2024. </a:t>
            </a:r>
            <a:r>
              <a:rPr lang="es-CO" sz="1400" dirty="0">
                <a:solidFill>
                  <a:srgbClr val="000000"/>
                </a:solidFill>
                <a:latin typeface="Open Sans"/>
              </a:rPr>
              <a:t>- publicación borrador resolución pólizas </a:t>
            </a:r>
          </a:p>
          <a:p>
            <a:pPr marL="594360" lvl="2" algn="just">
              <a:lnSpc>
                <a:spcPts val="1787"/>
              </a:lnSpc>
            </a:pPr>
            <a:r>
              <a:rPr lang="es-CO" sz="1400" dirty="0">
                <a:solidFill>
                  <a:srgbClr val="000000"/>
                </a:solidFill>
                <a:latin typeface="Open Sans"/>
              </a:rPr>
              <a:t>( 12/04/2024 finaliza periodo de observaciones)</a:t>
            </a:r>
            <a:endParaRPr lang="es-CO" sz="1400" dirty="0">
              <a:solidFill>
                <a:srgbClr val="000000"/>
              </a:solidFill>
              <a:latin typeface="Open Sans"/>
              <a:ea typeface="Open Sans"/>
              <a:cs typeface="Open Sans"/>
            </a:endParaRPr>
          </a:p>
          <a:p>
            <a:pPr marL="880110" lvl="2" indent="-285750" algn="just">
              <a:lnSpc>
                <a:spcPts val="1787"/>
              </a:lnSpc>
              <a:buFont typeface="Wingdings" pitchFamily="2" charset="2"/>
              <a:buChar char="Ø"/>
            </a:pPr>
            <a:endParaRPr lang="es-CO" sz="1400" dirty="0">
              <a:solidFill>
                <a:srgbClr val="000000"/>
              </a:solidFill>
              <a:latin typeface="Open Sans"/>
              <a:ea typeface="Open Sans"/>
              <a:cs typeface="Open Sans"/>
            </a:endParaRPr>
          </a:p>
          <a:p>
            <a:pPr marL="880110" lvl="2" indent="-285750" algn="just">
              <a:lnSpc>
                <a:spcPts val="1787"/>
              </a:lnSpc>
              <a:buFont typeface="Wingdings" pitchFamily="2" charset="2"/>
              <a:buChar char="Ø"/>
            </a:pPr>
            <a:r>
              <a:rPr lang="es-CO" sz="1400" b="1" dirty="0">
                <a:solidFill>
                  <a:srgbClr val="000000"/>
                </a:solidFill>
                <a:latin typeface="Open Sans"/>
              </a:rPr>
              <a:t>Mayo 2024 </a:t>
            </a:r>
            <a:r>
              <a:rPr lang="es-CO" sz="1400" dirty="0">
                <a:solidFill>
                  <a:srgbClr val="000000"/>
                </a:solidFill>
                <a:latin typeface="Open Sans"/>
              </a:rPr>
              <a:t>– Lanzamiento solución tecnológica de seguimiento y control de pólizas ( SISI/POLIZA)</a:t>
            </a:r>
            <a:endParaRPr lang="es-CO" sz="1400" dirty="0">
              <a:solidFill>
                <a:srgbClr val="000000"/>
              </a:solidFill>
              <a:latin typeface="Open Sans"/>
              <a:ea typeface="Open Sans"/>
              <a:cs typeface="Open Sans"/>
            </a:endParaRPr>
          </a:p>
          <a:p>
            <a:pPr algn="just">
              <a:lnSpc>
                <a:spcPts val="1787"/>
              </a:lnSpc>
            </a:pPr>
            <a:endParaRPr lang="en-US" sz="1400" dirty="0">
              <a:solidFill>
                <a:srgbClr val="000000"/>
              </a:solidFill>
              <a:latin typeface="Open Sans"/>
            </a:endParaRPr>
          </a:p>
        </p:txBody>
      </p:sp>
      <p:sp>
        <p:nvSpPr>
          <p:cNvPr id="27" name="TextBox 19">
            <a:extLst>
              <a:ext uri="{FF2B5EF4-FFF2-40B4-BE49-F238E27FC236}">
                <a16:creationId xmlns:a16="http://schemas.microsoft.com/office/drawing/2014/main" id="{7F0E14D7-8108-4EA1-9D5A-F210235E105B}"/>
              </a:ext>
            </a:extLst>
          </p:cNvPr>
          <p:cNvSpPr txBox="1"/>
          <p:nvPr/>
        </p:nvSpPr>
        <p:spPr>
          <a:xfrm>
            <a:off x="2180977" y="222744"/>
            <a:ext cx="6600061" cy="489108"/>
          </a:xfrm>
          <a:prstGeom prst="rect">
            <a:avLst/>
          </a:prstGeom>
        </p:spPr>
        <p:txBody>
          <a:bodyPr lIns="0" tIns="0" rIns="0" bIns="0" rtlCol="0" anchor="t">
            <a:spAutoFit/>
          </a:bodyPr>
          <a:lstStyle/>
          <a:p>
            <a:pPr algn="ctr">
              <a:lnSpc>
                <a:spcPts val="4130"/>
              </a:lnSpc>
            </a:pPr>
            <a:r>
              <a:rPr lang="en-US" sz="2800" b="1">
                <a:solidFill>
                  <a:srgbClr val="000000"/>
                </a:solidFill>
                <a:latin typeface="Raleway Bold"/>
              </a:rPr>
              <a:t>CONCLUSIONES PÓLIZAS - 2023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562929"/>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781039" y="130411"/>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17" name="TextBox 17"/>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20" name="TextBox 20"/>
          <p:cNvSpPr txBox="1"/>
          <p:nvPr/>
        </p:nvSpPr>
        <p:spPr>
          <a:xfrm>
            <a:off x="1942572" y="1354399"/>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1</a:t>
            </a:r>
          </a:p>
        </p:txBody>
      </p:sp>
      <p:sp>
        <p:nvSpPr>
          <p:cNvPr id="21" name="TextBox 21"/>
          <p:cNvSpPr txBox="1"/>
          <p:nvPr/>
        </p:nvSpPr>
        <p:spPr>
          <a:xfrm>
            <a:off x="2900847" y="2418221"/>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2</a:t>
            </a:r>
          </a:p>
        </p:txBody>
      </p:sp>
      <p:sp>
        <p:nvSpPr>
          <p:cNvPr id="22" name="TextBox 22"/>
          <p:cNvSpPr txBox="1"/>
          <p:nvPr/>
        </p:nvSpPr>
        <p:spPr>
          <a:xfrm>
            <a:off x="508509" y="2202693"/>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5</a:t>
            </a:r>
          </a:p>
        </p:txBody>
      </p:sp>
      <p:graphicFrame>
        <p:nvGraphicFramePr>
          <p:cNvPr id="9" name="Tabla 8">
            <a:extLst>
              <a:ext uri="{FF2B5EF4-FFF2-40B4-BE49-F238E27FC236}">
                <a16:creationId xmlns:a16="http://schemas.microsoft.com/office/drawing/2014/main" id="{DC31D296-60EA-E41C-7142-C731B78810A6}"/>
              </a:ext>
            </a:extLst>
          </p:cNvPr>
          <p:cNvGraphicFramePr>
            <a:graphicFrameLocks noGrp="1"/>
          </p:cNvGraphicFramePr>
          <p:nvPr>
            <p:extLst>
              <p:ext uri="{D42A27DB-BD31-4B8C-83A1-F6EECF244321}">
                <p14:modId xmlns:p14="http://schemas.microsoft.com/office/powerpoint/2010/main" val="2544739429"/>
              </p:ext>
            </p:extLst>
          </p:nvPr>
        </p:nvGraphicFramePr>
        <p:xfrm>
          <a:off x="6600067" y="1291552"/>
          <a:ext cx="5382171" cy="5204546"/>
        </p:xfrm>
        <a:graphic>
          <a:graphicData uri="http://schemas.openxmlformats.org/drawingml/2006/table">
            <a:tbl>
              <a:tblPr firstRow="1" firstCol="1" bandRow="1"/>
              <a:tblGrid>
                <a:gridCol w="5382171">
                  <a:extLst>
                    <a:ext uri="{9D8B030D-6E8A-4147-A177-3AD203B41FA5}">
                      <a16:colId xmlns:a16="http://schemas.microsoft.com/office/drawing/2014/main" val="2696788748"/>
                    </a:ext>
                  </a:extLst>
                </a:gridCol>
              </a:tblGrid>
              <a:tr h="371749">
                <a:tc>
                  <a:txBody>
                    <a:bodyPr/>
                    <a:lstStyle/>
                    <a:p>
                      <a:pPr algn="ctr"/>
                      <a:endParaRPr lang="es-CO" sz="1100" b="1" dirty="0">
                        <a:solidFill>
                          <a:srgbClr val="FF0000"/>
                        </a:solidFill>
                        <a:effectLst/>
                        <a:highlight>
                          <a:srgbClr val="FFFFFF"/>
                        </a:highlight>
                        <a:latin typeface="Verdana" panose="020B0604030504040204" pitchFamily="34" charset="0"/>
                        <a:ea typeface="Times New Roman" panose="02020603050405020304" pitchFamily="18" charset="0"/>
                        <a:cs typeface="Times New Roman" panose="02020603050405020304" pitchFamily="18" charset="0"/>
                      </a:endParaRPr>
                    </a:p>
                    <a:p>
                      <a:pPr algn="ctr"/>
                      <a:r>
                        <a:rPr lang="es-CO" sz="1100" b="1" dirty="0">
                          <a:solidFill>
                            <a:srgbClr val="FF0000"/>
                          </a:solidFill>
                          <a:effectLst/>
                          <a:highlight>
                            <a:srgbClr val="FFFFFF"/>
                          </a:highlight>
                          <a:latin typeface="Verdana" panose="020B0604030504040204" pitchFamily="34" charset="0"/>
                          <a:ea typeface="Times New Roman" panose="02020603050405020304" pitchFamily="18" charset="0"/>
                          <a:cs typeface="Times New Roman" panose="02020603050405020304" pitchFamily="18" charset="0"/>
                        </a:rPr>
                        <a:t>INFORMACIÓN SOBRE POLIZAS VIGENTES RESPONSABILIDAD CIVIL CONTRACTUAL y  </a:t>
                      </a:r>
                      <a:r>
                        <a:rPr lang="es-CO" sz="1600" b="1" dirty="0">
                          <a:solidFill>
                            <a:srgbClr val="FF0000"/>
                          </a:solidFill>
                          <a:effectLst/>
                          <a:highlight>
                            <a:srgbClr val="FFFFFF"/>
                          </a:highlight>
                          <a:latin typeface="Aptos Narrow" panose="020B0004020202020204" pitchFamily="34" charset="0"/>
                          <a:ea typeface="Times New Roman" panose="02020603050405020304" pitchFamily="18" charset="0"/>
                          <a:cs typeface="Times New Roman" panose="02020603050405020304" pitchFamily="18" charset="0"/>
                        </a:rPr>
                        <a:t>EXTRACONTRACTUAL</a:t>
                      </a:r>
                      <a:endParaRPr lang="es-CO" sz="1600" dirty="0">
                        <a:solidFill>
                          <a:srgbClr val="FF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7915246"/>
                  </a:ext>
                </a:extLst>
              </a:tr>
              <a:tr h="178002">
                <a:tc>
                  <a:txBody>
                    <a:bodyPr/>
                    <a:lstStyle/>
                    <a:p>
                      <a:r>
                        <a:rPr lang="es-CO" sz="9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Número de póliza </a:t>
                      </a:r>
                      <a:endParaRPr lang="es-CO"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0316068"/>
                  </a:ext>
                </a:extLst>
              </a:tr>
              <a:tr h="178002">
                <a:tc>
                  <a:txBody>
                    <a:bodyPr/>
                    <a:lstStyle/>
                    <a:p>
                      <a:pPr lvl="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Entidad Aseguradora </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6480782"/>
                  </a:ext>
                </a:extLst>
              </a:tr>
              <a:tr h="178002">
                <a:tc>
                  <a:txBody>
                    <a:bodyPr/>
                    <a:lstStyle/>
                    <a:p>
                      <a:pPr lvl="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Vigencia de la póliza: (Desde: inicio Vigencia)</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86024"/>
                  </a:ext>
                </a:extLst>
              </a:tr>
              <a:tr h="178002">
                <a:tc>
                  <a:txBody>
                    <a:bodyPr/>
                    <a:lstStyle/>
                    <a:p>
                      <a:pPr lvl="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Vigencia de la póliza: (Hasta: Final Vigencia)</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7806681"/>
                  </a:ext>
                </a:extLst>
              </a:tr>
              <a:tr h="178002">
                <a:tc>
                  <a:txBody>
                    <a:bodyPr/>
                    <a:lstStyle/>
                    <a:p>
                      <a:r>
                        <a:rPr lang="es-CO" sz="9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AMPAROS BÁSICOS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3297112"/>
                  </a:ext>
                </a:extLst>
              </a:tr>
              <a:tr h="178002">
                <a:tc>
                  <a:txBody>
                    <a:bodyPr/>
                    <a:lstStyle/>
                    <a:p>
                      <a:pPr lvl="0"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Muerte Accidental</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1523123"/>
                  </a:ext>
                </a:extLst>
              </a:tr>
              <a:tr h="178002">
                <a:tc>
                  <a:txBody>
                    <a:bodyPr/>
                    <a:lstStyle/>
                    <a:p>
                      <a:pPr lvl="0"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Incapacidad Temporal</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2218047"/>
                  </a:ext>
                </a:extLst>
              </a:tr>
              <a:tr h="178002">
                <a:tc>
                  <a:txBody>
                    <a:bodyPr/>
                    <a:lstStyle/>
                    <a:p>
                      <a:pPr lvl="0"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Incapacidad Permanente</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6353828"/>
                  </a:ext>
                </a:extLst>
              </a:tr>
              <a:tr h="178002">
                <a:tc>
                  <a:txBody>
                    <a:bodyPr/>
                    <a:lstStyle/>
                    <a:p>
                      <a:pPr lvl="0"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Gastos Médicos Hospitalarios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8824020"/>
                  </a:ext>
                </a:extLst>
              </a:tr>
              <a:tr h="178002">
                <a:tc>
                  <a:txBody>
                    <a:bodyPr/>
                    <a:lstStyle/>
                    <a:p>
                      <a:r>
                        <a:rPr lang="es-CO" sz="9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AMPAROS ADICIONALES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1430253"/>
                  </a:ext>
                </a:extLst>
              </a:tr>
              <a:tr h="178002">
                <a:tc>
                  <a:txBody>
                    <a:bodyPr/>
                    <a:lstStyle/>
                    <a:p>
                      <a:pPr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Amparo patrimonial</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2194114"/>
                  </a:ext>
                </a:extLst>
              </a:tr>
              <a:tr h="178002">
                <a:tc>
                  <a:txBody>
                    <a:bodyPr/>
                    <a:lstStyle/>
                    <a:p>
                      <a:pPr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Asistencia Jurídica en proceso penal y civil</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0264901"/>
                  </a:ext>
                </a:extLst>
              </a:tr>
              <a:tr h="178002">
                <a:tc>
                  <a:txBody>
                    <a:bodyPr/>
                    <a:lstStyle/>
                    <a:p>
                      <a:pPr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Perjuicios patrimoniales y extrapatrimoniales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9883906"/>
                  </a:ext>
                </a:extLst>
              </a:tr>
              <a:tr h="178002">
                <a:tc>
                  <a:txBody>
                    <a:bodyPr/>
                    <a:lstStyle/>
                    <a:p>
                      <a:pPr indent="254000"/>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Otros amparos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2176681"/>
                  </a:ext>
                </a:extLst>
              </a:tr>
              <a:tr h="178002">
                <a:tc>
                  <a:txBody>
                    <a:bodyPr/>
                    <a:lstStyle/>
                    <a:p>
                      <a:r>
                        <a:rPr lang="es-CO" sz="9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INFORMACION SOBRE VEHÍCULOS </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1027930"/>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Información de placas </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6494157"/>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Información sobre el clausulado y caratula </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0595954"/>
                  </a:ext>
                </a:extLst>
              </a:tr>
              <a:tr h="178002">
                <a:tc>
                  <a:txBody>
                    <a:bodyPr/>
                    <a:lstStyle/>
                    <a:p>
                      <a:r>
                        <a:rPr lang="es-CO" sz="9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INFORMACIÓN SOBRE EL FONDO DE RESPONSABILIDAD</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1830508"/>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Fecha Constitución Fondo</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8770173"/>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Numero de Resolución Superintendencia Financiera o entidad competente</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2461275"/>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Fecha Resolución de Resolución Superintendencia Financiera o entidad competente</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2454480"/>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Valor Reservas Técnicas del Fondo para cubrir las responsabilidades (SMMLV)</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5425877"/>
                  </a:ext>
                </a:extLst>
              </a:tr>
              <a:tr h="33652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Fecha de corte reservas técnicas del fondo para cubrir las responsabilidades/fecha de  corte reservas</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5818144"/>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Otra información complementaria del Fondo</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3644216"/>
                  </a:ext>
                </a:extLst>
              </a:tr>
              <a:tr h="178002">
                <a:tc>
                  <a:txBody>
                    <a:bodyPr/>
                    <a:lstStyle/>
                    <a:p>
                      <a:r>
                        <a:rPr lang="es-CO" sz="9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Información sobre cubrimientos, primera y segunda capa</a:t>
                      </a:r>
                      <a:endParaRPr lang="es-C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333" marR="39333" marT="8428" marB="842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2300857"/>
                  </a:ext>
                </a:extLst>
              </a:tr>
            </a:tbl>
          </a:graphicData>
        </a:graphic>
      </p:graphicFrame>
      <p:sp>
        <p:nvSpPr>
          <p:cNvPr id="14" name="CuadroTexto 13">
            <a:extLst>
              <a:ext uri="{FF2B5EF4-FFF2-40B4-BE49-F238E27FC236}">
                <a16:creationId xmlns:a16="http://schemas.microsoft.com/office/drawing/2014/main" id="{F2597056-7734-E43C-E513-7214ED044E82}"/>
              </a:ext>
            </a:extLst>
          </p:cNvPr>
          <p:cNvSpPr txBox="1"/>
          <p:nvPr/>
        </p:nvSpPr>
        <p:spPr>
          <a:xfrm>
            <a:off x="209762" y="1238122"/>
            <a:ext cx="6003112" cy="1384995"/>
          </a:xfrm>
          <a:prstGeom prst="rect">
            <a:avLst/>
          </a:prstGeom>
          <a:solidFill>
            <a:schemeClr val="tx2"/>
          </a:solidFill>
        </p:spPr>
        <p:txBody>
          <a:bodyPr wrap="square">
            <a:spAutoFit/>
          </a:bodyPr>
          <a:lstStyle/>
          <a:p>
            <a:pPr algn="ctr"/>
            <a:r>
              <a:rPr lang="es-CO" sz="1200" b="1" kern="100" dirty="0">
                <a:solidFill>
                  <a:schemeClr val="bg1"/>
                </a:solidFill>
                <a:effectLst/>
                <a:latin typeface="Verdana" panose="020B0604030504040204" pitchFamily="34" charset="0"/>
                <a:ea typeface="Yu Mincho" panose="02020400000000000000" pitchFamily="18" charset="-128"/>
                <a:cs typeface="Calibri" panose="020F0502020204030204" pitchFamily="34" charset="0"/>
              </a:rPr>
              <a:t>Proyecto de Resolución:</a:t>
            </a:r>
          </a:p>
          <a:p>
            <a:endParaRPr lang="es-CO" sz="1200" b="1"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a:p>
            <a:pPr algn="just"/>
            <a:r>
              <a:rPr lang="es-CO"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rPr>
              <a:t>“Lineamientos para el reporte de la póliza de responsabilidad civil contractual y extracontractual que deben tomar las empresas para el aseguramiento de la actividad transportadora para la prestación del servicio público de transporte en las modalidades Especial, Mixto y de Pasajeros por carretera ”</a:t>
            </a:r>
            <a:endParaRPr lang="es-ES_tradnl"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p:txBody>
      </p:sp>
      <p:sp>
        <p:nvSpPr>
          <p:cNvPr id="18" name="CuadroTexto 17">
            <a:extLst>
              <a:ext uri="{FF2B5EF4-FFF2-40B4-BE49-F238E27FC236}">
                <a16:creationId xmlns:a16="http://schemas.microsoft.com/office/drawing/2014/main" id="{D2A5C816-0F79-7FC2-E0A3-05E8F72F571F}"/>
              </a:ext>
            </a:extLst>
          </p:cNvPr>
          <p:cNvSpPr txBox="1"/>
          <p:nvPr/>
        </p:nvSpPr>
        <p:spPr>
          <a:xfrm>
            <a:off x="209762" y="2679316"/>
            <a:ext cx="5990114" cy="3647152"/>
          </a:xfrm>
          <a:prstGeom prst="rect">
            <a:avLst/>
          </a:prstGeom>
          <a:ln>
            <a:solidFill>
              <a:schemeClr val="tx2"/>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228600" indent="-228600">
              <a:buFont typeface="+mj-lt"/>
              <a:buAutoNum type="arabicPeriod"/>
            </a:pPr>
            <a:r>
              <a:rPr lang="es-CO" sz="1100" b="1" kern="100" dirty="0">
                <a:latin typeface="Verdana" panose="020B0604030504040204" pitchFamily="34" charset="0"/>
                <a:ea typeface="Yu Mincho" panose="02020400000000000000" pitchFamily="18" charset="-128"/>
                <a:cs typeface="Calibri" panose="020F0502020204030204" pitchFamily="34" charset="0"/>
              </a:rPr>
              <a:t>Quienes deben reportar y mantener la información actualizada:</a:t>
            </a: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100" kern="100" dirty="0">
                <a:latin typeface="Verdana" panose="020B0604030504040204" pitchFamily="34" charset="0"/>
                <a:ea typeface="Yu Mincho" panose="02020400000000000000" pitchFamily="18" charset="-128"/>
                <a:cs typeface="Calibri" panose="020F0502020204030204" pitchFamily="34" charset="0"/>
              </a:rPr>
              <a:t>Empresas de transporte:</a:t>
            </a:r>
          </a:p>
          <a:p>
            <a:pPr marL="628650" lvl="1" indent="-171450">
              <a:buFont typeface="Wingdings" pitchFamily="2" charset="2"/>
              <a:buChar char="Ø"/>
            </a:pPr>
            <a:r>
              <a:rPr lang="es-CO" sz="1100" kern="100" dirty="0">
                <a:latin typeface="Verdana" panose="020B0604030504040204" pitchFamily="34" charset="0"/>
                <a:ea typeface="Yu Mincho" panose="02020400000000000000" pitchFamily="18" charset="-128"/>
                <a:cs typeface="Calibri" panose="020F0502020204030204" pitchFamily="34" charset="0"/>
              </a:rPr>
              <a:t>Especial</a:t>
            </a:r>
          </a:p>
          <a:p>
            <a:pPr marL="628650" lvl="1" indent="-171450">
              <a:buFont typeface="Wingdings" pitchFamily="2" charset="2"/>
              <a:buChar char="Ø"/>
            </a:pPr>
            <a:r>
              <a:rPr lang="es-CO" sz="1100" kern="100" dirty="0">
                <a:latin typeface="Verdana" panose="020B0604030504040204" pitchFamily="34" charset="0"/>
                <a:ea typeface="Yu Mincho" panose="02020400000000000000" pitchFamily="18" charset="-128"/>
                <a:cs typeface="Calibri" panose="020F0502020204030204" pitchFamily="34" charset="0"/>
              </a:rPr>
              <a:t>Mixto</a:t>
            </a:r>
          </a:p>
          <a:p>
            <a:pPr marL="628650" lvl="1" indent="-171450">
              <a:buFont typeface="Wingdings" pitchFamily="2" charset="2"/>
              <a:buChar char="Ø"/>
            </a:pPr>
            <a:r>
              <a:rPr lang="es-CO" sz="1100" kern="100" dirty="0">
                <a:latin typeface="Verdana" panose="020B0604030504040204" pitchFamily="34" charset="0"/>
                <a:ea typeface="Yu Mincho" panose="02020400000000000000" pitchFamily="18" charset="-128"/>
                <a:cs typeface="Calibri" panose="020F0502020204030204" pitchFamily="34" charset="0"/>
              </a:rPr>
              <a:t>Pasajeros por carretera </a:t>
            </a:r>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r>
              <a:rPr lang="es-CO" sz="1100" b="1" kern="100" dirty="0">
                <a:latin typeface="Verdana" panose="020B0604030504040204" pitchFamily="34" charset="0"/>
                <a:ea typeface="Yu Mincho" panose="02020400000000000000" pitchFamily="18" charset="-128"/>
                <a:cs typeface="Calibri" panose="020F0502020204030204" pitchFamily="34" charset="0"/>
              </a:rPr>
              <a:t>2. Cuando deben reportar:</a:t>
            </a: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lgn="just">
              <a:buFont typeface="Wingdings" pitchFamily="2" charset="2"/>
              <a:buChar char="q"/>
            </a:pPr>
            <a:r>
              <a:rPr lang="es-CO" sz="1100" kern="100" dirty="0">
                <a:latin typeface="Verdana" panose="020B0604030504040204" pitchFamily="34" charset="0"/>
                <a:ea typeface="Yu Mincho" panose="02020400000000000000" pitchFamily="18" charset="-128"/>
                <a:cs typeface="Calibri" panose="020F0502020204030204" pitchFamily="34" charset="0"/>
              </a:rPr>
              <a:t>Primer registro: Desde el 29 de abril hasta el  17 de mayo del 2024</a:t>
            </a:r>
          </a:p>
          <a:p>
            <a:pPr marL="171450" indent="-171450">
              <a:buFont typeface="Wingdings" pitchFamily="2" charset="2"/>
              <a:buChar char="q"/>
            </a:pPr>
            <a:r>
              <a:rPr lang="es-CO" sz="1100" kern="100" dirty="0">
                <a:latin typeface="Verdana" panose="020B0604030504040204" pitchFamily="34" charset="0"/>
                <a:ea typeface="Yu Mincho" panose="02020400000000000000" pitchFamily="18" charset="-128"/>
                <a:cs typeface="Calibri" panose="020F0502020204030204" pitchFamily="34" charset="0"/>
              </a:rPr>
              <a:t>Actualización permanente: Cada vez que la empresa tome una nueva póliza deberá reportar.</a:t>
            </a:r>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r>
              <a:rPr lang="es-CO" sz="1100" b="1" kern="100" dirty="0">
                <a:latin typeface="Verdana" panose="020B0604030504040204" pitchFamily="34" charset="0"/>
                <a:ea typeface="Yu Mincho" panose="02020400000000000000" pitchFamily="18" charset="-128"/>
                <a:cs typeface="Calibri" panose="020F0502020204030204" pitchFamily="34" charset="0"/>
              </a:rPr>
              <a:t>3. Donde deben reportar:</a:t>
            </a: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r>
              <a:rPr lang="es-CO" sz="1100" kern="100" dirty="0">
                <a:latin typeface="Verdana" panose="020B0604030504040204" pitchFamily="34" charset="0"/>
                <a:ea typeface="Yu Mincho" panose="02020400000000000000" pitchFamily="18" charset="-128"/>
                <a:cs typeface="Calibri" panose="020F0502020204030204" pitchFamily="34" charset="0"/>
              </a:rPr>
              <a:t>Sistema de Información de Seguimiento e Implementación y control de pólizas de seguro de responsabilidad civil contractual y extracontractual (SISI/POLIZA)</a:t>
            </a:r>
          </a:p>
          <a:p>
            <a:endParaRPr lang="es-CO" sz="1100" kern="100" dirty="0">
              <a:latin typeface="Verdana" panose="020B0604030504040204" pitchFamily="34" charset="0"/>
              <a:ea typeface="Yu Mincho" panose="02020400000000000000" pitchFamily="18" charset="-128"/>
              <a:cs typeface="Calibri" panose="020F0502020204030204" pitchFamily="34" charset="0"/>
            </a:endParaRPr>
          </a:p>
          <a:p>
            <a:r>
              <a:rPr lang="es-CO" sz="1100" b="1" kern="100" dirty="0">
                <a:latin typeface="Verdana" panose="020B0604030504040204" pitchFamily="34" charset="0"/>
                <a:ea typeface="Yu Mincho" panose="02020400000000000000" pitchFamily="18" charset="-128"/>
                <a:cs typeface="Calibri" panose="020F0502020204030204" pitchFamily="34" charset="0"/>
              </a:rPr>
              <a:t>4. Donde puedo consultar la documentación  del reporte de información :</a:t>
            </a:r>
          </a:p>
          <a:p>
            <a:endParaRPr lang="es-CO" sz="1100" b="1" kern="100" dirty="0">
              <a:latin typeface="Verdana" panose="020B0604030504040204" pitchFamily="34" charset="0"/>
              <a:ea typeface="Yu Mincho" panose="02020400000000000000" pitchFamily="18" charset="-128"/>
              <a:cs typeface="Calibri" panose="020F0502020204030204" pitchFamily="34" charset="0"/>
            </a:endParaRPr>
          </a:p>
          <a:p>
            <a:r>
              <a:rPr lang="es-CO" sz="1100" kern="100" dirty="0">
                <a:latin typeface="Verdana" panose="020B0604030504040204" pitchFamily="34" charset="0"/>
                <a:ea typeface="Yu Mincho" panose="02020400000000000000" pitchFamily="18" charset="-128"/>
                <a:cs typeface="Calibri" panose="020F0502020204030204" pitchFamily="34" charset="0"/>
                <a:hlinkClick r:id="rId5">
                  <a:extLst>
                    <a:ext uri="{A12FA001-AC4F-418D-AE19-62706E023703}">
                      <ahyp:hlinkClr xmlns:ahyp="http://schemas.microsoft.com/office/drawing/2018/hyperlinkcolor" val="tx"/>
                    </a:ext>
                  </a:extLst>
                </a:hlinkClick>
              </a:rPr>
              <a:t>https://www.supertransporte.gov.co/index.php/formulario-sisi-poliza</a:t>
            </a:r>
            <a:r>
              <a:rPr lang="es-CO" sz="1100" kern="100" dirty="0">
                <a:latin typeface="Verdana" panose="020B0604030504040204" pitchFamily="34" charset="0"/>
                <a:ea typeface="Yu Mincho" panose="02020400000000000000" pitchFamily="18" charset="-128"/>
                <a:cs typeface="Calibri" panose="020F0502020204030204" pitchFamily="34" charset="0"/>
              </a:rPr>
              <a:t> )</a:t>
            </a:r>
          </a:p>
        </p:txBody>
      </p:sp>
      <p:sp>
        <p:nvSpPr>
          <p:cNvPr id="29" name="CuadroTexto 28">
            <a:extLst>
              <a:ext uri="{FF2B5EF4-FFF2-40B4-BE49-F238E27FC236}">
                <a16:creationId xmlns:a16="http://schemas.microsoft.com/office/drawing/2014/main" id="{3960AB5B-1330-1710-4014-82628A3800B2}"/>
              </a:ext>
            </a:extLst>
          </p:cNvPr>
          <p:cNvSpPr txBox="1"/>
          <p:nvPr/>
        </p:nvSpPr>
        <p:spPr>
          <a:xfrm>
            <a:off x="2119862" y="154070"/>
            <a:ext cx="6838467" cy="738664"/>
          </a:xfrm>
          <a:prstGeom prst="rect">
            <a:avLst/>
          </a:prstGeom>
          <a:noFill/>
        </p:spPr>
        <p:txBody>
          <a:bodyPr wrap="square">
            <a:spAutoFit/>
          </a:bodyPr>
          <a:lstStyle/>
          <a:p>
            <a:pPr algn="ctr"/>
            <a:r>
              <a:rPr lang="es-CO" sz="1400" b="1" kern="100" dirty="0">
                <a:latin typeface="Verdana" panose="020B0604030504040204" pitchFamily="34" charset="0"/>
                <a:ea typeface="Yu Mincho" panose="02020400000000000000" pitchFamily="18" charset="-128"/>
                <a:cs typeface="Calibri" panose="020F0502020204030204" pitchFamily="34" charset="0"/>
              </a:rPr>
              <a:t>Sistema de Información de Seguimiento e Implementación y control de pólizas de seguro de responsabilidad civil contractual y extracontractual (SISI/POLIZA)</a:t>
            </a:r>
          </a:p>
        </p:txBody>
      </p:sp>
    </p:spTree>
    <p:extLst>
      <p:ext uri="{BB962C8B-B14F-4D97-AF65-F5344CB8AC3E}">
        <p14:creationId xmlns:p14="http://schemas.microsoft.com/office/powerpoint/2010/main" val="3619845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DE2EB4-D4F6-2764-8EA2-FEDBCB067E0A}"/>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sp>
        <p:nvSpPr>
          <p:cNvPr id="6" name="Elipse 5">
            <a:extLst>
              <a:ext uri="{FF2B5EF4-FFF2-40B4-BE49-F238E27FC236}">
                <a16:creationId xmlns:a16="http://schemas.microsoft.com/office/drawing/2014/main" id="{F0741AD1-2003-F214-6352-919F507BB09B}"/>
              </a:ext>
            </a:extLst>
          </p:cNvPr>
          <p:cNvSpPr/>
          <p:nvPr/>
        </p:nvSpPr>
        <p:spPr>
          <a:xfrm>
            <a:off x="587596" y="730132"/>
            <a:ext cx="1544500" cy="1544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a16="http://schemas.microsoft.com/office/drawing/2014/main" id="{7B2E6BDA-6B77-EC12-2579-412A0FD846BD}"/>
              </a:ext>
            </a:extLst>
          </p:cNvPr>
          <p:cNvPicPr>
            <a:picLocks noChangeAspect="1"/>
          </p:cNvPicPr>
          <p:nvPr/>
        </p:nvPicPr>
        <p:blipFill>
          <a:blip r:embed="rId3"/>
          <a:stretch>
            <a:fillRect/>
          </a:stretch>
        </p:blipFill>
        <p:spPr>
          <a:xfrm>
            <a:off x="521046" y="803765"/>
            <a:ext cx="1677600" cy="1194451"/>
          </a:xfrm>
          <a:prstGeom prst="rect">
            <a:avLst/>
          </a:prstGeom>
        </p:spPr>
      </p:pic>
      <p:sp>
        <p:nvSpPr>
          <p:cNvPr id="8" name="CuadroTexto 7">
            <a:extLst>
              <a:ext uri="{FF2B5EF4-FFF2-40B4-BE49-F238E27FC236}">
                <a16:creationId xmlns:a16="http://schemas.microsoft.com/office/drawing/2014/main" id="{7447D507-5BE5-134E-02EA-5DFB95C0EBA4}"/>
              </a:ext>
            </a:extLst>
          </p:cNvPr>
          <p:cNvSpPr txBox="1"/>
          <p:nvPr/>
        </p:nvSpPr>
        <p:spPr>
          <a:xfrm>
            <a:off x="1430184" y="2513072"/>
            <a:ext cx="6904653" cy="1446550"/>
          </a:xfrm>
          <a:prstGeom prst="rect">
            <a:avLst/>
          </a:prstGeom>
          <a:noFill/>
        </p:spPr>
        <p:txBody>
          <a:bodyPr wrap="square" rtlCol="0">
            <a:spAutoFit/>
          </a:bodyPr>
          <a:lstStyle/>
          <a:p>
            <a:pPr algn="ctr"/>
            <a:r>
              <a:rPr lang="es-CO" sz="4400" b="1" dirty="0">
                <a:solidFill>
                  <a:schemeClr val="bg1"/>
                </a:solidFill>
                <a:latin typeface="Nunito" pitchFamily="2" charset="0"/>
              </a:rPr>
              <a:t>Resultado validación PECCIT - 2023 </a:t>
            </a:r>
          </a:p>
        </p:txBody>
      </p:sp>
      <p:cxnSp>
        <p:nvCxnSpPr>
          <p:cNvPr id="9" name="Conector recto 8">
            <a:extLst>
              <a:ext uri="{FF2B5EF4-FFF2-40B4-BE49-F238E27FC236}">
                <a16:creationId xmlns:a16="http://schemas.microsoft.com/office/drawing/2014/main" id="{94AB79D8-77AF-CFA1-FD39-835870CF19C6}"/>
              </a:ext>
            </a:extLst>
          </p:cNvPr>
          <p:cNvCxnSpPr>
            <a:cxnSpLocks/>
          </p:cNvCxnSpPr>
          <p:nvPr/>
        </p:nvCxnSpPr>
        <p:spPr>
          <a:xfrm>
            <a:off x="1005282" y="4289676"/>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459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562929"/>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3"/>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4"/>
            <a:stretch>
              <a:fillRect/>
            </a:stretch>
          </a:blipFill>
        </p:spPr>
        <p:txBody>
          <a:bodyPr/>
          <a:lstStyle/>
          <a:p>
            <a:endParaRPr lang="es-ES_tradnl" sz="1200"/>
          </a:p>
        </p:txBody>
      </p:sp>
      <p:sp>
        <p:nvSpPr>
          <p:cNvPr id="17" name="TextBox 17"/>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20" name="TextBox 20"/>
          <p:cNvSpPr txBox="1"/>
          <p:nvPr/>
        </p:nvSpPr>
        <p:spPr>
          <a:xfrm>
            <a:off x="1942572" y="1354399"/>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1</a:t>
            </a:r>
          </a:p>
        </p:txBody>
      </p:sp>
      <p:sp>
        <p:nvSpPr>
          <p:cNvPr id="21" name="TextBox 21"/>
          <p:cNvSpPr txBox="1"/>
          <p:nvPr/>
        </p:nvSpPr>
        <p:spPr>
          <a:xfrm>
            <a:off x="2900847" y="2418221"/>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2</a:t>
            </a:r>
          </a:p>
        </p:txBody>
      </p:sp>
      <p:sp>
        <p:nvSpPr>
          <p:cNvPr id="22" name="TextBox 22"/>
          <p:cNvSpPr txBox="1"/>
          <p:nvPr/>
        </p:nvSpPr>
        <p:spPr>
          <a:xfrm>
            <a:off x="508509" y="2202693"/>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5</a:t>
            </a:r>
          </a:p>
        </p:txBody>
      </p:sp>
      <p:sp>
        <p:nvSpPr>
          <p:cNvPr id="14" name="CuadroTexto 13">
            <a:extLst>
              <a:ext uri="{FF2B5EF4-FFF2-40B4-BE49-F238E27FC236}">
                <a16:creationId xmlns:a16="http://schemas.microsoft.com/office/drawing/2014/main" id="{F2597056-7734-E43C-E513-7214ED044E82}"/>
              </a:ext>
            </a:extLst>
          </p:cNvPr>
          <p:cNvSpPr txBox="1"/>
          <p:nvPr/>
        </p:nvSpPr>
        <p:spPr>
          <a:xfrm>
            <a:off x="105886" y="1990419"/>
            <a:ext cx="4570617" cy="1938992"/>
          </a:xfrm>
          <a:prstGeom prst="rect">
            <a:avLst/>
          </a:prstGeom>
          <a:solidFill>
            <a:schemeClr val="tx2"/>
          </a:solidFill>
        </p:spPr>
        <p:txBody>
          <a:bodyPr wrap="square">
            <a:spAutoFit/>
          </a:bodyPr>
          <a:lstStyle/>
          <a:p>
            <a:pPr algn="ctr"/>
            <a:r>
              <a:rPr lang="es-CO" sz="1200" b="1" kern="100" dirty="0">
                <a:solidFill>
                  <a:schemeClr val="bg1"/>
                </a:solidFill>
                <a:effectLst/>
                <a:latin typeface="Verdana" panose="020B0604030504040204" pitchFamily="34" charset="0"/>
                <a:ea typeface="Yu Mincho" panose="02020400000000000000" pitchFamily="18" charset="-128"/>
                <a:cs typeface="Calibri" panose="020F0502020204030204" pitchFamily="34" charset="0"/>
              </a:rPr>
              <a:t>Resolución</a:t>
            </a:r>
            <a:r>
              <a:rPr lang="es-CO" sz="1200" b="1" kern="100" dirty="0">
                <a:solidFill>
                  <a:schemeClr val="bg1"/>
                </a:solidFill>
                <a:latin typeface="Verdana" panose="020B0604030504040204" pitchFamily="34" charset="0"/>
                <a:ea typeface="Yu Mincho" panose="02020400000000000000" pitchFamily="18" charset="-128"/>
                <a:cs typeface="Calibri" panose="020F0502020204030204" pitchFamily="34" charset="0"/>
              </a:rPr>
              <a:t> -  10110- 2023</a:t>
            </a:r>
            <a:endParaRPr lang="es-CO" sz="1200" b="1" kern="100" dirty="0">
              <a:solidFill>
                <a:schemeClr val="bg1"/>
              </a:solidFill>
              <a:effectLst/>
              <a:latin typeface="Verdana" panose="020B0604030504040204" pitchFamily="34" charset="0"/>
              <a:ea typeface="Yu Mincho" panose="02020400000000000000" pitchFamily="18" charset="-128"/>
              <a:cs typeface="Calibri" panose="020F0502020204030204" pitchFamily="34" charset="0"/>
            </a:endParaRPr>
          </a:p>
          <a:p>
            <a:endParaRPr lang="es-CO" sz="1200" b="1"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a:p>
            <a:pPr algn="just"/>
            <a:r>
              <a:rPr lang="es-CO"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rPr>
              <a:t>Sistema de Información de Seguimiento e Implementación del Plan Estratégico de Control Contra la Ilegalidad en el Transporte (SISI/PECCIT). Por medio de esta herramienta, los sujetos obligados legalmente deberán registrar, cargar los soportes/evidencias, mantener actualizada la información y documentación necesaria para la verificación y seguimiento por parte de la Superintendencia de Transporte de los PECCIT.</a:t>
            </a:r>
            <a:endParaRPr lang="es-ES_tradnl"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p:txBody>
      </p:sp>
      <p:sp>
        <p:nvSpPr>
          <p:cNvPr id="18" name="CuadroTexto 17">
            <a:extLst>
              <a:ext uri="{FF2B5EF4-FFF2-40B4-BE49-F238E27FC236}">
                <a16:creationId xmlns:a16="http://schemas.microsoft.com/office/drawing/2014/main" id="{D2A5C816-0F79-7FC2-E0A3-05E8F72F571F}"/>
              </a:ext>
            </a:extLst>
          </p:cNvPr>
          <p:cNvSpPr txBox="1"/>
          <p:nvPr/>
        </p:nvSpPr>
        <p:spPr>
          <a:xfrm>
            <a:off x="4914824" y="1430765"/>
            <a:ext cx="7031181" cy="4832092"/>
          </a:xfrm>
          <a:prstGeom prst="rect">
            <a:avLst/>
          </a:prstGeom>
          <a:ln>
            <a:solidFill>
              <a:schemeClr val="tx2"/>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228600" indent="-228600">
              <a:buFont typeface="+mj-lt"/>
              <a:buAutoNum type="arabicPeriod"/>
            </a:pPr>
            <a:r>
              <a:rPr lang="es-CO" sz="1400" b="1" kern="100" dirty="0">
                <a:latin typeface="Verdana" panose="020B0604030504040204" pitchFamily="34" charset="0"/>
                <a:ea typeface="Yu Mincho" panose="02020400000000000000" pitchFamily="18" charset="-128"/>
                <a:cs typeface="Calibri" panose="020F0502020204030204" pitchFamily="34" charset="0"/>
              </a:rPr>
              <a:t>Quienes deben reportar y mantener la información actualizada:</a:t>
            </a:r>
          </a:p>
          <a:p>
            <a:endParaRPr lang="es-CO" sz="1400" b="1"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400" kern="100" dirty="0">
                <a:latin typeface="Verdana" panose="020B0604030504040204" pitchFamily="34" charset="0"/>
                <a:ea typeface="Yu Mincho" panose="02020400000000000000" pitchFamily="18" charset="-128"/>
                <a:cs typeface="Calibri" panose="020F0502020204030204" pitchFamily="34" charset="0"/>
              </a:rPr>
              <a:t>Autoridades de Transporte y Organismos de Tránsito y Transporte que tienen como función organizar, dirigir y controlar el tránsito y el transporte en cada jurisdicción.</a:t>
            </a:r>
          </a:p>
          <a:p>
            <a:endParaRPr lang="es-CO" sz="1400" b="1" kern="100" dirty="0">
              <a:latin typeface="Verdana" panose="020B0604030504040204" pitchFamily="34" charset="0"/>
              <a:ea typeface="Yu Mincho" panose="02020400000000000000" pitchFamily="18" charset="-128"/>
              <a:cs typeface="Calibri" panose="020F0502020204030204" pitchFamily="34" charset="0"/>
            </a:endParaRPr>
          </a:p>
          <a:p>
            <a:r>
              <a:rPr lang="es-CO" sz="1400" b="1" kern="100" dirty="0">
                <a:latin typeface="Verdana" panose="020B0604030504040204" pitchFamily="34" charset="0"/>
                <a:ea typeface="Yu Mincho" panose="02020400000000000000" pitchFamily="18" charset="-128"/>
                <a:cs typeface="Calibri" panose="020F0502020204030204" pitchFamily="34" charset="0"/>
              </a:rPr>
              <a:t>2. Cuando deben reportar:</a:t>
            </a:r>
          </a:p>
          <a:p>
            <a:endParaRPr lang="es-CO" sz="1400" b="1"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lgn="just">
              <a:buFont typeface="Wingdings" pitchFamily="2" charset="2"/>
              <a:buChar char="q"/>
            </a:pPr>
            <a:r>
              <a:rPr lang="es-CO" sz="1400" b="1" dirty="0"/>
              <a:t>Grupo A. Organismos de Tránsito</a:t>
            </a:r>
          </a:p>
          <a:p>
            <a:pPr marL="628650" lvl="1" indent="-171450" algn="just">
              <a:buFont typeface="Wingdings" pitchFamily="2" charset="2"/>
              <a:buChar char="Ø"/>
            </a:pPr>
            <a:r>
              <a:rPr lang="es-CO" sz="1400" dirty="0"/>
              <a:t>Noviembre 2023 – Planeación  2023</a:t>
            </a:r>
          </a:p>
          <a:p>
            <a:pPr marL="628650" lvl="1" indent="-171450" algn="just">
              <a:buFont typeface="Wingdings" pitchFamily="2" charset="2"/>
              <a:buChar char="Ø"/>
            </a:pPr>
            <a:r>
              <a:rPr lang="es-CO" sz="1400" dirty="0"/>
              <a:t>Noviembre  y Diciembre 2023 – Ejecución</a:t>
            </a:r>
          </a:p>
          <a:p>
            <a:pPr marL="628650" lvl="1" indent="-171450" algn="just">
              <a:buFont typeface="Wingdings" pitchFamily="2" charset="2"/>
              <a:buChar char="Ø"/>
            </a:pPr>
            <a:r>
              <a:rPr lang="es-CO" sz="1400" dirty="0"/>
              <a:t>Enero  2024 – Planeación  2024</a:t>
            </a:r>
          </a:p>
          <a:p>
            <a:pPr marL="628650" lvl="1" indent="-171450" algn="just">
              <a:buFont typeface="Wingdings" pitchFamily="2" charset="2"/>
              <a:buChar char="Ø"/>
            </a:pPr>
            <a:r>
              <a:rPr lang="es-CO" sz="1400" dirty="0"/>
              <a:t>Enero a  Diciembre 2024– Ejecución</a:t>
            </a:r>
          </a:p>
          <a:p>
            <a:pPr marL="628650" lvl="1" indent="-171450" algn="just">
              <a:buFont typeface="Wingdings" pitchFamily="2" charset="2"/>
              <a:buChar char="Ø"/>
            </a:pPr>
            <a:endParaRPr lang="es-CO" sz="1400" dirty="0"/>
          </a:p>
          <a:p>
            <a:pPr marL="171450" indent="-171450" algn="just">
              <a:buFont typeface="Wingdings" pitchFamily="2" charset="2"/>
              <a:buChar char="q"/>
            </a:pPr>
            <a:r>
              <a:rPr lang="es-CO" sz="1400" b="1" dirty="0"/>
              <a:t>Grupo B. Distritos, municipios Categoría uno, dos y tres, cuatro, cinco y seis</a:t>
            </a:r>
          </a:p>
          <a:p>
            <a:pPr marL="628650" lvl="1" indent="-171450" algn="just">
              <a:buFont typeface="Wingdings" pitchFamily="2" charset="2"/>
              <a:buChar char="Ø"/>
            </a:pPr>
            <a:r>
              <a:rPr lang="es-CO" sz="1400" dirty="0"/>
              <a:t>Marzo  2024 – Planeación  2024</a:t>
            </a:r>
          </a:p>
          <a:p>
            <a:pPr marL="628650" lvl="1" indent="-171450" algn="just">
              <a:buFont typeface="Wingdings" pitchFamily="2" charset="2"/>
              <a:buChar char="Ø"/>
            </a:pPr>
            <a:r>
              <a:rPr lang="es-CO" sz="1400" dirty="0"/>
              <a:t>Marzo a  Diciembre 2024– Ejecución</a:t>
            </a:r>
            <a:endParaRPr lang="es-CO" sz="1400" b="1" kern="100" dirty="0">
              <a:latin typeface="Verdana" panose="020B0604030504040204" pitchFamily="34" charset="0"/>
              <a:ea typeface="Yu Mincho" panose="02020400000000000000" pitchFamily="18" charset="-128"/>
              <a:cs typeface="Calibri" panose="020F0502020204030204" pitchFamily="34" charset="0"/>
            </a:endParaRPr>
          </a:p>
          <a:p>
            <a:endParaRPr lang="es-CO" sz="1400" kern="100" dirty="0">
              <a:latin typeface="Verdana" panose="020B0604030504040204" pitchFamily="34" charset="0"/>
              <a:ea typeface="Yu Mincho" panose="02020400000000000000" pitchFamily="18" charset="-128"/>
              <a:cs typeface="Calibri" panose="020F0502020204030204" pitchFamily="34" charset="0"/>
            </a:endParaRPr>
          </a:p>
          <a:p>
            <a:r>
              <a:rPr lang="es-CO" sz="1400" b="1" kern="100" dirty="0">
                <a:latin typeface="Verdana" panose="020B0604030504040204" pitchFamily="34" charset="0"/>
                <a:ea typeface="Yu Mincho" panose="02020400000000000000" pitchFamily="18" charset="-128"/>
                <a:cs typeface="Calibri" panose="020F0502020204030204" pitchFamily="34" charset="0"/>
              </a:rPr>
              <a:t>3. Donde puedo consultar la documentación  del reporte de información :</a:t>
            </a:r>
          </a:p>
          <a:p>
            <a:endParaRPr lang="es-CO" sz="1400" b="1" kern="100" dirty="0">
              <a:latin typeface="Verdana" panose="020B0604030504040204" pitchFamily="34" charset="0"/>
              <a:ea typeface="Yu Mincho" panose="02020400000000000000" pitchFamily="18" charset="-128"/>
              <a:cs typeface="Calibri" panose="020F0502020204030204" pitchFamily="34" charset="0"/>
            </a:endParaRPr>
          </a:p>
          <a:p>
            <a:r>
              <a:rPr lang="es-CO" sz="1400" kern="100" dirty="0">
                <a:latin typeface="Verdana" panose="020B0604030504040204" pitchFamily="34" charset="0"/>
                <a:ea typeface="Yu Mincho" panose="02020400000000000000" pitchFamily="18" charset="-128"/>
                <a:cs typeface="Calibri" panose="020F0502020204030204" pitchFamily="34" charset="0"/>
              </a:rPr>
              <a:t>https://</a:t>
            </a:r>
            <a:r>
              <a:rPr lang="es-CO" sz="1400" kern="100" dirty="0" err="1">
                <a:latin typeface="Verdana" panose="020B0604030504040204" pitchFamily="34" charset="0"/>
                <a:ea typeface="Yu Mincho" panose="02020400000000000000" pitchFamily="18" charset="-128"/>
                <a:cs typeface="Calibri" panose="020F0502020204030204" pitchFamily="34" charset="0"/>
              </a:rPr>
              <a:t>www.supertransporte.gov.co</a:t>
            </a:r>
            <a:r>
              <a:rPr lang="es-CO" sz="1400" kern="100" dirty="0">
                <a:latin typeface="Verdana" panose="020B0604030504040204" pitchFamily="34" charset="0"/>
                <a:ea typeface="Yu Mincho" panose="02020400000000000000" pitchFamily="18" charset="-128"/>
                <a:cs typeface="Calibri" panose="020F0502020204030204" pitchFamily="34" charset="0"/>
              </a:rPr>
              <a:t>/</a:t>
            </a:r>
            <a:r>
              <a:rPr lang="es-CO" sz="1400" kern="100" dirty="0" err="1">
                <a:latin typeface="Verdana" panose="020B0604030504040204" pitchFamily="34" charset="0"/>
                <a:ea typeface="Yu Mincho" panose="02020400000000000000" pitchFamily="18" charset="-128"/>
                <a:cs typeface="Calibri" panose="020F0502020204030204" pitchFamily="34" charset="0"/>
              </a:rPr>
              <a:t>index.php</a:t>
            </a:r>
            <a:r>
              <a:rPr lang="es-CO" sz="1400" kern="100" dirty="0">
                <a:latin typeface="Verdana" panose="020B0604030504040204" pitchFamily="34" charset="0"/>
                <a:ea typeface="Yu Mincho" panose="02020400000000000000" pitchFamily="18" charset="-128"/>
                <a:cs typeface="Calibri" panose="020F0502020204030204" pitchFamily="34" charset="0"/>
              </a:rPr>
              <a:t>/formulario-</a:t>
            </a:r>
            <a:r>
              <a:rPr lang="es-CO" sz="1400" kern="100" dirty="0" err="1">
                <a:latin typeface="Verdana" panose="020B0604030504040204" pitchFamily="34" charset="0"/>
                <a:ea typeface="Yu Mincho" panose="02020400000000000000" pitchFamily="18" charset="-128"/>
                <a:cs typeface="Calibri" panose="020F0502020204030204" pitchFamily="34" charset="0"/>
              </a:rPr>
              <a:t>sisi</a:t>
            </a:r>
            <a:r>
              <a:rPr lang="es-CO" sz="1400" kern="100" dirty="0">
                <a:latin typeface="Verdana" panose="020B0604030504040204" pitchFamily="34" charset="0"/>
                <a:ea typeface="Yu Mincho" panose="02020400000000000000" pitchFamily="18" charset="-128"/>
                <a:cs typeface="Calibri" panose="020F0502020204030204" pitchFamily="34" charset="0"/>
              </a:rPr>
              <a:t>-</a:t>
            </a:r>
            <a:r>
              <a:rPr lang="es-CO" sz="1400" kern="100" dirty="0" err="1">
                <a:latin typeface="Verdana" panose="020B0604030504040204" pitchFamily="34" charset="0"/>
                <a:ea typeface="Yu Mincho" panose="02020400000000000000" pitchFamily="18" charset="-128"/>
                <a:cs typeface="Calibri" panose="020F0502020204030204" pitchFamily="34" charset="0"/>
              </a:rPr>
              <a:t>peccit</a:t>
            </a:r>
            <a:r>
              <a:rPr lang="es-CO" sz="1400" kern="100" dirty="0">
                <a:latin typeface="Verdana" panose="020B0604030504040204" pitchFamily="34" charset="0"/>
                <a:ea typeface="Yu Mincho" panose="02020400000000000000" pitchFamily="18" charset="-128"/>
                <a:cs typeface="Calibri" panose="020F0502020204030204" pitchFamily="34" charset="0"/>
              </a:rPr>
              <a:t>/</a:t>
            </a:r>
          </a:p>
        </p:txBody>
      </p:sp>
      <p:sp>
        <p:nvSpPr>
          <p:cNvPr id="29" name="CuadroTexto 28">
            <a:extLst>
              <a:ext uri="{FF2B5EF4-FFF2-40B4-BE49-F238E27FC236}">
                <a16:creationId xmlns:a16="http://schemas.microsoft.com/office/drawing/2014/main" id="{3960AB5B-1330-1710-4014-82628A3800B2}"/>
              </a:ext>
            </a:extLst>
          </p:cNvPr>
          <p:cNvSpPr txBox="1"/>
          <p:nvPr/>
        </p:nvSpPr>
        <p:spPr>
          <a:xfrm>
            <a:off x="2119862" y="154070"/>
            <a:ext cx="6838467" cy="523220"/>
          </a:xfrm>
          <a:prstGeom prst="rect">
            <a:avLst/>
          </a:prstGeom>
          <a:noFill/>
        </p:spPr>
        <p:txBody>
          <a:bodyPr wrap="square">
            <a:spAutoFit/>
          </a:bodyPr>
          <a:lstStyle/>
          <a:p>
            <a:pPr algn="ctr"/>
            <a:r>
              <a:rPr lang="es-CO" sz="1400" b="1" kern="100" dirty="0">
                <a:latin typeface="Verdana" panose="020B0604030504040204" pitchFamily="34" charset="0"/>
                <a:ea typeface="Yu Mincho" panose="02020400000000000000" pitchFamily="18" charset="-128"/>
                <a:cs typeface="Calibri" panose="020F0502020204030204" pitchFamily="34" charset="0"/>
              </a:rPr>
              <a:t>Seguimiento e Implementación del Plan Estratégico de Control Contra la Ilegalidad en el Transporte (SISI/PECCIT). </a:t>
            </a:r>
          </a:p>
        </p:txBody>
      </p:sp>
      <p:pic>
        <p:nvPicPr>
          <p:cNvPr id="8" name="Imagen 7">
            <a:extLst>
              <a:ext uri="{FF2B5EF4-FFF2-40B4-BE49-F238E27FC236}">
                <a16:creationId xmlns:a16="http://schemas.microsoft.com/office/drawing/2014/main" id="{9C5AA2C4-AFE4-A034-BF81-59B47E43222A}"/>
              </a:ext>
            </a:extLst>
          </p:cNvPr>
          <p:cNvPicPr>
            <a:picLocks noChangeAspect="1"/>
          </p:cNvPicPr>
          <p:nvPr/>
        </p:nvPicPr>
        <p:blipFill>
          <a:blip r:embed="rId5"/>
          <a:stretch>
            <a:fillRect/>
          </a:stretch>
        </p:blipFill>
        <p:spPr>
          <a:xfrm>
            <a:off x="1244417" y="4099307"/>
            <a:ext cx="2293553" cy="2241256"/>
          </a:xfrm>
          <a:prstGeom prst="rect">
            <a:avLst/>
          </a:prstGeom>
        </p:spPr>
      </p:pic>
    </p:spTree>
    <p:extLst>
      <p:ext uri="{BB962C8B-B14F-4D97-AF65-F5344CB8AC3E}">
        <p14:creationId xmlns:p14="http://schemas.microsoft.com/office/powerpoint/2010/main" val="2064957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148" y="6562929"/>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latin typeface="Nunito" pitchFamily="2" charset="77"/>
              </a:endParaRPr>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lang="es-ES_tradnl" sz="1200">
                <a:latin typeface="Nunito" pitchFamily="2" charset="77"/>
              </a:endParaRPr>
            </a:p>
          </p:txBody>
        </p:sp>
      </p:grpSp>
      <p:sp>
        <p:nvSpPr>
          <p:cNvPr id="5" name="Freeform 5"/>
          <p:cNvSpPr/>
          <p:nvPr/>
        </p:nvSpPr>
        <p:spPr>
          <a:xfrm>
            <a:off x="245034" y="71601"/>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latin typeface="Nunito" pitchFamily="2" charset="77"/>
            </a:endParaRPr>
          </a:p>
        </p:txBody>
      </p:sp>
      <p:sp>
        <p:nvSpPr>
          <p:cNvPr id="6" name="Freeform 6"/>
          <p:cNvSpPr/>
          <p:nvPr/>
        </p:nvSpPr>
        <p:spPr>
          <a:xfrm>
            <a:off x="10721080" y="196130"/>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latin typeface="Nunito" pitchFamily="2" charset="77"/>
            </a:endParaRPr>
          </a:p>
        </p:txBody>
      </p:sp>
      <p:sp>
        <p:nvSpPr>
          <p:cNvPr id="41" name="TextBox 41"/>
          <p:cNvSpPr txBox="1"/>
          <p:nvPr/>
        </p:nvSpPr>
        <p:spPr>
          <a:xfrm>
            <a:off x="5091373" y="6568651"/>
            <a:ext cx="2397621" cy="246221"/>
          </a:xfrm>
          <a:prstGeom prst="rect">
            <a:avLst/>
          </a:prstGeom>
        </p:spPr>
        <p:txBody>
          <a:bodyPr lIns="0" tIns="0" rIns="0" bIns="0" rtlCol="0" anchor="t">
            <a:spAutoFit/>
          </a:bodyPr>
          <a:lstStyle/>
          <a:p>
            <a:pPr algn="ctr">
              <a:lnSpc>
                <a:spcPts val="1960"/>
              </a:lnSpc>
            </a:pPr>
            <a:r>
              <a:rPr lang="es-ES_tradnl" sz="1400">
                <a:solidFill>
                  <a:srgbClr val="F8F7F7"/>
                </a:solidFill>
                <a:latin typeface="Nunito" pitchFamily="2" charset="77"/>
              </a:rPr>
              <a:t>www.supertransporte.gov.co</a:t>
            </a:r>
          </a:p>
        </p:txBody>
      </p:sp>
      <p:sp>
        <p:nvSpPr>
          <p:cNvPr id="43" name="TextBox 19">
            <a:extLst>
              <a:ext uri="{FF2B5EF4-FFF2-40B4-BE49-F238E27FC236}">
                <a16:creationId xmlns:a16="http://schemas.microsoft.com/office/drawing/2014/main" id="{F6A2318C-5767-8AD1-AEF9-E8385CD9682B}"/>
              </a:ext>
            </a:extLst>
          </p:cNvPr>
          <p:cNvSpPr txBox="1"/>
          <p:nvPr/>
        </p:nvSpPr>
        <p:spPr>
          <a:xfrm>
            <a:off x="2346722" y="172707"/>
            <a:ext cx="7255239" cy="502061"/>
          </a:xfrm>
          <a:prstGeom prst="rect">
            <a:avLst/>
          </a:prstGeom>
        </p:spPr>
        <p:txBody>
          <a:bodyPr wrap="square" lIns="0" tIns="0" rIns="0" bIns="0" rtlCol="0" anchor="t">
            <a:spAutoFit/>
          </a:bodyPr>
          <a:lstStyle/>
          <a:p>
            <a:pPr algn="ctr">
              <a:lnSpc>
                <a:spcPts val="4130"/>
              </a:lnSpc>
            </a:pPr>
            <a:r>
              <a:rPr lang="es-ES_tradnl" sz="2800" b="1" dirty="0">
                <a:solidFill>
                  <a:srgbClr val="000000"/>
                </a:solidFill>
                <a:latin typeface="Nunito" pitchFamily="2" charset="77"/>
              </a:rPr>
              <a:t>ESTADO ACTUAL – SISI/PECCIT</a:t>
            </a:r>
          </a:p>
        </p:txBody>
      </p:sp>
      <mc:AlternateContent xmlns:mc="http://schemas.openxmlformats.org/markup-compatibility/2006" xmlns:cx4="http://schemas.microsoft.com/office/drawing/2016/5/10/chartex">
        <mc:Choice Requires="cx4">
          <p:graphicFrame>
            <p:nvGraphicFramePr>
              <p:cNvPr id="61" name="Gráfico 60">
                <a:extLst>
                  <a:ext uri="{FF2B5EF4-FFF2-40B4-BE49-F238E27FC236}">
                    <a16:creationId xmlns:a16="http://schemas.microsoft.com/office/drawing/2014/main" id="{71E73C91-AED8-17E5-FD55-5F818D31F9F0}"/>
                  </a:ext>
                </a:extLst>
              </p:cNvPr>
              <p:cNvGraphicFramePr/>
              <p:nvPr/>
            </p:nvGraphicFramePr>
            <p:xfrm>
              <a:off x="3300179" y="736040"/>
              <a:ext cx="6191250" cy="4435567"/>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61" name="Gráfico 60">
                <a:extLst>
                  <a:ext uri="{FF2B5EF4-FFF2-40B4-BE49-F238E27FC236}">
                    <a16:creationId xmlns:a16="http://schemas.microsoft.com/office/drawing/2014/main" id="{71E73C91-AED8-17E5-FD55-5F818D31F9F0}"/>
                  </a:ext>
                </a:extLst>
              </p:cNvPr>
              <p:cNvPicPr>
                <a:picLocks noGrp="1" noRot="1" noChangeAspect="1" noMove="1" noResize="1" noEditPoints="1" noAdjustHandles="1" noChangeArrowheads="1" noChangeShapeType="1"/>
              </p:cNvPicPr>
              <p:nvPr/>
            </p:nvPicPr>
            <p:blipFill>
              <a:blip r:embed="rId5"/>
              <a:stretch>
                <a:fillRect/>
              </a:stretch>
            </p:blipFill>
            <p:spPr>
              <a:xfrm>
                <a:off x="3300179" y="736040"/>
                <a:ext cx="6191250" cy="4435567"/>
              </a:xfrm>
              <a:prstGeom prst="rect">
                <a:avLst/>
              </a:prstGeom>
            </p:spPr>
          </p:pic>
        </mc:Fallback>
      </mc:AlternateContent>
      <p:pic>
        <p:nvPicPr>
          <p:cNvPr id="10" name="Imagen 9">
            <a:extLst>
              <a:ext uri="{FF2B5EF4-FFF2-40B4-BE49-F238E27FC236}">
                <a16:creationId xmlns:a16="http://schemas.microsoft.com/office/drawing/2014/main" id="{C44F4DF0-C35F-BB29-4C6C-384632990D03}"/>
              </a:ext>
            </a:extLst>
          </p:cNvPr>
          <p:cNvPicPr>
            <a:picLocks noChangeAspect="1"/>
          </p:cNvPicPr>
          <p:nvPr/>
        </p:nvPicPr>
        <p:blipFill>
          <a:blip r:embed="rId6"/>
          <a:stretch>
            <a:fillRect/>
          </a:stretch>
        </p:blipFill>
        <p:spPr>
          <a:xfrm>
            <a:off x="291154" y="1224675"/>
            <a:ext cx="6191250" cy="5152283"/>
          </a:xfrm>
          <a:prstGeom prst="rect">
            <a:avLst/>
          </a:prstGeom>
        </p:spPr>
      </p:pic>
      <p:pic>
        <p:nvPicPr>
          <p:cNvPr id="11" name="Imagen 10">
            <a:extLst>
              <a:ext uri="{FF2B5EF4-FFF2-40B4-BE49-F238E27FC236}">
                <a16:creationId xmlns:a16="http://schemas.microsoft.com/office/drawing/2014/main" id="{85B076A2-E714-BF8E-EB0F-D9CC9EC2A4F7}"/>
              </a:ext>
            </a:extLst>
          </p:cNvPr>
          <p:cNvPicPr>
            <a:picLocks noChangeAspect="1"/>
          </p:cNvPicPr>
          <p:nvPr/>
        </p:nvPicPr>
        <p:blipFill>
          <a:blip r:embed="rId7"/>
          <a:stretch>
            <a:fillRect/>
          </a:stretch>
        </p:blipFill>
        <p:spPr>
          <a:xfrm>
            <a:off x="7469385" y="1482203"/>
            <a:ext cx="3117669" cy="3434650"/>
          </a:xfrm>
          <a:prstGeom prst="rect">
            <a:avLst/>
          </a:prstGeom>
        </p:spPr>
      </p:pic>
      <p:sp>
        <p:nvSpPr>
          <p:cNvPr id="12" name="CuadroTexto 11">
            <a:extLst>
              <a:ext uri="{FF2B5EF4-FFF2-40B4-BE49-F238E27FC236}">
                <a16:creationId xmlns:a16="http://schemas.microsoft.com/office/drawing/2014/main" id="{89F4366B-1E4E-73F1-C535-B7A2B6AE30A4}"/>
              </a:ext>
            </a:extLst>
          </p:cNvPr>
          <p:cNvSpPr txBox="1"/>
          <p:nvPr/>
        </p:nvSpPr>
        <p:spPr>
          <a:xfrm>
            <a:off x="6862354" y="5105763"/>
            <a:ext cx="5038492"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200" b="1" kern="100" dirty="0">
                <a:solidFill>
                  <a:schemeClr val="tx1"/>
                </a:solidFill>
                <a:effectLst/>
                <a:latin typeface="Verdana" panose="020B0604030504040204" pitchFamily="34" charset="0"/>
                <a:ea typeface="Yu Mincho" panose="02020400000000000000" pitchFamily="18" charset="-128"/>
                <a:cs typeface="Calibri" panose="020F0502020204030204" pitchFamily="34" charset="0"/>
              </a:rPr>
              <a:t>CONCLUSIONES</a:t>
            </a:r>
          </a:p>
          <a:p>
            <a:endParaRPr lang="es-CO" sz="1200" b="1" kern="100" dirty="0">
              <a:solidFill>
                <a:schemeClr val="tx1"/>
              </a:solidFill>
              <a:latin typeface="Verdana" panose="020B0604030504040204" pitchFamily="34" charset="0"/>
              <a:ea typeface="Yu Mincho" panose="02020400000000000000" pitchFamily="18" charset="-128"/>
              <a:cs typeface="Calibri" panose="020F0502020204030204" pitchFamily="34" charset="0"/>
            </a:endParaRPr>
          </a:p>
          <a:p>
            <a:pPr algn="just"/>
            <a:r>
              <a:rPr lang="es-CO" sz="1200" kern="100" dirty="0">
                <a:solidFill>
                  <a:schemeClr val="tx1"/>
                </a:solidFill>
                <a:latin typeface="Verdana" panose="020B0604030504040204" pitchFamily="34" charset="0"/>
                <a:ea typeface="Yu Mincho" panose="02020400000000000000" pitchFamily="18" charset="-128"/>
                <a:cs typeface="Calibri" panose="020F0502020204030204" pitchFamily="34" charset="0"/>
              </a:rPr>
              <a:t>Autoridades Locales de Transito y/o transporte: 292</a:t>
            </a:r>
          </a:p>
          <a:p>
            <a:pPr marL="685800" lvl="1" indent="-228600" algn="just">
              <a:buFont typeface="Arial" panose="020B0604020202020204" pitchFamily="34" charset="0"/>
              <a:buChar char="•"/>
            </a:pPr>
            <a:r>
              <a:rPr lang="es-CO" sz="1200" kern="100" dirty="0">
                <a:solidFill>
                  <a:schemeClr val="tx1"/>
                </a:solidFill>
                <a:latin typeface="Verdana" panose="020B0604030504040204" pitchFamily="34" charset="0"/>
                <a:ea typeface="Yu Mincho" panose="02020400000000000000" pitchFamily="18" charset="-128"/>
                <a:cs typeface="Calibri" panose="020F0502020204030204" pitchFamily="34" charset="0"/>
              </a:rPr>
              <a:t>50 - Cumplieron con el requerimiento  ( 17%)</a:t>
            </a:r>
          </a:p>
          <a:p>
            <a:pPr marL="685800" lvl="1" indent="-228600" algn="just">
              <a:buFont typeface="Arial" panose="020B0604020202020204" pitchFamily="34" charset="0"/>
              <a:buChar char="•"/>
            </a:pPr>
            <a:r>
              <a:rPr lang="es-CO" sz="1200" kern="100" dirty="0">
                <a:solidFill>
                  <a:schemeClr val="tx1"/>
                </a:solidFill>
                <a:latin typeface="Verdana" panose="020B0604030504040204" pitchFamily="34" charset="0"/>
                <a:ea typeface="Yu Mincho" panose="02020400000000000000" pitchFamily="18" charset="-128"/>
                <a:cs typeface="Calibri" panose="020F0502020204030204" pitchFamily="34" charset="0"/>
              </a:rPr>
              <a:t>242- No cumplieron con el requerimiento (83 % )</a:t>
            </a:r>
          </a:p>
          <a:p>
            <a:pPr marL="228600" indent="-228600" algn="just">
              <a:buAutoNum type="arabicPeriod"/>
            </a:pPr>
            <a:endParaRPr lang="es-ES_tradnl" sz="1200" kern="100" dirty="0">
              <a:solidFill>
                <a:schemeClr val="tx1"/>
              </a:solidFill>
              <a:latin typeface="Verdana" panose="020B0604030504040204" pitchFamily="34" charset="0"/>
              <a:ea typeface="Yu Mincho" panose="02020400000000000000" pitchFamily="18" charset="-128"/>
              <a:cs typeface="Calibri" panose="020F0502020204030204" pitchFamily="34" charset="0"/>
            </a:endParaRPr>
          </a:p>
        </p:txBody>
      </p:sp>
    </p:spTree>
    <p:extLst>
      <p:ext uri="{BB962C8B-B14F-4D97-AF65-F5344CB8AC3E}">
        <p14:creationId xmlns:p14="http://schemas.microsoft.com/office/powerpoint/2010/main" val="2334900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CA78BEFF-D222-4C8E-A6DF-D6371629DA55}"/>
              </a:ext>
            </a:extLst>
          </p:cNvPr>
          <p:cNvSpPr txBox="1"/>
          <p:nvPr/>
        </p:nvSpPr>
        <p:spPr>
          <a:xfrm>
            <a:off x="7366052" y="630620"/>
            <a:ext cx="4713788" cy="523220"/>
          </a:xfrm>
          <a:prstGeom prst="rect">
            <a:avLst/>
          </a:prstGeom>
          <a:noFill/>
        </p:spPr>
        <p:txBody>
          <a:bodyPr wrap="square" rtlCol="0">
            <a:spAutoFit/>
          </a:bodyPr>
          <a:lstStyle/>
          <a:p>
            <a:pPr algn="ctr"/>
            <a:r>
              <a:rPr lang="es-CO" sz="2800" b="1" dirty="0">
                <a:latin typeface="Nunito" pitchFamily="2" charset="0"/>
              </a:rPr>
              <a:t>Listado de asistencia</a:t>
            </a:r>
          </a:p>
        </p:txBody>
      </p:sp>
      <p:pic>
        <p:nvPicPr>
          <p:cNvPr id="6146" name="Picture 2" descr="Código QR para Listado de Asistencia - Foro regionales La super Escucha&#10;Ciudad: Pereira&#10;Fecha: 17/04/2024">
            <a:extLst>
              <a:ext uri="{FF2B5EF4-FFF2-40B4-BE49-F238E27FC236}">
                <a16:creationId xmlns:a16="http://schemas.microsoft.com/office/drawing/2014/main" id="{EAA316BF-AAE1-0BA7-CA95-570D7762A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7294" y="1939668"/>
            <a:ext cx="3680404" cy="36804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3">
            <a:extLst>
              <a:ext uri="{FF2B5EF4-FFF2-40B4-BE49-F238E27FC236}">
                <a16:creationId xmlns:a16="http://schemas.microsoft.com/office/drawing/2014/main" id="{B41F3809-5328-EC90-6F2D-1BE633C1E753}"/>
              </a:ext>
            </a:extLst>
          </p:cNvPr>
          <p:cNvGrpSpPr/>
          <p:nvPr/>
        </p:nvGrpSpPr>
        <p:grpSpPr>
          <a:xfrm>
            <a:off x="-1" y="6588330"/>
            <a:ext cx="12192001" cy="295071"/>
            <a:chOff x="0" y="0"/>
            <a:chExt cx="5103511" cy="116571"/>
          </a:xfrm>
        </p:grpSpPr>
        <p:sp>
          <p:nvSpPr>
            <p:cNvPr id="8" name="Freeform 4">
              <a:extLst>
                <a:ext uri="{FF2B5EF4-FFF2-40B4-BE49-F238E27FC236}">
                  <a16:creationId xmlns:a16="http://schemas.microsoft.com/office/drawing/2014/main" id="{7360946C-7FEE-847D-ED4B-FDBDE8613BFA}"/>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Box 5">
              <a:extLst>
                <a:ext uri="{FF2B5EF4-FFF2-40B4-BE49-F238E27FC236}">
                  <a16:creationId xmlns:a16="http://schemas.microsoft.com/office/drawing/2014/main" id="{11AFAD09-6449-FB32-138C-05DD9947C285}"/>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0" name="TextBox 102">
            <a:extLst>
              <a:ext uri="{FF2B5EF4-FFF2-40B4-BE49-F238E27FC236}">
                <a16:creationId xmlns:a16="http://schemas.microsoft.com/office/drawing/2014/main" id="{E28C548E-8884-90F2-D1E0-3224889FB5B3}"/>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pic>
        <p:nvPicPr>
          <p:cNvPr id="2" name="Imagen 1">
            <a:extLst>
              <a:ext uri="{FF2B5EF4-FFF2-40B4-BE49-F238E27FC236}">
                <a16:creationId xmlns:a16="http://schemas.microsoft.com/office/drawing/2014/main" id="{DD639155-0FE5-597A-E8ED-F0AFAC1135E9}"/>
              </a:ext>
            </a:extLst>
          </p:cNvPr>
          <p:cNvPicPr>
            <a:picLocks noChangeAspect="1"/>
          </p:cNvPicPr>
          <p:nvPr/>
        </p:nvPicPr>
        <p:blipFill>
          <a:blip r:embed="rId3"/>
          <a:stretch>
            <a:fillRect/>
          </a:stretch>
        </p:blipFill>
        <p:spPr>
          <a:xfrm>
            <a:off x="252248" y="147683"/>
            <a:ext cx="6516415" cy="6358759"/>
          </a:xfrm>
          <a:prstGeom prst="rect">
            <a:avLst/>
          </a:prstGeom>
        </p:spPr>
      </p:pic>
      <p:sp>
        <p:nvSpPr>
          <p:cNvPr id="3" name="Flecha abajo 2">
            <a:extLst>
              <a:ext uri="{FF2B5EF4-FFF2-40B4-BE49-F238E27FC236}">
                <a16:creationId xmlns:a16="http://schemas.microsoft.com/office/drawing/2014/main" id="{E9FFBE92-9165-7D53-777A-FD1FFF97C5FE}"/>
              </a:ext>
            </a:extLst>
          </p:cNvPr>
          <p:cNvSpPr/>
          <p:nvPr/>
        </p:nvSpPr>
        <p:spPr>
          <a:xfrm>
            <a:off x="9433912" y="1163151"/>
            <a:ext cx="578068" cy="694629"/>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178732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50843"/>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862495" y="38077"/>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9" name="TextBox 9"/>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dirty="0" err="1">
                <a:solidFill>
                  <a:srgbClr val="F8F7F7"/>
                </a:solidFill>
                <a:latin typeface="Open Sans"/>
              </a:rPr>
              <a:t>www.supertransporte.gov.co</a:t>
            </a:r>
            <a:endParaRPr lang="en-US" sz="1400" dirty="0">
              <a:solidFill>
                <a:srgbClr val="F8F7F7"/>
              </a:solidFill>
              <a:latin typeface="Open Sans"/>
            </a:endParaRPr>
          </a:p>
        </p:txBody>
      </p:sp>
      <p:sp>
        <p:nvSpPr>
          <p:cNvPr id="11" name="TextBox 11"/>
          <p:cNvSpPr txBox="1"/>
          <p:nvPr/>
        </p:nvSpPr>
        <p:spPr>
          <a:xfrm>
            <a:off x="3719450" y="5072657"/>
            <a:ext cx="251321" cy="588623"/>
          </a:xfrm>
          <a:prstGeom prst="rect">
            <a:avLst/>
          </a:prstGeom>
        </p:spPr>
        <p:txBody>
          <a:bodyPr lIns="0" tIns="0" rIns="0" bIns="0" rtlCol="0" anchor="t">
            <a:spAutoFit/>
          </a:bodyPr>
          <a:lstStyle/>
          <a:p>
            <a:pPr algn="ctr">
              <a:lnSpc>
                <a:spcPts val="4853"/>
              </a:lnSpc>
            </a:pPr>
            <a:r>
              <a:rPr lang="en-US" sz="3466">
                <a:solidFill>
                  <a:srgbClr val="FFFFFF"/>
                </a:solidFill>
                <a:latin typeface="Open Sans Bold"/>
              </a:rPr>
              <a:t>3</a:t>
            </a:r>
          </a:p>
        </p:txBody>
      </p:sp>
      <p:sp>
        <p:nvSpPr>
          <p:cNvPr id="13" name="TextBox 19">
            <a:extLst>
              <a:ext uri="{FF2B5EF4-FFF2-40B4-BE49-F238E27FC236}">
                <a16:creationId xmlns:a16="http://schemas.microsoft.com/office/drawing/2014/main" id="{6C3CDDFF-D382-63DE-2578-966E3874D493}"/>
              </a:ext>
            </a:extLst>
          </p:cNvPr>
          <p:cNvSpPr txBox="1"/>
          <p:nvPr/>
        </p:nvSpPr>
        <p:spPr>
          <a:xfrm>
            <a:off x="2024029" y="149391"/>
            <a:ext cx="7488811" cy="480196"/>
          </a:xfrm>
          <a:prstGeom prst="rect">
            <a:avLst/>
          </a:prstGeom>
        </p:spPr>
        <p:txBody>
          <a:bodyPr wrap="square" lIns="0" tIns="0" rIns="0" bIns="0" rtlCol="0" anchor="t">
            <a:spAutoFit/>
          </a:bodyPr>
          <a:lstStyle/>
          <a:p>
            <a:pPr algn="ctr">
              <a:lnSpc>
                <a:spcPts val="4130"/>
              </a:lnSpc>
            </a:pPr>
            <a:r>
              <a:rPr lang="es-ES_tradnl" sz="2400" b="1" dirty="0">
                <a:solidFill>
                  <a:srgbClr val="000000"/>
                </a:solidFill>
                <a:latin typeface="Raleway Bold"/>
              </a:rPr>
              <a:t>Departamento de Antioquia  </a:t>
            </a:r>
            <a:r>
              <a:rPr lang="en-US" sz="2400" b="1" dirty="0">
                <a:solidFill>
                  <a:srgbClr val="000000"/>
                </a:solidFill>
                <a:latin typeface="Raleway Bold"/>
              </a:rPr>
              <a:t>– SISI/ PECCIT</a:t>
            </a:r>
          </a:p>
        </p:txBody>
      </p:sp>
      <p:sp>
        <p:nvSpPr>
          <p:cNvPr id="16" name="TextBox 27">
            <a:extLst>
              <a:ext uri="{FF2B5EF4-FFF2-40B4-BE49-F238E27FC236}">
                <a16:creationId xmlns:a16="http://schemas.microsoft.com/office/drawing/2014/main" id="{CAA78BBD-F478-B81A-9FE9-1D0CC38132A5}"/>
              </a:ext>
            </a:extLst>
          </p:cNvPr>
          <p:cNvSpPr txBox="1"/>
          <p:nvPr/>
        </p:nvSpPr>
        <p:spPr>
          <a:xfrm>
            <a:off x="8954427" y="1382981"/>
            <a:ext cx="3131687" cy="562300"/>
          </a:xfrm>
          <a:prstGeom prst="rect">
            <a:avLst/>
          </a:prstGeom>
          <a:solidFill>
            <a:schemeClr val="tx2"/>
          </a:solidFill>
        </p:spPr>
        <p:txBody>
          <a:bodyPr lIns="33867" tIns="33867" rIns="33867" bIns="33867" rtlCol="0" anchor="ctr"/>
          <a:lstStyle/>
          <a:p>
            <a:pPr algn="ctr">
              <a:lnSpc>
                <a:spcPts val="1493"/>
              </a:lnSpc>
            </a:pPr>
            <a:r>
              <a:rPr lang="es-ES_tradnl" sz="1400" spc="79" dirty="0">
                <a:solidFill>
                  <a:schemeClr val="bg1"/>
                </a:solidFill>
                <a:latin typeface="Open Sans Bold"/>
              </a:rPr>
              <a:t>Municipios departamento de Antioquia </a:t>
            </a:r>
          </a:p>
        </p:txBody>
      </p:sp>
      <mc:AlternateContent xmlns:mc="http://schemas.openxmlformats.org/markup-compatibility/2006" xmlns:cx4="http://schemas.microsoft.com/office/drawing/2016/5/10/chartex">
        <mc:Choice Requires="cx4">
          <p:graphicFrame>
            <p:nvGraphicFramePr>
              <p:cNvPr id="17" name="Gráfico 16">
                <a:extLst>
                  <a:ext uri="{FF2B5EF4-FFF2-40B4-BE49-F238E27FC236}">
                    <a16:creationId xmlns:a16="http://schemas.microsoft.com/office/drawing/2014/main" id="{27050425-3A80-7189-6819-92F822FFF57C}"/>
                  </a:ext>
                </a:extLst>
              </p:cNvPr>
              <p:cNvGraphicFramePr/>
              <p:nvPr>
                <p:extLst>
                  <p:ext uri="{D42A27DB-BD31-4B8C-83A1-F6EECF244321}">
                    <p14:modId xmlns:p14="http://schemas.microsoft.com/office/powerpoint/2010/main" val="1565079235"/>
                  </p:ext>
                </p:extLst>
              </p:nvPr>
            </p:nvGraphicFramePr>
            <p:xfrm>
              <a:off x="4391060" y="645360"/>
              <a:ext cx="3409880" cy="3267128"/>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7" name="Gráfico 16">
                <a:extLst>
                  <a:ext uri="{FF2B5EF4-FFF2-40B4-BE49-F238E27FC236}">
                    <a16:creationId xmlns:a16="http://schemas.microsoft.com/office/drawing/2014/main" id="{27050425-3A80-7189-6819-92F822FFF57C}"/>
                  </a:ext>
                </a:extLst>
              </p:cNvPr>
              <p:cNvPicPr>
                <a:picLocks noGrp="1" noRot="1" noChangeAspect="1" noMove="1" noResize="1" noEditPoints="1" noAdjustHandles="1" noChangeArrowheads="1" noChangeShapeType="1"/>
              </p:cNvPicPr>
              <p:nvPr/>
            </p:nvPicPr>
            <p:blipFill>
              <a:blip r:embed="rId6"/>
              <a:stretch>
                <a:fillRect/>
              </a:stretch>
            </p:blipFill>
            <p:spPr>
              <a:xfrm>
                <a:off x="4391060" y="645360"/>
                <a:ext cx="3409880" cy="3267128"/>
              </a:xfrm>
              <a:prstGeom prst="rect">
                <a:avLst/>
              </a:prstGeom>
            </p:spPr>
          </p:pic>
        </mc:Fallback>
      </mc:AlternateContent>
      <p:pic>
        <p:nvPicPr>
          <p:cNvPr id="20" name="Imagen 19">
            <a:extLst>
              <a:ext uri="{FF2B5EF4-FFF2-40B4-BE49-F238E27FC236}">
                <a16:creationId xmlns:a16="http://schemas.microsoft.com/office/drawing/2014/main" id="{55118359-98CA-94D9-1395-0A60413862C7}"/>
              </a:ext>
            </a:extLst>
          </p:cNvPr>
          <p:cNvPicPr>
            <a:picLocks noChangeAspect="1"/>
          </p:cNvPicPr>
          <p:nvPr/>
        </p:nvPicPr>
        <p:blipFill>
          <a:blip r:embed="rId7"/>
          <a:stretch>
            <a:fillRect/>
          </a:stretch>
        </p:blipFill>
        <p:spPr>
          <a:xfrm>
            <a:off x="8954429" y="1945281"/>
            <a:ext cx="3131686" cy="4460901"/>
          </a:xfrm>
          <a:prstGeom prst="rect">
            <a:avLst/>
          </a:prstGeom>
        </p:spPr>
      </p:pic>
      <p:pic>
        <p:nvPicPr>
          <p:cNvPr id="22" name="Imagen 21">
            <a:extLst>
              <a:ext uri="{FF2B5EF4-FFF2-40B4-BE49-F238E27FC236}">
                <a16:creationId xmlns:a16="http://schemas.microsoft.com/office/drawing/2014/main" id="{D7951467-9353-0408-E106-5DD1846606C2}"/>
              </a:ext>
            </a:extLst>
          </p:cNvPr>
          <p:cNvPicPr>
            <a:picLocks noChangeAspect="1"/>
          </p:cNvPicPr>
          <p:nvPr/>
        </p:nvPicPr>
        <p:blipFill>
          <a:blip r:embed="rId8"/>
          <a:stretch>
            <a:fillRect/>
          </a:stretch>
        </p:blipFill>
        <p:spPr>
          <a:xfrm>
            <a:off x="230969" y="956295"/>
            <a:ext cx="3695997" cy="5449887"/>
          </a:xfrm>
          <a:prstGeom prst="rect">
            <a:avLst/>
          </a:prstGeom>
        </p:spPr>
      </p:pic>
      <p:sp>
        <p:nvSpPr>
          <p:cNvPr id="10" name="TextBox 17">
            <a:extLst>
              <a:ext uri="{FF2B5EF4-FFF2-40B4-BE49-F238E27FC236}">
                <a16:creationId xmlns:a16="http://schemas.microsoft.com/office/drawing/2014/main" id="{3C5DB223-1976-8EAF-BD00-4D3471448022}"/>
              </a:ext>
            </a:extLst>
          </p:cNvPr>
          <p:cNvSpPr txBox="1"/>
          <p:nvPr/>
        </p:nvSpPr>
        <p:spPr>
          <a:xfrm>
            <a:off x="4042539" y="4093494"/>
            <a:ext cx="4840121" cy="2240357"/>
          </a:xfrm>
          <a:prstGeom prst="rect">
            <a:avLst/>
          </a:prstGeom>
        </p:spPr>
        <p:txBody>
          <a:bodyPr wrap="square" lIns="0" tIns="0" rIns="0" bIns="0" rtlCol="0" anchor="t">
            <a:spAutoFit/>
          </a:bodyPr>
          <a:lstStyle/>
          <a:p>
            <a:pPr algn="ctr" defTabSz="914446">
              <a:lnSpc>
                <a:spcPts val="2199"/>
              </a:lnSpc>
            </a:pPr>
            <a:r>
              <a:rPr lang="es-ES_tradnl" sz="1400" b="1" spc="73" dirty="0">
                <a:solidFill>
                  <a:srgbClr val="FF0000"/>
                </a:solidFill>
                <a:latin typeface="Nunito" pitchFamily="2" charset="0"/>
                <a:sym typeface="Wingdings" pitchFamily="2" charset="2"/>
              </a:rPr>
              <a:t>Conclusiones –  PECCIT - Departamento Antioquia </a:t>
            </a:r>
          </a:p>
          <a:p>
            <a:pPr algn="ctr" defTabSz="914446">
              <a:lnSpc>
                <a:spcPts val="2199"/>
              </a:lnSpc>
            </a:pPr>
            <a:endParaRPr lang="es-ES_tradnl" sz="1400" b="1" spc="73" dirty="0">
              <a:solidFill>
                <a:srgbClr val="FF0000"/>
              </a:solidFill>
              <a:latin typeface="Nunito" pitchFamily="2" charset="0"/>
              <a:sym typeface="Wingdings" pitchFamily="2" charset="2"/>
            </a:endParaRPr>
          </a:p>
          <a:p>
            <a:pPr marL="171450" indent="-171450" defTabSz="914446">
              <a:lnSpc>
                <a:spcPts val="2199"/>
              </a:lnSpc>
              <a:buFont typeface="Wingdings" pitchFamily="2" charset="2"/>
              <a:buChar char="Ø"/>
            </a:pPr>
            <a:r>
              <a:rPr lang="es-ES_tradnl" sz="1200" spc="73" dirty="0">
                <a:latin typeface="Nunito" pitchFamily="2" charset="0"/>
                <a:sym typeface="Wingdings" pitchFamily="2" charset="2"/>
              </a:rPr>
              <a:t>El departamento de Antioquia </a:t>
            </a:r>
            <a:r>
              <a:rPr lang="es-ES_tradnl" sz="1200" b="1" spc="73" dirty="0">
                <a:latin typeface="Nunito" pitchFamily="2" charset="0"/>
                <a:sym typeface="Wingdings" pitchFamily="2" charset="2"/>
              </a:rPr>
              <a:t>ocupa el puesto 6° con un 28% de cumplimiento en el reporte PECCIT</a:t>
            </a:r>
          </a:p>
          <a:p>
            <a:pPr marL="171450" indent="-171450" defTabSz="914446">
              <a:lnSpc>
                <a:spcPts val="2199"/>
              </a:lnSpc>
              <a:buFont typeface="Wingdings" pitchFamily="2" charset="2"/>
              <a:buChar char="Ø"/>
            </a:pPr>
            <a:r>
              <a:rPr lang="es-ES_tradnl" sz="1200" b="1" spc="73" dirty="0">
                <a:latin typeface="Nunito" pitchFamily="2" charset="0"/>
                <a:sym typeface="Wingdings" pitchFamily="2" charset="2"/>
              </a:rPr>
              <a:t>10 </a:t>
            </a:r>
            <a:r>
              <a:rPr lang="es-ES_tradnl" sz="1200" spc="73" dirty="0">
                <a:latin typeface="Nunito" pitchFamily="2" charset="0"/>
                <a:sym typeface="Wingdings" pitchFamily="2" charset="2"/>
              </a:rPr>
              <a:t>Municipios</a:t>
            </a:r>
            <a:r>
              <a:rPr lang="es-ES_tradnl" sz="1200" b="1" spc="73" dirty="0">
                <a:latin typeface="Nunito" pitchFamily="2" charset="0"/>
                <a:sym typeface="Wingdings" pitchFamily="2" charset="2"/>
              </a:rPr>
              <a:t> cumplieron</a:t>
            </a:r>
            <a:r>
              <a:rPr lang="es-ES_tradnl" sz="1200" spc="73" dirty="0">
                <a:latin typeface="Nunito" pitchFamily="2" charset="0"/>
                <a:sym typeface="Wingdings" pitchFamily="2" charset="2"/>
              </a:rPr>
              <a:t> con el reporte de información;</a:t>
            </a:r>
          </a:p>
          <a:p>
            <a:pPr marL="171450" indent="-171450" defTabSz="914446">
              <a:lnSpc>
                <a:spcPts val="2199"/>
              </a:lnSpc>
              <a:buFont typeface="Wingdings" pitchFamily="2" charset="2"/>
              <a:buChar char="Ø"/>
            </a:pPr>
            <a:r>
              <a:rPr lang="es-ES_tradnl" sz="1200" b="1" spc="73" dirty="0">
                <a:latin typeface="Nunito" pitchFamily="2" charset="0"/>
                <a:sym typeface="Wingdings" pitchFamily="2" charset="2"/>
              </a:rPr>
              <a:t>29 </a:t>
            </a:r>
            <a:r>
              <a:rPr lang="es-ES_tradnl" sz="1200" spc="73" dirty="0">
                <a:latin typeface="Nunito" pitchFamily="2" charset="0"/>
                <a:sym typeface="Wingdings" pitchFamily="2" charset="2"/>
              </a:rPr>
              <a:t>Municipios</a:t>
            </a:r>
            <a:r>
              <a:rPr lang="es-ES_tradnl" sz="1200" b="1" spc="73" dirty="0">
                <a:latin typeface="Nunito" pitchFamily="2" charset="0"/>
                <a:sym typeface="Wingdings" pitchFamily="2" charset="2"/>
              </a:rPr>
              <a:t>  </a:t>
            </a:r>
            <a:r>
              <a:rPr lang="es-ES_tradnl" sz="1200" b="1" spc="73" dirty="0">
                <a:highlight>
                  <a:srgbClr val="FFFF00"/>
                </a:highlight>
                <a:latin typeface="Nunito" pitchFamily="2" charset="0"/>
                <a:sym typeface="Wingdings" pitchFamily="2" charset="2"/>
              </a:rPr>
              <a:t>NO </a:t>
            </a:r>
            <a:r>
              <a:rPr lang="es-ES_tradnl" sz="1200" spc="73" dirty="0">
                <a:highlight>
                  <a:srgbClr val="FFFF00"/>
                </a:highlight>
                <a:latin typeface="Nunito" pitchFamily="2" charset="0"/>
                <a:sym typeface="Wingdings" pitchFamily="2" charset="2"/>
              </a:rPr>
              <a:t>cumplieron </a:t>
            </a:r>
            <a:r>
              <a:rPr lang="es-ES_tradnl" sz="1200" spc="73" dirty="0">
                <a:latin typeface="Nunito" pitchFamily="2" charset="0"/>
                <a:sym typeface="Wingdings" pitchFamily="2" charset="2"/>
              </a:rPr>
              <a:t>con el reporte de información;</a:t>
            </a:r>
          </a:p>
          <a:p>
            <a:pPr algn="ctr" defTabSz="914446">
              <a:lnSpc>
                <a:spcPts val="2199"/>
              </a:lnSpc>
            </a:pPr>
            <a:endParaRPr lang="es-ES_tradnl" sz="1400" b="1" spc="73" dirty="0">
              <a:solidFill>
                <a:srgbClr val="FF0000"/>
              </a:solidFill>
              <a:latin typeface="Nunito" pitchFamily="2" charset="0"/>
              <a:sym typeface="Wingdings" pitchFamily="2" charset="2"/>
            </a:endParaRPr>
          </a:p>
        </p:txBody>
      </p:sp>
    </p:spTree>
    <p:extLst>
      <p:ext uri="{BB962C8B-B14F-4D97-AF65-F5344CB8AC3E}">
        <p14:creationId xmlns:p14="http://schemas.microsoft.com/office/powerpoint/2010/main" val="2891399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50843"/>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6"/>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7"/>
            <a:stretch>
              <a:fillRect/>
            </a:stretch>
          </a:blipFill>
        </p:spPr>
        <p:txBody>
          <a:bodyPr/>
          <a:lstStyle/>
          <a:p>
            <a:endParaRPr lang="es-ES_tradnl" sz="1200"/>
          </a:p>
        </p:txBody>
      </p:sp>
      <p:sp>
        <p:nvSpPr>
          <p:cNvPr id="7" name="Freeform 7"/>
          <p:cNvSpPr/>
          <p:nvPr/>
        </p:nvSpPr>
        <p:spPr>
          <a:xfrm>
            <a:off x="8862495" y="38077"/>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8"/>
            <a:stretch>
              <a:fillRect/>
            </a:stretch>
          </a:blipFill>
        </p:spPr>
        <p:txBody>
          <a:bodyPr/>
          <a:lstStyle/>
          <a:p>
            <a:endParaRPr lang="es-ES_tradnl" sz="1200"/>
          </a:p>
        </p:txBody>
      </p:sp>
      <p:sp>
        <p:nvSpPr>
          <p:cNvPr id="9" name="TextBox 9"/>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dirty="0" err="1">
                <a:solidFill>
                  <a:srgbClr val="F8F7F7"/>
                </a:solidFill>
                <a:latin typeface="Open Sans"/>
              </a:rPr>
              <a:t>www.supertransporte.gov.co</a:t>
            </a:r>
            <a:endParaRPr lang="en-US" sz="1400" dirty="0">
              <a:solidFill>
                <a:srgbClr val="F8F7F7"/>
              </a:solidFill>
              <a:latin typeface="Open Sans"/>
            </a:endParaRPr>
          </a:p>
        </p:txBody>
      </p:sp>
      <p:sp>
        <p:nvSpPr>
          <p:cNvPr id="11" name="TextBox 11"/>
          <p:cNvSpPr txBox="1"/>
          <p:nvPr/>
        </p:nvSpPr>
        <p:spPr>
          <a:xfrm>
            <a:off x="3719450" y="5072657"/>
            <a:ext cx="251321" cy="588623"/>
          </a:xfrm>
          <a:prstGeom prst="rect">
            <a:avLst/>
          </a:prstGeom>
        </p:spPr>
        <p:txBody>
          <a:bodyPr lIns="0" tIns="0" rIns="0" bIns="0" rtlCol="0" anchor="t">
            <a:spAutoFit/>
          </a:bodyPr>
          <a:lstStyle/>
          <a:p>
            <a:pPr algn="ctr">
              <a:lnSpc>
                <a:spcPts val="4853"/>
              </a:lnSpc>
            </a:pPr>
            <a:r>
              <a:rPr lang="en-US" sz="3466">
                <a:solidFill>
                  <a:srgbClr val="FFFFFF"/>
                </a:solidFill>
                <a:latin typeface="Open Sans Bold"/>
              </a:rPr>
              <a:t>3</a:t>
            </a:r>
          </a:p>
        </p:txBody>
      </p:sp>
      <p:sp>
        <p:nvSpPr>
          <p:cNvPr id="13" name="TextBox 19">
            <a:extLst>
              <a:ext uri="{FF2B5EF4-FFF2-40B4-BE49-F238E27FC236}">
                <a16:creationId xmlns:a16="http://schemas.microsoft.com/office/drawing/2014/main" id="{6C3CDDFF-D382-63DE-2578-966E3874D493}"/>
              </a:ext>
            </a:extLst>
          </p:cNvPr>
          <p:cNvSpPr txBox="1"/>
          <p:nvPr/>
        </p:nvSpPr>
        <p:spPr>
          <a:xfrm>
            <a:off x="2024029" y="149391"/>
            <a:ext cx="7488811" cy="480196"/>
          </a:xfrm>
          <a:prstGeom prst="rect">
            <a:avLst/>
          </a:prstGeom>
        </p:spPr>
        <p:txBody>
          <a:bodyPr wrap="square" lIns="0" tIns="0" rIns="0" bIns="0" rtlCol="0" anchor="t">
            <a:spAutoFit/>
          </a:bodyPr>
          <a:lstStyle/>
          <a:p>
            <a:pPr algn="ctr">
              <a:lnSpc>
                <a:spcPts val="4130"/>
              </a:lnSpc>
            </a:pPr>
            <a:r>
              <a:rPr lang="es-ES_tradnl" sz="2400" b="1" dirty="0">
                <a:solidFill>
                  <a:srgbClr val="000000"/>
                </a:solidFill>
                <a:latin typeface="Raleway Bold"/>
              </a:rPr>
              <a:t>Departamento del Risaralda </a:t>
            </a:r>
            <a:r>
              <a:rPr lang="en-US" sz="2400" b="1" dirty="0">
                <a:solidFill>
                  <a:srgbClr val="000000"/>
                </a:solidFill>
                <a:latin typeface="Raleway Bold"/>
              </a:rPr>
              <a:t>– SISI/ PECCIT</a:t>
            </a:r>
          </a:p>
        </p:txBody>
      </p:sp>
      <mc:AlternateContent xmlns:mc="http://schemas.openxmlformats.org/markup-compatibility/2006" xmlns:cx4="http://schemas.microsoft.com/office/drawing/2016/5/10/chartex">
        <mc:Choice Requires="cx4">
          <p:graphicFrame>
            <p:nvGraphicFramePr>
              <p:cNvPr id="14" name="Gráfico 13">
                <a:extLst>
                  <a:ext uri="{FF2B5EF4-FFF2-40B4-BE49-F238E27FC236}">
                    <a16:creationId xmlns:a16="http://schemas.microsoft.com/office/drawing/2014/main" id="{27050425-3A80-7189-6819-92F822FFF57C}"/>
                  </a:ext>
                </a:extLst>
              </p:cNvPr>
              <p:cNvGraphicFramePr/>
              <p:nvPr>
                <p:extLst>
                  <p:ext uri="{D42A27DB-BD31-4B8C-83A1-F6EECF244321}">
                    <p14:modId xmlns:p14="http://schemas.microsoft.com/office/powerpoint/2010/main" val="2336555991"/>
                  </p:ext>
                </p:extLst>
              </p:nvPr>
            </p:nvGraphicFramePr>
            <p:xfrm>
              <a:off x="3970772" y="704121"/>
              <a:ext cx="4558816" cy="4368536"/>
            </p:xfrm>
            <a:graphic>
              <a:graphicData uri="http://schemas.microsoft.com/office/drawing/2014/chartex">
                <cx:chart xmlns:cx="http://schemas.microsoft.com/office/drawing/2014/chartex" xmlns:r="http://schemas.openxmlformats.org/officeDocument/2006/relationships" r:id="rId9"/>
              </a:graphicData>
            </a:graphic>
          </p:graphicFrame>
        </mc:Choice>
        <mc:Fallback xmlns="">
          <p:pic>
            <p:nvPicPr>
              <p:cNvPr id="14" name="Gráfico 13">
                <a:extLst>
                  <a:ext uri="{FF2B5EF4-FFF2-40B4-BE49-F238E27FC236}">
                    <a16:creationId xmlns:a16="http://schemas.microsoft.com/office/drawing/2014/main" id="{27050425-3A80-7189-6819-92F822FFF57C}"/>
                  </a:ext>
                </a:extLst>
              </p:cNvPr>
              <p:cNvPicPr>
                <a:picLocks noGrp="1" noRot="1" noChangeAspect="1" noMove="1" noResize="1" noEditPoints="1" noAdjustHandles="1" noChangeArrowheads="1" noChangeShapeType="1"/>
              </p:cNvPicPr>
              <p:nvPr/>
            </p:nvPicPr>
            <p:blipFill>
              <a:blip r:embed="rId10"/>
              <a:stretch>
                <a:fillRect/>
              </a:stretch>
            </p:blipFill>
            <p:spPr>
              <a:xfrm>
                <a:off x="3970772" y="704121"/>
                <a:ext cx="4558816" cy="4368536"/>
              </a:xfrm>
              <a:prstGeom prst="rect">
                <a:avLst/>
              </a:prstGeom>
            </p:spPr>
          </p:pic>
        </mc:Fallback>
      </mc:AlternateContent>
      <p:pic>
        <p:nvPicPr>
          <p:cNvPr id="20" name="Elementos multimedia en línea 19" descr="Información General del Vigilado en el Sistema Vigia">
            <a:hlinkClick r:id="" action="ppaction://media"/>
            <a:extLst>
              <a:ext uri="{FF2B5EF4-FFF2-40B4-BE49-F238E27FC236}">
                <a16:creationId xmlns:a16="http://schemas.microsoft.com/office/drawing/2014/main" id="{796279AB-FE7D-B9FF-8BC2-AAFEA013C073}"/>
              </a:ext>
            </a:extLst>
          </p:cNvPr>
          <p:cNvPicPr>
            <a:picLocks noRot="1" noChangeAspect="1"/>
          </p:cNvPicPr>
          <p:nvPr>
            <a:videoFile r:link="rId1"/>
          </p:nvPr>
        </p:nvPicPr>
        <p:blipFill>
          <a:blip r:embed="rId11"/>
          <a:stretch>
            <a:fillRect/>
          </a:stretch>
        </p:blipFill>
        <p:spPr>
          <a:xfrm>
            <a:off x="287707" y="1410134"/>
            <a:ext cx="4071017" cy="2300124"/>
          </a:xfrm>
          <a:prstGeom prst="rect">
            <a:avLst/>
          </a:prstGeom>
        </p:spPr>
      </p:pic>
      <p:pic>
        <p:nvPicPr>
          <p:cNvPr id="21" name="Elementos multimedia en línea 20" descr="¿Cómo diligenciar la sección Información general?">
            <a:hlinkClick r:id="" action="ppaction://media"/>
            <a:extLst>
              <a:ext uri="{FF2B5EF4-FFF2-40B4-BE49-F238E27FC236}">
                <a16:creationId xmlns:a16="http://schemas.microsoft.com/office/drawing/2014/main" id="{D06AAC89-258E-9932-2681-6BCA384FD314}"/>
              </a:ext>
            </a:extLst>
          </p:cNvPr>
          <p:cNvPicPr>
            <a:picLocks noRot="1" noChangeAspect="1"/>
          </p:cNvPicPr>
          <p:nvPr>
            <a:videoFile r:link="rId2"/>
          </p:nvPr>
        </p:nvPicPr>
        <p:blipFill>
          <a:blip r:embed="rId12"/>
          <a:stretch>
            <a:fillRect/>
          </a:stretch>
        </p:blipFill>
        <p:spPr>
          <a:xfrm>
            <a:off x="2518014" y="4122922"/>
            <a:ext cx="4071017" cy="2300124"/>
          </a:xfrm>
          <a:prstGeom prst="rect">
            <a:avLst/>
          </a:prstGeom>
        </p:spPr>
      </p:pic>
      <p:pic>
        <p:nvPicPr>
          <p:cNvPr id="22" name="Elementos multimedia en línea 21" descr="¿Cómo diligenciar la sección planeación?">
            <a:hlinkClick r:id="" action="ppaction://media"/>
            <a:extLst>
              <a:ext uri="{FF2B5EF4-FFF2-40B4-BE49-F238E27FC236}">
                <a16:creationId xmlns:a16="http://schemas.microsoft.com/office/drawing/2014/main" id="{35E7534B-8869-86E4-B8ED-DEEEA82DC81F}"/>
              </a:ext>
            </a:extLst>
          </p:cNvPr>
          <p:cNvPicPr>
            <a:picLocks noRot="1" noChangeAspect="1"/>
          </p:cNvPicPr>
          <p:nvPr>
            <a:videoFile r:link="rId3"/>
          </p:nvPr>
        </p:nvPicPr>
        <p:blipFill>
          <a:blip r:embed="rId13"/>
          <a:stretch>
            <a:fillRect/>
          </a:stretch>
        </p:blipFill>
        <p:spPr>
          <a:xfrm>
            <a:off x="5075975" y="1410134"/>
            <a:ext cx="4048707" cy="2287519"/>
          </a:xfrm>
          <a:prstGeom prst="rect">
            <a:avLst/>
          </a:prstGeom>
        </p:spPr>
      </p:pic>
      <p:pic>
        <p:nvPicPr>
          <p:cNvPr id="23" name="Elementos multimedia en línea 22" descr="Soporte 1">
            <a:hlinkClick r:id="" action="ppaction://media"/>
            <a:extLst>
              <a:ext uri="{FF2B5EF4-FFF2-40B4-BE49-F238E27FC236}">
                <a16:creationId xmlns:a16="http://schemas.microsoft.com/office/drawing/2014/main" id="{36E20BEB-33CA-4383-9C82-6565B9745175}"/>
              </a:ext>
            </a:extLst>
          </p:cNvPr>
          <p:cNvPicPr>
            <a:picLocks noRot="1" noChangeAspect="1"/>
          </p:cNvPicPr>
          <p:nvPr>
            <a:videoFile r:link="rId4"/>
          </p:nvPr>
        </p:nvPicPr>
        <p:blipFill>
          <a:blip r:embed="rId14"/>
          <a:stretch>
            <a:fillRect/>
          </a:stretch>
        </p:blipFill>
        <p:spPr>
          <a:xfrm>
            <a:off x="7349846" y="4077883"/>
            <a:ext cx="4071017" cy="2300124"/>
          </a:xfrm>
          <a:prstGeom prst="rect">
            <a:avLst/>
          </a:prstGeom>
        </p:spPr>
      </p:pic>
      <p:pic>
        <p:nvPicPr>
          <p:cNvPr id="27" name="Imagen 26">
            <a:extLst>
              <a:ext uri="{FF2B5EF4-FFF2-40B4-BE49-F238E27FC236}">
                <a16:creationId xmlns:a16="http://schemas.microsoft.com/office/drawing/2014/main" id="{6A9F7CC8-D5DB-5B1D-07D3-66654D3C6675}"/>
              </a:ext>
            </a:extLst>
          </p:cNvPr>
          <p:cNvPicPr>
            <a:picLocks noChangeAspect="1"/>
          </p:cNvPicPr>
          <p:nvPr/>
        </p:nvPicPr>
        <p:blipFill>
          <a:blip r:embed="rId15"/>
          <a:stretch>
            <a:fillRect/>
          </a:stretch>
        </p:blipFill>
        <p:spPr>
          <a:xfrm>
            <a:off x="10069657" y="1478930"/>
            <a:ext cx="1834636" cy="1792803"/>
          </a:xfrm>
          <a:prstGeom prst="rect">
            <a:avLst/>
          </a:prstGeom>
        </p:spPr>
      </p:pic>
    </p:spTree>
    <p:extLst>
      <p:ext uri="{BB962C8B-B14F-4D97-AF65-F5344CB8AC3E}">
        <p14:creationId xmlns:p14="http://schemas.microsoft.com/office/powerpoint/2010/main" val="203866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2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0"/>
                </p:tgtEl>
              </p:cMediaNode>
            </p:video>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0"/>
                                        </p:tgtEl>
                                      </p:cBhvr>
                                    </p:cmd>
                                  </p:childTnLst>
                                </p:cTn>
                              </p:par>
                            </p:childTnLst>
                          </p:cTn>
                        </p:par>
                      </p:childTnLst>
                    </p:cTn>
                  </p:par>
                </p:childTnLst>
              </p:cTn>
              <p:nextCondLst>
                <p:cond evt="onClick" delay="0">
                  <p:tgtEl>
                    <p:spTgt spid="20"/>
                  </p:tgtEl>
                </p:cond>
              </p:nextCondLst>
            </p:seq>
            <p:video>
              <p:cMediaNode vol="80000">
                <p:cTn id="25" fill="hold" display="0">
                  <p:stCondLst>
                    <p:cond delay="indefinite"/>
                  </p:stCondLst>
                </p:cTn>
                <p:tgtEl>
                  <p:spTgt spid="21"/>
                </p:tgtEl>
              </p:cMediaNode>
            </p:video>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1"/>
                                        </p:tgtEl>
                                      </p:cBhvr>
                                    </p:cmd>
                                  </p:childTnLst>
                                </p:cTn>
                              </p:par>
                            </p:childTnLst>
                          </p:cTn>
                        </p:par>
                      </p:childTnLst>
                    </p:cTn>
                  </p:par>
                </p:childTnLst>
              </p:cTn>
              <p:nextCondLst>
                <p:cond evt="onClick" delay="0">
                  <p:tgtEl>
                    <p:spTgt spid="21"/>
                  </p:tgtEl>
                </p:cond>
              </p:nextCondLst>
            </p:seq>
            <p:video>
              <p:cMediaNode vol="80000">
                <p:cTn id="31" fill="hold" display="0">
                  <p:stCondLst>
                    <p:cond delay="indefinite"/>
                  </p:stCondLst>
                </p:cTn>
                <p:tgtEl>
                  <p:spTgt spid="22"/>
                </p:tgtEl>
              </p:cMediaNode>
            </p:vide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2"/>
                                        </p:tgtEl>
                                      </p:cBhvr>
                                    </p:cmd>
                                  </p:childTnLst>
                                </p:cTn>
                              </p:par>
                            </p:childTnLst>
                          </p:cTn>
                        </p:par>
                      </p:childTnLst>
                    </p:cTn>
                  </p:par>
                </p:childTnLst>
              </p:cTn>
              <p:nextCondLst>
                <p:cond evt="onClick" delay="0">
                  <p:tgtEl>
                    <p:spTgt spid="22"/>
                  </p:tgtEl>
                </p:cond>
              </p:nextCondLst>
            </p:seq>
            <p:video>
              <p:cMediaNode vol="80000">
                <p:cTn id="37" fill="hold" display="0">
                  <p:stCondLst>
                    <p:cond delay="indefinite"/>
                  </p:stCondLst>
                </p:cTn>
                <p:tgtEl>
                  <p:spTgt spid="23"/>
                </p:tgtEl>
              </p:cMediaNode>
            </p:video>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DE2EB4-D4F6-2764-8EA2-FEDBCB067E0A}"/>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sp>
        <p:nvSpPr>
          <p:cNvPr id="8" name="CuadroTexto 7">
            <a:extLst>
              <a:ext uri="{FF2B5EF4-FFF2-40B4-BE49-F238E27FC236}">
                <a16:creationId xmlns:a16="http://schemas.microsoft.com/office/drawing/2014/main" id="{7447D507-5BE5-134E-02EA-5DFB95C0EBA4}"/>
              </a:ext>
            </a:extLst>
          </p:cNvPr>
          <p:cNvSpPr txBox="1"/>
          <p:nvPr/>
        </p:nvSpPr>
        <p:spPr>
          <a:xfrm>
            <a:off x="1359846" y="2181018"/>
            <a:ext cx="6904653" cy="2123658"/>
          </a:xfrm>
          <a:prstGeom prst="rect">
            <a:avLst/>
          </a:prstGeom>
          <a:noFill/>
        </p:spPr>
        <p:txBody>
          <a:bodyPr wrap="square" rtlCol="0">
            <a:spAutoFit/>
          </a:bodyPr>
          <a:lstStyle/>
          <a:p>
            <a:pPr algn="r"/>
            <a:r>
              <a:rPr lang="es-CO" sz="4400" b="1">
                <a:solidFill>
                  <a:schemeClr val="bg1"/>
                </a:solidFill>
                <a:latin typeface="Nunito" pitchFamily="2" charset="0"/>
              </a:rPr>
              <a:t>Sistema de Colaboración Tecnológico con Enfoque Multipropósito </a:t>
            </a:r>
          </a:p>
        </p:txBody>
      </p:sp>
      <p:cxnSp>
        <p:nvCxnSpPr>
          <p:cNvPr id="9" name="Conector recto 8">
            <a:extLst>
              <a:ext uri="{FF2B5EF4-FFF2-40B4-BE49-F238E27FC236}">
                <a16:creationId xmlns:a16="http://schemas.microsoft.com/office/drawing/2014/main" id="{94AB79D8-77AF-CFA1-FD39-835870CF19C6}"/>
              </a:ext>
            </a:extLst>
          </p:cNvPr>
          <p:cNvCxnSpPr>
            <a:cxnSpLocks/>
          </p:cNvCxnSpPr>
          <p:nvPr/>
        </p:nvCxnSpPr>
        <p:spPr>
          <a:xfrm>
            <a:off x="1005282" y="4289676"/>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7F69EADC-30C2-AAE7-E7DE-85968102D8E9}"/>
              </a:ext>
            </a:extLst>
          </p:cNvPr>
          <p:cNvSpPr txBox="1"/>
          <p:nvPr/>
        </p:nvSpPr>
        <p:spPr>
          <a:xfrm>
            <a:off x="-1075444" y="4487478"/>
            <a:ext cx="9237306" cy="646331"/>
          </a:xfrm>
          <a:prstGeom prst="rect">
            <a:avLst/>
          </a:prstGeom>
          <a:noFill/>
        </p:spPr>
        <p:txBody>
          <a:bodyPr wrap="square" rtlCol="0">
            <a:spAutoFit/>
          </a:bodyPr>
          <a:lstStyle/>
          <a:p>
            <a:pPr algn="r"/>
            <a:r>
              <a:rPr lang="es-CO" sz="3600" b="1">
                <a:solidFill>
                  <a:schemeClr val="bg1"/>
                </a:solidFill>
                <a:latin typeface="Nunito" pitchFamily="2" charset="0"/>
              </a:rPr>
              <a:t>Infracciones – Exceso de Velocidad </a:t>
            </a:r>
          </a:p>
        </p:txBody>
      </p:sp>
    </p:spTree>
    <p:extLst>
      <p:ext uri="{BB962C8B-B14F-4D97-AF65-F5344CB8AC3E}">
        <p14:creationId xmlns:p14="http://schemas.microsoft.com/office/powerpoint/2010/main" val="2275131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15F290-34E4-5E72-A577-B2D6A19FF150}"/>
              </a:ext>
            </a:extLst>
          </p:cNvPr>
          <p:cNvSpPr>
            <a:spLocks noGrp="1"/>
          </p:cNvSpPr>
          <p:nvPr>
            <p:ph type="ctrTitle"/>
          </p:nvPr>
        </p:nvSpPr>
        <p:spPr/>
        <p:txBody>
          <a:bodyPr/>
          <a:lstStyle/>
          <a:p>
            <a:endParaRPr lang="es-ES_tradnl"/>
          </a:p>
        </p:txBody>
      </p:sp>
      <p:sp>
        <p:nvSpPr>
          <p:cNvPr id="3" name="Subtítulo 2">
            <a:extLst>
              <a:ext uri="{FF2B5EF4-FFF2-40B4-BE49-F238E27FC236}">
                <a16:creationId xmlns:a16="http://schemas.microsoft.com/office/drawing/2014/main" id="{5B6C6972-A71A-252B-68B1-D0671CFD0F39}"/>
              </a:ext>
            </a:extLst>
          </p:cNvPr>
          <p:cNvSpPr>
            <a:spLocks noGrp="1"/>
          </p:cNvSpPr>
          <p:nvPr>
            <p:ph type="subTitle" idx="1"/>
          </p:nvPr>
        </p:nvSpPr>
        <p:spPr/>
        <p:txBody>
          <a:bodyPr/>
          <a:lstStyle/>
          <a:p>
            <a:endParaRPr lang="es-ES_tradnl"/>
          </a:p>
        </p:txBody>
      </p:sp>
      <p:pic>
        <p:nvPicPr>
          <p:cNvPr id="4" name="Imagen 3" descr="Texto, Tabla&#10;&#10;Descripción generada automáticamente con confianza media">
            <a:extLst>
              <a:ext uri="{FF2B5EF4-FFF2-40B4-BE49-F238E27FC236}">
                <a16:creationId xmlns:a16="http://schemas.microsoft.com/office/drawing/2014/main" id="{53FB68DE-A785-8BF0-A3B0-AFDF134916DA}"/>
              </a:ext>
            </a:extLst>
          </p:cNvPr>
          <p:cNvPicPr>
            <a:picLocks noChangeAspect="1"/>
          </p:cNvPicPr>
          <p:nvPr/>
        </p:nvPicPr>
        <p:blipFill>
          <a:blip r:embed="rId2"/>
          <a:stretch>
            <a:fillRect/>
          </a:stretch>
        </p:blipFill>
        <p:spPr>
          <a:xfrm>
            <a:off x="-28765" y="112283"/>
            <a:ext cx="12249530" cy="6795360"/>
          </a:xfrm>
          <a:prstGeom prst="rect">
            <a:avLst/>
          </a:prstGeom>
        </p:spPr>
      </p:pic>
    </p:spTree>
    <p:extLst>
      <p:ext uri="{BB962C8B-B14F-4D97-AF65-F5344CB8AC3E}">
        <p14:creationId xmlns:p14="http://schemas.microsoft.com/office/powerpoint/2010/main" val="2149715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3961784-A23C-BA19-7252-A2EFBCEDF05C}"/>
              </a:ext>
            </a:extLst>
          </p:cNvPr>
          <p:cNvSpPr txBox="1"/>
          <p:nvPr/>
        </p:nvSpPr>
        <p:spPr>
          <a:xfrm>
            <a:off x="2892479" y="129311"/>
            <a:ext cx="6046848" cy="707886"/>
          </a:xfrm>
          <a:prstGeom prst="rect">
            <a:avLst/>
          </a:prstGeom>
          <a:noFill/>
        </p:spPr>
        <p:txBody>
          <a:bodyPr wrap="none" rtlCol="0">
            <a:spAutoFit/>
          </a:bodyPr>
          <a:lstStyle/>
          <a:p>
            <a:pPr algn="ctr"/>
            <a:r>
              <a:rPr lang="es-CO" sz="2000" b="1">
                <a:latin typeface="Nunito" pitchFamily="2" charset="77"/>
              </a:rPr>
              <a:t>Top 10 Vehículos Públicos – Exceso de Velocidad</a:t>
            </a:r>
          </a:p>
          <a:p>
            <a:pPr algn="ctr"/>
            <a:r>
              <a:rPr lang="es-CO" sz="2000" b="1">
                <a:latin typeface="Nunito" pitchFamily="2" charset="77"/>
              </a:rPr>
              <a:t>2023 </a:t>
            </a:r>
          </a:p>
        </p:txBody>
      </p:sp>
      <p:sp>
        <p:nvSpPr>
          <p:cNvPr id="32" name="CuadroTexto 31">
            <a:extLst>
              <a:ext uri="{FF2B5EF4-FFF2-40B4-BE49-F238E27FC236}">
                <a16:creationId xmlns:a16="http://schemas.microsoft.com/office/drawing/2014/main" id="{5CEAB17E-A2F0-E2CC-21AD-E5013EB23D00}"/>
              </a:ext>
            </a:extLst>
          </p:cNvPr>
          <p:cNvSpPr txBox="1"/>
          <p:nvPr/>
        </p:nvSpPr>
        <p:spPr>
          <a:xfrm>
            <a:off x="6668194" y="6334414"/>
            <a:ext cx="3102729" cy="253916"/>
          </a:xfrm>
          <a:prstGeom prst="rect">
            <a:avLst/>
          </a:prstGeom>
          <a:noFill/>
        </p:spPr>
        <p:txBody>
          <a:bodyPr wrap="square" rtlCol="0">
            <a:spAutoFit/>
          </a:bodyPr>
          <a:lstStyle/>
          <a:p>
            <a:r>
              <a:rPr lang="es-CO" sz="1050" i="1" dirty="0">
                <a:latin typeface="Nunito" pitchFamily="2" charset="77"/>
              </a:rPr>
              <a:t>Fuente: Radares Concesionaria Vial Andina</a:t>
            </a:r>
          </a:p>
        </p:txBody>
      </p:sp>
      <p:pic>
        <p:nvPicPr>
          <p:cNvPr id="34" name="Imagen 33">
            <a:extLst>
              <a:ext uri="{FF2B5EF4-FFF2-40B4-BE49-F238E27FC236}">
                <a16:creationId xmlns:a16="http://schemas.microsoft.com/office/drawing/2014/main" id="{9389FF42-7638-E39B-4D15-519FF4C0E2BB}"/>
              </a:ext>
            </a:extLst>
          </p:cNvPr>
          <p:cNvPicPr>
            <a:picLocks noChangeAspect="1"/>
          </p:cNvPicPr>
          <p:nvPr/>
        </p:nvPicPr>
        <p:blipFill>
          <a:blip r:embed="rId2"/>
          <a:stretch>
            <a:fillRect/>
          </a:stretch>
        </p:blipFill>
        <p:spPr>
          <a:xfrm>
            <a:off x="174049" y="998943"/>
            <a:ext cx="3484330" cy="5274584"/>
          </a:xfrm>
          <a:prstGeom prst="rect">
            <a:avLst/>
          </a:prstGeom>
        </p:spPr>
      </p:pic>
      <p:pic>
        <p:nvPicPr>
          <p:cNvPr id="2" name="Imagen 1">
            <a:extLst>
              <a:ext uri="{FF2B5EF4-FFF2-40B4-BE49-F238E27FC236}">
                <a16:creationId xmlns:a16="http://schemas.microsoft.com/office/drawing/2014/main" id="{12637E37-F937-3CF6-1374-84762142A94E}"/>
              </a:ext>
            </a:extLst>
          </p:cNvPr>
          <p:cNvPicPr>
            <a:picLocks noChangeAspect="1"/>
          </p:cNvPicPr>
          <p:nvPr/>
        </p:nvPicPr>
        <p:blipFill>
          <a:blip r:embed="rId3"/>
          <a:stretch>
            <a:fillRect/>
          </a:stretch>
        </p:blipFill>
        <p:spPr>
          <a:xfrm>
            <a:off x="4027252" y="1007193"/>
            <a:ext cx="7547805" cy="5245836"/>
          </a:xfrm>
          <a:prstGeom prst="rect">
            <a:avLst/>
          </a:prstGeom>
        </p:spPr>
      </p:pic>
      <p:pic>
        <p:nvPicPr>
          <p:cNvPr id="3" name="Imagen 2">
            <a:extLst>
              <a:ext uri="{FF2B5EF4-FFF2-40B4-BE49-F238E27FC236}">
                <a16:creationId xmlns:a16="http://schemas.microsoft.com/office/drawing/2014/main" id="{DAD633D3-096A-A2EF-57AA-610640A1D2D4}"/>
              </a:ext>
            </a:extLst>
          </p:cNvPr>
          <p:cNvPicPr>
            <a:picLocks noChangeAspect="1"/>
          </p:cNvPicPr>
          <p:nvPr/>
        </p:nvPicPr>
        <p:blipFill>
          <a:blip r:embed="rId4"/>
          <a:stretch>
            <a:fillRect/>
          </a:stretch>
        </p:blipFill>
        <p:spPr>
          <a:xfrm>
            <a:off x="411046" y="227381"/>
            <a:ext cx="1795393" cy="624045"/>
          </a:xfrm>
          <a:prstGeom prst="rect">
            <a:avLst/>
          </a:prstGeom>
        </p:spPr>
      </p:pic>
      <p:pic>
        <p:nvPicPr>
          <p:cNvPr id="4" name="Imagen 3">
            <a:extLst>
              <a:ext uri="{FF2B5EF4-FFF2-40B4-BE49-F238E27FC236}">
                <a16:creationId xmlns:a16="http://schemas.microsoft.com/office/drawing/2014/main" id="{FA840F05-AE1D-DB4A-A6F9-E95E7120966A}"/>
              </a:ext>
            </a:extLst>
          </p:cNvPr>
          <p:cNvPicPr>
            <a:picLocks noChangeAspect="1"/>
          </p:cNvPicPr>
          <p:nvPr/>
        </p:nvPicPr>
        <p:blipFill>
          <a:blip r:embed="rId5"/>
          <a:stretch>
            <a:fillRect/>
          </a:stretch>
        </p:blipFill>
        <p:spPr>
          <a:xfrm>
            <a:off x="10679013" y="119180"/>
            <a:ext cx="1255365" cy="888159"/>
          </a:xfrm>
          <a:prstGeom prst="rect">
            <a:avLst/>
          </a:prstGeom>
        </p:spPr>
      </p:pic>
      <p:pic>
        <p:nvPicPr>
          <p:cNvPr id="5" name="Imagen 4">
            <a:extLst>
              <a:ext uri="{FF2B5EF4-FFF2-40B4-BE49-F238E27FC236}">
                <a16:creationId xmlns:a16="http://schemas.microsoft.com/office/drawing/2014/main" id="{E049688A-EB2E-BA35-050B-2C1D198FCDD2}"/>
              </a:ext>
            </a:extLst>
          </p:cNvPr>
          <p:cNvPicPr>
            <a:picLocks noChangeAspect="1"/>
          </p:cNvPicPr>
          <p:nvPr/>
        </p:nvPicPr>
        <p:blipFill>
          <a:blip r:embed="rId6"/>
          <a:stretch>
            <a:fillRect/>
          </a:stretch>
        </p:blipFill>
        <p:spPr>
          <a:xfrm>
            <a:off x="9198325" y="-21897"/>
            <a:ext cx="1559861" cy="1110621"/>
          </a:xfrm>
          <a:prstGeom prst="rect">
            <a:avLst/>
          </a:prstGeom>
        </p:spPr>
      </p:pic>
      <p:grpSp>
        <p:nvGrpSpPr>
          <p:cNvPr id="7" name="Group 3">
            <a:extLst>
              <a:ext uri="{FF2B5EF4-FFF2-40B4-BE49-F238E27FC236}">
                <a16:creationId xmlns:a16="http://schemas.microsoft.com/office/drawing/2014/main" id="{AED6CF6A-ED15-DFF4-D20F-AF76773C1B52}"/>
              </a:ext>
            </a:extLst>
          </p:cNvPr>
          <p:cNvGrpSpPr/>
          <p:nvPr/>
        </p:nvGrpSpPr>
        <p:grpSpPr>
          <a:xfrm>
            <a:off x="-1" y="6588330"/>
            <a:ext cx="12192001" cy="295071"/>
            <a:chOff x="0" y="0"/>
            <a:chExt cx="5103511" cy="116571"/>
          </a:xfrm>
        </p:grpSpPr>
        <p:sp>
          <p:nvSpPr>
            <p:cNvPr id="8" name="Freeform 4">
              <a:extLst>
                <a:ext uri="{FF2B5EF4-FFF2-40B4-BE49-F238E27FC236}">
                  <a16:creationId xmlns:a16="http://schemas.microsoft.com/office/drawing/2014/main" id="{D558FE1F-5653-6989-73BC-14B633A7996A}"/>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Box 5">
              <a:extLst>
                <a:ext uri="{FF2B5EF4-FFF2-40B4-BE49-F238E27FC236}">
                  <a16:creationId xmlns:a16="http://schemas.microsoft.com/office/drawing/2014/main" id="{55E4D74E-2D1B-4546-0AC1-3A126AB4E002}"/>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0" name="TextBox 102">
            <a:extLst>
              <a:ext uri="{FF2B5EF4-FFF2-40B4-BE49-F238E27FC236}">
                <a16:creationId xmlns:a16="http://schemas.microsoft.com/office/drawing/2014/main" id="{7A56F31F-4E8A-285B-63A2-3A7CDC2B9AC9}"/>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734010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64ADBD0B-A579-6715-83E5-1E88E1B9C50A}"/>
              </a:ext>
            </a:extLst>
          </p:cNvPr>
          <p:cNvSpPr txBox="1"/>
          <p:nvPr/>
        </p:nvSpPr>
        <p:spPr>
          <a:xfrm>
            <a:off x="5039614" y="6599645"/>
            <a:ext cx="2347759" cy="307777"/>
          </a:xfrm>
          <a:prstGeom prst="rect">
            <a:avLst/>
          </a:prstGeom>
          <a:noFill/>
        </p:spPr>
        <p:txBody>
          <a:bodyPr wrap="none" rtlCol="0">
            <a:spAutoFit/>
          </a:bodyPr>
          <a:lstStyle/>
          <a:p>
            <a:r>
              <a:rPr lang="es-CO" sz="1400" b="1" err="1">
                <a:solidFill>
                  <a:schemeClr val="bg1"/>
                </a:solidFill>
              </a:rPr>
              <a:t>www.supertransporte.gov.co</a:t>
            </a:r>
            <a:endParaRPr lang="es-CO" sz="1400" b="1">
              <a:solidFill>
                <a:schemeClr val="bg1"/>
              </a:solidFill>
            </a:endParaRPr>
          </a:p>
        </p:txBody>
      </p:sp>
      <p:pic>
        <p:nvPicPr>
          <p:cNvPr id="3" name="Imagen 2">
            <a:extLst>
              <a:ext uri="{FF2B5EF4-FFF2-40B4-BE49-F238E27FC236}">
                <a16:creationId xmlns:a16="http://schemas.microsoft.com/office/drawing/2014/main" id="{6A2282DF-E9F6-80EC-6742-A623B41514B4}"/>
              </a:ext>
            </a:extLst>
          </p:cNvPr>
          <p:cNvPicPr>
            <a:picLocks noChangeAspect="1"/>
          </p:cNvPicPr>
          <p:nvPr/>
        </p:nvPicPr>
        <p:blipFill>
          <a:blip r:embed="rId2"/>
          <a:stretch>
            <a:fillRect/>
          </a:stretch>
        </p:blipFill>
        <p:spPr>
          <a:xfrm>
            <a:off x="174049" y="998943"/>
            <a:ext cx="3484330" cy="5286243"/>
          </a:xfrm>
          <a:prstGeom prst="rect">
            <a:avLst/>
          </a:prstGeom>
        </p:spPr>
      </p:pic>
      <p:sp>
        <p:nvSpPr>
          <p:cNvPr id="8" name="CuadroTexto 7">
            <a:extLst>
              <a:ext uri="{FF2B5EF4-FFF2-40B4-BE49-F238E27FC236}">
                <a16:creationId xmlns:a16="http://schemas.microsoft.com/office/drawing/2014/main" id="{E7A858C3-2C40-164F-D8A7-F31A9B2B3644}"/>
              </a:ext>
            </a:extLst>
          </p:cNvPr>
          <p:cNvSpPr txBox="1"/>
          <p:nvPr/>
        </p:nvSpPr>
        <p:spPr>
          <a:xfrm>
            <a:off x="2682488" y="129311"/>
            <a:ext cx="6466835" cy="707886"/>
          </a:xfrm>
          <a:prstGeom prst="rect">
            <a:avLst/>
          </a:prstGeom>
          <a:noFill/>
        </p:spPr>
        <p:txBody>
          <a:bodyPr wrap="none" rtlCol="0">
            <a:spAutoFit/>
          </a:bodyPr>
          <a:lstStyle/>
          <a:p>
            <a:pPr algn="ctr"/>
            <a:r>
              <a:rPr lang="es-CO" sz="2000" b="1">
                <a:latin typeface="Nunito" pitchFamily="2" charset="77"/>
              </a:rPr>
              <a:t>Top 10 Vehículos Particulares – Exceso de Velocidad</a:t>
            </a:r>
          </a:p>
          <a:p>
            <a:pPr algn="ctr"/>
            <a:r>
              <a:rPr lang="es-CO" sz="2000" b="1">
                <a:latin typeface="Nunito" pitchFamily="2" charset="77"/>
              </a:rPr>
              <a:t>2023 </a:t>
            </a:r>
          </a:p>
        </p:txBody>
      </p:sp>
      <p:sp>
        <p:nvSpPr>
          <p:cNvPr id="11" name="CuadroTexto 10">
            <a:extLst>
              <a:ext uri="{FF2B5EF4-FFF2-40B4-BE49-F238E27FC236}">
                <a16:creationId xmlns:a16="http://schemas.microsoft.com/office/drawing/2014/main" id="{677FB587-C976-B5EC-D01B-BB5EDAD445E1}"/>
              </a:ext>
            </a:extLst>
          </p:cNvPr>
          <p:cNvSpPr txBox="1"/>
          <p:nvPr/>
        </p:nvSpPr>
        <p:spPr>
          <a:xfrm>
            <a:off x="6448770" y="6315875"/>
            <a:ext cx="3102729" cy="253916"/>
          </a:xfrm>
          <a:prstGeom prst="rect">
            <a:avLst/>
          </a:prstGeom>
          <a:noFill/>
        </p:spPr>
        <p:txBody>
          <a:bodyPr wrap="square" rtlCol="0">
            <a:spAutoFit/>
          </a:bodyPr>
          <a:lstStyle/>
          <a:p>
            <a:r>
              <a:rPr lang="es-CO" sz="1050" i="1" dirty="0">
                <a:latin typeface="Nunito" pitchFamily="2" charset="77"/>
              </a:rPr>
              <a:t>Fuente: Radares Concesionaria Vial Andina</a:t>
            </a:r>
          </a:p>
        </p:txBody>
      </p:sp>
      <p:pic>
        <p:nvPicPr>
          <p:cNvPr id="2" name="Imagen 1">
            <a:extLst>
              <a:ext uri="{FF2B5EF4-FFF2-40B4-BE49-F238E27FC236}">
                <a16:creationId xmlns:a16="http://schemas.microsoft.com/office/drawing/2014/main" id="{C2F09CAF-D7AB-46A4-EFE5-C66CDEA5DA86}"/>
              </a:ext>
            </a:extLst>
          </p:cNvPr>
          <p:cNvPicPr>
            <a:picLocks noChangeAspect="1"/>
          </p:cNvPicPr>
          <p:nvPr/>
        </p:nvPicPr>
        <p:blipFill>
          <a:blip r:embed="rId3"/>
          <a:stretch>
            <a:fillRect/>
          </a:stretch>
        </p:blipFill>
        <p:spPr>
          <a:xfrm>
            <a:off x="4107316" y="1016650"/>
            <a:ext cx="7702651" cy="5268536"/>
          </a:xfrm>
          <a:prstGeom prst="rect">
            <a:avLst/>
          </a:prstGeom>
        </p:spPr>
      </p:pic>
      <p:pic>
        <p:nvPicPr>
          <p:cNvPr id="4" name="Imagen 3">
            <a:extLst>
              <a:ext uri="{FF2B5EF4-FFF2-40B4-BE49-F238E27FC236}">
                <a16:creationId xmlns:a16="http://schemas.microsoft.com/office/drawing/2014/main" id="{436A0FCA-43B4-A28A-C7BF-24813C874F6D}"/>
              </a:ext>
            </a:extLst>
          </p:cNvPr>
          <p:cNvPicPr>
            <a:picLocks noChangeAspect="1"/>
          </p:cNvPicPr>
          <p:nvPr/>
        </p:nvPicPr>
        <p:blipFill>
          <a:blip r:embed="rId4"/>
          <a:stretch>
            <a:fillRect/>
          </a:stretch>
        </p:blipFill>
        <p:spPr>
          <a:xfrm>
            <a:off x="411046" y="227381"/>
            <a:ext cx="1795393" cy="624045"/>
          </a:xfrm>
          <a:prstGeom prst="rect">
            <a:avLst/>
          </a:prstGeom>
        </p:spPr>
      </p:pic>
      <p:pic>
        <p:nvPicPr>
          <p:cNvPr id="5" name="Imagen 4">
            <a:extLst>
              <a:ext uri="{FF2B5EF4-FFF2-40B4-BE49-F238E27FC236}">
                <a16:creationId xmlns:a16="http://schemas.microsoft.com/office/drawing/2014/main" id="{F09240DC-A154-3FD5-7D7E-B0DE0B1CCB81}"/>
              </a:ext>
            </a:extLst>
          </p:cNvPr>
          <p:cNvPicPr>
            <a:picLocks noChangeAspect="1"/>
          </p:cNvPicPr>
          <p:nvPr/>
        </p:nvPicPr>
        <p:blipFill>
          <a:blip r:embed="rId5"/>
          <a:stretch>
            <a:fillRect/>
          </a:stretch>
        </p:blipFill>
        <p:spPr>
          <a:xfrm>
            <a:off x="10655453" y="31320"/>
            <a:ext cx="1255365" cy="888159"/>
          </a:xfrm>
          <a:prstGeom prst="rect">
            <a:avLst/>
          </a:prstGeom>
        </p:spPr>
      </p:pic>
      <p:pic>
        <p:nvPicPr>
          <p:cNvPr id="6" name="Imagen 5">
            <a:extLst>
              <a:ext uri="{FF2B5EF4-FFF2-40B4-BE49-F238E27FC236}">
                <a16:creationId xmlns:a16="http://schemas.microsoft.com/office/drawing/2014/main" id="{D298E3BF-C25F-5716-9CE0-0320EBDF3F49}"/>
              </a:ext>
            </a:extLst>
          </p:cNvPr>
          <p:cNvPicPr>
            <a:picLocks noChangeAspect="1"/>
          </p:cNvPicPr>
          <p:nvPr/>
        </p:nvPicPr>
        <p:blipFill>
          <a:blip r:embed="rId6"/>
          <a:stretch>
            <a:fillRect/>
          </a:stretch>
        </p:blipFill>
        <p:spPr>
          <a:xfrm>
            <a:off x="9149323" y="-103282"/>
            <a:ext cx="1559861" cy="1110621"/>
          </a:xfrm>
          <a:prstGeom prst="rect">
            <a:avLst/>
          </a:prstGeom>
        </p:spPr>
      </p:pic>
      <p:grpSp>
        <p:nvGrpSpPr>
          <p:cNvPr id="7" name="Group 3">
            <a:extLst>
              <a:ext uri="{FF2B5EF4-FFF2-40B4-BE49-F238E27FC236}">
                <a16:creationId xmlns:a16="http://schemas.microsoft.com/office/drawing/2014/main" id="{518AE48F-CCB6-C7A5-C52E-B8A4D6843009}"/>
              </a:ext>
            </a:extLst>
          </p:cNvPr>
          <p:cNvGrpSpPr/>
          <p:nvPr/>
        </p:nvGrpSpPr>
        <p:grpSpPr>
          <a:xfrm>
            <a:off x="-1" y="6588330"/>
            <a:ext cx="12192001" cy="295071"/>
            <a:chOff x="0" y="0"/>
            <a:chExt cx="5103511" cy="116571"/>
          </a:xfrm>
        </p:grpSpPr>
        <p:sp>
          <p:nvSpPr>
            <p:cNvPr id="9" name="Freeform 4">
              <a:extLst>
                <a:ext uri="{FF2B5EF4-FFF2-40B4-BE49-F238E27FC236}">
                  <a16:creationId xmlns:a16="http://schemas.microsoft.com/office/drawing/2014/main" id="{BCBE7984-55F5-5BFF-5F73-5264F5897221}"/>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5">
              <a:extLst>
                <a:ext uri="{FF2B5EF4-FFF2-40B4-BE49-F238E27FC236}">
                  <a16:creationId xmlns:a16="http://schemas.microsoft.com/office/drawing/2014/main" id="{B9DAF7AB-32C7-43E6-28AF-3EF0BCFADA9D}"/>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4" name="TextBox 102">
            <a:extLst>
              <a:ext uri="{FF2B5EF4-FFF2-40B4-BE49-F238E27FC236}">
                <a16:creationId xmlns:a16="http://schemas.microsoft.com/office/drawing/2014/main" id="{77192909-9A5A-48ED-0967-434A5739E53E}"/>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3369557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uadroTexto 31">
            <a:extLst>
              <a:ext uri="{FF2B5EF4-FFF2-40B4-BE49-F238E27FC236}">
                <a16:creationId xmlns:a16="http://schemas.microsoft.com/office/drawing/2014/main" id="{5CEAB17E-A2F0-E2CC-21AD-E5013EB23D00}"/>
              </a:ext>
            </a:extLst>
          </p:cNvPr>
          <p:cNvSpPr txBox="1"/>
          <p:nvPr/>
        </p:nvSpPr>
        <p:spPr>
          <a:xfrm>
            <a:off x="6668194" y="6334414"/>
            <a:ext cx="3102729" cy="253916"/>
          </a:xfrm>
          <a:prstGeom prst="rect">
            <a:avLst/>
          </a:prstGeom>
          <a:noFill/>
        </p:spPr>
        <p:txBody>
          <a:bodyPr wrap="square" rtlCol="0">
            <a:spAutoFit/>
          </a:bodyPr>
          <a:lstStyle/>
          <a:p>
            <a:r>
              <a:rPr lang="es-CO" sz="1050" i="1" dirty="0">
                <a:latin typeface="Nunito" pitchFamily="2" charset="77"/>
              </a:rPr>
              <a:t>Fuente: Radares Concesionaria Vial Andina</a:t>
            </a:r>
          </a:p>
        </p:txBody>
      </p:sp>
      <p:grpSp>
        <p:nvGrpSpPr>
          <p:cNvPr id="7" name="Group 3">
            <a:extLst>
              <a:ext uri="{FF2B5EF4-FFF2-40B4-BE49-F238E27FC236}">
                <a16:creationId xmlns:a16="http://schemas.microsoft.com/office/drawing/2014/main" id="{AED6CF6A-ED15-DFF4-D20F-AF76773C1B52}"/>
              </a:ext>
            </a:extLst>
          </p:cNvPr>
          <p:cNvGrpSpPr/>
          <p:nvPr/>
        </p:nvGrpSpPr>
        <p:grpSpPr>
          <a:xfrm>
            <a:off x="-1" y="6588330"/>
            <a:ext cx="12192001" cy="295071"/>
            <a:chOff x="0" y="0"/>
            <a:chExt cx="5103511" cy="116571"/>
          </a:xfrm>
        </p:grpSpPr>
        <p:sp>
          <p:nvSpPr>
            <p:cNvPr id="8" name="Freeform 4">
              <a:extLst>
                <a:ext uri="{FF2B5EF4-FFF2-40B4-BE49-F238E27FC236}">
                  <a16:creationId xmlns:a16="http://schemas.microsoft.com/office/drawing/2014/main" id="{D558FE1F-5653-6989-73BC-14B633A7996A}"/>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Box 5">
              <a:extLst>
                <a:ext uri="{FF2B5EF4-FFF2-40B4-BE49-F238E27FC236}">
                  <a16:creationId xmlns:a16="http://schemas.microsoft.com/office/drawing/2014/main" id="{55E4D74E-2D1B-4546-0AC1-3A126AB4E002}"/>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0" name="TextBox 102">
            <a:extLst>
              <a:ext uri="{FF2B5EF4-FFF2-40B4-BE49-F238E27FC236}">
                <a16:creationId xmlns:a16="http://schemas.microsoft.com/office/drawing/2014/main" id="{7A56F31F-4E8A-285B-63A2-3A7CDC2B9AC9}"/>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pic>
        <p:nvPicPr>
          <p:cNvPr id="13" name="Imagen 12">
            <a:extLst>
              <a:ext uri="{FF2B5EF4-FFF2-40B4-BE49-F238E27FC236}">
                <a16:creationId xmlns:a16="http://schemas.microsoft.com/office/drawing/2014/main" id="{7892D239-50DC-3C45-5B4E-1FB499A87EFD}"/>
              </a:ext>
            </a:extLst>
          </p:cNvPr>
          <p:cNvPicPr>
            <a:picLocks noChangeAspect="1"/>
          </p:cNvPicPr>
          <p:nvPr/>
        </p:nvPicPr>
        <p:blipFill>
          <a:blip r:embed="rId2"/>
          <a:stretch>
            <a:fillRect/>
          </a:stretch>
        </p:blipFill>
        <p:spPr>
          <a:xfrm>
            <a:off x="0" y="0"/>
            <a:ext cx="12192000" cy="6492443"/>
          </a:xfrm>
          <a:prstGeom prst="rect">
            <a:avLst/>
          </a:prstGeom>
        </p:spPr>
      </p:pic>
    </p:spTree>
    <p:extLst>
      <p:ext uri="{BB962C8B-B14F-4D97-AF65-F5344CB8AC3E}">
        <p14:creationId xmlns:p14="http://schemas.microsoft.com/office/powerpoint/2010/main" val="767726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uadroTexto 31">
            <a:extLst>
              <a:ext uri="{FF2B5EF4-FFF2-40B4-BE49-F238E27FC236}">
                <a16:creationId xmlns:a16="http://schemas.microsoft.com/office/drawing/2014/main" id="{5CEAB17E-A2F0-E2CC-21AD-E5013EB23D00}"/>
              </a:ext>
            </a:extLst>
          </p:cNvPr>
          <p:cNvSpPr txBox="1"/>
          <p:nvPr/>
        </p:nvSpPr>
        <p:spPr>
          <a:xfrm>
            <a:off x="6668194" y="6334414"/>
            <a:ext cx="3102729" cy="253916"/>
          </a:xfrm>
          <a:prstGeom prst="rect">
            <a:avLst/>
          </a:prstGeom>
          <a:noFill/>
        </p:spPr>
        <p:txBody>
          <a:bodyPr wrap="square" rtlCol="0">
            <a:spAutoFit/>
          </a:bodyPr>
          <a:lstStyle/>
          <a:p>
            <a:r>
              <a:rPr lang="es-CO" sz="1050" i="1" dirty="0">
                <a:latin typeface="Nunito" pitchFamily="2" charset="77"/>
              </a:rPr>
              <a:t>Fuente: Radares Concesionaria Vial Andina</a:t>
            </a:r>
          </a:p>
        </p:txBody>
      </p:sp>
      <p:grpSp>
        <p:nvGrpSpPr>
          <p:cNvPr id="7" name="Group 3">
            <a:extLst>
              <a:ext uri="{FF2B5EF4-FFF2-40B4-BE49-F238E27FC236}">
                <a16:creationId xmlns:a16="http://schemas.microsoft.com/office/drawing/2014/main" id="{AED6CF6A-ED15-DFF4-D20F-AF76773C1B52}"/>
              </a:ext>
            </a:extLst>
          </p:cNvPr>
          <p:cNvGrpSpPr/>
          <p:nvPr/>
        </p:nvGrpSpPr>
        <p:grpSpPr>
          <a:xfrm>
            <a:off x="-1" y="6588330"/>
            <a:ext cx="12192001" cy="295071"/>
            <a:chOff x="0" y="0"/>
            <a:chExt cx="5103511" cy="116571"/>
          </a:xfrm>
        </p:grpSpPr>
        <p:sp>
          <p:nvSpPr>
            <p:cNvPr id="8" name="Freeform 4">
              <a:extLst>
                <a:ext uri="{FF2B5EF4-FFF2-40B4-BE49-F238E27FC236}">
                  <a16:creationId xmlns:a16="http://schemas.microsoft.com/office/drawing/2014/main" id="{D558FE1F-5653-6989-73BC-14B633A7996A}"/>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Box 5">
              <a:extLst>
                <a:ext uri="{FF2B5EF4-FFF2-40B4-BE49-F238E27FC236}">
                  <a16:creationId xmlns:a16="http://schemas.microsoft.com/office/drawing/2014/main" id="{55E4D74E-2D1B-4546-0AC1-3A126AB4E002}"/>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0" name="TextBox 102">
            <a:extLst>
              <a:ext uri="{FF2B5EF4-FFF2-40B4-BE49-F238E27FC236}">
                <a16:creationId xmlns:a16="http://schemas.microsoft.com/office/drawing/2014/main" id="{7A56F31F-4E8A-285B-63A2-3A7CDC2B9AC9}"/>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pic>
        <p:nvPicPr>
          <p:cNvPr id="2" name="Imagen 1">
            <a:extLst>
              <a:ext uri="{FF2B5EF4-FFF2-40B4-BE49-F238E27FC236}">
                <a16:creationId xmlns:a16="http://schemas.microsoft.com/office/drawing/2014/main" id="{BACD9924-1995-5151-29EE-B11C8FEC6FB1}"/>
              </a:ext>
            </a:extLst>
          </p:cNvPr>
          <p:cNvPicPr>
            <a:picLocks noChangeAspect="1"/>
          </p:cNvPicPr>
          <p:nvPr/>
        </p:nvPicPr>
        <p:blipFill>
          <a:blip r:embed="rId2"/>
          <a:stretch>
            <a:fillRect/>
          </a:stretch>
        </p:blipFill>
        <p:spPr>
          <a:xfrm>
            <a:off x="-1" y="-42023"/>
            <a:ext cx="12192001" cy="6555379"/>
          </a:xfrm>
          <a:prstGeom prst="rect">
            <a:avLst/>
          </a:prstGeom>
        </p:spPr>
      </p:pic>
    </p:spTree>
    <p:extLst>
      <p:ext uri="{BB962C8B-B14F-4D97-AF65-F5344CB8AC3E}">
        <p14:creationId xmlns:p14="http://schemas.microsoft.com/office/powerpoint/2010/main" val="2971850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uadroTexto 31">
            <a:extLst>
              <a:ext uri="{FF2B5EF4-FFF2-40B4-BE49-F238E27FC236}">
                <a16:creationId xmlns:a16="http://schemas.microsoft.com/office/drawing/2014/main" id="{5CEAB17E-A2F0-E2CC-21AD-E5013EB23D00}"/>
              </a:ext>
            </a:extLst>
          </p:cNvPr>
          <p:cNvSpPr txBox="1"/>
          <p:nvPr/>
        </p:nvSpPr>
        <p:spPr>
          <a:xfrm>
            <a:off x="6668194" y="6334414"/>
            <a:ext cx="3102729" cy="253916"/>
          </a:xfrm>
          <a:prstGeom prst="rect">
            <a:avLst/>
          </a:prstGeom>
          <a:noFill/>
        </p:spPr>
        <p:txBody>
          <a:bodyPr wrap="square" rtlCol="0">
            <a:spAutoFit/>
          </a:bodyPr>
          <a:lstStyle/>
          <a:p>
            <a:r>
              <a:rPr lang="es-CO" sz="1050" i="1" dirty="0">
                <a:latin typeface="Nunito" pitchFamily="2" charset="77"/>
              </a:rPr>
              <a:t>Fuente: Radares Concesionaria Vial Andina</a:t>
            </a:r>
          </a:p>
        </p:txBody>
      </p:sp>
      <p:grpSp>
        <p:nvGrpSpPr>
          <p:cNvPr id="7" name="Group 3">
            <a:extLst>
              <a:ext uri="{FF2B5EF4-FFF2-40B4-BE49-F238E27FC236}">
                <a16:creationId xmlns:a16="http://schemas.microsoft.com/office/drawing/2014/main" id="{AED6CF6A-ED15-DFF4-D20F-AF76773C1B52}"/>
              </a:ext>
            </a:extLst>
          </p:cNvPr>
          <p:cNvGrpSpPr/>
          <p:nvPr/>
        </p:nvGrpSpPr>
        <p:grpSpPr>
          <a:xfrm>
            <a:off x="-1" y="6588330"/>
            <a:ext cx="12192001" cy="295071"/>
            <a:chOff x="0" y="0"/>
            <a:chExt cx="5103511" cy="116571"/>
          </a:xfrm>
        </p:grpSpPr>
        <p:sp>
          <p:nvSpPr>
            <p:cNvPr id="8" name="Freeform 4">
              <a:extLst>
                <a:ext uri="{FF2B5EF4-FFF2-40B4-BE49-F238E27FC236}">
                  <a16:creationId xmlns:a16="http://schemas.microsoft.com/office/drawing/2014/main" id="{D558FE1F-5653-6989-73BC-14B633A7996A}"/>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Box 5">
              <a:extLst>
                <a:ext uri="{FF2B5EF4-FFF2-40B4-BE49-F238E27FC236}">
                  <a16:creationId xmlns:a16="http://schemas.microsoft.com/office/drawing/2014/main" id="{55E4D74E-2D1B-4546-0AC1-3A126AB4E002}"/>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0" name="TextBox 102">
            <a:extLst>
              <a:ext uri="{FF2B5EF4-FFF2-40B4-BE49-F238E27FC236}">
                <a16:creationId xmlns:a16="http://schemas.microsoft.com/office/drawing/2014/main" id="{7A56F31F-4E8A-285B-63A2-3A7CDC2B9AC9}"/>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pic>
        <p:nvPicPr>
          <p:cNvPr id="11" name="Imagen 10">
            <a:extLst>
              <a:ext uri="{FF2B5EF4-FFF2-40B4-BE49-F238E27FC236}">
                <a16:creationId xmlns:a16="http://schemas.microsoft.com/office/drawing/2014/main" id="{E37A7AD8-2BF2-2500-5ABB-A9D58E21F756}"/>
              </a:ext>
            </a:extLst>
          </p:cNvPr>
          <p:cNvPicPr>
            <a:picLocks noChangeAspect="1"/>
          </p:cNvPicPr>
          <p:nvPr/>
        </p:nvPicPr>
        <p:blipFill>
          <a:blip r:embed="rId2"/>
          <a:stretch>
            <a:fillRect/>
          </a:stretch>
        </p:blipFill>
        <p:spPr>
          <a:xfrm>
            <a:off x="-1" y="0"/>
            <a:ext cx="12192001" cy="6624080"/>
          </a:xfrm>
          <a:prstGeom prst="rect">
            <a:avLst/>
          </a:prstGeom>
        </p:spPr>
      </p:pic>
    </p:spTree>
    <p:extLst>
      <p:ext uri="{BB962C8B-B14F-4D97-AF65-F5344CB8AC3E}">
        <p14:creationId xmlns:p14="http://schemas.microsoft.com/office/powerpoint/2010/main" val="1063494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007F81F-F9B0-1BA6-F9DB-14BC9D8D2C82}"/>
              </a:ext>
            </a:extLst>
          </p:cNvPr>
          <p:cNvPicPr>
            <a:picLocks noChangeAspect="1"/>
          </p:cNvPicPr>
          <p:nvPr/>
        </p:nvPicPr>
        <p:blipFill rotWithShape="1">
          <a:blip r:embed="rId2"/>
          <a:srcRect t="97749"/>
          <a:stretch/>
        </p:blipFill>
        <p:spPr>
          <a:xfrm>
            <a:off x="0" y="6703593"/>
            <a:ext cx="12192000" cy="154407"/>
          </a:xfrm>
          <a:prstGeom prst="rect">
            <a:avLst/>
          </a:prstGeom>
        </p:spPr>
      </p:pic>
      <p:sp>
        <p:nvSpPr>
          <p:cNvPr id="5" name="CuadroTexto 4">
            <a:extLst>
              <a:ext uri="{FF2B5EF4-FFF2-40B4-BE49-F238E27FC236}">
                <a16:creationId xmlns:a16="http://schemas.microsoft.com/office/drawing/2014/main" id="{52D391D0-80C9-0293-5272-9D7A15DEA424}"/>
              </a:ext>
            </a:extLst>
          </p:cNvPr>
          <p:cNvSpPr txBox="1"/>
          <p:nvPr/>
        </p:nvSpPr>
        <p:spPr>
          <a:xfrm>
            <a:off x="4846485" y="6598851"/>
            <a:ext cx="2347759" cy="307777"/>
          </a:xfrm>
          <a:prstGeom prst="rect">
            <a:avLst/>
          </a:prstGeom>
          <a:noFill/>
        </p:spPr>
        <p:txBody>
          <a:bodyPr wrap="none" rtlCol="0">
            <a:spAutoFit/>
          </a:bodyPr>
          <a:lstStyle/>
          <a:p>
            <a:r>
              <a:rPr lang="es-CO" sz="1400" b="1" dirty="0" err="1">
                <a:solidFill>
                  <a:schemeClr val="bg1"/>
                </a:solidFill>
              </a:rPr>
              <a:t>www.supertransporte.gov.co</a:t>
            </a:r>
            <a:endParaRPr lang="es-CO" sz="1400" b="1" dirty="0">
              <a:solidFill>
                <a:schemeClr val="bg1"/>
              </a:solidFill>
            </a:endParaRPr>
          </a:p>
        </p:txBody>
      </p:sp>
      <p:pic>
        <p:nvPicPr>
          <p:cNvPr id="3" name="Imagen 2">
            <a:extLst>
              <a:ext uri="{FF2B5EF4-FFF2-40B4-BE49-F238E27FC236}">
                <a16:creationId xmlns:a16="http://schemas.microsoft.com/office/drawing/2014/main" id="{BEAADFD2-179F-22AB-137A-5EF472386400}"/>
              </a:ext>
            </a:extLst>
          </p:cNvPr>
          <p:cNvPicPr>
            <a:picLocks noChangeAspect="1"/>
          </p:cNvPicPr>
          <p:nvPr/>
        </p:nvPicPr>
        <p:blipFill rotWithShape="1">
          <a:blip r:embed="rId3"/>
          <a:srcRect t="17285" b="17557"/>
          <a:stretch/>
        </p:blipFill>
        <p:spPr>
          <a:xfrm>
            <a:off x="0" y="5323"/>
            <a:ext cx="12192000" cy="701606"/>
          </a:xfrm>
          <a:prstGeom prst="rect">
            <a:avLst/>
          </a:prstGeom>
        </p:spPr>
      </p:pic>
      <p:sp>
        <p:nvSpPr>
          <p:cNvPr id="19" name="CuadroTexto 18">
            <a:extLst>
              <a:ext uri="{FF2B5EF4-FFF2-40B4-BE49-F238E27FC236}">
                <a16:creationId xmlns:a16="http://schemas.microsoft.com/office/drawing/2014/main" id="{BA9284DE-3F21-2C40-F100-DF07EC283235}"/>
              </a:ext>
            </a:extLst>
          </p:cNvPr>
          <p:cNvSpPr txBox="1"/>
          <p:nvPr/>
        </p:nvSpPr>
        <p:spPr>
          <a:xfrm>
            <a:off x="2021732" y="122914"/>
            <a:ext cx="8864599" cy="1015663"/>
          </a:xfrm>
          <a:prstGeom prst="rect">
            <a:avLst/>
          </a:prstGeom>
          <a:noFill/>
        </p:spPr>
        <p:txBody>
          <a:bodyPr wrap="square" lIns="91440" tIns="45720" rIns="91440" bIns="45720" rtlCol="0" anchor="t">
            <a:spAutoFit/>
          </a:bodyPr>
          <a:lstStyle/>
          <a:p>
            <a:pPr algn="ctr"/>
            <a:r>
              <a:rPr lang="es-CO" sz="2000" b="1" dirty="0">
                <a:solidFill>
                  <a:srgbClr val="002060"/>
                </a:solidFill>
                <a:latin typeface="Nunito" pitchFamily="2" charset="0"/>
                <a:ea typeface="+mn-lt"/>
                <a:cs typeface="+mn-lt"/>
              </a:rPr>
              <a:t>Modelo Operativo </a:t>
            </a:r>
          </a:p>
          <a:p>
            <a:pPr algn="ctr"/>
            <a:r>
              <a:rPr lang="es-CO" sz="2000" b="1" dirty="0">
                <a:solidFill>
                  <a:srgbClr val="002060"/>
                </a:solidFill>
                <a:latin typeface="Nunito" pitchFamily="2" charset="0"/>
                <a:ea typeface="+mn-lt"/>
                <a:cs typeface="+mn-lt"/>
              </a:rPr>
              <a:t>Sistemas Inteligente para la detección de presuntas infracciones al Tránsito y Transporte – SIDITT</a:t>
            </a:r>
            <a:endParaRPr lang="es-ES" sz="2000" b="1" dirty="0">
              <a:solidFill>
                <a:schemeClr val="accent2">
                  <a:lumMod val="75000"/>
                </a:schemeClr>
              </a:solidFill>
              <a:latin typeface="Nunito" pitchFamily="2" charset="0"/>
              <a:ea typeface="+mn-lt"/>
              <a:cs typeface="+mn-lt"/>
            </a:endParaRPr>
          </a:p>
        </p:txBody>
      </p:sp>
      <p:sp>
        <p:nvSpPr>
          <p:cNvPr id="6" name="Rectángulo 5">
            <a:extLst>
              <a:ext uri="{FF2B5EF4-FFF2-40B4-BE49-F238E27FC236}">
                <a16:creationId xmlns:a16="http://schemas.microsoft.com/office/drawing/2014/main" id="{3AEED958-2C97-3763-3A6E-519936EC8502}"/>
              </a:ext>
            </a:extLst>
          </p:cNvPr>
          <p:cNvSpPr/>
          <p:nvPr/>
        </p:nvSpPr>
        <p:spPr>
          <a:xfrm>
            <a:off x="224512" y="1312367"/>
            <a:ext cx="2359919" cy="36138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CO" dirty="0"/>
              <a:t>Detecta</a:t>
            </a:r>
          </a:p>
        </p:txBody>
      </p:sp>
      <p:sp>
        <p:nvSpPr>
          <p:cNvPr id="13" name="Rectángulo 12">
            <a:extLst>
              <a:ext uri="{FF2B5EF4-FFF2-40B4-BE49-F238E27FC236}">
                <a16:creationId xmlns:a16="http://schemas.microsoft.com/office/drawing/2014/main" id="{44845B85-7F1E-B668-8F7A-3FB102A81754}"/>
              </a:ext>
            </a:extLst>
          </p:cNvPr>
          <p:cNvSpPr/>
          <p:nvPr/>
        </p:nvSpPr>
        <p:spPr>
          <a:xfrm>
            <a:off x="2742303" y="1312367"/>
            <a:ext cx="2357180" cy="36138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CO" dirty="0"/>
              <a:t>Valida</a:t>
            </a:r>
          </a:p>
        </p:txBody>
      </p:sp>
      <p:sp>
        <p:nvSpPr>
          <p:cNvPr id="15" name="Rectángulo 14">
            <a:extLst>
              <a:ext uri="{FF2B5EF4-FFF2-40B4-BE49-F238E27FC236}">
                <a16:creationId xmlns:a16="http://schemas.microsoft.com/office/drawing/2014/main" id="{7B193B26-BBEB-3A58-BA92-EA99071255FD}"/>
              </a:ext>
            </a:extLst>
          </p:cNvPr>
          <p:cNvSpPr/>
          <p:nvPr/>
        </p:nvSpPr>
        <p:spPr>
          <a:xfrm>
            <a:off x="5309378" y="1312367"/>
            <a:ext cx="2176492" cy="36138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CO" dirty="0"/>
              <a:t>Gestiona</a:t>
            </a:r>
          </a:p>
        </p:txBody>
      </p:sp>
      <p:sp>
        <p:nvSpPr>
          <p:cNvPr id="16" name="Rectángulo 15">
            <a:extLst>
              <a:ext uri="{FF2B5EF4-FFF2-40B4-BE49-F238E27FC236}">
                <a16:creationId xmlns:a16="http://schemas.microsoft.com/office/drawing/2014/main" id="{44AAF8D3-F784-0555-FDEC-721628EC4AF5}"/>
              </a:ext>
            </a:extLst>
          </p:cNvPr>
          <p:cNvSpPr/>
          <p:nvPr/>
        </p:nvSpPr>
        <p:spPr>
          <a:xfrm>
            <a:off x="5276531" y="2406089"/>
            <a:ext cx="2307903" cy="25834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CO" sz="1200" dirty="0"/>
              <a:t>El SIDIT aplica reglas de negocio  en caso de que se presente una presunta infracción  de tránsito:</a:t>
            </a:r>
          </a:p>
          <a:p>
            <a:endParaRPr lang="es-CO" sz="1200" dirty="0"/>
          </a:p>
          <a:p>
            <a:r>
              <a:rPr lang="es-CO" sz="1200" dirty="0"/>
              <a:t>El SIDIT elabora la orden de comparendo.</a:t>
            </a:r>
          </a:p>
          <a:p>
            <a:pPr marL="171450" indent="-171450">
              <a:buFont typeface="Arial" panose="020B0604020202020204" pitchFamily="34" charset="0"/>
              <a:buChar char="•"/>
            </a:pPr>
            <a:endParaRPr lang="es-CO" sz="1200" dirty="0"/>
          </a:p>
        </p:txBody>
      </p:sp>
      <p:sp>
        <p:nvSpPr>
          <p:cNvPr id="17" name="Rectángulo 16">
            <a:extLst>
              <a:ext uri="{FF2B5EF4-FFF2-40B4-BE49-F238E27FC236}">
                <a16:creationId xmlns:a16="http://schemas.microsoft.com/office/drawing/2014/main" id="{2000AE63-5F01-8F89-B77C-7AC8FFC099B3}"/>
              </a:ext>
            </a:extLst>
          </p:cNvPr>
          <p:cNvSpPr/>
          <p:nvPr/>
        </p:nvSpPr>
        <p:spPr>
          <a:xfrm>
            <a:off x="7695766" y="1312367"/>
            <a:ext cx="1856014" cy="36138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CO" dirty="0"/>
              <a:t>Impone</a:t>
            </a:r>
          </a:p>
        </p:txBody>
      </p:sp>
      <p:pic>
        <p:nvPicPr>
          <p:cNvPr id="1026" name="Picture 2" descr="Icono Fkat Cámara De Seguridad Vector PNG ,dibujos Cámara, Circuito Cerrado  De Televisión, Vigilancia PNG y Vector para Descargar Gratis | Pngtree">
            <a:extLst>
              <a:ext uri="{FF2B5EF4-FFF2-40B4-BE49-F238E27FC236}">
                <a16:creationId xmlns:a16="http://schemas.microsoft.com/office/drawing/2014/main" id="{74221660-9750-1F24-E67F-13075C274A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659" b="17470"/>
          <a:stretch/>
        </p:blipFill>
        <p:spPr bwMode="auto">
          <a:xfrm>
            <a:off x="243674" y="5371653"/>
            <a:ext cx="1160797" cy="834264"/>
          </a:xfrm>
          <a:prstGeom prst="rect">
            <a:avLst/>
          </a:prstGeom>
          <a:noFill/>
          <a:extLst>
            <a:ext uri="{909E8E84-426E-40DD-AFC4-6F175D3DCCD1}">
              <a14:hiddenFill xmlns:a14="http://schemas.microsoft.com/office/drawing/2010/main">
                <a:solidFill>
                  <a:srgbClr val="FFFFFF"/>
                </a:solidFill>
              </a14:hiddenFill>
            </a:ext>
          </a:extLst>
        </p:spPr>
      </p:pic>
      <p:sp>
        <p:nvSpPr>
          <p:cNvPr id="28" name="Flecha: a la derecha 27">
            <a:extLst>
              <a:ext uri="{FF2B5EF4-FFF2-40B4-BE49-F238E27FC236}">
                <a16:creationId xmlns:a16="http://schemas.microsoft.com/office/drawing/2014/main" id="{783DE4C0-DA05-4D2A-9584-19163ECE957A}"/>
              </a:ext>
            </a:extLst>
          </p:cNvPr>
          <p:cNvSpPr/>
          <p:nvPr/>
        </p:nvSpPr>
        <p:spPr>
          <a:xfrm>
            <a:off x="967511" y="174989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Flecha: a la derecha 28">
            <a:extLst>
              <a:ext uri="{FF2B5EF4-FFF2-40B4-BE49-F238E27FC236}">
                <a16:creationId xmlns:a16="http://schemas.microsoft.com/office/drawing/2014/main" id="{3D61C50A-3C16-0231-F99B-4D389B48485D}"/>
              </a:ext>
            </a:extLst>
          </p:cNvPr>
          <p:cNvSpPr/>
          <p:nvPr/>
        </p:nvSpPr>
        <p:spPr>
          <a:xfrm>
            <a:off x="3276125" y="1742684"/>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Flecha: a la derecha 29">
            <a:extLst>
              <a:ext uri="{FF2B5EF4-FFF2-40B4-BE49-F238E27FC236}">
                <a16:creationId xmlns:a16="http://schemas.microsoft.com/office/drawing/2014/main" id="{D1D41518-344B-254A-C910-4D287D802F34}"/>
              </a:ext>
            </a:extLst>
          </p:cNvPr>
          <p:cNvSpPr/>
          <p:nvPr/>
        </p:nvSpPr>
        <p:spPr>
          <a:xfrm>
            <a:off x="5809379" y="1739662"/>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Flecha: a la derecha 30">
            <a:extLst>
              <a:ext uri="{FF2B5EF4-FFF2-40B4-BE49-F238E27FC236}">
                <a16:creationId xmlns:a16="http://schemas.microsoft.com/office/drawing/2014/main" id="{481825B4-11C7-1286-0552-1DFE306CFAF3}"/>
              </a:ext>
            </a:extLst>
          </p:cNvPr>
          <p:cNvSpPr/>
          <p:nvPr/>
        </p:nvSpPr>
        <p:spPr>
          <a:xfrm>
            <a:off x="8134569" y="1769168"/>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9" name="Rectángulo 38">
            <a:extLst>
              <a:ext uri="{FF2B5EF4-FFF2-40B4-BE49-F238E27FC236}">
                <a16:creationId xmlns:a16="http://schemas.microsoft.com/office/drawing/2014/main" id="{8C98864E-68BD-10E7-FE97-9D91C7A13827}"/>
              </a:ext>
            </a:extLst>
          </p:cNvPr>
          <p:cNvSpPr/>
          <p:nvPr/>
        </p:nvSpPr>
        <p:spPr>
          <a:xfrm>
            <a:off x="7747775" y="2406089"/>
            <a:ext cx="1834261" cy="308362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CO" sz="1200" dirty="0"/>
              <a:t>El SIDIT deberá reportar y enviar las evidencias digitales sobre presuntas infracciones:</a:t>
            </a:r>
          </a:p>
          <a:p>
            <a:endParaRPr lang="es-CO" sz="1200" dirty="0"/>
          </a:p>
          <a:p>
            <a:r>
              <a:rPr lang="es-CO" sz="1200" b="1" dirty="0"/>
              <a:t>Reporte con soportes digitales :</a:t>
            </a:r>
          </a:p>
          <a:p>
            <a:pPr marL="171450" indent="-171450">
              <a:buFont typeface="Arial" panose="020B0604020202020204" pitchFamily="34" charset="0"/>
              <a:buChar char="•"/>
            </a:pPr>
            <a:r>
              <a:rPr lang="es-CO" sz="1200" dirty="0"/>
              <a:t>SIMIT</a:t>
            </a:r>
          </a:p>
          <a:p>
            <a:pPr marL="171450" indent="-171450">
              <a:buFont typeface="Arial" panose="020B0604020202020204" pitchFamily="34" charset="0"/>
              <a:buChar char="•"/>
            </a:pPr>
            <a:r>
              <a:rPr lang="es-CO" sz="1200" dirty="0"/>
              <a:t>Autoridad de Tránsito, deberá notificar al propietario.</a:t>
            </a:r>
          </a:p>
          <a:p>
            <a:pPr marL="171450" indent="-171450">
              <a:buFont typeface="Arial" panose="020B0604020202020204" pitchFamily="34" charset="0"/>
              <a:buChar char="•"/>
            </a:pPr>
            <a:r>
              <a:rPr lang="es-CO" sz="1200" dirty="0"/>
              <a:t>Superintendencia de Transporte</a:t>
            </a:r>
          </a:p>
          <a:p>
            <a:endParaRPr lang="es-CO" sz="1200" dirty="0"/>
          </a:p>
          <a:p>
            <a:endParaRPr lang="es-CO" sz="1200" dirty="0"/>
          </a:p>
        </p:txBody>
      </p:sp>
      <p:sp>
        <p:nvSpPr>
          <p:cNvPr id="40" name="Rectángulo 39">
            <a:extLst>
              <a:ext uri="{FF2B5EF4-FFF2-40B4-BE49-F238E27FC236}">
                <a16:creationId xmlns:a16="http://schemas.microsoft.com/office/drawing/2014/main" id="{E84B98F5-3DB4-49CA-E260-06F0DDB92491}"/>
              </a:ext>
            </a:extLst>
          </p:cNvPr>
          <p:cNvSpPr/>
          <p:nvPr/>
        </p:nvSpPr>
        <p:spPr>
          <a:xfrm>
            <a:off x="217672" y="2421626"/>
            <a:ext cx="2307904" cy="25834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CO" sz="1200" dirty="0"/>
              <a:t>Los dispositivos detectan y recolectan la evidencia  en vía de una presunta infracción  de tránsito:</a:t>
            </a:r>
          </a:p>
          <a:p>
            <a:pPr algn="just"/>
            <a:endParaRPr lang="es-CO" sz="1200" dirty="0"/>
          </a:p>
          <a:p>
            <a:pPr algn="just"/>
            <a:r>
              <a:rPr lang="es-CO" sz="1200" b="1" dirty="0"/>
              <a:t>Identifica: </a:t>
            </a:r>
          </a:p>
          <a:p>
            <a:pPr algn="just"/>
            <a:endParaRPr lang="es-CO" sz="1200" dirty="0"/>
          </a:p>
          <a:p>
            <a:pPr marL="285750" indent="-285750" algn="just">
              <a:buFont typeface="Wingdings" panose="05000000000000000000" pitchFamily="2" charset="2"/>
              <a:buChar char="Ø"/>
            </a:pPr>
            <a:r>
              <a:rPr lang="es-CO" sz="1200" dirty="0"/>
              <a:t>Velocidad</a:t>
            </a:r>
          </a:p>
          <a:p>
            <a:pPr marL="285750" indent="-285750" algn="just">
              <a:buFont typeface="Wingdings" panose="05000000000000000000" pitchFamily="2" charset="2"/>
              <a:buChar char="Ø"/>
            </a:pPr>
            <a:r>
              <a:rPr lang="es-CO" sz="1200" dirty="0"/>
              <a:t>Velocidad promedio (A –&gt; B )</a:t>
            </a:r>
          </a:p>
          <a:p>
            <a:pPr marL="285750" indent="-285750" algn="just">
              <a:buFont typeface="Wingdings" panose="05000000000000000000" pitchFamily="2" charset="2"/>
              <a:buChar char="Ø"/>
            </a:pPr>
            <a:r>
              <a:rPr lang="es-CO" sz="1200" dirty="0"/>
              <a:t>Geolocalización</a:t>
            </a:r>
          </a:p>
          <a:p>
            <a:pPr marL="285750" indent="-285750" algn="just">
              <a:buFont typeface="Wingdings" panose="05000000000000000000" pitchFamily="2" charset="2"/>
              <a:buChar char="Ø"/>
            </a:pPr>
            <a:r>
              <a:rPr lang="es-CO" sz="1200" dirty="0"/>
              <a:t>Placa</a:t>
            </a:r>
          </a:p>
          <a:p>
            <a:pPr marL="285750" indent="-285750" algn="just">
              <a:buFont typeface="Wingdings" panose="05000000000000000000" pitchFamily="2" charset="2"/>
              <a:buChar char="Ø"/>
            </a:pPr>
            <a:r>
              <a:rPr lang="es-CO" sz="1200" dirty="0"/>
              <a:t>Peso vehicular en vía ( en caso de que aplique)</a:t>
            </a:r>
          </a:p>
          <a:p>
            <a:pPr marL="285750" indent="-285750" algn="just">
              <a:buFont typeface="Wingdings" panose="05000000000000000000" pitchFamily="2" charset="2"/>
              <a:buChar char="Ø"/>
            </a:pPr>
            <a:endParaRPr lang="es-CO" sz="1200" dirty="0"/>
          </a:p>
        </p:txBody>
      </p:sp>
      <p:sp>
        <p:nvSpPr>
          <p:cNvPr id="42" name="Rectángulo 41">
            <a:extLst>
              <a:ext uri="{FF2B5EF4-FFF2-40B4-BE49-F238E27FC236}">
                <a16:creationId xmlns:a16="http://schemas.microsoft.com/office/drawing/2014/main" id="{101AD782-599E-109A-C93B-3C6A47FE11B4}"/>
              </a:ext>
            </a:extLst>
          </p:cNvPr>
          <p:cNvSpPr/>
          <p:nvPr/>
        </p:nvSpPr>
        <p:spPr>
          <a:xfrm>
            <a:off x="2791580" y="2406089"/>
            <a:ext cx="2307903" cy="25834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CO" sz="1200" dirty="0"/>
              <a:t>El SIDIT consulta la información del vehículo.</a:t>
            </a:r>
          </a:p>
          <a:p>
            <a:endParaRPr lang="es-CO" sz="1200" dirty="0"/>
          </a:p>
          <a:p>
            <a:pPr marL="285750" indent="-285750">
              <a:buFont typeface="Arial" panose="020B0604020202020204" pitchFamily="34" charset="0"/>
              <a:buChar char="•"/>
            </a:pPr>
            <a:r>
              <a:rPr lang="es-CO" sz="1200" dirty="0"/>
              <a:t>SOAT</a:t>
            </a:r>
          </a:p>
          <a:p>
            <a:pPr marL="285750" indent="-285750">
              <a:buFont typeface="Arial" panose="020B0604020202020204" pitchFamily="34" charset="0"/>
              <a:buChar char="•"/>
            </a:pPr>
            <a:r>
              <a:rPr lang="es-CO" sz="1200" dirty="0"/>
              <a:t>RTM</a:t>
            </a:r>
          </a:p>
          <a:p>
            <a:pPr marL="285750" indent="-285750">
              <a:buFont typeface="Arial" panose="020B0604020202020204" pitchFamily="34" charset="0"/>
              <a:buChar char="•"/>
            </a:pPr>
            <a:r>
              <a:rPr lang="es-CO" sz="1200" dirty="0"/>
              <a:t>Peso Vehicular </a:t>
            </a:r>
          </a:p>
          <a:p>
            <a:pPr marL="285750" indent="-285750">
              <a:buFont typeface="Arial" panose="020B0604020202020204" pitchFamily="34" charset="0"/>
              <a:buChar char="•"/>
            </a:pPr>
            <a:r>
              <a:rPr lang="es-CO" sz="1200" dirty="0"/>
              <a:t>Pólizas contractuales/ extracontractual </a:t>
            </a:r>
          </a:p>
          <a:p>
            <a:pPr marL="285750" indent="-285750">
              <a:buFont typeface="Arial" panose="020B0604020202020204" pitchFamily="34" charset="0"/>
              <a:buChar char="•"/>
            </a:pPr>
            <a:r>
              <a:rPr lang="es-CO" sz="1200" dirty="0"/>
              <a:t>Tarjeta de Operación</a:t>
            </a:r>
          </a:p>
          <a:p>
            <a:pPr marL="285750" indent="-285750">
              <a:buFont typeface="Arial" panose="020B0604020202020204" pitchFamily="34" charset="0"/>
              <a:buChar char="•"/>
            </a:pPr>
            <a:r>
              <a:rPr lang="es-CO" sz="1200" dirty="0"/>
              <a:t>Manifiesto de Carga</a:t>
            </a:r>
          </a:p>
        </p:txBody>
      </p:sp>
      <p:pic>
        <p:nvPicPr>
          <p:cNvPr id="1028" name="Picture 4" descr="Báscula de camiones png | PNGEgg">
            <a:extLst>
              <a:ext uri="{FF2B5EF4-FFF2-40B4-BE49-F238E27FC236}">
                <a16:creationId xmlns:a16="http://schemas.microsoft.com/office/drawing/2014/main" id="{91C25A5B-EDD7-E7A3-4094-36D74E6F34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3343" y="5489712"/>
            <a:ext cx="782233" cy="7822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1" name="Tabla 50">
            <a:extLst>
              <a:ext uri="{FF2B5EF4-FFF2-40B4-BE49-F238E27FC236}">
                <a16:creationId xmlns:a16="http://schemas.microsoft.com/office/drawing/2014/main" id="{64E7D446-E3A2-E1AA-EC84-524A6CBB4A83}"/>
              </a:ext>
            </a:extLst>
          </p:cNvPr>
          <p:cNvGraphicFramePr>
            <a:graphicFrameLocks noGrp="1"/>
          </p:cNvGraphicFramePr>
          <p:nvPr/>
        </p:nvGraphicFramePr>
        <p:xfrm>
          <a:off x="5309378" y="5079465"/>
          <a:ext cx="2282590" cy="1463040"/>
        </p:xfrm>
        <a:graphic>
          <a:graphicData uri="http://schemas.openxmlformats.org/drawingml/2006/table">
            <a:tbl>
              <a:tblPr firstRow="1" bandRow="1">
                <a:tableStyleId>{F5AB1C69-6EDB-4FF4-983F-18BD219EF322}</a:tableStyleId>
              </a:tblPr>
              <a:tblGrid>
                <a:gridCol w="1094025">
                  <a:extLst>
                    <a:ext uri="{9D8B030D-6E8A-4147-A177-3AD203B41FA5}">
                      <a16:colId xmlns:a16="http://schemas.microsoft.com/office/drawing/2014/main" val="507765523"/>
                    </a:ext>
                  </a:extLst>
                </a:gridCol>
                <a:gridCol w="1188565">
                  <a:extLst>
                    <a:ext uri="{9D8B030D-6E8A-4147-A177-3AD203B41FA5}">
                      <a16:colId xmlns:a16="http://schemas.microsoft.com/office/drawing/2014/main" val="2452286341"/>
                    </a:ext>
                  </a:extLst>
                </a:gridCol>
              </a:tblGrid>
              <a:tr h="174979">
                <a:tc>
                  <a:txBody>
                    <a:bodyPr/>
                    <a:lstStyle/>
                    <a:p>
                      <a:r>
                        <a:rPr lang="es-CO" sz="800" dirty="0"/>
                        <a:t>Placa ; ABC123</a:t>
                      </a:r>
                    </a:p>
                  </a:txBody>
                  <a:tcPr/>
                </a:tc>
                <a:tc>
                  <a:txBody>
                    <a:bodyPr/>
                    <a:lstStyle/>
                    <a:p>
                      <a:pPr algn="ctr"/>
                      <a:r>
                        <a:rPr lang="es-CO" sz="1000" dirty="0"/>
                        <a:t>Validaciones</a:t>
                      </a:r>
                    </a:p>
                  </a:txBody>
                  <a:tcPr/>
                </a:tc>
                <a:extLst>
                  <a:ext uri="{0D108BD9-81ED-4DB2-BD59-A6C34878D82A}">
                    <a16:rowId xmlns:a16="http://schemas.microsoft.com/office/drawing/2014/main" val="2465443327"/>
                  </a:ext>
                </a:extLst>
              </a:tr>
              <a:tr h="174979">
                <a:tc>
                  <a:txBody>
                    <a:bodyPr/>
                    <a:lstStyle/>
                    <a:p>
                      <a:r>
                        <a:rPr lang="es-CO" sz="1000" dirty="0"/>
                        <a:t>Velocidad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000" dirty="0"/>
                        <a:t>No cumple</a:t>
                      </a:r>
                    </a:p>
                  </a:txBody>
                  <a:tcPr/>
                </a:tc>
                <a:extLst>
                  <a:ext uri="{0D108BD9-81ED-4DB2-BD59-A6C34878D82A}">
                    <a16:rowId xmlns:a16="http://schemas.microsoft.com/office/drawing/2014/main" val="4208430086"/>
                  </a:ext>
                </a:extLst>
              </a:tr>
              <a:tr h="174979">
                <a:tc>
                  <a:txBody>
                    <a:bodyPr/>
                    <a:lstStyle/>
                    <a:p>
                      <a:r>
                        <a:rPr lang="es-CO" sz="1000" dirty="0"/>
                        <a:t>SOAT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0" u="none" strike="noStrike" kern="1200" cap="none" spc="0" normalizeH="0" baseline="0" noProof="0" dirty="0">
                          <a:ln>
                            <a:noFill/>
                          </a:ln>
                          <a:solidFill>
                            <a:prstClr val="black"/>
                          </a:solidFill>
                          <a:effectLst/>
                          <a:uLnTx/>
                          <a:uFillTx/>
                        </a:rPr>
                        <a:t>No cumple</a:t>
                      </a:r>
                      <a:endParaRPr kumimoji="0" lang="es-CO" sz="1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3654263239"/>
                  </a:ext>
                </a:extLst>
              </a:tr>
              <a:tr h="238517">
                <a:tc>
                  <a:txBody>
                    <a:bodyPr/>
                    <a:lstStyle/>
                    <a:p>
                      <a:r>
                        <a:rPr lang="es-CO" sz="1000" dirty="0"/>
                        <a:t>RTM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0" u="none" strike="noStrike" kern="1200" cap="none" spc="0" normalizeH="0" baseline="0" noProof="0" dirty="0">
                          <a:ln>
                            <a:noFill/>
                          </a:ln>
                          <a:solidFill>
                            <a:prstClr val="black"/>
                          </a:solidFill>
                          <a:effectLst/>
                          <a:uLnTx/>
                          <a:uFillTx/>
                        </a:rPr>
                        <a:t>No cumple</a:t>
                      </a:r>
                      <a:endParaRPr kumimoji="0" lang="es-CO" sz="1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2825707620"/>
                  </a:ext>
                </a:extLst>
              </a:tr>
              <a:tr h="174979">
                <a:tc>
                  <a:txBody>
                    <a:bodyPr/>
                    <a:lstStyle/>
                    <a:p>
                      <a:r>
                        <a:rPr lang="es-CO" sz="1000" dirty="0"/>
                        <a:t>Póliza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000" dirty="0"/>
                        <a:t>No cumple</a:t>
                      </a:r>
                    </a:p>
                  </a:txBody>
                  <a:tcPr/>
                </a:tc>
                <a:extLst>
                  <a:ext uri="{0D108BD9-81ED-4DB2-BD59-A6C34878D82A}">
                    <a16:rowId xmlns:a16="http://schemas.microsoft.com/office/drawing/2014/main" val="395297323"/>
                  </a:ext>
                </a:extLst>
              </a:tr>
              <a:tr h="174979">
                <a:tc>
                  <a:txBody>
                    <a:bodyPr/>
                    <a:lstStyle/>
                    <a:p>
                      <a:r>
                        <a:rPr lang="es-CO" sz="1000" dirty="0"/>
                        <a:t>Póliza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000" dirty="0"/>
                        <a:t>No cumple</a:t>
                      </a:r>
                    </a:p>
                  </a:txBody>
                  <a:tcPr/>
                </a:tc>
                <a:extLst>
                  <a:ext uri="{0D108BD9-81ED-4DB2-BD59-A6C34878D82A}">
                    <a16:rowId xmlns:a16="http://schemas.microsoft.com/office/drawing/2014/main" val="1315224243"/>
                  </a:ext>
                </a:extLst>
              </a:tr>
            </a:tbl>
          </a:graphicData>
        </a:graphic>
      </p:graphicFrame>
      <p:sp>
        <p:nvSpPr>
          <p:cNvPr id="52" name="Rectángulo 51">
            <a:extLst>
              <a:ext uri="{FF2B5EF4-FFF2-40B4-BE49-F238E27FC236}">
                <a16:creationId xmlns:a16="http://schemas.microsoft.com/office/drawing/2014/main" id="{179E7280-D606-8CF1-0717-E7820EDC84FC}"/>
              </a:ext>
            </a:extLst>
          </p:cNvPr>
          <p:cNvSpPr/>
          <p:nvPr/>
        </p:nvSpPr>
        <p:spPr>
          <a:xfrm>
            <a:off x="9955273" y="1182452"/>
            <a:ext cx="2006279" cy="58000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s-CO" dirty="0"/>
              <a:t>Proceso contravencional</a:t>
            </a:r>
          </a:p>
        </p:txBody>
      </p:sp>
      <p:sp>
        <p:nvSpPr>
          <p:cNvPr id="53" name="Flecha: a la derecha 52">
            <a:extLst>
              <a:ext uri="{FF2B5EF4-FFF2-40B4-BE49-F238E27FC236}">
                <a16:creationId xmlns:a16="http://schemas.microsoft.com/office/drawing/2014/main" id="{01938ECA-5D19-5A20-F696-EB13C632B324}"/>
              </a:ext>
            </a:extLst>
          </p:cNvPr>
          <p:cNvSpPr/>
          <p:nvPr/>
        </p:nvSpPr>
        <p:spPr>
          <a:xfrm>
            <a:off x="10469208" y="1831209"/>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4" name="Rectángulo 53">
            <a:extLst>
              <a:ext uri="{FF2B5EF4-FFF2-40B4-BE49-F238E27FC236}">
                <a16:creationId xmlns:a16="http://schemas.microsoft.com/office/drawing/2014/main" id="{2AB7C4AB-2DF0-E26A-3391-80F076AE3F1E}"/>
              </a:ext>
            </a:extLst>
          </p:cNvPr>
          <p:cNvSpPr/>
          <p:nvPr/>
        </p:nvSpPr>
        <p:spPr>
          <a:xfrm>
            <a:off x="10013219" y="2387019"/>
            <a:ext cx="1961109" cy="33497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CO" sz="1200" b="1" dirty="0"/>
              <a:t>Transito:</a:t>
            </a:r>
          </a:p>
          <a:p>
            <a:endParaRPr lang="es-CO" sz="1200" dirty="0"/>
          </a:p>
          <a:p>
            <a:r>
              <a:rPr lang="es-CO" sz="1200" dirty="0"/>
              <a:t>La autoridad de Transito revisan la orden de comparendo con las respectivas evidencias reportada por el SIDIT,.</a:t>
            </a:r>
          </a:p>
          <a:p>
            <a:endParaRPr lang="es-CO" sz="1200" dirty="0"/>
          </a:p>
          <a:p>
            <a:r>
              <a:rPr lang="es-CO" sz="1200" dirty="0"/>
              <a:t>Valoran e inician el proceso contravencional.</a:t>
            </a:r>
          </a:p>
          <a:p>
            <a:endParaRPr lang="es-CO" sz="1200" dirty="0"/>
          </a:p>
          <a:p>
            <a:endParaRPr lang="es-CO" sz="1200" dirty="0"/>
          </a:p>
          <a:p>
            <a:r>
              <a:rPr lang="es-CO" sz="1200" b="1" dirty="0"/>
              <a:t>Transporte :</a:t>
            </a:r>
          </a:p>
          <a:p>
            <a:r>
              <a:rPr lang="es-CO" sz="1200" dirty="0"/>
              <a:t>Superintendencia de Transporte</a:t>
            </a:r>
          </a:p>
        </p:txBody>
      </p:sp>
      <p:cxnSp>
        <p:nvCxnSpPr>
          <p:cNvPr id="56" name="Conector recto 55">
            <a:extLst>
              <a:ext uri="{FF2B5EF4-FFF2-40B4-BE49-F238E27FC236}">
                <a16:creationId xmlns:a16="http://schemas.microsoft.com/office/drawing/2014/main" id="{9425F6DE-2C28-E402-1EF8-BBBE95628B1D}"/>
              </a:ext>
            </a:extLst>
          </p:cNvPr>
          <p:cNvCxnSpPr>
            <a:cxnSpLocks/>
          </p:cNvCxnSpPr>
          <p:nvPr/>
        </p:nvCxnSpPr>
        <p:spPr>
          <a:xfrm>
            <a:off x="9761676" y="1090709"/>
            <a:ext cx="0" cy="5564256"/>
          </a:xfrm>
          <a:prstGeom prst="line">
            <a:avLst/>
          </a:prstGeom>
          <a:ln w="28575" cap="flat" cmpd="sng" algn="ctr">
            <a:solidFill>
              <a:schemeClr val="accent3"/>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30" name="Picture 6" descr="Simit">
            <a:extLst>
              <a:ext uri="{FF2B5EF4-FFF2-40B4-BE49-F238E27FC236}">
                <a16:creationId xmlns:a16="http://schemas.microsoft.com/office/drawing/2014/main" id="{74D694CA-EAF2-CDA2-C608-70A6F5D873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7230" y="5665535"/>
            <a:ext cx="1253479" cy="9104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UNT (@RUNT_OFICIAL) / X">
            <a:extLst>
              <a:ext uri="{FF2B5EF4-FFF2-40B4-BE49-F238E27FC236}">
                <a16:creationId xmlns:a16="http://schemas.microsoft.com/office/drawing/2014/main" id="{5860A34A-5C6A-0B4D-CA19-AC8A9D477F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0903" y="5123717"/>
            <a:ext cx="723744" cy="7237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Que es el RNDC? ¿Qué Funciones Cumple en el Transporte?">
            <a:extLst>
              <a:ext uri="{FF2B5EF4-FFF2-40B4-BE49-F238E27FC236}">
                <a16:creationId xmlns:a16="http://schemas.microsoft.com/office/drawing/2014/main" id="{51F24FCB-7719-AAD5-2ACB-4404994A3E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2786" y="5981622"/>
            <a:ext cx="1867407" cy="55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04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D3344F5D-9AFC-70FA-E330-BF1C8BE82AC5}"/>
              </a:ext>
            </a:extLst>
          </p:cNvPr>
          <p:cNvSpPr txBox="1"/>
          <p:nvPr/>
        </p:nvSpPr>
        <p:spPr>
          <a:xfrm>
            <a:off x="705603" y="1232002"/>
            <a:ext cx="7754526" cy="941027"/>
          </a:xfrm>
          <a:prstGeom prst="rect">
            <a:avLst/>
          </a:prstGeom>
        </p:spPr>
        <p:txBody>
          <a:bodyPr wrap="square" lIns="0" tIns="0" rIns="0" bIns="0" rtlCol="0" anchor="t">
            <a:spAutoFit/>
          </a:bodyPr>
          <a:lstStyle/>
          <a:p>
            <a:pPr>
              <a:lnSpc>
                <a:spcPts val="3634"/>
              </a:lnSpc>
            </a:pPr>
            <a:r>
              <a:rPr lang="es-ES_tradnl" sz="3460" b="1" spc="259">
                <a:solidFill>
                  <a:srgbClr val="000000"/>
                </a:solidFill>
                <a:latin typeface="Nunito" pitchFamily="2" charset="77"/>
              </a:rPr>
              <a:t>Ayda Lucy Ospina Arias </a:t>
            </a:r>
          </a:p>
          <a:p>
            <a:pPr>
              <a:lnSpc>
                <a:spcPts val="3634"/>
              </a:lnSpc>
            </a:pPr>
            <a:r>
              <a:rPr lang="es-ES_tradnl" sz="3460" spc="259">
                <a:solidFill>
                  <a:srgbClr val="000000"/>
                </a:solidFill>
                <a:latin typeface="Nunito" pitchFamily="2" charset="77"/>
              </a:rPr>
              <a:t>Superintendente de Transporte  </a:t>
            </a:r>
          </a:p>
        </p:txBody>
      </p:sp>
      <p:sp>
        <p:nvSpPr>
          <p:cNvPr id="6" name="TextBox 11">
            <a:extLst>
              <a:ext uri="{FF2B5EF4-FFF2-40B4-BE49-F238E27FC236}">
                <a16:creationId xmlns:a16="http://schemas.microsoft.com/office/drawing/2014/main" id="{3AFD8DE2-6A9F-0E35-25EF-F7F289C71860}"/>
              </a:ext>
            </a:extLst>
          </p:cNvPr>
          <p:cNvSpPr txBox="1"/>
          <p:nvPr/>
        </p:nvSpPr>
        <p:spPr>
          <a:xfrm>
            <a:off x="692093" y="2405872"/>
            <a:ext cx="7232707" cy="3168175"/>
          </a:xfrm>
          <a:prstGeom prst="rect">
            <a:avLst/>
          </a:prstGeom>
        </p:spPr>
        <p:txBody>
          <a:bodyPr wrap="square" lIns="0" tIns="0" rIns="0" bIns="0" rtlCol="0" anchor="t">
            <a:spAutoFit/>
          </a:bodyPr>
          <a:lstStyle/>
          <a:p>
            <a:pPr algn="just">
              <a:lnSpc>
                <a:spcPts val="1879"/>
              </a:lnSpc>
              <a:spcBef>
                <a:spcPct val="0"/>
              </a:spcBef>
            </a:pPr>
            <a:endParaRPr lang="es-ES_tradnl" sz="1333" dirty="0">
              <a:latin typeface="Nunito" pitchFamily="2" charset="77"/>
            </a:endParaRPr>
          </a:p>
          <a:p>
            <a:pPr algn="just">
              <a:lnSpc>
                <a:spcPts val="1879"/>
              </a:lnSpc>
              <a:spcBef>
                <a:spcPct val="0"/>
              </a:spcBef>
            </a:pPr>
            <a:r>
              <a:rPr lang="es-ES_tradnl" sz="1600" spc="101" dirty="0">
                <a:solidFill>
                  <a:srgbClr val="000000"/>
                </a:solidFill>
                <a:latin typeface="Nunito" pitchFamily="2" charset="77"/>
              </a:rPr>
              <a:t>La actual Superintendente de Transporte, la abogada caldense Ayda Lucy Ospina Arias, es graduada de la Universidad de Caldas. Cuenta con una especialización en Derecho Notarial y Registral de la Universidad Externado de Colombia. </a:t>
            </a:r>
          </a:p>
          <a:p>
            <a:pPr algn="just">
              <a:lnSpc>
                <a:spcPts val="1879"/>
              </a:lnSpc>
              <a:spcBef>
                <a:spcPct val="0"/>
              </a:spcBef>
            </a:pPr>
            <a:r>
              <a:rPr lang="es-ES_tradnl" sz="1600" spc="101" dirty="0">
                <a:solidFill>
                  <a:srgbClr val="000000"/>
                </a:solidFill>
                <a:latin typeface="Nunito" pitchFamily="2" charset="77"/>
              </a:rPr>
              <a:t> </a:t>
            </a:r>
          </a:p>
          <a:p>
            <a:pPr algn="just">
              <a:lnSpc>
                <a:spcPts val="1879"/>
              </a:lnSpc>
              <a:spcBef>
                <a:spcPct val="0"/>
              </a:spcBef>
            </a:pPr>
            <a:r>
              <a:rPr lang="es-ES_tradnl" sz="1600" spc="101" dirty="0">
                <a:solidFill>
                  <a:srgbClr val="000000"/>
                </a:solidFill>
                <a:latin typeface="Nunito" pitchFamily="2" charset="77"/>
              </a:rPr>
              <a:t>Tiene más de 25 años de experiencia en la Administración Pública, se desempeñó desde 2012 hasta 2017 en el Ministerio de Transporte como Asesora del Despacho y Directora Nacional de Transporte y Tránsito. Así mismo, desde el 2008 al 2012, como Subsecretaria de Servicios de Movilidad, Directora de Control y Vigilancia y Directora de Servicio al Ciudadano de la Secretaría Distrital de Movilidad de Bogotá.    </a:t>
            </a:r>
          </a:p>
        </p:txBody>
      </p:sp>
      <p:pic>
        <p:nvPicPr>
          <p:cNvPr id="7" name="Imagen 6">
            <a:extLst>
              <a:ext uri="{FF2B5EF4-FFF2-40B4-BE49-F238E27FC236}">
                <a16:creationId xmlns:a16="http://schemas.microsoft.com/office/drawing/2014/main" id="{789B87C4-A585-7C39-CB75-58A562AB3027}"/>
              </a:ext>
            </a:extLst>
          </p:cNvPr>
          <p:cNvPicPr>
            <a:picLocks noChangeAspect="1"/>
          </p:cNvPicPr>
          <p:nvPr/>
        </p:nvPicPr>
        <p:blipFill>
          <a:blip r:embed="rId2"/>
          <a:stretch>
            <a:fillRect/>
          </a:stretch>
        </p:blipFill>
        <p:spPr>
          <a:xfrm>
            <a:off x="8191733" y="1721849"/>
            <a:ext cx="3911623" cy="3976739"/>
          </a:xfrm>
          <a:prstGeom prst="rect">
            <a:avLst/>
          </a:prstGeom>
        </p:spPr>
      </p:pic>
      <p:grpSp>
        <p:nvGrpSpPr>
          <p:cNvPr id="2" name="Group 3">
            <a:extLst>
              <a:ext uri="{FF2B5EF4-FFF2-40B4-BE49-F238E27FC236}">
                <a16:creationId xmlns:a16="http://schemas.microsoft.com/office/drawing/2014/main" id="{C027940F-CBC5-3356-0250-CC0B5F0DDC77}"/>
              </a:ext>
            </a:extLst>
          </p:cNvPr>
          <p:cNvGrpSpPr/>
          <p:nvPr/>
        </p:nvGrpSpPr>
        <p:grpSpPr>
          <a:xfrm>
            <a:off x="-1" y="6588330"/>
            <a:ext cx="12192001" cy="295071"/>
            <a:chOff x="0" y="0"/>
            <a:chExt cx="5103511" cy="116571"/>
          </a:xfrm>
        </p:grpSpPr>
        <p:sp>
          <p:nvSpPr>
            <p:cNvPr id="3" name="Freeform 4">
              <a:extLst>
                <a:ext uri="{FF2B5EF4-FFF2-40B4-BE49-F238E27FC236}">
                  <a16:creationId xmlns:a16="http://schemas.microsoft.com/office/drawing/2014/main" id="{CCE31429-C436-DC6D-F926-30FC1EBAFAEE}"/>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5">
              <a:extLst>
                <a:ext uri="{FF2B5EF4-FFF2-40B4-BE49-F238E27FC236}">
                  <a16:creationId xmlns:a16="http://schemas.microsoft.com/office/drawing/2014/main" id="{C2711FE2-B313-63C0-669D-571412BCD26D}"/>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9" name="TextBox 102">
            <a:extLst>
              <a:ext uri="{FF2B5EF4-FFF2-40B4-BE49-F238E27FC236}">
                <a16:creationId xmlns:a16="http://schemas.microsoft.com/office/drawing/2014/main" id="{B40832C1-8EC4-F8B3-E1FE-40B3A12B8336}"/>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pic>
        <p:nvPicPr>
          <p:cNvPr id="10" name="Imagen 9">
            <a:extLst>
              <a:ext uri="{FF2B5EF4-FFF2-40B4-BE49-F238E27FC236}">
                <a16:creationId xmlns:a16="http://schemas.microsoft.com/office/drawing/2014/main" id="{B1021909-75BC-B8EB-5F06-09EC8384C824}"/>
              </a:ext>
            </a:extLst>
          </p:cNvPr>
          <p:cNvPicPr>
            <a:picLocks noChangeAspect="1"/>
          </p:cNvPicPr>
          <p:nvPr/>
        </p:nvPicPr>
        <p:blipFill>
          <a:blip r:embed="rId3"/>
          <a:stretch>
            <a:fillRect/>
          </a:stretch>
        </p:blipFill>
        <p:spPr>
          <a:xfrm>
            <a:off x="26205" y="73784"/>
            <a:ext cx="1795393" cy="624045"/>
          </a:xfrm>
          <a:prstGeom prst="rect">
            <a:avLst/>
          </a:prstGeom>
        </p:spPr>
      </p:pic>
      <p:pic>
        <p:nvPicPr>
          <p:cNvPr id="11" name="Imagen 10">
            <a:extLst>
              <a:ext uri="{FF2B5EF4-FFF2-40B4-BE49-F238E27FC236}">
                <a16:creationId xmlns:a16="http://schemas.microsoft.com/office/drawing/2014/main" id="{598FB1DC-6A94-23A3-B7B5-3A4898C57171}"/>
              </a:ext>
            </a:extLst>
          </p:cNvPr>
          <p:cNvPicPr>
            <a:picLocks noChangeAspect="1"/>
          </p:cNvPicPr>
          <p:nvPr/>
        </p:nvPicPr>
        <p:blipFill>
          <a:blip r:embed="rId4"/>
          <a:stretch>
            <a:fillRect/>
          </a:stretch>
        </p:blipFill>
        <p:spPr>
          <a:xfrm>
            <a:off x="11048939" y="-32220"/>
            <a:ext cx="1255365" cy="888159"/>
          </a:xfrm>
          <a:prstGeom prst="rect">
            <a:avLst/>
          </a:prstGeom>
        </p:spPr>
      </p:pic>
    </p:spTree>
    <p:extLst>
      <p:ext uri="{BB962C8B-B14F-4D97-AF65-F5344CB8AC3E}">
        <p14:creationId xmlns:p14="http://schemas.microsoft.com/office/powerpoint/2010/main" val="3630336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CE50E2-AFDE-3CB5-F8BD-7E1CF1C86BE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C0C920EB-C79C-BC3C-536E-13FC460C1D06}"/>
              </a:ext>
            </a:extLst>
          </p:cNvPr>
          <p:cNvSpPr txBox="1"/>
          <p:nvPr/>
        </p:nvSpPr>
        <p:spPr>
          <a:xfrm>
            <a:off x="5400817" y="3072579"/>
            <a:ext cx="3789836" cy="1200329"/>
          </a:xfrm>
          <a:prstGeom prst="rect">
            <a:avLst/>
          </a:prstGeom>
          <a:noFill/>
        </p:spPr>
        <p:txBody>
          <a:bodyPr wrap="square" rtlCol="0">
            <a:spAutoFit/>
          </a:bodyPr>
          <a:lstStyle/>
          <a:p>
            <a:r>
              <a:rPr lang="es-CO" sz="7200" b="1">
                <a:solidFill>
                  <a:schemeClr val="bg1"/>
                </a:solidFill>
                <a:latin typeface="Nunito" pitchFamily="2" charset="0"/>
              </a:rPr>
              <a:t>PESV</a:t>
            </a:r>
          </a:p>
        </p:txBody>
      </p:sp>
      <p:sp>
        <p:nvSpPr>
          <p:cNvPr id="3" name="CuadroTexto 2">
            <a:extLst>
              <a:ext uri="{FF2B5EF4-FFF2-40B4-BE49-F238E27FC236}">
                <a16:creationId xmlns:a16="http://schemas.microsoft.com/office/drawing/2014/main" id="{0967047C-249D-87A8-4A63-B937703D8279}"/>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cxnSp>
        <p:nvCxnSpPr>
          <p:cNvPr id="2" name="Conector recto 1">
            <a:extLst>
              <a:ext uri="{FF2B5EF4-FFF2-40B4-BE49-F238E27FC236}">
                <a16:creationId xmlns:a16="http://schemas.microsoft.com/office/drawing/2014/main" id="{30547F71-50DC-D158-C997-B125D140B857}"/>
              </a:ext>
            </a:extLst>
          </p:cNvPr>
          <p:cNvCxnSpPr>
            <a:cxnSpLocks/>
          </p:cNvCxnSpPr>
          <p:nvPr/>
        </p:nvCxnSpPr>
        <p:spPr>
          <a:xfrm>
            <a:off x="1240971" y="4338735"/>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lipse 4">
            <a:extLst>
              <a:ext uri="{FF2B5EF4-FFF2-40B4-BE49-F238E27FC236}">
                <a16:creationId xmlns:a16="http://schemas.microsoft.com/office/drawing/2014/main" id="{157BECDF-469C-F4EA-13F9-E9A3B50DB167}"/>
              </a:ext>
            </a:extLst>
          </p:cNvPr>
          <p:cNvSpPr/>
          <p:nvPr/>
        </p:nvSpPr>
        <p:spPr>
          <a:xfrm>
            <a:off x="1099102" y="2001907"/>
            <a:ext cx="2161488" cy="21614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81B04B1C-A203-4A42-7D74-60201D9CE1C3}"/>
              </a:ext>
            </a:extLst>
          </p:cNvPr>
          <p:cNvPicPr>
            <a:picLocks noChangeAspect="1"/>
          </p:cNvPicPr>
          <p:nvPr/>
        </p:nvPicPr>
        <p:blipFill>
          <a:blip r:embed="rId3"/>
          <a:stretch>
            <a:fillRect/>
          </a:stretch>
        </p:blipFill>
        <p:spPr>
          <a:xfrm>
            <a:off x="1005966" y="2131474"/>
            <a:ext cx="2347759" cy="1671604"/>
          </a:xfrm>
          <a:prstGeom prst="rect">
            <a:avLst/>
          </a:prstGeom>
        </p:spPr>
      </p:pic>
    </p:spTree>
    <p:extLst>
      <p:ext uri="{BB962C8B-B14F-4D97-AF65-F5344CB8AC3E}">
        <p14:creationId xmlns:p14="http://schemas.microsoft.com/office/powerpoint/2010/main" val="1956173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6562929"/>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3"/>
            <a:stretch>
              <a:fillRect/>
            </a:stretch>
          </a:blipFill>
        </p:spPr>
        <p:txBody>
          <a:bodyPr/>
          <a:lstStyle/>
          <a:p>
            <a:endParaRPr lang="es-ES_tradnl" sz="1200"/>
          </a:p>
        </p:txBody>
      </p:sp>
      <p:sp>
        <p:nvSpPr>
          <p:cNvPr id="6" name="Freeform 6"/>
          <p:cNvSpPr/>
          <p:nvPr/>
        </p:nvSpPr>
        <p:spPr>
          <a:xfrm>
            <a:off x="10886732" y="-91656"/>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4"/>
            <a:stretch>
              <a:fillRect/>
            </a:stretch>
          </a:blipFill>
        </p:spPr>
        <p:txBody>
          <a:bodyPr/>
          <a:lstStyle/>
          <a:p>
            <a:endParaRPr lang="es-ES_tradnl" sz="1200"/>
          </a:p>
        </p:txBody>
      </p:sp>
      <p:sp>
        <p:nvSpPr>
          <p:cNvPr id="17" name="TextBox 17"/>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20" name="TextBox 20"/>
          <p:cNvSpPr txBox="1"/>
          <p:nvPr/>
        </p:nvSpPr>
        <p:spPr>
          <a:xfrm>
            <a:off x="1942572" y="1354399"/>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1</a:t>
            </a:r>
          </a:p>
        </p:txBody>
      </p:sp>
      <p:sp>
        <p:nvSpPr>
          <p:cNvPr id="21" name="TextBox 21"/>
          <p:cNvSpPr txBox="1"/>
          <p:nvPr/>
        </p:nvSpPr>
        <p:spPr>
          <a:xfrm>
            <a:off x="2900847" y="2418221"/>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2</a:t>
            </a:r>
          </a:p>
        </p:txBody>
      </p:sp>
      <p:sp>
        <p:nvSpPr>
          <p:cNvPr id="22" name="TextBox 22"/>
          <p:cNvSpPr txBox="1"/>
          <p:nvPr/>
        </p:nvSpPr>
        <p:spPr>
          <a:xfrm>
            <a:off x="508509" y="2202693"/>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5</a:t>
            </a:r>
          </a:p>
        </p:txBody>
      </p:sp>
      <p:sp>
        <p:nvSpPr>
          <p:cNvPr id="14" name="CuadroTexto 13">
            <a:extLst>
              <a:ext uri="{FF2B5EF4-FFF2-40B4-BE49-F238E27FC236}">
                <a16:creationId xmlns:a16="http://schemas.microsoft.com/office/drawing/2014/main" id="{F2597056-7734-E43C-E513-7214ED044E82}"/>
              </a:ext>
            </a:extLst>
          </p:cNvPr>
          <p:cNvSpPr txBox="1"/>
          <p:nvPr/>
        </p:nvSpPr>
        <p:spPr>
          <a:xfrm>
            <a:off x="105886" y="1537815"/>
            <a:ext cx="4570617" cy="2677656"/>
          </a:xfrm>
          <a:prstGeom prst="rect">
            <a:avLst/>
          </a:prstGeom>
          <a:solidFill>
            <a:schemeClr val="tx2"/>
          </a:solidFill>
        </p:spPr>
        <p:txBody>
          <a:bodyPr wrap="square">
            <a:spAutoFit/>
          </a:bodyPr>
          <a:lstStyle/>
          <a:p>
            <a:pPr algn="ctr"/>
            <a:r>
              <a:rPr lang="es-CO" sz="1200" b="1" kern="100" dirty="0">
                <a:solidFill>
                  <a:schemeClr val="bg1"/>
                </a:solidFill>
                <a:effectLst/>
                <a:latin typeface="Verdana" panose="020B0604030504040204" pitchFamily="34" charset="0"/>
                <a:ea typeface="Yu Mincho" panose="02020400000000000000" pitchFamily="18" charset="-128"/>
                <a:cs typeface="Calibri" panose="020F0502020204030204" pitchFamily="34" charset="0"/>
              </a:rPr>
              <a:t>Resolución</a:t>
            </a:r>
            <a:r>
              <a:rPr lang="es-CO" sz="1200" b="1" kern="100" dirty="0">
                <a:solidFill>
                  <a:schemeClr val="bg1"/>
                </a:solidFill>
                <a:latin typeface="Verdana" panose="020B0604030504040204" pitchFamily="34" charset="0"/>
                <a:ea typeface="Yu Mincho" panose="02020400000000000000" pitchFamily="18" charset="-128"/>
                <a:cs typeface="Calibri" panose="020F0502020204030204" pitchFamily="34" charset="0"/>
              </a:rPr>
              <a:t> -  5178 - 2023</a:t>
            </a:r>
            <a:endParaRPr lang="es-CO" sz="1200" b="1" kern="100" dirty="0">
              <a:solidFill>
                <a:schemeClr val="bg1"/>
              </a:solidFill>
              <a:effectLst/>
              <a:latin typeface="Verdana" panose="020B0604030504040204" pitchFamily="34" charset="0"/>
              <a:ea typeface="Yu Mincho" panose="02020400000000000000" pitchFamily="18" charset="-128"/>
              <a:cs typeface="Calibri" panose="020F0502020204030204" pitchFamily="34" charset="0"/>
            </a:endParaRPr>
          </a:p>
          <a:p>
            <a:endParaRPr lang="es-CO" sz="1200" b="1"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a:p>
            <a:pPr algn="just"/>
            <a:r>
              <a:rPr lang="es-CO"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rPr>
              <a:t>Sistema de Información de Seguimiento e Implementación del Plan Estratégico de Seguridad Vial (SISI/PESV). Por medio de esta herramienta, los sujetos obligados legalmente deberán registrar, cargar los soportes/evidencias, mantener actualizada la información y documentación necesaria para la verificación y seguimiento por parte de la Superintendencia de Transporte de los PESV en cumplimiento de los parámetros dispuestos por el Ministerio de Transporte en la Resolución 20223040040595 del 12 de julio 2022 o aquella que la modifique.</a:t>
            </a:r>
            <a:endParaRPr lang="es-ES_tradnl" sz="1200" kern="100" dirty="0">
              <a:solidFill>
                <a:schemeClr val="bg1"/>
              </a:solidFill>
              <a:latin typeface="Verdana" panose="020B0604030504040204" pitchFamily="34" charset="0"/>
              <a:ea typeface="Yu Mincho" panose="02020400000000000000" pitchFamily="18" charset="-128"/>
              <a:cs typeface="Calibri" panose="020F0502020204030204" pitchFamily="34" charset="0"/>
            </a:endParaRPr>
          </a:p>
        </p:txBody>
      </p:sp>
      <p:sp>
        <p:nvSpPr>
          <p:cNvPr id="18" name="CuadroTexto 17">
            <a:extLst>
              <a:ext uri="{FF2B5EF4-FFF2-40B4-BE49-F238E27FC236}">
                <a16:creationId xmlns:a16="http://schemas.microsoft.com/office/drawing/2014/main" id="{D2A5C816-0F79-7FC2-E0A3-05E8F72F571F}"/>
              </a:ext>
            </a:extLst>
          </p:cNvPr>
          <p:cNvSpPr txBox="1"/>
          <p:nvPr/>
        </p:nvSpPr>
        <p:spPr>
          <a:xfrm>
            <a:off x="4822099" y="953445"/>
            <a:ext cx="7240958" cy="5586145"/>
          </a:xfrm>
          <a:prstGeom prst="rect">
            <a:avLst/>
          </a:prstGeom>
          <a:ln>
            <a:solidFill>
              <a:schemeClr val="tx2"/>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228600" indent="-228600">
              <a:buFont typeface="+mj-lt"/>
              <a:buAutoNum type="arabicPeriod"/>
            </a:pPr>
            <a:r>
              <a:rPr lang="es-CO" sz="1050" b="1" kern="100" dirty="0">
                <a:latin typeface="Verdana" panose="020B0604030504040204" pitchFamily="34" charset="0"/>
                <a:ea typeface="Yu Mincho" panose="02020400000000000000" pitchFamily="18" charset="-128"/>
                <a:cs typeface="Calibri" panose="020F0502020204030204" pitchFamily="34" charset="0"/>
              </a:rPr>
              <a:t>Quienes deben reportar y mantener la información actualizada:</a:t>
            </a:r>
          </a:p>
          <a:p>
            <a:endParaRPr lang="es-CO" sz="1050" b="1"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050" kern="100" dirty="0">
                <a:latin typeface="Verdana" panose="020B0604030504040204" pitchFamily="34" charset="0"/>
                <a:ea typeface="Yu Mincho" panose="02020400000000000000" pitchFamily="18" charset="-128"/>
                <a:cs typeface="Calibri" panose="020F0502020204030204" pitchFamily="34" charset="0"/>
              </a:rPr>
              <a:t>Los Prestadores de Servicio Público de Transporte Terrestre Automotor de carga, especial, pasajeros por carretera y mixt0 , en general todas las empresas de transporte de todos los modos y modalidades reglamentadas por el Ministerio de transporte.</a:t>
            </a:r>
          </a:p>
          <a:p>
            <a:pPr marL="171450" indent="-171450">
              <a:buFont typeface="Arial" panose="020B0604020202020204" pitchFamily="34" charset="0"/>
              <a:buChar char="•"/>
            </a:pPr>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050" kern="100" dirty="0">
                <a:latin typeface="Verdana" panose="020B0604030504040204" pitchFamily="34" charset="0"/>
                <a:ea typeface="Yu Mincho" panose="02020400000000000000" pitchFamily="18" charset="-128"/>
                <a:cs typeface="Calibri" panose="020F0502020204030204" pitchFamily="34" charset="0"/>
              </a:rPr>
              <a:t>Los Operadores de Infraestructura Pública de Transporte Terrestre (Carretera. </a:t>
            </a:r>
            <a:r>
              <a:rPr lang="es-CO" sz="1050" kern="100" dirty="0" err="1">
                <a:latin typeface="Verdana" panose="020B0604030504040204" pitchFamily="34" charset="0"/>
                <a:ea typeface="Yu Mincho" panose="02020400000000000000" pitchFamily="18" charset="-128"/>
                <a:cs typeface="Calibri" panose="020F0502020204030204" pitchFamily="34" charset="0"/>
              </a:rPr>
              <a:t>ferrea</a:t>
            </a:r>
            <a:r>
              <a:rPr lang="es-CO" sz="1050" kern="100" dirty="0">
                <a:latin typeface="Verdana" panose="020B0604030504040204" pitchFamily="34" charset="0"/>
                <a:ea typeface="Yu Mincho" panose="02020400000000000000" pitchFamily="18" charset="-128"/>
                <a:cs typeface="Calibri" panose="020F0502020204030204" pitchFamily="34" charset="0"/>
              </a:rPr>
              <a:t> y terminales de transporte terrestre), Portuaria y Aeroportuaria (Concesionada y no concesionada)</a:t>
            </a:r>
          </a:p>
          <a:p>
            <a:pPr marL="171450" indent="-171450">
              <a:buFont typeface="Arial" panose="020B0604020202020204" pitchFamily="34" charset="0"/>
              <a:buChar char="•"/>
            </a:pPr>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050" kern="100" dirty="0">
                <a:latin typeface="Verdana" panose="020B0604030504040204" pitchFamily="34" charset="0"/>
                <a:ea typeface="Yu Mincho" panose="02020400000000000000" pitchFamily="18" charset="-128"/>
                <a:cs typeface="Calibri" panose="020F0502020204030204" pitchFamily="34" charset="0"/>
              </a:rPr>
              <a:t>Los Operadores de Servicios Conexos al Transporte3 • Entre otros, los operadores de estaciones de pesaje, operadores portuarios y operadores de estaciones de peaje.</a:t>
            </a:r>
          </a:p>
          <a:p>
            <a:pPr marL="171450" indent="-171450">
              <a:buFont typeface="Arial" panose="020B0604020202020204" pitchFamily="34" charset="0"/>
              <a:buChar char="•"/>
            </a:pPr>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050" kern="100" dirty="0">
                <a:latin typeface="Verdana" panose="020B0604030504040204" pitchFamily="34" charset="0"/>
                <a:ea typeface="Yu Mincho" panose="02020400000000000000" pitchFamily="18" charset="-128"/>
                <a:cs typeface="Calibri" panose="020F0502020204030204" pitchFamily="34" charset="0"/>
              </a:rPr>
              <a:t>Los Organismos de Tránsito, los municipios y los departamentos.</a:t>
            </a:r>
          </a:p>
          <a:p>
            <a:pPr marL="171450" indent="-171450">
              <a:buFont typeface="Arial" panose="020B0604020202020204" pitchFamily="34" charset="0"/>
              <a:buChar char="•"/>
            </a:pPr>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pPr marL="171450" indent="-171450">
              <a:buFont typeface="Arial" panose="020B0604020202020204" pitchFamily="34" charset="0"/>
              <a:buChar char="•"/>
            </a:pPr>
            <a:r>
              <a:rPr lang="es-CO" sz="1050" kern="100" dirty="0">
                <a:latin typeface="Verdana" panose="020B0604030504040204" pitchFamily="34" charset="0"/>
                <a:ea typeface="Yu Mincho" panose="02020400000000000000" pitchFamily="18" charset="-128"/>
                <a:cs typeface="Calibri" panose="020F0502020204030204" pitchFamily="34" charset="0"/>
              </a:rPr>
              <a:t>Los Organismos de Apoyo al Tránsito, tales como Centros de Reconocimiento de Conductores (CRC), Centro de Enseñanza Automovilística (CEA), Centro de Diagnostico Automotor (CDA) y Centros Integrales de Atención (CIA).</a:t>
            </a:r>
          </a:p>
          <a:p>
            <a:endParaRPr lang="es-CO" sz="1050" b="1" kern="100" dirty="0">
              <a:latin typeface="Verdana" panose="020B0604030504040204" pitchFamily="34" charset="0"/>
              <a:ea typeface="Yu Mincho" panose="02020400000000000000" pitchFamily="18" charset="-128"/>
              <a:cs typeface="Calibri" panose="020F0502020204030204" pitchFamily="34" charset="0"/>
            </a:endParaRPr>
          </a:p>
          <a:p>
            <a:r>
              <a:rPr lang="es-CO" sz="1050" b="1" kern="100" dirty="0">
                <a:latin typeface="Verdana" panose="020B0604030504040204" pitchFamily="34" charset="0"/>
                <a:ea typeface="Yu Mincho" panose="02020400000000000000" pitchFamily="18" charset="-128"/>
                <a:cs typeface="Calibri" panose="020F0502020204030204" pitchFamily="34" charset="0"/>
              </a:rPr>
              <a:t>2. Cuando deben reportar:</a:t>
            </a:r>
          </a:p>
          <a:p>
            <a:endParaRPr lang="es-CO" sz="1050" b="1" kern="100" dirty="0">
              <a:latin typeface="Verdana" panose="020B0604030504040204" pitchFamily="34" charset="0"/>
              <a:ea typeface="Yu Mincho" panose="02020400000000000000" pitchFamily="18" charset="-128"/>
              <a:cs typeface="Calibri" panose="020F0502020204030204" pitchFamily="34" charset="0"/>
            </a:endParaRPr>
          </a:p>
          <a:p>
            <a:pPr marL="628650" lvl="1" indent="-171450">
              <a:buFont typeface="Wingdings" pitchFamily="2" charset="2"/>
              <a:buChar char="Ø"/>
            </a:pPr>
            <a:r>
              <a:rPr lang="es-CO" sz="1050" b="1" kern="100" dirty="0">
                <a:latin typeface="Verdana" panose="020B0604030504040204" pitchFamily="34" charset="0"/>
                <a:ea typeface="Yu Mincho" panose="02020400000000000000" pitchFamily="18" charset="-128"/>
                <a:cs typeface="Calibri" panose="020F0502020204030204" pitchFamily="34" charset="0"/>
              </a:rPr>
              <a:t>Formulario primero: </a:t>
            </a:r>
            <a:r>
              <a:rPr lang="es-CO" sz="1050" kern="100" dirty="0">
                <a:latin typeface="Verdana" panose="020B0604030504040204" pitchFamily="34" charset="0"/>
                <a:ea typeface="Yu Mincho" panose="02020400000000000000" pitchFamily="18" charset="-128"/>
                <a:cs typeface="Calibri" panose="020F0502020204030204" pitchFamily="34" charset="0"/>
              </a:rPr>
              <a:t>Este contendrá la información del diseño e implementación del PESV o su actualización. </a:t>
            </a:r>
          </a:p>
          <a:p>
            <a:pPr marL="1085850" lvl="2" indent="-171450">
              <a:buFont typeface="Wingdings" pitchFamily="2" charset="2"/>
              <a:buChar char="Ø"/>
            </a:pPr>
            <a:r>
              <a:rPr lang="es-CO" sz="1050" kern="100" dirty="0">
                <a:latin typeface="Verdana" panose="020B0604030504040204" pitchFamily="34" charset="0"/>
                <a:ea typeface="Yu Mincho" panose="02020400000000000000" pitchFamily="18" charset="-128"/>
                <a:cs typeface="Calibri" panose="020F0502020204030204" pitchFamily="34" charset="0"/>
              </a:rPr>
              <a:t>Para el primer reporte, tendrán como plazo para el diligenciamiento y/o actualización del formulario y cargue de evidencia desde el 1 de agosto hasta el 14 de septiembre del año 2023</a:t>
            </a:r>
          </a:p>
          <a:p>
            <a:pPr marL="1085850" lvl="2" indent="-171450">
              <a:buFont typeface="Wingdings" pitchFamily="2" charset="2"/>
              <a:buChar char="Ø"/>
            </a:pPr>
            <a:r>
              <a:rPr lang="es-CO" sz="1050" kern="100" dirty="0">
                <a:latin typeface="Verdana" panose="020B0604030504040204" pitchFamily="34" charset="0"/>
                <a:ea typeface="Yu Mincho" panose="02020400000000000000" pitchFamily="18" charset="-128"/>
                <a:cs typeface="Calibri" panose="020F0502020204030204" pitchFamily="34" charset="0"/>
              </a:rPr>
              <a:t>Para el seguimiento posterior del PESV, cada reporte se realizará de forma anual y tendrán como fecha máxima de reporte el décimo día hábil del mes de agosto de cada anualidad.</a:t>
            </a:r>
          </a:p>
          <a:p>
            <a:pPr marL="1085850" lvl="2" indent="-171450">
              <a:buFont typeface="Wingdings" pitchFamily="2" charset="2"/>
              <a:buChar char="Ø"/>
            </a:pPr>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pPr marL="628650" lvl="1" indent="-171450">
              <a:buFont typeface="Wingdings" pitchFamily="2" charset="2"/>
              <a:buChar char="Ø"/>
            </a:pPr>
            <a:r>
              <a:rPr lang="es-CO" sz="1050" b="1" kern="100" dirty="0">
                <a:latin typeface="Verdana" panose="020B0604030504040204" pitchFamily="34" charset="0"/>
                <a:ea typeface="Yu Mincho" panose="02020400000000000000" pitchFamily="18" charset="-128"/>
                <a:cs typeface="Calibri" panose="020F0502020204030204" pitchFamily="34" charset="0"/>
              </a:rPr>
              <a:t>Formulario segundo: </a:t>
            </a:r>
            <a:r>
              <a:rPr lang="es-CO" sz="1050" kern="100" dirty="0">
                <a:latin typeface="Verdana" panose="020B0604030504040204" pitchFamily="34" charset="0"/>
                <a:ea typeface="Yu Mincho" panose="02020400000000000000" pitchFamily="18" charset="-128"/>
                <a:cs typeface="Calibri" panose="020F0502020204030204" pitchFamily="34" charset="0"/>
              </a:rPr>
              <a:t>La información referente a los indicadores con periodicidad mensual, trimestral y anual deberán ser reportadas en el aplicativo SISI/PESV a más tardar el décimo día hábil del mes siguiente al vencimiento del periodo</a:t>
            </a:r>
          </a:p>
          <a:p>
            <a:endParaRPr lang="es-CO" sz="1050" kern="100" dirty="0">
              <a:latin typeface="Verdana" panose="020B0604030504040204" pitchFamily="34" charset="0"/>
              <a:ea typeface="Yu Mincho" panose="02020400000000000000" pitchFamily="18" charset="-128"/>
              <a:cs typeface="Calibri" panose="020F0502020204030204" pitchFamily="34" charset="0"/>
            </a:endParaRPr>
          </a:p>
          <a:p>
            <a:r>
              <a:rPr lang="es-CO" sz="1050" b="1" kern="100" dirty="0">
                <a:latin typeface="Verdana" panose="020B0604030504040204" pitchFamily="34" charset="0"/>
                <a:ea typeface="Yu Mincho" panose="02020400000000000000" pitchFamily="18" charset="-128"/>
                <a:cs typeface="Calibri" panose="020F0502020204030204" pitchFamily="34" charset="0"/>
              </a:rPr>
              <a:t>3. Donde puedo consultar la documentación  del reporte de información :</a:t>
            </a:r>
          </a:p>
        </p:txBody>
      </p:sp>
      <p:sp>
        <p:nvSpPr>
          <p:cNvPr id="29" name="CuadroTexto 28">
            <a:extLst>
              <a:ext uri="{FF2B5EF4-FFF2-40B4-BE49-F238E27FC236}">
                <a16:creationId xmlns:a16="http://schemas.microsoft.com/office/drawing/2014/main" id="{3960AB5B-1330-1710-4014-82628A3800B2}"/>
              </a:ext>
            </a:extLst>
          </p:cNvPr>
          <p:cNvSpPr txBox="1"/>
          <p:nvPr/>
        </p:nvSpPr>
        <p:spPr>
          <a:xfrm>
            <a:off x="2119862" y="154070"/>
            <a:ext cx="8365258" cy="523220"/>
          </a:xfrm>
          <a:prstGeom prst="rect">
            <a:avLst/>
          </a:prstGeom>
          <a:noFill/>
        </p:spPr>
        <p:txBody>
          <a:bodyPr wrap="square">
            <a:spAutoFit/>
          </a:bodyPr>
          <a:lstStyle/>
          <a:p>
            <a:pPr algn="ctr"/>
            <a:r>
              <a:rPr lang="es-CO" sz="1400" b="1" kern="100" dirty="0">
                <a:latin typeface="Verdana" panose="020B0604030504040204" pitchFamily="34" charset="0"/>
                <a:ea typeface="Yu Mincho" panose="02020400000000000000" pitchFamily="18" charset="-128"/>
                <a:cs typeface="Calibri" panose="020F0502020204030204" pitchFamily="34" charset="0"/>
              </a:rPr>
              <a:t>Seguimiento e Implementación del Plan Estratégico de Seguridad Vial (SISI/PESV)</a:t>
            </a:r>
          </a:p>
        </p:txBody>
      </p:sp>
      <p:pic>
        <p:nvPicPr>
          <p:cNvPr id="9" name="Imagen 8">
            <a:extLst>
              <a:ext uri="{FF2B5EF4-FFF2-40B4-BE49-F238E27FC236}">
                <a16:creationId xmlns:a16="http://schemas.microsoft.com/office/drawing/2014/main" id="{C1CC9800-6235-1A79-5964-76ADC5BAFFFE}"/>
              </a:ext>
            </a:extLst>
          </p:cNvPr>
          <p:cNvPicPr>
            <a:picLocks noChangeAspect="1"/>
          </p:cNvPicPr>
          <p:nvPr/>
        </p:nvPicPr>
        <p:blipFill>
          <a:blip r:embed="rId5"/>
          <a:stretch>
            <a:fillRect/>
          </a:stretch>
        </p:blipFill>
        <p:spPr>
          <a:xfrm>
            <a:off x="1344250" y="4420131"/>
            <a:ext cx="2133600" cy="2082800"/>
          </a:xfrm>
          <a:prstGeom prst="rect">
            <a:avLst/>
          </a:prstGeom>
        </p:spPr>
      </p:pic>
      <p:sp>
        <p:nvSpPr>
          <p:cNvPr id="10" name="Flecha derecha 9">
            <a:extLst>
              <a:ext uri="{FF2B5EF4-FFF2-40B4-BE49-F238E27FC236}">
                <a16:creationId xmlns:a16="http://schemas.microsoft.com/office/drawing/2014/main" id="{520C30C6-D07C-8B8E-F865-AD82606C8B3C}"/>
              </a:ext>
            </a:extLst>
          </p:cNvPr>
          <p:cNvSpPr/>
          <p:nvPr/>
        </p:nvSpPr>
        <p:spPr>
          <a:xfrm rot="11945086">
            <a:off x="4214949" y="6176505"/>
            <a:ext cx="461554" cy="327734"/>
          </a:xfrm>
          <a:prstGeom prst="rightArrow">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sp>
        <p:nvSpPr>
          <p:cNvPr id="11" name="Flecha derecha 10">
            <a:extLst>
              <a:ext uri="{FF2B5EF4-FFF2-40B4-BE49-F238E27FC236}">
                <a16:creationId xmlns:a16="http://schemas.microsoft.com/office/drawing/2014/main" id="{A27FE1E9-E0B1-0E8D-3EC8-0D21E8652323}"/>
              </a:ext>
            </a:extLst>
          </p:cNvPr>
          <p:cNvSpPr/>
          <p:nvPr/>
        </p:nvSpPr>
        <p:spPr>
          <a:xfrm rot="12021231">
            <a:off x="3565211" y="5948167"/>
            <a:ext cx="461554" cy="327734"/>
          </a:xfrm>
          <a:prstGeom prst="rightArrow">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spTree>
    <p:extLst>
      <p:ext uri="{BB962C8B-B14F-4D97-AF65-F5344CB8AC3E}">
        <p14:creationId xmlns:p14="http://schemas.microsoft.com/office/powerpoint/2010/main" val="2962167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64ADBD0B-A579-6715-83E5-1E88E1B9C50A}"/>
              </a:ext>
            </a:extLst>
          </p:cNvPr>
          <p:cNvSpPr txBox="1"/>
          <p:nvPr/>
        </p:nvSpPr>
        <p:spPr>
          <a:xfrm>
            <a:off x="4957732" y="6626941"/>
            <a:ext cx="2015295" cy="276999"/>
          </a:xfrm>
          <a:prstGeom prst="rect">
            <a:avLst/>
          </a:prstGeom>
          <a:noFill/>
        </p:spPr>
        <p:txBody>
          <a:bodyPr wrap="none" rtlCol="0">
            <a:spAutoFit/>
          </a:bodyPr>
          <a:lstStyle/>
          <a:p>
            <a:r>
              <a:rPr lang="es-CO" sz="1200" b="1">
                <a:solidFill>
                  <a:schemeClr val="bg1"/>
                </a:solidFill>
                <a:latin typeface="Abadi" panose="020B0604020104020204" pitchFamily="34" charset="0"/>
              </a:rPr>
              <a:t>www.supertransporte.gov.co</a:t>
            </a:r>
          </a:p>
        </p:txBody>
      </p:sp>
      <p:sp>
        <p:nvSpPr>
          <p:cNvPr id="36" name="CuadroTexto 35">
            <a:extLst>
              <a:ext uri="{FF2B5EF4-FFF2-40B4-BE49-F238E27FC236}">
                <a16:creationId xmlns:a16="http://schemas.microsoft.com/office/drawing/2014/main" id="{9862ECC9-7D7B-E21D-1B92-30B4B425F42D}"/>
              </a:ext>
            </a:extLst>
          </p:cNvPr>
          <p:cNvSpPr txBox="1"/>
          <p:nvPr/>
        </p:nvSpPr>
        <p:spPr>
          <a:xfrm>
            <a:off x="2542519" y="214515"/>
            <a:ext cx="7423918" cy="830997"/>
          </a:xfrm>
          <a:prstGeom prst="rect">
            <a:avLst/>
          </a:prstGeom>
          <a:noFill/>
        </p:spPr>
        <p:txBody>
          <a:bodyPr wrap="square" rtlCol="0">
            <a:spAutoFit/>
          </a:bodyPr>
          <a:lstStyle/>
          <a:p>
            <a:pPr algn="ctr"/>
            <a:r>
              <a:rPr lang="es-CO" sz="2400" b="1">
                <a:ln w="0"/>
                <a:solidFill>
                  <a:schemeClr val="tx1">
                    <a:lumMod val="95000"/>
                    <a:lumOff val="5000"/>
                  </a:schemeClr>
                </a:solidFill>
                <a:effectLst>
                  <a:outerShdw blurRad="38100" dist="25400" dir="5400000" algn="ctr" rotWithShape="0">
                    <a:srgbClr val="6E747A">
                      <a:alpha val="43000"/>
                    </a:srgbClr>
                  </a:outerShdw>
                </a:effectLst>
              </a:rPr>
              <a:t>Planificación de SISI/PESV para la recepción de información</a:t>
            </a:r>
          </a:p>
        </p:txBody>
      </p:sp>
      <p:cxnSp>
        <p:nvCxnSpPr>
          <p:cNvPr id="91" name="OTLSHAPE_M_9b39fefad822441faaec2498033d8bd1_Connector1">
            <a:extLst>
              <a:ext uri="{FF2B5EF4-FFF2-40B4-BE49-F238E27FC236}">
                <a16:creationId xmlns:a16="http://schemas.microsoft.com/office/drawing/2014/main" id="{7EA61E7F-43F9-A3BB-5781-D300F5E7B18B}"/>
              </a:ext>
            </a:extLst>
          </p:cNvPr>
          <p:cNvCxnSpPr>
            <a:cxnSpLocks/>
          </p:cNvCxnSpPr>
          <p:nvPr>
            <p:custDataLst>
              <p:tags r:id="rId1"/>
            </p:custDataLst>
          </p:nvPr>
        </p:nvCxnSpPr>
        <p:spPr>
          <a:xfrm>
            <a:off x="8008418" y="1429922"/>
            <a:ext cx="0" cy="831118"/>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95" name="OTLSHAPE_M_9b39fefad822441faaec2498033d8bd1_Connector1">
            <a:extLst>
              <a:ext uri="{FF2B5EF4-FFF2-40B4-BE49-F238E27FC236}">
                <a16:creationId xmlns:a16="http://schemas.microsoft.com/office/drawing/2014/main" id="{FFE0E83F-A81E-9F30-82D9-8FDACE2899A3}"/>
              </a:ext>
            </a:extLst>
          </p:cNvPr>
          <p:cNvCxnSpPr>
            <a:cxnSpLocks/>
          </p:cNvCxnSpPr>
          <p:nvPr>
            <p:custDataLst>
              <p:tags r:id="rId2"/>
            </p:custDataLst>
          </p:nvPr>
        </p:nvCxnSpPr>
        <p:spPr>
          <a:xfrm>
            <a:off x="4727830" y="1525283"/>
            <a:ext cx="0" cy="731090"/>
          </a:xfrm>
          <a:prstGeom prst="line">
            <a:avLst/>
          </a:prstGeom>
          <a:ln w="9525" cap="flat" cmpd="sng" algn="ctr">
            <a:solidFill>
              <a:schemeClr val="accent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OTLSHAPE_M_9b39fefad822441faaec2498033d8bd1_Connector1">
            <a:extLst>
              <a:ext uri="{FF2B5EF4-FFF2-40B4-BE49-F238E27FC236}">
                <a16:creationId xmlns:a16="http://schemas.microsoft.com/office/drawing/2014/main" id="{45B0CFCE-8D07-EF41-4D41-78E52124D04F}"/>
              </a:ext>
            </a:extLst>
          </p:cNvPr>
          <p:cNvCxnSpPr>
            <a:cxnSpLocks/>
          </p:cNvCxnSpPr>
          <p:nvPr>
            <p:custDataLst>
              <p:tags r:id="rId3"/>
            </p:custDataLst>
          </p:nvPr>
        </p:nvCxnSpPr>
        <p:spPr>
          <a:xfrm>
            <a:off x="3565424" y="1515200"/>
            <a:ext cx="0" cy="745839"/>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graphicFrame>
        <p:nvGraphicFramePr>
          <p:cNvPr id="107" name="Table 2">
            <a:extLst>
              <a:ext uri="{FF2B5EF4-FFF2-40B4-BE49-F238E27FC236}">
                <a16:creationId xmlns:a16="http://schemas.microsoft.com/office/drawing/2014/main" id="{D2F57B4A-EA49-A1E5-9B12-B99E8302CC80}"/>
              </a:ext>
            </a:extLst>
          </p:cNvPr>
          <p:cNvGraphicFramePr>
            <a:graphicFrameLocks noGrp="1"/>
          </p:cNvGraphicFramePr>
          <p:nvPr/>
        </p:nvGraphicFramePr>
        <p:xfrm>
          <a:off x="3459384" y="2234207"/>
          <a:ext cx="8652540" cy="3764222"/>
        </p:xfrm>
        <a:graphic>
          <a:graphicData uri="http://schemas.openxmlformats.org/drawingml/2006/table">
            <a:tbl>
              <a:tblPr firstRow="1" bandRow="1">
                <a:tableStyleId>{F5AB1C69-6EDB-4FF4-983F-18BD219EF322}</a:tableStyleId>
              </a:tblPr>
              <a:tblGrid>
                <a:gridCol w="721045">
                  <a:extLst>
                    <a:ext uri="{9D8B030D-6E8A-4147-A177-3AD203B41FA5}">
                      <a16:colId xmlns:a16="http://schemas.microsoft.com/office/drawing/2014/main" val="4056824194"/>
                    </a:ext>
                  </a:extLst>
                </a:gridCol>
                <a:gridCol w="721045">
                  <a:extLst>
                    <a:ext uri="{9D8B030D-6E8A-4147-A177-3AD203B41FA5}">
                      <a16:colId xmlns:a16="http://schemas.microsoft.com/office/drawing/2014/main" val="1445035748"/>
                    </a:ext>
                  </a:extLst>
                </a:gridCol>
                <a:gridCol w="721045">
                  <a:extLst>
                    <a:ext uri="{9D8B030D-6E8A-4147-A177-3AD203B41FA5}">
                      <a16:colId xmlns:a16="http://schemas.microsoft.com/office/drawing/2014/main" val="145952281"/>
                    </a:ext>
                  </a:extLst>
                </a:gridCol>
                <a:gridCol w="721045">
                  <a:extLst>
                    <a:ext uri="{9D8B030D-6E8A-4147-A177-3AD203B41FA5}">
                      <a16:colId xmlns:a16="http://schemas.microsoft.com/office/drawing/2014/main" val="4165456940"/>
                    </a:ext>
                  </a:extLst>
                </a:gridCol>
                <a:gridCol w="721045">
                  <a:extLst>
                    <a:ext uri="{9D8B030D-6E8A-4147-A177-3AD203B41FA5}">
                      <a16:colId xmlns:a16="http://schemas.microsoft.com/office/drawing/2014/main" val="2916789707"/>
                    </a:ext>
                  </a:extLst>
                </a:gridCol>
                <a:gridCol w="721045">
                  <a:extLst>
                    <a:ext uri="{9D8B030D-6E8A-4147-A177-3AD203B41FA5}">
                      <a16:colId xmlns:a16="http://schemas.microsoft.com/office/drawing/2014/main" val="2181663660"/>
                    </a:ext>
                  </a:extLst>
                </a:gridCol>
                <a:gridCol w="721045">
                  <a:extLst>
                    <a:ext uri="{9D8B030D-6E8A-4147-A177-3AD203B41FA5}">
                      <a16:colId xmlns:a16="http://schemas.microsoft.com/office/drawing/2014/main" val="1469822132"/>
                    </a:ext>
                  </a:extLst>
                </a:gridCol>
                <a:gridCol w="721045">
                  <a:extLst>
                    <a:ext uri="{9D8B030D-6E8A-4147-A177-3AD203B41FA5}">
                      <a16:colId xmlns:a16="http://schemas.microsoft.com/office/drawing/2014/main" val="3965276697"/>
                    </a:ext>
                  </a:extLst>
                </a:gridCol>
                <a:gridCol w="721045">
                  <a:extLst>
                    <a:ext uri="{9D8B030D-6E8A-4147-A177-3AD203B41FA5}">
                      <a16:colId xmlns:a16="http://schemas.microsoft.com/office/drawing/2014/main" val="3851522278"/>
                    </a:ext>
                  </a:extLst>
                </a:gridCol>
                <a:gridCol w="721045">
                  <a:extLst>
                    <a:ext uri="{9D8B030D-6E8A-4147-A177-3AD203B41FA5}">
                      <a16:colId xmlns:a16="http://schemas.microsoft.com/office/drawing/2014/main" val="1809877522"/>
                    </a:ext>
                  </a:extLst>
                </a:gridCol>
                <a:gridCol w="721045">
                  <a:extLst>
                    <a:ext uri="{9D8B030D-6E8A-4147-A177-3AD203B41FA5}">
                      <a16:colId xmlns:a16="http://schemas.microsoft.com/office/drawing/2014/main" val="3268185573"/>
                    </a:ext>
                  </a:extLst>
                </a:gridCol>
                <a:gridCol w="721045">
                  <a:extLst>
                    <a:ext uri="{9D8B030D-6E8A-4147-A177-3AD203B41FA5}">
                      <a16:colId xmlns:a16="http://schemas.microsoft.com/office/drawing/2014/main" val="1708000152"/>
                    </a:ext>
                  </a:extLst>
                </a:gridCol>
              </a:tblGrid>
              <a:tr h="504967">
                <a:tc>
                  <a:txBody>
                    <a:bodyPr/>
                    <a:lstStyle/>
                    <a:p>
                      <a:pPr algn="ctr"/>
                      <a:r>
                        <a:rPr lang="en-US" sz="1400"/>
                        <a:t>Jul/23</a:t>
                      </a:r>
                    </a:p>
                  </a:txBody>
                  <a:tcPr marL="68580" marR="68580" marT="34290" marB="34290" anchor="ctr"/>
                </a:tc>
                <a:tc>
                  <a:txBody>
                    <a:bodyPr/>
                    <a:lstStyle/>
                    <a:p>
                      <a:pPr algn="ctr"/>
                      <a:r>
                        <a:rPr lang="en-US" sz="1400"/>
                        <a:t>Ago/23</a:t>
                      </a:r>
                    </a:p>
                  </a:txBody>
                  <a:tcPr marL="68580" marR="68580" marT="34290" marB="34290" anchor="ctr"/>
                </a:tc>
                <a:tc>
                  <a:txBody>
                    <a:bodyPr/>
                    <a:lstStyle/>
                    <a:p>
                      <a:pPr algn="ctr"/>
                      <a:r>
                        <a:rPr lang="en-US" sz="1400"/>
                        <a:t>Sep/23</a:t>
                      </a:r>
                    </a:p>
                  </a:txBody>
                  <a:tcPr marL="68580" marR="68580" marT="34290" marB="34290" anchor="ctr"/>
                </a:tc>
                <a:tc>
                  <a:txBody>
                    <a:bodyPr/>
                    <a:lstStyle/>
                    <a:p>
                      <a:pPr algn="ctr"/>
                      <a:r>
                        <a:rPr lang="en-US" sz="1400"/>
                        <a:t>Oct/23</a:t>
                      </a:r>
                    </a:p>
                  </a:txBody>
                  <a:tcPr marL="68580" marR="68580" marT="34290" marB="34290" anchor="ctr"/>
                </a:tc>
                <a:tc>
                  <a:txBody>
                    <a:bodyPr/>
                    <a:lstStyle/>
                    <a:p>
                      <a:pPr algn="ctr"/>
                      <a:r>
                        <a:rPr lang="en-US" sz="1400"/>
                        <a:t>Nov/23</a:t>
                      </a:r>
                    </a:p>
                  </a:txBody>
                  <a:tcPr marL="68580" marR="68580" marT="34290" marB="34290" anchor="ctr"/>
                </a:tc>
                <a:tc>
                  <a:txBody>
                    <a:bodyPr/>
                    <a:lstStyle/>
                    <a:p>
                      <a:pPr algn="ctr"/>
                      <a:r>
                        <a:rPr lang="en-US" sz="1400" err="1"/>
                        <a:t>Dic</a:t>
                      </a:r>
                      <a:r>
                        <a:rPr lang="en-US" sz="1400"/>
                        <a:t>/23</a:t>
                      </a:r>
                    </a:p>
                  </a:txBody>
                  <a:tcPr marL="68580" marR="68580" marT="34290" marB="34290" anchor="ctr"/>
                </a:tc>
                <a:tc>
                  <a:txBody>
                    <a:bodyPr/>
                    <a:lstStyle/>
                    <a:p>
                      <a:pPr algn="ctr"/>
                      <a:r>
                        <a:rPr lang="en-US" sz="1400" err="1"/>
                        <a:t>Ene</a:t>
                      </a:r>
                      <a:r>
                        <a:rPr lang="en-US" sz="1400"/>
                        <a:t>/24</a:t>
                      </a:r>
                    </a:p>
                  </a:txBody>
                  <a:tcPr marL="68580" marR="68580" marT="34290" marB="34290" anchor="ctr"/>
                </a:tc>
                <a:tc>
                  <a:txBody>
                    <a:bodyPr/>
                    <a:lstStyle/>
                    <a:p>
                      <a:pPr algn="ctr"/>
                      <a:r>
                        <a:rPr lang="en-US" sz="1400"/>
                        <a:t>Feb/24</a:t>
                      </a:r>
                    </a:p>
                  </a:txBody>
                  <a:tcPr marL="68580" marR="68580" marT="34290" marB="34290" anchor="ctr"/>
                </a:tc>
                <a:tc>
                  <a:txBody>
                    <a:bodyPr/>
                    <a:lstStyle/>
                    <a:p>
                      <a:pPr algn="ctr"/>
                      <a:r>
                        <a:rPr lang="en-US" sz="1400"/>
                        <a:t>Mar/24</a:t>
                      </a:r>
                    </a:p>
                  </a:txBody>
                  <a:tcPr marL="68580" marR="68580" marT="34290" marB="34290" anchor="ctr"/>
                </a:tc>
                <a:tc>
                  <a:txBody>
                    <a:bodyPr/>
                    <a:lstStyle/>
                    <a:p>
                      <a:pPr algn="ctr"/>
                      <a:r>
                        <a:rPr lang="en-US" sz="1400" err="1"/>
                        <a:t>Abr</a:t>
                      </a:r>
                      <a:r>
                        <a:rPr lang="en-US" sz="1400"/>
                        <a:t>/24</a:t>
                      </a:r>
                    </a:p>
                  </a:txBody>
                  <a:tcPr marL="68580" marR="68580" marT="34290" marB="34290" anchor="ctr"/>
                </a:tc>
                <a:tc>
                  <a:txBody>
                    <a:bodyPr/>
                    <a:lstStyle/>
                    <a:p>
                      <a:pPr algn="ctr"/>
                      <a:r>
                        <a:rPr lang="en-US" sz="1400"/>
                        <a:t>May/24</a:t>
                      </a:r>
                    </a:p>
                  </a:txBody>
                  <a:tcPr marL="68580" marR="68580" marT="34290" marB="34290" anchor="ctr"/>
                </a:tc>
                <a:tc>
                  <a:txBody>
                    <a:bodyPr/>
                    <a:lstStyle/>
                    <a:p>
                      <a:pPr algn="ctr"/>
                      <a:r>
                        <a:rPr lang="en-US" sz="1400"/>
                        <a:t>Jun/24</a:t>
                      </a:r>
                    </a:p>
                  </a:txBody>
                  <a:tcPr marL="68580" marR="68580" marT="34290" marB="34290" anchor="ctr"/>
                </a:tc>
                <a:extLst>
                  <a:ext uri="{0D108BD9-81ED-4DB2-BD59-A6C34878D82A}">
                    <a16:rowId xmlns:a16="http://schemas.microsoft.com/office/drawing/2014/main" val="2021129157"/>
                  </a:ext>
                </a:extLst>
              </a:tr>
              <a:tr h="3259255">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tc>
                  <a:txBody>
                    <a:bodyPr/>
                    <a:lstStyle/>
                    <a:p>
                      <a:pPr algn="ctr"/>
                      <a:endParaRPr lang="en-US" sz="1100"/>
                    </a:p>
                  </a:txBody>
                  <a:tcPr marL="68580" marR="68580" marT="34290" marB="34290"/>
                </a:tc>
                <a:extLst>
                  <a:ext uri="{0D108BD9-81ED-4DB2-BD59-A6C34878D82A}">
                    <a16:rowId xmlns:a16="http://schemas.microsoft.com/office/drawing/2014/main" val="3962830215"/>
                  </a:ext>
                </a:extLst>
              </a:tr>
            </a:tbl>
          </a:graphicData>
        </a:graphic>
      </p:graphicFrame>
      <p:sp>
        <p:nvSpPr>
          <p:cNvPr id="118" name="Rectangle 105">
            <a:extLst>
              <a:ext uri="{FF2B5EF4-FFF2-40B4-BE49-F238E27FC236}">
                <a16:creationId xmlns:a16="http://schemas.microsoft.com/office/drawing/2014/main" id="{41395F85-D437-891F-5E81-7C201F2F5FEE}"/>
              </a:ext>
            </a:extLst>
          </p:cNvPr>
          <p:cNvSpPr/>
          <p:nvPr/>
        </p:nvSpPr>
        <p:spPr>
          <a:xfrm>
            <a:off x="3399666" y="3825854"/>
            <a:ext cx="68580" cy="264217"/>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p>
        </p:txBody>
      </p:sp>
      <p:sp>
        <p:nvSpPr>
          <p:cNvPr id="121" name="Rectangle 106">
            <a:extLst>
              <a:ext uri="{FF2B5EF4-FFF2-40B4-BE49-F238E27FC236}">
                <a16:creationId xmlns:a16="http://schemas.microsoft.com/office/drawing/2014/main" id="{EBE8EBA7-AC00-1E1E-BEB5-35DA66B70A03}"/>
              </a:ext>
            </a:extLst>
          </p:cNvPr>
          <p:cNvSpPr/>
          <p:nvPr/>
        </p:nvSpPr>
        <p:spPr>
          <a:xfrm>
            <a:off x="3390804" y="4520662"/>
            <a:ext cx="68580" cy="2642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p>
        </p:txBody>
      </p:sp>
      <p:sp>
        <p:nvSpPr>
          <p:cNvPr id="124" name="Rectangle 107">
            <a:extLst>
              <a:ext uri="{FF2B5EF4-FFF2-40B4-BE49-F238E27FC236}">
                <a16:creationId xmlns:a16="http://schemas.microsoft.com/office/drawing/2014/main" id="{96FDA97B-AF7B-4974-B99F-ABAB5FC0A3C8}"/>
              </a:ext>
            </a:extLst>
          </p:cNvPr>
          <p:cNvSpPr/>
          <p:nvPr/>
        </p:nvSpPr>
        <p:spPr>
          <a:xfrm>
            <a:off x="3390804" y="5141358"/>
            <a:ext cx="68580" cy="264217"/>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p>
        </p:txBody>
      </p:sp>
      <p:sp>
        <p:nvSpPr>
          <p:cNvPr id="127" name="Rectangle 108">
            <a:extLst>
              <a:ext uri="{FF2B5EF4-FFF2-40B4-BE49-F238E27FC236}">
                <a16:creationId xmlns:a16="http://schemas.microsoft.com/office/drawing/2014/main" id="{DFC0AAE9-4200-FC16-CC28-EF7E71EED347}"/>
              </a:ext>
            </a:extLst>
          </p:cNvPr>
          <p:cNvSpPr/>
          <p:nvPr/>
        </p:nvSpPr>
        <p:spPr>
          <a:xfrm>
            <a:off x="3399666" y="3260200"/>
            <a:ext cx="68580" cy="264217"/>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p>
        </p:txBody>
      </p:sp>
      <p:grpSp>
        <p:nvGrpSpPr>
          <p:cNvPr id="200" name="Grupo 199">
            <a:extLst>
              <a:ext uri="{FF2B5EF4-FFF2-40B4-BE49-F238E27FC236}">
                <a16:creationId xmlns:a16="http://schemas.microsoft.com/office/drawing/2014/main" id="{955A865D-56EF-BF28-D18D-B5140C48BF1B}"/>
              </a:ext>
            </a:extLst>
          </p:cNvPr>
          <p:cNvGrpSpPr/>
          <p:nvPr/>
        </p:nvGrpSpPr>
        <p:grpSpPr>
          <a:xfrm>
            <a:off x="8008427" y="1345991"/>
            <a:ext cx="2309905" cy="1073282"/>
            <a:chOff x="7400494" y="1065337"/>
            <a:chExt cx="1765641" cy="1073282"/>
          </a:xfrm>
        </p:grpSpPr>
        <p:sp>
          <p:nvSpPr>
            <p:cNvPr id="93" name="OTLSHAPE_M_9b39fefad822441faaec2498033d8bd1_Shape">
              <a:extLst>
                <a:ext uri="{FF2B5EF4-FFF2-40B4-BE49-F238E27FC236}">
                  <a16:creationId xmlns:a16="http://schemas.microsoft.com/office/drawing/2014/main" id="{9CEDA097-8B79-6079-BB98-567998E0D4DA}"/>
                </a:ext>
              </a:extLst>
            </p:cNvPr>
            <p:cNvSpPr/>
            <p:nvPr>
              <p:custDataLst>
                <p:tags r:id="rId6"/>
              </p:custDataLst>
            </p:nvPr>
          </p:nvSpPr>
          <p:spPr>
            <a:xfrm rot="16200000" flipV="1">
              <a:off x="7398041" y="1067790"/>
              <a:ext cx="199010" cy="194104"/>
            </a:xfrm>
            <a:prstGeom prst="triangle">
              <a:avLst/>
            </a:prstGeom>
            <a:solidFill>
              <a:srgbClr val="C0504D"/>
            </a:solidFill>
            <a:ln w="12700" cap="flat" cmpd="sng" algn="ctr">
              <a:noFill/>
              <a:prstDash val="solid"/>
              <a:miter lim="800000"/>
            </a:ln>
            <a:effectLst/>
            <a:extLs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4" name="TextBox 115">
              <a:extLst>
                <a:ext uri="{FF2B5EF4-FFF2-40B4-BE49-F238E27FC236}">
                  <a16:creationId xmlns:a16="http://schemas.microsoft.com/office/drawing/2014/main" id="{584CE0AD-AA15-723F-22DA-4E0371DDFF64}"/>
                </a:ext>
              </a:extLst>
            </p:cNvPr>
            <p:cNvSpPr txBox="1"/>
            <p:nvPr/>
          </p:nvSpPr>
          <p:spPr>
            <a:xfrm>
              <a:off x="7513301" y="1199900"/>
              <a:ext cx="1652834" cy="938719"/>
            </a:xfrm>
            <a:prstGeom prst="rect">
              <a:avLst/>
            </a:prstGeom>
            <a:noFill/>
          </p:spPr>
          <p:txBody>
            <a:bodyPr wrap="square" rtlCol="0" anchor="t">
              <a:spAutoFit/>
            </a:bodyPr>
            <a:lstStyle/>
            <a:p>
              <a:pPr algn="ctr"/>
              <a:r>
                <a:rPr lang="es-CO" sz="1100" spc="-3">
                  <a:solidFill>
                    <a:schemeClr val="dk1"/>
                  </a:solidFill>
                  <a:latin typeface="Calibri" panose="020F0502020204030204" pitchFamily="34" charset="0"/>
                </a:rPr>
                <a:t>16 ene –plazo máximo de reporte de los resultados  de indicadores y evidencias de la anualidad</a:t>
              </a:r>
            </a:p>
          </p:txBody>
        </p:sp>
      </p:grpSp>
      <p:grpSp>
        <p:nvGrpSpPr>
          <p:cNvPr id="199" name="Grupo 198">
            <a:extLst>
              <a:ext uri="{FF2B5EF4-FFF2-40B4-BE49-F238E27FC236}">
                <a16:creationId xmlns:a16="http://schemas.microsoft.com/office/drawing/2014/main" id="{F901A23F-9C1E-3F60-EF80-A229BB04689F}"/>
              </a:ext>
            </a:extLst>
          </p:cNvPr>
          <p:cNvGrpSpPr/>
          <p:nvPr/>
        </p:nvGrpSpPr>
        <p:grpSpPr>
          <a:xfrm>
            <a:off x="4727829" y="1389815"/>
            <a:ext cx="1965055" cy="709668"/>
            <a:chOff x="4119897" y="1025230"/>
            <a:chExt cx="1965055" cy="709668"/>
          </a:xfrm>
        </p:grpSpPr>
        <p:sp>
          <p:nvSpPr>
            <p:cNvPr id="97" name="OTLSHAPE_M_9b39fefad822441faaec2498033d8bd1_Shape">
              <a:extLst>
                <a:ext uri="{FF2B5EF4-FFF2-40B4-BE49-F238E27FC236}">
                  <a16:creationId xmlns:a16="http://schemas.microsoft.com/office/drawing/2014/main" id="{3EFC8438-75B5-5531-45F6-757E0E700D67}"/>
                </a:ext>
              </a:extLst>
            </p:cNvPr>
            <p:cNvSpPr/>
            <p:nvPr>
              <p:custDataLst>
                <p:tags r:id="rId5"/>
              </p:custDataLst>
            </p:nvPr>
          </p:nvSpPr>
          <p:spPr>
            <a:xfrm rot="16200000" flipV="1">
              <a:off x="4112855" y="1032427"/>
              <a:ext cx="167366" cy="152971"/>
            </a:xfrm>
            <a:prstGeom prst="triangle">
              <a:avLst/>
            </a:prstGeom>
            <a:solidFill>
              <a:schemeClr val="accent6"/>
            </a:solidFill>
            <a:ln w="12700" cap="flat" cmpd="sng" algn="ctr">
              <a:noFill/>
              <a:prstDash val="solid"/>
              <a:miter lim="800000"/>
            </a:ln>
            <a:effectLst/>
            <a:extLs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8" name="TextBox 119">
              <a:extLst>
                <a:ext uri="{FF2B5EF4-FFF2-40B4-BE49-F238E27FC236}">
                  <a16:creationId xmlns:a16="http://schemas.microsoft.com/office/drawing/2014/main" id="{ECA22B2C-5B3F-9E4F-242B-22264C89A85E}"/>
                </a:ext>
              </a:extLst>
            </p:cNvPr>
            <p:cNvSpPr txBox="1"/>
            <p:nvPr/>
          </p:nvSpPr>
          <p:spPr>
            <a:xfrm>
              <a:off x="4119897" y="1134734"/>
              <a:ext cx="1965055" cy="600164"/>
            </a:xfrm>
            <a:prstGeom prst="rect">
              <a:avLst/>
            </a:prstGeom>
            <a:noFill/>
          </p:spPr>
          <p:txBody>
            <a:bodyPr wrap="square" rtlCol="0" anchor="t">
              <a:spAutoFit/>
            </a:bodyPr>
            <a:lstStyle/>
            <a:p>
              <a:pPr algn="ctr"/>
              <a:r>
                <a:rPr lang="en-US" sz="1100" spc="-3">
                  <a:solidFill>
                    <a:schemeClr val="dk1"/>
                  </a:solidFill>
                  <a:latin typeface="Calibri" panose="020F0502020204030204" pitchFamily="34" charset="0"/>
                </a:rPr>
                <a:t>1 Agosto - ST  </a:t>
              </a:r>
              <a:r>
                <a:rPr lang="es-CO" sz="1100" spc="-3">
                  <a:solidFill>
                    <a:schemeClr val="dk1"/>
                  </a:solidFill>
                  <a:latin typeface="Calibri" panose="020F0502020204030204" pitchFamily="34" charset="0"/>
                </a:rPr>
                <a:t>habilita SISI/PESV para diligenciamiento de sujetos obligados</a:t>
              </a:r>
            </a:p>
          </p:txBody>
        </p:sp>
      </p:grpSp>
      <p:grpSp>
        <p:nvGrpSpPr>
          <p:cNvPr id="198" name="Grupo 197">
            <a:extLst>
              <a:ext uri="{FF2B5EF4-FFF2-40B4-BE49-F238E27FC236}">
                <a16:creationId xmlns:a16="http://schemas.microsoft.com/office/drawing/2014/main" id="{B46EC7DA-9BE2-E349-EF5B-5F737928FEE3}"/>
              </a:ext>
            </a:extLst>
          </p:cNvPr>
          <p:cNvGrpSpPr/>
          <p:nvPr/>
        </p:nvGrpSpPr>
        <p:grpSpPr>
          <a:xfrm>
            <a:off x="3548246" y="1363558"/>
            <a:ext cx="1210111" cy="720503"/>
            <a:chOff x="2940314" y="998973"/>
            <a:chExt cx="1210111" cy="720503"/>
          </a:xfrm>
        </p:grpSpPr>
        <p:sp>
          <p:nvSpPr>
            <p:cNvPr id="101" name="OTLSHAPE_M_9b39fefad822441faaec2498033d8bd1_Shape">
              <a:extLst>
                <a:ext uri="{FF2B5EF4-FFF2-40B4-BE49-F238E27FC236}">
                  <a16:creationId xmlns:a16="http://schemas.microsoft.com/office/drawing/2014/main" id="{692B2F6A-01E7-9CAE-7C8C-21F629C0A9AB}"/>
                </a:ext>
              </a:extLst>
            </p:cNvPr>
            <p:cNvSpPr/>
            <p:nvPr>
              <p:custDataLst>
                <p:tags r:id="rId4"/>
              </p:custDataLst>
            </p:nvPr>
          </p:nvSpPr>
          <p:spPr>
            <a:xfrm rot="16200000" flipV="1">
              <a:off x="2957917" y="1001425"/>
              <a:ext cx="199010" cy="194105"/>
            </a:xfrm>
            <a:prstGeom prst="triangle">
              <a:avLst/>
            </a:prstGeom>
            <a:solidFill>
              <a:srgbClr val="C0504D"/>
            </a:solidFill>
            <a:ln w="12700" cap="flat" cmpd="sng" algn="ctr">
              <a:noFill/>
              <a:prstDash val="solid"/>
              <a:miter lim="800000"/>
            </a:ln>
            <a:effectLst/>
            <a:extLs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2" name="TextBox 123">
              <a:extLst>
                <a:ext uri="{FF2B5EF4-FFF2-40B4-BE49-F238E27FC236}">
                  <a16:creationId xmlns:a16="http://schemas.microsoft.com/office/drawing/2014/main" id="{23C7F857-03AD-D9B1-1024-87E0CF478D62}"/>
                </a:ext>
              </a:extLst>
            </p:cNvPr>
            <p:cNvSpPr txBox="1"/>
            <p:nvPr/>
          </p:nvSpPr>
          <p:spPr>
            <a:xfrm>
              <a:off x="2940314" y="1073145"/>
              <a:ext cx="1210111" cy="646331"/>
            </a:xfrm>
            <a:prstGeom prst="rect">
              <a:avLst/>
            </a:prstGeom>
            <a:noFill/>
          </p:spPr>
          <p:txBody>
            <a:bodyPr wrap="square" rtlCol="0" anchor="t">
              <a:spAutoFit/>
            </a:bodyPr>
            <a:lstStyle/>
            <a:p>
              <a:pPr algn="ctr"/>
              <a:r>
                <a:rPr lang="es-CO" sz="1200" spc="-3">
                  <a:solidFill>
                    <a:schemeClr val="dk1"/>
                  </a:solidFill>
                  <a:latin typeface="Calibri" panose="020F0502020204030204" pitchFamily="34" charset="0"/>
                </a:rPr>
                <a:t>12 jul- plazo  de implementación</a:t>
              </a:r>
              <a:r>
                <a:rPr lang="en-US" sz="1200" spc="-3">
                  <a:solidFill>
                    <a:schemeClr val="dk1"/>
                  </a:solidFill>
                  <a:latin typeface="Calibri" panose="020F0502020204030204" pitchFamily="34" charset="0"/>
                </a:rPr>
                <a:t> o </a:t>
              </a:r>
              <a:r>
                <a:rPr lang="es-CO" sz="1200" spc="-3">
                  <a:solidFill>
                    <a:schemeClr val="dk1"/>
                  </a:solidFill>
                  <a:latin typeface="Calibri" panose="020F0502020204030204" pitchFamily="34" charset="0"/>
                </a:rPr>
                <a:t>actualización</a:t>
              </a:r>
            </a:p>
          </p:txBody>
        </p:sp>
      </p:grpSp>
      <p:grpSp>
        <p:nvGrpSpPr>
          <p:cNvPr id="197" name="Grupo 196">
            <a:extLst>
              <a:ext uri="{FF2B5EF4-FFF2-40B4-BE49-F238E27FC236}">
                <a16:creationId xmlns:a16="http://schemas.microsoft.com/office/drawing/2014/main" id="{54691705-08B5-E58A-9C28-CFEDCFE5DEF6}"/>
              </a:ext>
            </a:extLst>
          </p:cNvPr>
          <p:cNvGrpSpPr/>
          <p:nvPr/>
        </p:nvGrpSpPr>
        <p:grpSpPr>
          <a:xfrm>
            <a:off x="6153914" y="6050966"/>
            <a:ext cx="888047" cy="261610"/>
            <a:chOff x="5321394" y="5622213"/>
            <a:chExt cx="888047" cy="261610"/>
          </a:xfrm>
        </p:grpSpPr>
        <p:sp>
          <p:nvSpPr>
            <p:cNvPr id="135" name="Rectangle 132">
              <a:extLst>
                <a:ext uri="{FF2B5EF4-FFF2-40B4-BE49-F238E27FC236}">
                  <a16:creationId xmlns:a16="http://schemas.microsoft.com/office/drawing/2014/main" id="{2DCE5E38-CEE0-813D-61A1-F95894D41D4F}"/>
                </a:ext>
              </a:extLst>
            </p:cNvPr>
            <p:cNvSpPr/>
            <p:nvPr/>
          </p:nvSpPr>
          <p:spPr>
            <a:xfrm>
              <a:off x="5321394" y="5668661"/>
              <a:ext cx="201128" cy="169418"/>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endParaRPr lang="en-US" sz="1100">
                <a:solidFill>
                  <a:schemeClr val="accent5"/>
                </a:solidFill>
              </a:endParaRPr>
            </a:p>
          </p:txBody>
        </p:sp>
        <p:sp>
          <p:nvSpPr>
            <p:cNvPr id="136" name="TextBox 133">
              <a:extLst>
                <a:ext uri="{FF2B5EF4-FFF2-40B4-BE49-F238E27FC236}">
                  <a16:creationId xmlns:a16="http://schemas.microsoft.com/office/drawing/2014/main" id="{D4EBEBCF-F922-7513-E412-26A1AF20DFCE}"/>
                </a:ext>
              </a:extLst>
            </p:cNvPr>
            <p:cNvSpPr txBox="1"/>
            <p:nvPr/>
          </p:nvSpPr>
          <p:spPr>
            <a:xfrm>
              <a:off x="5522522" y="5622213"/>
              <a:ext cx="686919" cy="261610"/>
            </a:xfrm>
            <a:prstGeom prst="rect">
              <a:avLst/>
            </a:prstGeom>
            <a:noFill/>
          </p:spPr>
          <p:txBody>
            <a:bodyPr wrap="none" rtlCol="0" anchor="ctr">
              <a:spAutoFit/>
            </a:bodyPr>
            <a:lstStyle/>
            <a:p>
              <a:r>
                <a:rPr lang="es-CO" sz="1100" b="1" spc="-3">
                  <a:solidFill>
                    <a:schemeClr val="dk1"/>
                  </a:solidFill>
                  <a:latin typeface="Calibri" panose="020F0502020204030204" pitchFamily="34" charset="0"/>
                </a:rPr>
                <a:t>Mensual</a:t>
              </a:r>
            </a:p>
          </p:txBody>
        </p:sp>
      </p:grpSp>
      <p:grpSp>
        <p:nvGrpSpPr>
          <p:cNvPr id="196" name="Grupo 195">
            <a:extLst>
              <a:ext uri="{FF2B5EF4-FFF2-40B4-BE49-F238E27FC236}">
                <a16:creationId xmlns:a16="http://schemas.microsoft.com/office/drawing/2014/main" id="{B95D2837-8349-4829-8820-F1CF8A77FD4D}"/>
              </a:ext>
            </a:extLst>
          </p:cNvPr>
          <p:cNvGrpSpPr/>
          <p:nvPr/>
        </p:nvGrpSpPr>
        <p:grpSpPr>
          <a:xfrm>
            <a:off x="7295040" y="6051332"/>
            <a:ext cx="983073" cy="261610"/>
            <a:chOff x="6462520" y="5622579"/>
            <a:chExt cx="983073" cy="261610"/>
          </a:xfrm>
        </p:grpSpPr>
        <p:sp>
          <p:nvSpPr>
            <p:cNvPr id="141" name="Rectangle 132">
              <a:extLst>
                <a:ext uri="{FF2B5EF4-FFF2-40B4-BE49-F238E27FC236}">
                  <a16:creationId xmlns:a16="http://schemas.microsoft.com/office/drawing/2014/main" id="{8892E693-1D1C-AFBB-F8A6-2FFB720124F4}"/>
                </a:ext>
              </a:extLst>
            </p:cNvPr>
            <p:cNvSpPr/>
            <p:nvPr/>
          </p:nvSpPr>
          <p:spPr>
            <a:xfrm>
              <a:off x="6462520" y="5668675"/>
              <a:ext cx="201128" cy="169418"/>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endParaRPr lang="en-US" sz="1100">
                <a:solidFill>
                  <a:schemeClr val="accent5"/>
                </a:solidFill>
              </a:endParaRPr>
            </a:p>
          </p:txBody>
        </p:sp>
        <p:sp>
          <p:nvSpPr>
            <p:cNvPr id="142" name="TextBox 133">
              <a:extLst>
                <a:ext uri="{FF2B5EF4-FFF2-40B4-BE49-F238E27FC236}">
                  <a16:creationId xmlns:a16="http://schemas.microsoft.com/office/drawing/2014/main" id="{0B45D21E-37E6-6190-926B-8E9902A19BC6}"/>
                </a:ext>
              </a:extLst>
            </p:cNvPr>
            <p:cNvSpPr txBox="1"/>
            <p:nvPr/>
          </p:nvSpPr>
          <p:spPr>
            <a:xfrm>
              <a:off x="6663648" y="5622579"/>
              <a:ext cx="781945" cy="261610"/>
            </a:xfrm>
            <a:prstGeom prst="rect">
              <a:avLst/>
            </a:prstGeom>
            <a:noFill/>
          </p:spPr>
          <p:txBody>
            <a:bodyPr wrap="none" rtlCol="0" anchor="ctr">
              <a:spAutoFit/>
            </a:bodyPr>
            <a:lstStyle/>
            <a:p>
              <a:r>
                <a:rPr lang="en-US" sz="1100" b="1" spc="-3">
                  <a:solidFill>
                    <a:schemeClr val="dk1"/>
                  </a:solidFill>
                  <a:latin typeface="Calibri" panose="020F0502020204030204" pitchFamily="34" charset="0"/>
                </a:rPr>
                <a:t>Trimestral</a:t>
              </a:r>
            </a:p>
          </p:txBody>
        </p:sp>
      </p:grpSp>
      <p:grpSp>
        <p:nvGrpSpPr>
          <p:cNvPr id="195" name="Grupo 194">
            <a:extLst>
              <a:ext uri="{FF2B5EF4-FFF2-40B4-BE49-F238E27FC236}">
                <a16:creationId xmlns:a16="http://schemas.microsoft.com/office/drawing/2014/main" id="{6A76E03B-CC70-5AF2-85B9-BB15A18811AC}"/>
              </a:ext>
            </a:extLst>
          </p:cNvPr>
          <p:cNvGrpSpPr/>
          <p:nvPr/>
        </p:nvGrpSpPr>
        <p:grpSpPr>
          <a:xfrm>
            <a:off x="8404219" y="6050966"/>
            <a:ext cx="723707" cy="261610"/>
            <a:chOff x="7571699" y="5622213"/>
            <a:chExt cx="723707" cy="261610"/>
          </a:xfrm>
        </p:grpSpPr>
        <p:sp>
          <p:nvSpPr>
            <p:cNvPr id="144" name="Rectangle 132">
              <a:extLst>
                <a:ext uri="{FF2B5EF4-FFF2-40B4-BE49-F238E27FC236}">
                  <a16:creationId xmlns:a16="http://schemas.microsoft.com/office/drawing/2014/main" id="{33BE7392-4C3C-0B4B-26AB-2AD2670CDD45}"/>
                </a:ext>
              </a:extLst>
            </p:cNvPr>
            <p:cNvSpPr/>
            <p:nvPr/>
          </p:nvSpPr>
          <p:spPr>
            <a:xfrm>
              <a:off x="7571699" y="5668309"/>
              <a:ext cx="201128" cy="16941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endParaRPr lang="en-US" sz="1100">
                <a:solidFill>
                  <a:schemeClr val="accent5"/>
                </a:solidFill>
              </a:endParaRPr>
            </a:p>
          </p:txBody>
        </p:sp>
        <p:sp>
          <p:nvSpPr>
            <p:cNvPr id="145" name="TextBox 133">
              <a:extLst>
                <a:ext uri="{FF2B5EF4-FFF2-40B4-BE49-F238E27FC236}">
                  <a16:creationId xmlns:a16="http://schemas.microsoft.com/office/drawing/2014/main" id="{F43FBA54-6B9A-33F5-3A96-42BF566ECC51}"/>
                </a:ext>
              </a:extLst>
            </p:cNvPr>
            <p:cNvSpPr txBox="1"/>
            <p:nvPr/>
          </p:nvSpPr>
          <p:spPr>
            <a:xfrm>
              <a:off x="7772827" y="5622213"/>
              <a:ext cx="522579" cy="261610"/>
            </a:xfrm>
            <a:prstGeom prst="rect">
              <a:avLst/>
            </a:prstGeom>
            <a:noFill/>
          </p:spPr>
          <p:txBody>
            <a:bodyPr wrap="none" rtlCol="0" anchor="ctr">
              <a:spAutoFit/>
            </a:bodyPr>
            <a:lstStyle/>
            <a:p>
              <a:r>
                <a:rPr lang="es-CO" sz="1100" b="1" spc="-3">
                  <a:solidFill>
                    <a:schemeClr val="dk1"/>
                  </a:solidFill>
                  <a:latin typeface="Calibri" panose="020F0502020204030204" pitchFamily="34" charset="0"/>
                </a:rPr>
                <a:t>Anual</a:t>
              </a:r>
            </a:p>
          </p:txBody>
        </p:sp>
      </p:grpSp>
      <p:cxnSp>
        <p:nvCxnSpPr>
          <p:cNvPr id="147" name="Conector recto 146">
            <a:extLst>
              <a:ext uri="{FF2B5EF4-FFF2-40B4-BE49-F238E27FC236}">
                <a16:creationId xmlns:a16="http://schemas.microsoft.com/office/drawing/2014/main" id="{69F7E0CD-D05A-493E-7200-861567988464}"/>
              </a:ext>
            </a:extLst>
          </p:cNvPr>
          <p:cNvCxnSpPr/>
          <p:nvPr/>
        </p:nvCxnSpPr>
        <p:spPr>
          <a:xfrm>
            <a:off x="2367895" y="3346323"/>
            <a:ext cx="2809345" cy="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48" name="Diagrama de flujo: terminador 147">
            <a:extLst>
              <a:ext uri="{FF2B5EF4-FFF2-40B4-BE49-F238E27FC236}">
                <a16:creationId xmlns:a16="http://schemas.microsoft.com/office/drawing/2014/main" id="{015E6B21-3033-4064-96D9-D547E2CDF56B}"/>
              </a:ext>
            </a:extLst>
          </p:cNvPr>
          <p:cNvSpPr/>
          <p:nvPr/>
        </p:nvSpPr>
        <p:spPr>
          <a:xfrm>
            <a:off x="4320155" y="3241604"/>
            <a:ext cx="1207340" cy="209436"/>
          </a:xfrm>
          <a:prstGeom prst="flowChartTerminator">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highlight>
                <a:srgbClr val="FFCE00"/>
              </a:highlight>
            </a:endParaRPr>
          </a:p>
        </p:txBody>
      </p:sp>
      <p:cxnSp>
        <p:nvCxnSpPr>
          <p:cNvPr id="154" name="Conector recto 153">
            <a:extLst>
              <a:ext uri="{FF2B5EF4-FFF2-40B4-BE49-F238E27FC236}">
                <a16:creationId xmlns:a16="http://schemas.microsoft.com/office/drawing/2014/main" id="{EE025608-5068-DDE0-2EE5-515B8EF0E1FA}"/>
              </a:ext>
            </a:extLst>
          </p:cNvPr>
          <p:cNvCxnSpPr>
            <a:cxnSpLocks/>
          </p:cNvCxnSpPr>
          <p:nvPr/>
        </p:nvCxnSpPr>
        <p:spPr>
          <a:xfrm flipV="1">
            <a:off x="2391686" y="3968330"/>
            <a:ext cx="9719139" cy="13559"/>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49" name="Diagrama de flujo: terminador 148">
            <a:extLst>
              <a:ext uri="{FF2B5EF4-FFF2-40B4-BE49-F238E27FC236}">
                <a16:creationId xmlns:a16="http://schemas.microsoft.com/office/drawing/2014/main" id="{CFCBDDBC-DD7F-A857-0877-1198C743F9CC}"/>
              </a:ext>
            </a:extLst>
          </p:cNvPr>
          <p:cNvSpPr/>
          <p:nvPr/>
        </p:nvSpPr>
        <p:spPr>
          <a:xfrm>
            <a:off x="5707162" y="3882516"/>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0" name="Diagrama de flujo: terminador 149">
            <a:extLst>
              <a:ext uri="{FF2B5EF4-FFF2-40B4-BE49-F238E27FC236}">
                <a16:creationId xmlns:a16="http://schemas.microsoft.com/office/drawing/2014/main" id="{18095E2A-15A1-EE88-5880-ECB1F68A43A7}"/>
              </a:ext>
            </a:extLst>
          </p:cNvPr>
          <p:cNvSpPr/>
          <p:nvPr/>
        </p:nvSpPr>
        <p:spPr>
          <a:xfrm>
            <a:off x="5946435" y="3871883"/>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58" name="Conector recto 157">
            <a:extLst>
              <a:ext uri="{FF2B5EF4-FFF2-40B4-BE49-F238E27FC236}">
                <a16:creationId xmlns:a16="http://schemas.microsoft.com/office/drawing/2014/main" id="{255668C3-92FE-0E58-A22B-26DB9D9E0219}"/>
              </a:ext>
            </a:extLst>
          </p:cNvPr>
          <p:cNvCxnSpPr>
            <a:cxnSpLocks/>
          </p:cNvCxnSpPr>
          <p:nvPr/>
        </p:nvCxnSpPr>
        <p:spPr>
          <a:xfrm>
            <a:off x="2360800" y="4663134"/>
            <a:ext cx="9744029" cy="48566"/>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60" name="Diagrama de flujo: terminador 159">
            <a:extLst>
              <a:ext uri="{FF2B5EF4-FFF2-40B4-BE49-F238E27FC236}">
                <a16:creationId xmlns:a16="http://schemas.microsoft.com/office/drawing/2014/main" id="{4DB4C697-BD16-961A-8F86-3EA08712B5C8}"/>
              </a:ext>
            </a:extLst>
          </p:cNvPr>
          <p:cNvSpPr/>
          <p:nvPr/>
        </p:nvSpPr>
        <p:spPr>
          <a:xfrm>
            <a:off x="7779546" y="3875869"/>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1" name="Diagrama de flujo: terminador 160">
            <a:extLst>
              <a:ext uri="{FF2B5EF4-FFF2-40B4-BE49-F238E27FC236}">
                <a16:creationId xmlns:a16="http://schemas.microsoft.com/office/drawing/2014/main" id="{C20FF5E4-A4B1-B551-DECB-2B66A5993464}"/>
              </a:ext>
            </a:extLst>
          </p:cNvPr>
          <p:cNvSpPr/>
          <p:nvPr/>
        </p:nvSpPr>
        <p:spPr>
          <a:xfrm>
            <a:off x="8002469" y="3875869"/>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2" name="Diagrama de flujo: terminador 161">
            <a:extLst>
              <a:ext uri="{FF2B5EF4-FFF2-40B4-BE49-F238E27FC236}">
                <a16:creationId xmlns:a16="http://schemas.microsoft.com/office/drawing/2014/main" id="{A6976932-5380-F183-63CD-8A3F438589F2}"/>
              </a:ext>
            </a:extLst>
          </p:cNvPr>
          <p:cNvSpPr/>
          <p:nvPr/>
        </p:nvSpPr>
        <p:spPr>
          <a:xfrm>
            <a:off x="5077661" y="3875870"/>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3" name="Diagrama de flujo: terminador 162">
            <a:extLst>
              <a:ext uri="{FF2B5EF4-FFF2-40B4-BE49-F238E27FC236}">
                <a16:creationId xmlns:a16="http://schemas.microsoft.com/office/drawing/2014/main" id="{39B26E13-39A9-CFBD-5E2B-5F508EDD25B9}"/>
              </a:ext>
            </a:extLst>
          </p:cNvPr>
          <p:cNvSpPr/>
          <p:nvPr/>
        </p:nvSpPr>
        <p:spPr>
          <a:xfrm>
            <a:off x="6526344" y="3899847"/>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4" name="Diagrama de flujo: terminador 163">
            <a:extLst>
              <a:ext uri="{FF2B5EF4-FFF2-40B4-BE49-F238E27FC236}">
                <a16:creationId xmlns:a16="http://schemas.microsoft.com/office/drawing/2014/main" id="{505EE4ED-FA91-89D7-0911-73D1A50B060D}"/>
              </a:ext>
            </a:extLst>
          </p:cNvPr>
          <p:cNvSpPr/>
          <p:nvPr/>
        </p:nvSpPr>
        <p:spPr>
          <a:xfrm>
            <a:off x="9464093" y="3882516"/>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5" name="Diagrama de flujo: terminador 164">
            <a:extLst>
              <a:ext uri="{FF2B5EF4-FFF2-40B4-BE49-F238E27FC236}">
                <a16:creationId xmlns:a16="http://schemas.microsoft.com/office/drawing/2014/main" id="{9EED7947-1F17-0F80-8416-07879783D3E7}"/>
              </a:ext>
            </a:extLst>
          </p:cNvPr>
          <p:cNvSpPr/>
          <p:nvPr/>
        </p:nvSpPr>
        <p:spPr>
          <a:xfrm>
            <a:off x="8753430" y="3882516"/>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6" name="Diagrama de flujo: terminador 165">
            <a:extLst>
              <a:ext uri="{FF2B5EF4-FFF2-40B4-BE49-F238E27FC236}">
                <a16:creationId xmlns:a16="http://schemas.microsoft.com/office/drawing/2014/main" id="{81E477DF-4048-76C9-E6A3-43F911C3D6DC}"/>
              </a:ext>
            </a:extLst>
          </p:cNvPr>
          <p:cNvSpPr/>
          <p:nvPr/>
        </p:nvSpPr>
        <p:spPr>
          <a:xfrm>
            <a:off x="7314257" y="3882516"/>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7" name="Diagrama de flujo: terminador 166">
            <a:extLst>
              <a:ext uri="{FF2B5EF4-FFF2-40B4-BE49-F238E27FC236}">
                <a16:creationId xmlns:a16="http://schemas.microsoft.com/office/drawing/2014/main" id="{D3E352DF-26A9-D33A-F2B7-9E1CF24CA848}"/>
              </a:ext>
            </a:extLst>
          </p:cNvPr>
          <p:cNvSpPr/>
          <p:nvPr/>
        </p:nvSpPr>
        <p:spPr>
          <a:xfrm>
            <a:off x="10265162" y="3882516"/>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8" name="Diagrama de flujo: terminador 167">
            <a:extLst>
              <a:ext uri="{FF2B5EF4-FFF2-40B4-BE49-F238E27FC236}">
                <a16:creationId xmlns:a16="http://schemas.microsoft.com/office/drawing/2014/main" id="{04C66D9E-E4D3-0F92-F9C4-16B5E6A21B69}"/>
              </a:ext>
            </a:extLst>
          </p:cNvPr>
          <p:cNvSpPr/>
          <p:nvPr/>
        </p:nvSpPr>
        <p:spPr>
          <a:xfrm>
            <a:off x="11608296" y="3889453"/>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9" name="Diagrama de flujo: terminador 168">
            <a:extLst>
              <a:ext uri="{FF2B5EF4-FFF2-40B4-BE49-F238E27FC236}">
                <a16:creationId xmlns:a16="http://schemas.microsoft.com/office/drawing/2014/main" id="{7A27F854-3668-0735-1E58-D16213C45BAD}"/>
              </a:ext>
            </a:extLst>
          </p:cNvPr>
          <p:cNvSpPr/>
          <p:nvPr/>
        </p:nvSpPr>
        <p:spPr>
          <a:xfrm>
            <a:off x="10870379" y="3896353"/>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1" name="Diagrama de flujo: terminador 170">
            <a:extLst>
              <a:ext uri="{FF2B5EF4-FFF2-40B4-BE49-F238E27FC236}">
                <a16:creationId xmlns:a16="http://schemas.microsoft.com/office/drawing/2014/main" id="{A95AFA83-017F-E714-2081-051D8488FED9}"/>
              </a:ext>
            </a:extLst>
          </p:cNvPr>
          <p:cNvSpPr/>
          <p:nvPr/>
        </p:nvSpPr>
        <p:spPr>
          <a:xfrm>
            <a:off x="10051941" y="3878581"/>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1" name="Diagrama de flujo: terminador 150">
            <a:extLst>
              <a:ext uri="{FF2B5EF4-FFF2-40B4-BE49-F238E27FC236}">
                <a16:creationId xmlns:a16="http://schemas.microsoft.com/office/drawing/2014/main" id="{7A608DC9-509A-797E-26A7-8F31D03D1BE2}"/>
              </a:ext>
            </a:extLst>
          </p:cNvPr>
          <p:cNvSpPr/>
          <p:nvPr/>
        </p:nvSpPr>
        <p:spPr>
          <a:xfrm>
            <a:off x="8215224" y="3882516"/>
            <a:ext cx="317931" cy="173087"/>
          </a:xfrm>
          <a:prstGeom prst="flowChartTerminator">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9" name="Diagrama de flujo: terminador 178">
            <a:extLst>
              <a:ext uri="{FF2B5EF4-FFF2-40B4-BE49-F238E27FC236}">
                <a16:creationId xmlns:a16="http://schemas.microsoft.com/office/drawing/2014/main" id="{FD23C126-42F1-301B-B5F0-03DD41394B51}"/>
              </a:ext>
            </a:extLst>
          </p:cNvPr>
          <p:cNvSpPr/>
          <p:nvPr/>
        </p:nvSpPr>
        <p:spPr>
          <a:xfrm>
            <a:off x="8001664" y="4599542"/>
            <a:ext cx="317931" cy="173087"/>
          </a:xfrm>
          <a:prstGeom prst="flowChartTerminator">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highlight>
                <a:srgbClr val="FFCE00"/>
              </a:highlight>
            </a:endParaRPr>
          </a:p>
        </p:txBody>
      </p:sp>
      <p:cxnSp>
        <p:nvCxnSpPr>
          <p:cNvPr id="180" name="Conector recto 179">
            <a:extLst>
              <a:ext uri="{FF2B5EF4-FFF2-40B4-BE49-F238E27FC236}">
                <a16:creationId xmlns:a16="http://schemas.microsoft.com/office/drawing/2014/main" id="{D1F69814-6E59-C70F-05EA-D82FC17D8154}"/>
              </a:ext>
            </a:extLst>
          </p:cNvPr>
          <p:cNvCxnSpPr>
            <a:cxnSpLocks/>
          </p:cNvCxnSpPr>
          <p:nvPr/>
        </p:nvCxnSpPr>
        <p:spPr>
          <a:xfrm flipV="1">
            <a:off x="2390513" y="5226198"/>
            <a:ext cx="9719139" cy="13559"/>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81" name="Diagrama de flujo: terminador 180">
            <a:extLst>
              <a:ext uri="{FF2B5EF4-FFF2-40B4-BE49-F238E27FC236}">
                <a16:creationId xmlns:a16="http://schemas.microsoft.com/office/drawing/2014/main" id="{A4275E48-0F34-1921-A13F-748BAF8F4AD0}"/>
              </a:ext>
            </a:extLst>
          </p:cNvPr>
          <p:cNvSpPr/>
          <p:nvPr/>
        </p:nvSpPr>
        <p:spPr>
          <a:xfrm>
            <a:off x="5709434" y="5140384"/>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2" name="Diagrama de flujo: terminador 181">
            <a:extLst>
              <a:ext uri="{FF2B5EF4-FFF2-40B4-BE49-F238E27FC236}">
                <a16:creationId xmlns:a16="http://schemas.microsoft.com/office/drawing/2014/main" id="{22B5045E-A51C-74AE-1FF0-E8C209603FC2}"/>
              </a:ext>
            </a:extLst>
          </p:cNvPr>
          <p:cNvSpPr/>
          <p:nvPr/>
        </p:nvSpPr>
        <p:spPr>
          <a:xfrm>
            <a:off x="5948707" y="5129751"/>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3" name="Diagrama de flujo: terminador 182">
            <a:extLst>
              <a:ext uri="{FF2B5EF4-FFF2-40B4-BE49-F238E27FC236}">
                <a16:creationId xmlns:a16="http://schemas.microsoft.com/office/drawing/2014/main" id="{EB95E37E-2112-59BB-0E92-243AC106F88D}"/>
              </a:ext>
            </a:extLst>
          </p:cNvPr>
          <p:cNvSpPr/>
          <p:nvPr/>
        </p:nvSpPr>
        <p:spPr>
          <a:xfrm>
            <a:off x="7781818" y="5133737"/>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4" name="Diagrama de flujo: terminador 183">
            <a:extLst>
              <a:ext uri="{FF2B5EF4-FFF2-40B4-BE49-F238E27FC236}">
                <a16:creationId xmlns:a16="http://schemas.microsoft.com/office/drawing/2014/main" id="{0A39AFAF-1726-FA4A-7590-BB238D8B420A}"/>
              </a:ext>
            </a:extLst>
          </p:cNvPr>
          <p:cNvSpPr/>
          <p:nvPr/>
        </p:nvSpPr>
        <p:spPr>
          <a:xfrm>
            <a:off x="8004741" y="5133737"/>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5" name="Diagrama de flujo: terminador 184">
            <a:extLst>
              <a:ext uri="{FF2B5EF4-FFF2-40B4-BE49-F238E27FC236}">
                <a16:creationId xmlns:a16="http://schemas.microsoft.com/office/drawing/2014/main" id="{2EEA6FCE-3BC8-B18E-ED49-2BD95F15A548}"/>
              </a:ext>
            </a:extLst>
          </p:cNvPr>
          <p:cNvSpPr/>
          <p:nvPr/>
        </p:nvSpPr>
        <p:spPr>
          <a:xfrm>
            <a:off x="5077661" y="5133738"/>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6" name="Diagrama de flujo: terminador 185">
            <a:extLst>
              <a:ext uri="{FF2B5EF4-FFF2-40B4-BE49-F238E27FC236}">
                <a16:creationId xmlns:a16="http://schemas.microsoft.com/office/drawing/2014/main" id="{D284600F-4BC6-C270-C1BF-DE6E01D5FA96}"/>
              </a:ext>
            </a:extLst>
          </p:cNvPr>
          <p:cNvSpPr/>
          <p:nvPr/>
        </p:nvSpPr>
        <p:spPr>
          <a:xfrm>
            <a:off x="6528616" y="5157715"/>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7" name="Diagrama de flujo: terminador 186">
            <a:extLst>
              <a:ext uri="{FF2B5EF4-FFF2-40B4-BE49-F238E27FC236}">
                <a16:creationId xmlns:a16="http://schemas.microsoft.com/office/drawing/2014/main" id="{D01F4E7A-CA05-4C83-1237-B50A973FC32E}"/>
              </a:ext>
            </a:extLst>
          </p:cNvPr>
          <p:cNvSpPr/>
          <p:nvPr/>
        </p:nvSpPr>
        <p:spPr>
          <a:xfrm>
            <a:off x="9466365" y="5140384"/>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8" name="Diagrama de flujo: terminador 187">
            <a:extLst>
              <a:ext uri="{FF2B5EF4-FFF2-40B4-BE49-F238E27FC236}">
                <a16:creationId xmlns:a16="http://schemas.microsoft.com/office/drawing/2014/main" id="{26A3FD88-77F1-5DAA-396D-DA2481035BA6}"/>
              </a:ext>
            </a:extLst>
          </p:cNvPr>
          <p:cNvSpPr/>
          <p:nvPr/>
        </p:nvSpPr>
        <p:spPr>
          <a:xfrm>
            <a:off x="8755702" y="5140384"/>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9" name="Diagrama de flujo: terminador 188">
            <a:extLst>
              <a:ext uri="{FF2B5EF4-FFF2-40B4-BE49-F238E27FC236}">
                <a16:creationId xmlns:a16="http://schemas.microsoft.com/office/drawing/2014/main" id="{2F5666B0-EAD3-BBE1-2D9C-7B817B9033C9}"/>
              </a:ext>
            </a:extLst>
          </p:cNvPr>
          <p:cNvSpPr/>
          <p:nvPr/>
        </p:nvSpPr>
        <p:spPr>
          <a:xfrm>
            <a:off x="7316529" y="5140384"/>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0" name="Diagrama de flujo: terminador 189">
            <a:extLst>
              <a:ext uri="{FF2B5EF4-FFF2-40B4-BE49-F238E27FC236}">
                <a16:creationId xmlns:a16="http://schemas.microsoft.com/office/drawing/2014/main" id="{02B554E5-BAB6-F84A-7B3E-983BF10FB974}"/>
              </a:ext>
            </a:extLst>
          </p:cNvPr>
          <p:cNvSpPr/>
          <p:nvPr/>
        </p:nvSpPr>
        <p:spPr>
          <a:xfrm>
            <a:off x="10267434" y="5140384"/>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1" name="Diagrama de flujo: terminador 190">
            <a:extLst>
              <a:ext uri="{FF2B5EF4-FFF2-40B4-BE49-F238E27FC236}">
                <a16:creationId xmlns:a16="http://schemas.microsoft.com/office/drawing/2014/main" id="{30F7751F-AC10-A136-F5AF-5BCCEA543EAF}"/>
              </a:ext>
            </a:extLst>
          </p:cNvPr>
          <p:cNvSpPr/>
          <p:nvPr/>
        </p:nvSpPr>
        <p:spPr>
          <a:xfrm>
            <a:off x="11610568" y="5147321"/>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2" name="Diagrama de flujo: terminador 191">
            <a:extLst>
              <a:ext uri="{FF2B5EF4-FFF2-40B4-BE49-F238E27FC236}">
                <a16:creationId xmlns:a16="http://schemas.microsoft.com/office/drawing/2014/main" id="{7162BA68-1051-69EC-B64B-DF8621FF794F}"/>
              </a:ext>
            </a:extLst>
          </p:cNvPr>
          <p:cNvSpPr/>
          <p:nvPr/>
        </p:nvSpPr>
        <p:spPr>
          <a:xfrm>
            <a:off x="10872651" y="5154221"/>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3" name="Diagrama de flujo: terminador 192">
            <a:extLst>
              <a:ext uri="{FF2B5EF4-FFF2-40B4-BE49-F238E27FC236}">
                <a16:creationId xmlns:a16="http://schemas.microsoft.com/office/drawing/2014/main" id="{F4289B35-6027-986F-D6C7-089FD3A3B8C0}"/>
              </a:ext>
            </a:extLst>
          </p:cNvPr>
          <p:cNvSpPr/>
          <p:nvPr/>
        </p:nvSpPr>
        <p:spPr>
          <a:xfrm>
            <a:off x="10054213" y="5136449"/>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4" name="Diagrama de flujo: terminador 193">
            <a:extLst>
              <a:ext uri="{FF2B5EF4-FFF2-40B4-BE49-F238E27FC236}">
                <a16:creationId xmlns:a16="http://schemas.microsoft.com/office/drawing/2014/main" id="{DE72053F-627A-6A34-A254-20DE26EA461F}"/>
              </a:ext>
            </a:extLst>
          </p:cNvPr>
          <p:cNvSpPr/>
          <p:nvPr/>
        </p:nvSpPr>
        <p:spPr>
          <a:xfrm>
            <a:off x="8217496" y="5140384"/>
            <a:ext cx="317931" cy="173087"/>
          </a:xfrm>
          <a:prstGeom prst="flowChartTerminator">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108" name="Table 94">
            <a:extLst>
              <a:ext uri="{FF2B5EF4-FFF2-40B4-BE49-F238E27FC236}">
                <a16:creationId xmlns:a16="http://schemas.microsoft.com/office/drawing/2014/main" id="{4AC2D530-F59F-55BD-46F2-C9604D112BB4}"/>
              </a:ext>
            </a:extLst>
          </p:cNvPr>
          <p:cNvGraphicFramePr>
            <a:graphicFrameLocks noGrp="1"/>
          </p:cNvGraphicFramePr>
          <p:nvPr/>
        </p:nvGraphicFramePr>
        <p:xfrm>
          <a:off x="2327152" y="3031459"/>
          <a:ext cx="984644" cy="2564514"/>
        </p:xfrm>
        <a:graphic>
          <a:graphicData uri="http://schemas.openxmlformats.org/drawingml/2006/table">
            <a:tbl>
              <a:tblPr firstRow="1" bandRow="1">
                <a:tableStyleId>{306799F8-075E-4A3A-A7F6-7FBC6576F1A4}</a:tableStyleId>
              </a:tblPr>
              <a:tblGrid>
                <a:gridCol w="984644">
                  <a:extLst>
                    <a:ext uri="{9D8B030D-6E8A-4147-A177-3AD203B41FA5}">
                      <a16:colId xmlns:a16="http://schemas.microsoft.com/office/drawing/2014/main" val="4056824194"/>
                    </a:ext>
                  </a:extLst>
                </a:gridCol>
              </a:tblGrid>
              <a:tr h="640700">
                <a:tc>
                  <a:txBody>
                    <a:bodyPr/>
                    <a:lstStyle/>
                    <a:p>
                      <a:pPr algn="ctr"/>
                      <a:r>
                        <a:rPr lang="es-CO" sz="1200" b="1" noProof="0">
                          <a:solidFill>
                            <a:sysClr val="windowText" lastClr="000000"/>
                          </a:solidFill>
                        </a:rPr>
                        <a:t>Formulario 1 </a:t>
                      </a:r>
                      <a:r>
                        <a:rPr lang="es-CO" sz="1100" b="0" noProof="0">
                          <a:solidFill>
                            <a:sysClr val="windowText" lastClr="000000"/>
                          </a:solidFill>
                        </a:rPr>
                        <a:t>(actualización PESV)</a:t>
                      </a:r>
                      <a:endParaRPr lang="es-CO" sz="1200" b="0" noProof="0">
                        <a:solidFill>
                          <a:sysClr val="windowText" lastClr="000000"/>
                        </a:solidFill>
                      </a:endParaRPr>
                    </a:p>
                  </a:txBody>
                  <a:tcPr marL="68580" marR="68580" marT="34290" marB="34290" anchor="ctr"/>
                </a:tc>
                <a:extLst>
                  <a:ext uri="{0D108BD9-81ED-4DB2-BD59-A6C34878D82A}">
                    <a16:rowId xmlns:a16="http://schemas.microsoft.com/office/drawing/2014/main" val="2021129157"/>
                  </a:ext>
                </a:extLst>
              </a:tr>
              <a:tr h="641557">
                <a:tc>
                  <a:txBody>
                    <a:bodyPr/>
                    <a:lstStyle/>
                    <a:p>
                      <a:pPr algn="ctr"/>
                      <a:r>
                        <a:rPr lang="es-CO" sz="1200" b="1" noProof="0">
                          <a:solidFill>
                            <a:sysClr val="windowText" lastClr="000000"/>
                          </a:solidFill>
                        </a:rPr>
                        <a:t>Indicadores periódicos </a:t>
                      </a:r>
                    </a:p>
                  </a:txBody>
                  <a:tcPr marL="68580" marR="68580" marT="34290" marB="34290" anchor="ctr"/>
                </a:tc>
                <a:extLst>
                  <a:ext uri="{0D108BD9-81ED-4DB2-BD59-A6C34878D82A}">
                    <a16:rowId xmlns:a16="http://schemas.microsoft.com/office/drawing/2014/main" val="2544989746"/>
                  </a:ext>
                </a:extLst>
              </a:tr>
              <a:tr h="641557">
                <a:tc>
                  <a:txBody>
                    <a:bodyPr/>
                    <a:lstStyle/>
                    <a:p>
                      <a:pPr algn="ctr"/>
                      <a:r>
                        <a:rPr lang="es-CO" sz="1200" b="1" noProof="0">
                          <a:solidFill>
                            <a:sysClr val="windowText" lastClr="000000"/>
                          </a:solidFill>
                        </a:rPr>
                        <a:t>Indicadores acumulados</a:t>
                      </a:r>
                    </a:p>
                  </a:txBody>
                  <a:tcPr marL="68580" marR="68580" marT="34290" marB="34290" anchor="ctr"/>
                </a:tc>
                <a:extLst>
                  <a:ext uri="{0D108BD9-81ED-4DB2-BD59-A6C34878D82A}">
                    <a16:rowId xmlns:a16="http://schemas.microsoft.com/office/drawing/2014/main" val="1517316053"/>
                  </a:ext>
                </a:extLst>
              </a:tr>
              <a:tr h="640700">
                <a:tc>
                  <a:txBody>
                    <a:bodyPr/>
                    <a:lstStyle/>
                    <a:p>
                      <a:pPr algn="ctr"/>
                      <a:r>
                        <a:rPr lang="es-CO" sz="1200" b="1" noProof="0">
                          <a:solidFill>
                            <a:sysClr val="windowText" lastClr="000000"/>
                          </a:solidFill>
                        </a:rPr>
                        <a:t>Evidencias</a:t>
                      </a:r>
                    </a:p>
                  </a:txBody>
                  <a:tcPr marL="68580" marR="68580" marT="34290" marB="34290" anchor="ctr"/>
                </a:tc>
                <a:extLst>
                  <a:ext uri="{0D108BD9-81ED-4DB2-BD59-A6C34878D82A}">
                    <a16:rowId xmlns:a16="http://schemas.microsoft.com/office/drawing/2014/main" val="1481130449"/>
                  </a:ext>
                </a:extLst>
              </a:tr>
            </a:tbl>
          </a:graphicData>
        </a:graphic>
      </p:graphicFrame>
      <p:sp>
        <p:nvSpPr>
          <p:cNvPr id="210" name="Rectángulo: esquinas redondeadas 209">
            <a:extLst>
              <a:ext uri="{FF2B5EF4-FFF2-40B4-BE49-F238E27FC236}">
                <a16:creationId xmlns:a16="http://schemas.microsoft.com/office/drawing/2014/main" id="{3D56462F-6B1D-1302-7F91-F2D6EE82740E}"/>
              </a:ext>
            </a:extLst>
          </p:cNvPr>
          <p:cNvSpPr/>
          <p:nvPr/>
        </p:nvSpPr>
        <p:spPr>
          <a:xfrm>
            <a:off x="545911" y="1948326"/>
            <a:ext cx="1651380" cy="1198314"/>
          </a:xfrm>
          <a:prstGeom prst="roundRect">
            <a:avLst>
              <a:gd name="adj" fmla="val 44305"/>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100">
                <a:solidFill>
                  <a:schemeClr val="tx1"/>
                </a:solidFill>
              </a:rPr>
              <a:t>Cada anualidad se iniciará un nuevo ciclo de reporte para el seguimiento del PESV</a:t>
            </a:r>
          </a:p>
        </p:txBody>
      </p:sp>
      <p:pic>
        <p:nvPicPr>
          <p:cNvPr id="1026" name="Picture 2" descr="icono actualizar o volver a cargar. Tres flechas redondas de rotación  verdes aisladas sobre blanco. Icono plano. Icono de intercambio. Bueno para  interfaces web y de software. Cíclico Imagen Vector de stock -">
            <a:extLst>
              <a:ext uri="{FF2B5EF4-FFF2-40B4-BE49-F238E27FC236}">
                <a16:creationId xmlns:a16="http://schemas.microsoft.com/office/drawing/2014/main" id="{5F12E729-0DBA-B135-1A96-8C0EF7BB81C7}"/>
              </a:ext>
            </a:extLst>
          </p:cNvPr>
          <p:cNvPicPr>
            <a:picLocks noChangeAspect="1" noChangeArrowheads="1"/>
          </p:cNvPicPr>
          <p:nvPr/>
        </p:nvPicPr>
        <p:blipFill rotWithShape="1">
          <a:blip r:embed="rId9">
            <a:biLevel thresh="75000"/>
            <a:extLst>
              <a:ext uri="{BEBA8EAE-BF5A-486C-A8C5-ECC9F3942E4B}">
                <a14:imgProps xmlns:a14="http://schemas.microsoft.com/office/drawing/2010/main">
                  <a14:imgLayer r:embed="rId10">
                    <a14:imgEffect>
                      <a14:backgroundRemoval t="26835" b="70216" l="24462" r="70846">
                        <a14:foregroundMark x1="27308" y1="39568" x2="27308" y2="39568"/>
                        <a14:foregroundMark x1="24923" y1="40432" x2="24923" y2="40432"/>
                        <a14:foregroundMark x1="38077" y1="36906" x2="38077" y2="36906"/>
                        <a14:foregroundMark x1="45615" y1="29424" x2="62000" y2="33669"/>
                        <a14:foregroundMark x1="62000" y1="33669" x2="57308" y2="37770"/>
                        <a14:foregroundMark x1="49308" y1="27266" x2="49308" y2="27266"/>
                        <a14:foregroundMark x1="65308" y1="38633" x2="65308" y2="38633"/>
                        <a14:foregroundMark x1="69000" y1="34748" x2="69000" y2="34748"/>
                        <a14:foregroundMark x1="69000" y1="32950" x2="59692" y2="40000"/>
                        <a14:foregroundMark x1="69000" y1="30791" x2="69000" y2="30791"/>
                        <a14:foregroundMark x1="69000" y1="30791" x2="69000" y2="30791"/>
                        <a14:foregroundMark x1="70923" y1="32086" x2="70923" y2="32086"/>
                        <a14:foregroundMark x1="34308" y1="45252" x2="34308" y2="45252"/>
                        <a14:foregroundMark x1="34308" y1="40432" x2="34231" y2="55755"/>
                        <a14:foregroundMark x1="34231" y1="55755" x2="38538" y2="59281"/>
                        <a14:foregroundMark x1="49846" y1="64532" x2="65308" y2="58129"/>
                        <a14:foregroundMark x1="65308" y1="58129" x2="64846" y2="58849"/>
                        <a14:foregroundMark x1="48846" y1="61007" x2="48846" y2="61007"/>
                        <a14:foregroundMark x1="52154" y1="59281" x2="47462" y2="64101"/>
                        <a14:foregroundMark x1="54000" y1="70216" x2="54000" y2="70216"/>
                      </a14:backgroundRemoval>
                    </a14:imgEffect>
                    <a14:imgEffect>
                      <a14:saturation sat="0"/>
                    </a14:imgEffect>
                  </a14:imgLayer>
                </a14:imgProps>
              </a:ext>
              <a:ext uri="{28A0092B-C50C-407E-A947-70E740481C1C}">
                <a14:useLocalDpi xmlns:a14="http://schemas.microsoft.com/office/drawing/2010/main" val="0"/>
              </a:ext>
            </a:extLst>
          </a:blip>
          <a:srcRect l="23701" t="24213" r="26521" b="26384"/>
          <a:stretch/>
        </p:blipFill>
        <p:spPr bwMode="auto">
          <a:xfrm>
            <a:off x="120128" y="1562105"/>
            <a:ext cx="474612" cy="490790"/>
          </a:xfrm>
          <a:prstGeom prst="rect">
            <a:avLst/>
          </a:prstGeom>
          <a:noFill/>
          <a:extLst>
            <a:ext uri="{909E8E84-426E-40DD-AFC4-6F175D3DCCD1}">
              <a14:hiddenFill xmlns:a14="http://schemas.microsoft.com/office/drawing/2010/main">
                <a:solidFill>
                  <a:srgbClr val="FFFFFF"/>
                </a:solidFill>
              </a14:hiddenFill>
            </a:ext>
          </a:extLst>
        </p:spPr>
      </p:pic>
      <p:sp>
        <p:nvSpPr>
          <p:cNvPr id="211" name="Rectángulo: esquinas redondeadas 210">
            <a:extLst>
              <a:ext uri="{FF2B5EF4-FFF2-40B4-BE49-F238E27FC236}">
                <a16:creationId xmlns:a16="http://schemas.microsoft.com/office/drawing/2014/main" id="{DF9BBDB0-6340-F203-09C9-F7782205EE5E}"/>
              </a:ext>
            </a:extLst>
          </p:cNvPr>
          <p:cNvSpPr/>
          <p:nvPr/>
        </p:nvSpPr>
        <p:spPr>
          <a:xfrm>
            <a:off x="522965" y="3379665"/>
            <a:ext cx="1651380" cy="1198314"/>
          </a:xfrm>
          <a:prstGeom prst="roundRect">
            <a:avLst>
              <a:gd name="adj" fmla="val 44305"/>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100">
                <a:solidFill>
                  <a:schemeClr val="tx1"/>
                </a:solidFill>
              </a:rPr>
              <a:t>El plazo máximo para cada reporte será </a:t>
            </a:r>
            <a:r>
              <a:rPr lang="es-CO" sz="1400" b="1">
                <a:solidFill>
                  <a:schemeClr val="tx1"/>
                </a:solidFill>
              </a:rPr>
              <a:t>el décimo día hábil del mes</a:t>
            </a:r>
            <a:endParaRPr lang="es-CO" sz="1100" b="1">
              <a:solidFill>
                <a:schemeClr val="tx1"/>
              </a:solidFill>
            </a:endParaRPr>
          </a:p>
        </p:txBody>
      </p:sp>
      <p:sp>
        <p:nvSpPr>
          <p:cNvPr id="212" name="Rectángulo: esquinas redondeadas 211">
            <a:extLst>
              <a:ext uri="{FF2B5EF4-FFF2-40B4-BE49-F238E27FC236}">
                <a16:creationId xmlns:a16="http://schemas.microsoft.com/office/drawing/2014/main" id="{AAA1A417-6816-126E-501A-12867C5EC723}"/>
              </a:ext>
            </a:extLst>
          </p:cNvPr>
          <p:cNvSpPr/>
          <p:nvPr/>
        </p:nvSpPr>
        <p:spPr>
          <a:xfrm>
            <a:off x="545910" y="4805609"/>
            <a:ext cx="1628863" cy="1482894"/>
          </a:xfrm>
          <a:prstGeom prst="roundRect">
            <a:avLst>
              <a:gd name="adj" fmla="val 39460"/>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60463"/>
            <a:r>
              <a:rPr lang="es-CO" sz="1100">
                <a:solidFill>
                  <a:schemeClr val="tx1"/>
                </a:solidFill>
              </a:rPr>
              <a:t>Después del primer reporte. la ST habilitará el SISI/PESV </a:t>
            </a:r>
            <a:r>
              <a:rPr lang="es-CO" sz="1200" b="1">
                <a:solidFill>
                  <a:schemeClr val="tx1"/>
                </a:solidFill>
              </a:rPr>
              <a:t>el primer día hábil de cada mes </a:t>
            </a:r>
            <a:r>
              <a:rPr lang="es-CO" sz="1100">
                <a:solidFill>
                  <a:schemeClr val="tx1"/>
                </a:solidFill>
              </a:rPr>
              <a:t>para los respectivos reportes</a:t>
            </a:r>
            <a:endParaRPr lang="es-CO" sz="1100" b="1">
              <a:solidFill>
                <a:schemeClr val="tx1"/>
              </a:solidFill>
            </a:endParaRPr>
          </a:p>
        </p:txBody>
      </p:sp>
      <p:pic>
        <p:nvPicPr>
          <p:cNvPr id="214" name="Gráfico 213" descr="Futuro con relleno sólido">
            <a:extLst>
              <a:ext uri="{FF2B5EF4-FFF2-40B4-BE49-F238E27FC236}">
                <a16:creationId xmlns:a16="http://schemas.microsoft.com/office/drawing/2014/main" id="{AF36E512-EACC-6995-BF0A-BB9790C4A4C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756" y="3011084"/>
            <a:ext cx="523356" cy="523356"/>
          </a:xfrm>
          <a:prstGeom prst="rect">
            <a:avLst/>
          </a:prstGeom>
        </p:spPr>
      </p:pic>
      <p:pic>
        <p:nvPicPr>
          <p:cNvPr id="216" name="Gráfico 215" descr="Calendario giratorio con relleno sólido">
            <a:extLst>
              <a:ext uri="{FF2B5EF4-FFF2-40B4-BE49-F238E27FC236}">
                <a16:creationId xmlns:a16="http://schemas.microsoft.com/office/drawing/2014/main" id="{074E13C2-7F12-14D7-FB60-8FA9978C65D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827" y="4476166"/>
            <a:ext cx="557996" cy="557996"/>
          </a:xfrm>
          <a:prstGeom prst="rect">
            <a:avLst/>
          </a:prstGeom>
        </p:spPr>
      </p:pic>
      <p:pic>
        <p:nvPicPr>
          <p:cNvPr id="2" name="Imagen 1">
            <a:extLst>
              <a:ext uri="{FF2B5EF4-FFF2-40B4-BE49-F238E27FC236}">
                <a16:creationId xmlns:a16="http://schemas.microsoft.com/office/drawing/2014/main" id="{6E9840D8-30FC-E6C9-C4E2-3374CA611401}"/>
              </a:ext>
            </a:extLst>
          </p:cNvPr>
          <p:cNvPicPr>
            <a:picLocks noChangeAspect="1"/>
          </p:cNvPicPr>
          <p:nvPr/>
        </p:nvPicPr>
        <p:blipFill>
          <a:blip r:embed="rId15"/>
          <a:stretch>
            <a:fillRect/>
          </a:stretch>
        </p:blipFill>
        <p:spPr>
          <a:xfrm>
            <a:off x="9071361" y="-20425"/>
            <a:ext cx="1823688" cy="1298466"/>
          </a:xfrm>
          <a:prstGeom prst="rect">
            <a:avLst/>
          </a:prstGeom>
        </p:spPr>
      </p:pic>
      <p:grpSp>
        <p:nvGrpSpPr>
          <p:cNvPr id="3" name="Group 3">
            <a:extLst>
              <a:ext uri="{FF2B5EF4-FFF2-40B4-BE49-F238E27FC236}">
                <a16:creationId xmlns:a16="http://schemas.microsoft.com/office/drawing/2014/main" id="{A7F61E82-452C-CAF0-F466-FD3D5CEA7AD1}"/>
              </a:ext>
            </a:extLst>
          </p:cNvPr>
          <p:cNvGrpSpPr/>
          <p:nvPr/>
        </p:nvGrpSpPr>
        <p:grpSpPr>
          <a:xfrm>
            <a:off x="-1" y="6588330"/>
            <a:ext cx="12192001" cy="295071"/>
            <a:chOff x="0" y="0"/>
            <a:chExt cx="5103511" cy="116571"/>
          </a:xfrm>
        </p:grpSpPr>
        <p:sp>
          <p:nvSpPr>
            <p:cNvPr id="4" name="Freeform 4">
              <a:extLst>
                <a:ext uri="{FF2B5EF4-FFF2-40B4-BE49-F238E27FC236}">
                  <a16:creationId xmlns:a16="http://schemas.microsoft.com/office/drawing/2014/main" id="{D7ACD1F9-8378-C1FF-441B-DF71DC05A140}"/>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5">
              <a:extLst>
                <a:ext uri="{FF2B5EF4-FFF2-40B4-BE49-F238E27FC236}">
                  <a16:creationId xmlns:a16="http://schemas.microsoft.com/office/drawing/2014/main" id="{8E1C5C9E-81EE-AB79-2993-06255D089309}"/>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6" name="TextBox 102">
            <a:extLst>
              <a:ext uri="{FF2B5EF4-FFF2-40B4-BE49-F238E27FC236}">
                <a16:creationId xmlns:a16="http://schemas.microsoft.com/office/drawing/2014/main" id="{F1C65151-7521-6B13-35C1-E6E0E8383CE6}"/>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2479509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64ADBD0B-A579-6715-83E5-1E88E1B9C50A}"/>
              </a:ext>
            </a:extLst>
          </p:cNvPr>
          <p:cNvSpPr txBox="1"/>
          <p:nvPr/>
        </p:nvSpPr>
        <p:spPr>
          <a:xfrm>
            <a:off x="4957732" y="6626941"/>
            <a:ext cx="2015295" cy="276999"/>
          </a:xfrm>
          <a:prstGeom prst="rect">
            <a:avLst/>
          </a:prstGeom>
          <a:noFill/>
        </p:spPr>
        <p:txBody>
          <a:bodyPr wrap="none" rtlCol="0">
            <a:spAutoFit/>
          </a:bodyPr>
          <a:lstStyle/>
          <a:p>
            <a:r>
              <a:rPr lang="es-CO" sz="1200" b="1">
                <a:solidFill>
                  <a:schemeClr val="bg1"/>
                </a:solidFill>
                <a:latin typeface="Abadi" panose="020B0604020104020204" pitchFamily="34" charset="0"/>
              </a:rPr>
              <a:t>www.supertransporte.gov.co</a:t>
            </a:r>
          </a:p>
        </p:txBody>
      </p:sp>
      <p:pic>
        <p:nvPicPr>
          <p:cNvPr id="4" name="Imagen 3">
            <a:extLst>
              <a:ext uri="{FF2B5EF4-FFF2-40B4-BE49-F238E27FC236}">
                <a16:creationId xmlns:a16="http://schemas.microsoft.com/office/drawing/2014/main" id="{77C45466-F45F-A96C-9ECB-AF8A6C3DEB7C}"/>
              </a:ext>
            </a:extLst>
          </p:cNvPr>
          <p:cNvPicPr>
            <a:picLocks noChangeAspect="1"/>
          </p:cNvPicPr>
          <p:nvPr/>
        </p:nvPicPr>
        <p:blipFill>
          <a:blip r:embed="rId3"/>
          <a:stretch>
            <a:fillRect/>
          </a:stretch>
        </p:blipFill>
        <p:spPr>
          <a:xfrm>
            <a:off x="9137403" y="-145621"/>
            <a:ext cx="1823688" cy="1298466"/>
          </a:xfrm>
          <a:prstGeom prst="rect">
            <a:avLst/>
          </a:prstGeom>
        </p:spPr>
      </p:pic>
      <p:pic>
        <p:nvPicPr>
          <p:cNvPr id="3" name="Imagen 2" descr="Diagrama&#10;&#10;Descripción generada automáticamente">
            <a:extLst>
              <a:ext uri="{FF2B5EF4-FFF2-40B4-BE49-F238E27FC236}">
                <a16:creationId xmlns:a16="http://schemas.microsoft.com/office/drawing/2014/main" id="{96880466-C698-0D5F-B62F-1B371FE2ED7E}"/>
              </a:ext>
            </a:extLst>
          </p:cNvPr>
          <p:cNvPicPr>
            <a:picLocks noChangeAspect="1"/>
          </p:cNvPicPr>
          <p:nvPr/>
        </p:nvPicPr>
        <p:blipFill>
          <a:blip r:embed="rId4"/>
          <a:stretch>
            <a:fillRect/>
          </a:stretch>
        </p:blipFill>
        <p:spPr>
          <a:xfrm>
            <a:off x="17811" y="1622323"/>
            <a:ext cx="4072407" cy="4545573"/>
          </a:xfrm>
          <a:prstGeom prst="rect">
            <a:avLst/>
          </a:prstGeom>
        </p:spPr>
      </p:pic>
      <p:sp>
        <p:nvSpPr>
          <p:cNvPr id="5" name="CuadroTexto 4">
            <a:extLst>
              <a:ext uri="{FF2B5EF4-FFF2-40B4-BE49-F238E27FC236}">
                <a16:creationId xmlns:a16="http://schemas.microsoft.com/office/drawing/2014/main" id="{A5DD9007-1824-0111-8B15-6EBD055F3EBF}"/>
              </a:ext>
            </a:extLst>
          </p:cNvPr>
          <p:cNvSpPr txBox="1"/>
          <p:nvPr/>
        </p:nvSpPr>
        <p:spPr>
          <a:xfrm>
            <a:off x="2142753" y="53276"/>
            <a:ext cx="7187381" cy="954107"/>
          </a:xfrm>
          <a:prstGeom prst="rect">
            <a:avLst/>
          </a:prstGeom>
          <a:noFill/>
        </p:spPr>
        <p:txBody>
          <a:bodyPr wrap="square" rtlCol="0">
            <a:spAutoFit/>
          </a:bodyPr>
          <a:lstStyle/>
          <a:p>
            <a:pPr algn="ctr"/>
            <a:r>
              <a:rPr lang="es-CO" sz="2800" b="1" dirty="0">
                <a:latin typeface="Nunito" pitchFamily="2" charset="0"/>
              </a:rPr>
              <a:t>Estado de los reportes por vigilados - PESV</a:t>
            </a:r>
          </a:p>
        </p:txBody>
      </p:sp>
      <p:sp>
        <p:nvSpPr>
          <p:cNvPr id="6" name="CuadroTexto 5">
            <a:extLst>
              <a:ext uri="{FF2B5EF4-FFF2-40B4-BE49-F238E27FC236}">
                <a16:creationId xmlns:a16="http://schemas.microsoft.com/office/drawing/2014/main" id="{8F758420-9D41-BBA3-15CA-8F229726763B}"/>
              </a:ext>
            </a:extLst>
          </p:cNvPr>
          <p:cNvSpPr txBox="1"/>
          <p:nvPr/>
        </p:nvSpPr>
        <p:spPr>
          <a:xfrm>
            <a:off x="-70679" y="3590179"/>
            <a:ext cx="1398035" cy="523220"/>
          </a:xfrm>
          <a:prstGeom prst="rect">
            <a:avLst/>
          </a:prstGeom>
          <a:noFill/>
        </p:spPr>
        <p:txBody>
          <a:bodyPr wrap="square" rtlCol="0">
            <a:spAutoFit/>
          </a:bodyPr>
          <a:lstStyle/>
          <a:p>
            <a:r>
              <a:rPr lang="es-CO" sz="2800" b="1" u="sng">
                <a:effectLst>
                  <a:outerShdw blurRad="38100" dist="38100" dir="2700000" algn="tl">
                    <a:srgbClr val="000000">
                      <a:alpha val="43137"/>
                    </a:srgbClr>
                  </a:outerShdw>
                </a:effectLst>
                <a:latin typeface="Nunito" pitchFamily="2" charset="0"/>
              </a:rPr>
              <a:t>8.074</a:t>
            </a:r>
          </a:p>
        </p:txBody>
      </p:sp>
      <p:pic>
        <p:nvPicPr>
          <p:cNvPr id="19" name="Imagen 18">
            <a:extLst>
              <a:ext uri="{FF2B5EF4-FFF2-40B4-BE49-F238E27FC236}">
                <a16:creationId xmlns:a16="http://schemas.microsoft.com/office/drawing/2014/main" id="{F933F281-7FA4-0C0F-3B68-853EE737F7F2}"/>
              </a:ext>
            </a:extLst>
          </p:cNvPr>
          <p:cNvPicPr>
            <a:picLocks noChangeAspect="1"/>
          </p:cNvPicPr>
          <p:nvPr/>
        </p:nvPicPr>
        <p:blipFill>
          <a:blip r:embed="rId5"/>
          <a:stretch>
            <a:fillRect/>
          </a:stretch>
        </p:blipFill>
        <p:spPr>
          <a:xfrm>
            <a:off x="4301616" y="1668747"/>
            <a:ext cx="7600336" cy="4452724"/>
          </a:xfrm>
          <a:prstGeom prst="rect">
            <a:avLst/>
          </a:prstGeom>
        </p:spPr>
      </p:pic>
      <p:grpSp>
        <p:nvGrpSpPr>
          <p:cNvPr id="2" name="Group 3">
            <a:extLst>
              <a:ext uri="{FF2B5EF4-FFF2-40B4-BE49-F238E27FC236}">
                <a16:creationId xmlns:a16="http://schemas.microsoft.com/office/drawing/2014/main" id="{F721308B-6410-AE2D-53F0-2CC1120A278E}"/>
              </a:ext>
            </a:extLst>
          </p:cNvPr>
          <p:cNvGrpSpPr/>
          <p:nvPr/>
        </p:nvGrpSpPr>
        <p:grpSpPr>
          <a:xfrm>
            <a:off x="-1" y="6588330"/>
            <a:ext cx="12192001" cy="295071"/>
            <a:chOff x="0" y="0"/>
            <a:chExt cx="5103511" cy="116571"/>
          </a:xfrm>
        </p:grpSpPr>
        <p:sp>
          <p:nvSpPr>
            <p:cNvPr id="7" name="Freeform 4">
              <a:extLst>
                <a:ext uri="{FF2B5EF4-FFF2-40B4-BE49-F238E27FC236}">
                  <a16:creationId xmlns:a16="http://schemas.microsoft.com/office/drawing/2014/main" id="{9C5B7645-066C-408F-ADAC-5D3D9320612E}"/>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5">
              <a:extLst>
                <a:ext uri="{FF2B5EF4-FFF2-40B4-BE49-F238E27FC236}">
                  <a16:creationId xmlns:a16="http://schemas.microsoft.com/office/drawing/2014/main" id="{2C1AB060-15B6-6C5C-29D9-4C55AB18453C}"/>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9" name="TextBox 102">
            <a:extLst>
              <a:ext uri="{FF2B5EF4-FFF2-40B4-BE49-F238E27FC236}">
                <a16:creationId xmlns:a16="http://schemas.microsoft.com/office/drawing/2014/main" id="{83805166-25D2-3EF3-677A-A0FCEC18C3AC}"/>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1458161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CE50E2-AFDE-3CB5-F8BD-7E1CF1C86BE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C0C920EB-C79C-BC3C-536E-13FC460C1D06}"/>
              </a:ext>
            </a:extLst>
          </p:cNvPr>
          <p:cNvSpPr txBox="1"/>
          <p:nvPr/>
        </p:nvSpPr>
        <p:spPr>
          <a:xfrm>
            <a:off x="2141581" y="2392766"/>
            <a:ext cx="6518942" cy="1569660"/>
          </a:xfrm>
          <a:prstGeom prst="rect">
            <a:avLst/>
          </a:prstGeom>
          <a:noFill/>
        </p:spPr>
        <p:txBody>
          <a:bodyPr wrap="square" rtlCol="0">
            <a:spAutoFit/>
          </a:bodyPr>
          <a:lstStyle/>
          <a:p>
            <a:pPr algn="ctr"/>
            <a:r>
              <a:rPr lang="es-CO" sz="3200" b="1" dirty="0">
                <a:solidFill>
                  <a:schemeClr val="bg1"/>
                </a:solidFill>
                <a:latin typeface="Nunito" pitchFamily="2" charset="0"/>
              </a:rPr>
              <a:t>Estrategia en alianza con la ANSV – Intervención de Municipios</a:t>
            </a:r>
          </a:p>
        </p:txBody>
      </p:sp>
      <p:sp>
        <p:nvSpPr>
          <p:cNvPr id="3" name="CuadroTexto 2">
            <a:extLst>
              <a:ext uri="{FF2B5EF4-FFF2-40B4-BE49-F238E27FC236}">
                <a16:creationId xmlns:a16="http://schemas.microsoft.com/office/drawing/2014/main" id="{0967047C-249D-87A8-4A63-B937703D8279}"/>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cxnSp>
        <p:nvCxnSpPr>
          <p:cNvPr id="2" name="Conector recto 1">
            <a:extLst>
              <a:ext uri="{FF2B5EF4-FFF2-40B4-BE49-F238E27FC236}">
                <a16:creationId xmlns:a16="http://schemas.microsoft.com/office/drawing/2014/main" id="{30547F71-50DC-D158-C997-B125D140B857}"/>
              </a:ext>
            </a:extLst>
          </p:cNvPr>
          <p:cNvCxnSpPr>
            <a:cxnSpLocks/>
          </p:cNvCxnSpPr>
          <p:nvPr/>
        </p:nvCxnSpPr>
        <p:spPr>
          <a:xfrm>
            <a:off x="1240971" y="4338735"/>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lipse 4">
            <a:extLst>
              <a:ext uri="{FF2B5EF4-FFF2-40B4-BE49-F238E27FC236}">
                <a16:creationId xmlns:a16="http://schemas.microsoft.com/office/drawing/2014/main" id="{157BECDF-469C-F4EA-13F9-E9A3B50DB167}"/>
              </a:ext>
            </a:extLst>
          </p:cNvPr>
          <p:cNvSpPr/>
          <p:nvPr/>
        </p:nvSpPr>
        <p:spPr>
          <a:xfrm>
            <a:off x="160227" y="1959531"/>
            <a:ext cx="2161488" cy="21614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81B04B1C-A203-4A42-7D74-60201D9CE1C3}"/>
              </a:ext>
            </a:extLst>
          </p:cNvPr>
          <p:cNvPicPr>
            <a:picLocks noChangeAspect="1"/>
          </p:cNvPicPr>
          <p:nvPr/>
        </p:nvPicPr>
        <p:blipFill>
          <a:blip r:embed="rId3"/>
          <a:stretch>
            <a:fillRect/>
          </a:stretch>
        </p:blipFill>
        <p:spPr>
          <a:xfrm>
            <a:off x="67091" y="2089098"/>
            <a:ext cx="2347759" cy="1671604"/>
          </a:xfrm>
          <a:prstGeom prst="rect">
            <a:avLst/>
          </a:prstGeom>
        </p:spPr>
      </p:pic>
    </p:spTree>
    <p:extLst>
      <p:ext uri="{BB962C8B-B14F-4D97-AF65-F5344CB8AC3E}">
        <p14:creationId xmlns:p14="http://schemas.microsoft.com/office/powerpoint/2010/main" val="3078780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4EEEAA87-AC05-491F-1280-97ABC2596684}"/>
              </a:ext>
            </a:extLst>
          </p:cNvPr>
          <p:cNvPicPr>
            <a:picLocks noChangeAspect="1"/>
          </p:cNvPicPr>
          <p:nvPr/>
        </p:nvPicPr>
        <p:blipFill>
          <a:blip r:embed="rId2"/>
          <a:stretch>
            <a:fillRect/>
          </a:stretch>
        </p:blipFill>
        <p:spPr>
          <a:xfrm>
            <a:off x="0" y="-1155417"/>
            <a:ext cx="12192000" cy="8010203"/>
          </a:xfrm>
          <a:prstGeom prst="rect">
            <a:avLst/>
          </a:prstGeom>
        </p:spPr>
      </p:pic>
      <p:sp>
        <p:nvSpPr>
          <p:cNvPr id="6" name="CuadroTexto 5">
            <a:extLst>
              <a:ext uri="{FF2B5EF4-FFF2-40B4-BE49-F238E27FC236}">
                <a16:creationId xmlns:a16="http://schemas.microsoft.com/office/drawing/2014/main" id="{43961784-A23C-BA19-7252-A2EFBCEDF05C}"/>
              </a:ext>
            </a:extLst>
          </p:cNvPr>
          <p:cNvSpPr txBox="1"/>
          <p:nvPr/>
        </p:nvSpPr>
        <p:spPr>
          <a:xfrm>
            <a:off x="2617485" y="73091"/>
            <a:ext cx="8001937" cy="954107"/>
          </a:xfrm>
          <a:prstGeom prst="rect">
            <a:avLst/>
          </a:prstGeom>
          <a:noFill/>
        </p:spPr>
        <p:txBody>
          <a:bodyPr wrap="square" rtlCol="0">
            <a:spAutoFit/>
          </a:bodyPr>
          <a:lstStyle/>
          <a:p>
            <a:pPr algn="ctr"/>
            <a:r>
              <a:rPr lang="es-CO" sz="2800" b="1" dirty="0">
                <a:latin typeface="Nunito" pitchFamily="2" charset="77"/>
              </a:rPr>
              <a:t>Estrategia en alianza con la ANSV – Intervención de Municipios</a:t>
            </a:r>
          </a:p>
        </p:txBody>
      </p:sp>
      <p:sp>
        <p:nvSpPr>
          <p:cNvPr id="18" name="CuadroTexto 17">
            <a:extLst>
              <a:ext uri="{FF2B5EF4-FFF2-40B4-BE49-F238E27FC236}">
                <a16:creationId xmlns:a16="http://schemas.microsoft.com/office/drawing/2014/main" id="{64ADBD0B-A579-6715-83E5-1E88E1B9C50A}"/>
              </a:ext>
            </a:extLst>
          </p:cNvPr>
          <p:cNvSpPr txBox="1"/>
          <p:nvPr/>
        </p:nvSpPr>
        <p:spPr>
          <a:xfrm>
            <a:off x="5039614" y="6599645"/>
            <a:ext cx="2347759" cy="307777"/>
          </a:xfrm>
          <a:prstGeom prst="rect">
            <a:avLst/>
          </a:prstGeom>
          <a:noFill/>
        </p:spPr>
        <p:txBody>
          <a:bodyPr wrap="none" rtlCol="0">
            <a:spAutoFit/>
          </a:bodyPr>
          <a:lstStyle/>
          <a:p>
            <a:r>
              <a:rPr lang="es-CO" sz="1400" b="1" err="1">
                <a:solidFill>
                  <a:schemeClr val="bg1"/>
                </a:solidFill>
              </a:rPr>
              <a:t>www.supertransporte.gov.co</a:t>
            </a:r>
            <a:endParaRPr lang="es-CO" sz="1400" b="1">
              <a:solidFill>
                <a:schemeClr val="bg1"/>
              </a:solidFill>
            </a:endParaRPr>
          </a:p>
        </p:txBody>
      </p:sp>
      <p:pic>
        <p:nvPicPr>
          <p:cNvPr id="3" name="Imagen 2">
            <a:extLst>
              <a:ext uri="{FF2B5EF4-FFF2-40B4-BE49-F238E27FC236}">
                <a16:creationId xmlns:a16="http://schemas.microsoft.com/office/drawing/2014/main" id="{DAD633D3-096A-A2EF-57AA-610640A1D2D4}"/>
              </a:ext>
            </a:extLst>
          </p:cNvPr>
          <p:cNvPicPr>
            <a:picLocks noChangeAspect="1"/>
          </p:cNvPicPr>
          <p:nvPr/>
        </p:nvPicPr>
        <p:blipFill>
          <a:blip r:embed="rId3"/>
          <a:stretch>
            <a:fillRect/>
          </a:stretch>
        </p:blipFill>
        <p:spPr>
          <a:xfrm>
            <a:off x="411046" y="227381"/>
            <a:ext cx="1795393" cy="624045"/>
          </a:xfrm>
          <a:prstGeom prst="rect">
            <a:avLst/>
          </a:prstGeom>
        </p:spPr>
      </p:pic>
      <p:pic>
        <p:nvPicPr>
          <p:cNvPr id="4" name="Imagen 3">
            <a:extLst>
              <a:ext uri="{FF2B5EF4-FFF2-40B4-BE49-F238E27FC236}">
                <a16:creationId xmlns:a16="http://schemas.microsoft.com/office/drawing/2014/main" id="{FA840F05-AE1D-DB4A-A6F9-E95E7120966A}"/>
              </a:ext>
            </a:extLst>
          </p:cNvPr>
          <p:cNvPicPr>
            <a:picLocks noChangeAspect="1"/>
          </p:cNvPicPr>
          <p:nvPr/>
        </p:nvPicPr>
        <p:blipFill>
          <a:blip r:embed="rId4"/>
          <a:stretch>
            <a:fillRect/>
          </a:stretch>
        </p:blipFill>
        <p:spPr>
          <a:xfrm>
            <a:off x="10679013" y="119180"/>
            <a:ext cx="1255365" cy="888159"/>
          </a:xfrm>
          <a:prstGeom prst="rect">
            <a:avLst/>
          </a:prstGeom>
        </p:spPr>
      </p:pic>
      <p:sp>
        <p:nvSpPr>
          <p:cNvPr id="14" name="Rectángulo 13">
            <a:extLst>
              <a:ext uri="{FF2B5EF4-FFF2-40B4-BE49-F238E27FC236}">
                <a16:creationId xmlns:a16="http://schemas.microsoft.com/office/drawing/2014/main" id="{F420C900-E71B-F340-D04A-5ED12FFE19C0}"/>
              </a:ext>
            </a:extLst>
          </p:cNvPr>
          <p:cNvSpPr/>
          <p:nvPr/>
        </p:nvSpPr>
        <p:spPr>
          <a:xfrm>
            <a:off x="8113059" y="2429436"/>
            <a:ext cx="3943809" cy="18532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_tradnl" b="1" dirty="0"/>
          </a:p>
          <a:p>
            <a:pPr algn="ctr"/>
            <a:r>
              <a:rPr lang="es-ES_tradnl" b="1" dirty="0"/>
              <a:t>INTERVENCIONES </a:t>
            </a:r>
          </a:p>
          <a:p>
            <a:endParaRPr lang="es-ES_tradnl" dirty="0"/>
          </a:p>
          <a:p>
            <a:pPr marL="285750" indent="-285750">
              <a:buFont typeface="Arial" panose="020B0604020202020204" pitchFamily="34" charset="0"/>
              <a:buChar char="•"/>
            </a:pPr>
            <a:r>
              <a:rPr lang="es-ES_tradnl" dirty="0"/>
              <a:t>10 Organismos de Tránsito. – 2023</a:t>
            </a:r>
          </a:p>
          <a:p>
            <a:pPr marL="285750" indent="-285750">
              <a:buFont typeface="Arial" panose="020B0604020202020204" pitchFamily="34" charset="0"/>
              <a:buChar char="•"/>
            </a:pPr>
            <a:endParaRPr lang="es-ES_tradnl" dirty="0"/>
          </a:p>
          <a:p>
            <a:pPr marL="285750" indent="-285750">
              <a:buFont typeface="Arial" panose="020B0604020202020204" pitchFamily="34" charset="0"/>
              <a:buChar char="•"/>
            </a:pPr>
            <a:r>
              <a:rPr lang="es-ES_tradnl" dirty="0"/>
              <a:t>2 Organismos de Tránsito. – ( Enero – Marzo ) 2024 </a:t>
            </a:r>
          </a:p>
          <a:p>
            <a:endParaRPr lang="es-ES_tradnl" dirty="0"/>
          </a:p>
        </p:txBody>
      </p:sp>
      <p:graphicFrame>
        <p:nvGraphicFramePr>
          <p:cNvPr id="15" name="Diagrama 14">
            <a:extLst>
              <a:ext uri="{FF2B5EF4-FFF2-40B4-BE49-F238E27FC236}">
                <a16:creationId xmlns:a16="http://schemas.microsoft.com/office/drawing/2014/main" id="{6D0C5722-7D1A-D4EB-8E73-1C2460E0D4F9}"/>
              </a:ext>
            </a:extLst>
          </p:cNvPr>
          <p:cNvGraphicFramePr/>
          <p:nvPr/>
        </p:nvGraphicFramePr>
        <p:xfrm>
          <a:off x="257622" y="1007339"/>
          <a:ext cx="7479553" cy="57284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Elipse 15">
            <a:extLst>
              <a:ext uri="{FF2B5EF4-FFF2-40B4-BE49-F238E27FC236}">
                <a16:creationId xmlns:a16="http://schemas.microsoft.com/office/drawing/2014/main" id="{4D7C1AEB-2BA2-2F77-C1DA-0308D41211B3}"/>
              </a:ext>
            </a:extLst>
          </p:cNvPr>
          <p:cNvSpPr/>
          <p:nvPr/>
        </p:nvSpPr>
        <p:spPr>
          <a:xfrm>
            <a:off x="359949" y="5291864"/>
            <a:ext cx="1093442" cy="1117594"/>
          </a:xfrm>
          <a:prstGeom prst="ellipse">
            <a:avLst/>
          </a:prstGeom>
          <a:solidFill>
            <a:srgbClr val="7030A0"/>
          </a:solidFill>
        </p:spPr>
        <p:style>
          <a:lnRef idx="2">
            <a:schemeClr val="dk1"/>
          </a:lnRef>
          <a:fillRef idx="1">
            <a:schemeClr val="lt1"/>
          </a:fillRef>
          <a:effectRef idx="0">
            <a:schemeClr val="dk1"/>
          </a:effectRef>
          <a:fontRef idx="minor">
            <a:schemeClr val="dk1"/>
          </a:fontRef>
        </p:style>
        <p:txBody>
          <a:bodyPr rtlCol="0" anchor="ctr"/>
          <a:lstStyle/>
          <a:p>
            <a:pPr algn="ctr"/>
            <a:r>
              <a:rPr lang="es-ES_tradnl" sz="4000" dirty="0">
                <a:solidFill>
                  <a:schemeClr val="bg1"/>
                </a:solidFill>
              </a:rPr>
              <a:t>4</a:t>
            </a:r>
          </a:p>
        </p:txBody>
      </p:sp>
      <p:sp>
        <p:nvSpPr>
          <p:cNvPr id="17" name="Elipse 16">
            <a:extLst>
              <a:ext uri="{FF2B5EF4-FFF2-40B4-BE49-F238E27FC236}">
                <a16:creationId xmlns:a16="http://schemas.microsoft.com/office/drawing/2014/main" id="{81D619AB-40FA-C957-3894-AF8AEBD06D81}"/>
              </a:ext>
            </a:extLst>
          </p:cNvPr>
          <p:cNvSpPr/>
          <p:nvPr/>
        </p:nvSpPr>
        <p:spPr>
          <a:xfrm>
            <a:off x="854200" y="2625959"/>
            <a:ext cx="1093442" cy="1117594"/>
          </a:xfrm>
          <a:prstGeom prst="ellipse">
            <a:avLst/>
          </a:prstGeom>
          <a:solidFill>
            <a:srgbClr val="7030A0"/>
          </a:solidFill>
        </p:spPr>
        <p:style>
          <a:lnRef idx="2">
            <a:schemeClr val="dk1"/>
          </a:lnRef>
          <a:fillRef idx="1">
            <a:schemeClr val="lt1"/>
          </a:fillRef>
          <a:effectRef idx="0">
            <a:schemeClr val="dk1"/>
          </a:effectRef>
          <a:fontRef idx="minor">
            <a:schemeClr val="dk1"/>
          </a:fontRef>
        </p:style>
        <p:txBody>
          <a:bodyPr rtlCol="0" anchor="ctr"/>
          <a:lstStyle/>
          <a:p>
            <a:pPr algn="ctr"/>
            <a:r>
              <a:rPr lang="es-ES_tradnl" sz="4000" dirty="0">
                <a:solidFill>
                  <a:schemeClr val="bg1"/>
                </a:solidFill>
              </a:rPr>
              <a:t>2</a:t>
            </a:r>
          </a:p>
        </p:txBody>
      </p:sp>
      <p:sp>
        <p:nvSpPr>
          <p:cNvPr id="19" name="Elipse 18">
            <a:extLst>
              <a:ext uri="{FF2B5EF4-FFF2-40B4-BE49-F238E27FC236}">
                <a16:creationId xmlns:a16="http://schemas.microsoft.com/office/drawing/2014/main" id="{3BC1EF40-FC10-900D-3FB6-B9C52BA73588}"/>
              </a:ext>
            </a:extLst>
          </p:cNvPr>
          <p:cNvSpPr/>
          <p:nvPr/>
        </p:nvSpPr>
        <p:spPr>
          <a:xfrm>
            <a:off x="854200" y="3988559"/>
            <a:ext cx="1093442" cy="1117594"/>
          </a:xfrm>
          <a:prstGeom prst="ellipse">
            <a:avLst/>
          </a:prstGeom>
          <a:solidFill>
            <a:srgbClr val="7030A0"/>
          </a:solidFill>
        </p:spPr>
        <p:style>
          <a:lnRef idx="2">
            <a:schemeClr val="dk1"/>
          </a:lnRef>
          <a:fillRef idx="1">
            <a:schemeClr val="lt1"/>
          </a:fillRef>
          <a:effectRef idx="0">
            <a:schemeClr val="dk1"/>
          </a:effectRef>
          <a:fontRef idx="minor">
            <a:schemeClr val="dk1"/>
          </a:fontRef>
        </p:style>
        <p:txBody>
          <a:bodyPr rtlCol="0" anchor="ctr"/>
          <a:lstStyle/>
          <a:p>
            <a:pPr algn="ctr"/>
            <a:r>
              <a:rPr lang="es-ES_tradnl" sz="4000" dirty="0">
                <a:solidFill>
                  <a:schemeClr val="bg1"/>
                </a:solidFill>
              </a:rPr>
              <a:t>3</a:t>
            </a:r>
          </a:p>
        </p:txBody>
      </p:sp>
      <p:sp>
        <p:nvSpPr>
          <p:cNvPr id="20" name="Elipse 19">
            <a:extLst>
              <a:ext uri="{FF2B5EF4-FFF2-40B4-BE49-F238E27FC236}">
                <a16:creationId xmlns:a16="http://schemas.microsoft.com/office/drawing/2014/main" id="{5E042B28-C6E2-6D75-B0F3-2D7E04A340F8}"/>
              </a:ext>
            </a:extLst>
          </p:cNvPr>
          <p:cNvSpPr/>
          <p:nvPr/>
        </p:nvSpPr>
        <p:spPr>
          <a:xfrm>
            <a:off x="359949" y="1311842"/>
            <a:ext cx="1093442" cy="1117594"/>
          </a:xfrm>
          <a:prstGeom prst="ellipse">
            <a:avLst/>
          </a:prstGeom>
          <a:solidFill>
            <a:srgbClr val="7030A0"/>
          </a:solidFill>
        </p:spPr>
        <p:style>
          <a:lnRef idx="2">
            <a:schemeClr val="dk1"/>
          </a:lnRef>
          <a:fillRef idx="1">
            <a:schemeClr val="lt1"/>
          </a:fillRef>
          <a:effectRef idx="0">
            <a:schemeClr val="dk1"/>
          </a:effectRef>
          <a:fontRef idx="minor">
            <a:schemeClr val="dk1"/>
          </a:fontRef>
        </p:style>
        <p:txBody>
          <a:bodyPr rtlCol="0" anchor="ctr"/>
          <a:lstStyle/>
          <a:p>
            <a:pPr algn="ctr"/>
            <a:r>
              <a:rPr lang="es-ES_tradnl" sz="4000" dirty="0">
                <a:solidFill>
                  <a:schemeClr val="bg1"/>
                </a:solidFill>
              </a:rPr>
              <a:t>1</a:t>
            </a:r>
          </a:p>
        </p:txBody>
      </p:sp>
    </p:spTree>
    <p:extLst>
      <p:ext uri="{BB962C8B-B14F-4D97-AF65-F5344CB8AC3E}">
        <p14:creationId xmlns:p14="http://schemas.microsoft.com/office/powerpoint/2010/main" val="4110598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CE50E2-AFDE-3CB5-F8BD-7E1CF1C86BE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C0C920EB-C79C-BC3C-536E-13FC460C1D06}"/>
              </a:ext>
            </a:extLst>
          </p:cNvPr>
          <p:cNvSpPr txBox="1"/>
          <p:nvPr/>
        </p:nvSpPr>
        <p:spPr>
          <a:xfrm>
            <a:off x="2414850" y="2350189"/>
            <a:ext cx="5720157" cy="1938992"/>
          </a:xfrm>
          <a:prstGeom prst="rect">
            <a:avLst/>
          </a:prstGeom>
          <a:noFill/>
        </p:spPr>
        <p:txBody>
          <a:bodyPr wrap="square" rtlCol="0">
            <a:spAutoFit/>
          </a:bodyPr>
          <a:lstStyle/>
          <a:p>
            <a:pPr algn="ctr"/>
            <a:r>
              <a:rPr lang="es-CO" sz="4000" b="1" dirty="0">
                <a:solidFill>
                  <a:schemeClr val="bg1"/>
                </a:solidFill>
                <a:latin typeface="Nunito" pitchFamily="2" charset="0"/>
              </a:rPr>
              <a:t>Estrategia contra la ilegalidad en el sector Transporte </a:t>
            </a:r>
          </a:p>
        </p:txBody>
      </p:sp>
      <p:sp>
        <p:nvSpPr>
          <p:cNvPr id="3" name="CuadroTexto 2">
            <a:extLst>
              <a:ext uri="{FF2B5EF4-FFF2-40B4-BE49-F238E27FC236}">
                <a16:creationId xmlns:a16="http://schemas.microsoft.com/office/drawing/2014/main" id="{0967047C-249D-87A8-4A63-B937703D8279}"/>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cxnSp>
        <p:nvCxnSpPr>
          <p:cNvPr id="2" name="Conector recto 1">
            <a:extLst>
              <a:ext uri="{FF2B5EF4-FFF2-40B4-BE49-F238E27FC236}">
                <a16:creationId xmlns:a16="http://schemas.microsoft.com/office/drawing/2014/main" id="{30547F71-50DC-D158-C997-B125D140B857}"/>
              </a:ext>
            </a:extLst>
          </p:cNvPr>
          <p:cNvCxnSpPr>
            <a:cxnSpLocks/>
          </p:cNvCxnSpPr>
          <p:nvPr/>
        </p:nvCxnSpPr>
        <p:spPr>
          <a:xfrm>
            <a:off x="1240971" y="4338735"/>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lipse 4">
            <a:extLst>
              <a:ext uri="{FF2B5EF4-FFF2-40B4-BE49-F238E27FC236}">
                <a16:creationId xmlns:a16="http://schemas.microsoft.com/office/drawing/2014/main" id="{157BECDF-469C-F4EA-13F9-E9A3B50DB167}"/>
              </a:ext>
            </a:extLst>
          </p:cNvPr>
          <p:cNvSpPr/>
          <p:nvPr/>
        </p:nvSpPr>
        <p:spPr>
          <a:xfrm>
            <a:off x="160227" y="1959531"/>
            <a:ext cx="2161488" cy="21614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81B04B1C-A203-4A42-7D74-60201D9CE1C3}"/>
              </a:ext>
            </a:extLst>
          </p:cNvPr>
          <p:cNvPicPr>
            <a:picLocks noChangeAspect="1"/>
          </p:cNvPicPr>
          <p:nvPr/>
        </p:nvPicPr>
        <p:blipFill>
          <a:blip r:embed="rId3"/>
          <a:stretch>
            <a:fillRect/>
          </a:stretch>
        </p:blipFill>
        <p:spPr>
          <a:xfrm>
            <a:off x="67091" y="2089098"/>
            <a:ext cx="2347759" cy="1671604"/>
          </a:xfrm>
          <a:prstGeom prst="rect">
            <a:avLst/>
          </a:prstGeom>
        </p:spPr>
      </p:pic>
    </p:spTree>
    <p:extLst>
      <p:ext uri="{BB962C8B-B14F-4D97-AF65-F5344CB8AC3E}">
        <p14:creationId xmlns:p14="http://schemas.microsoft.com/office/powerpoint/2010/main" val="4214875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0AE8F5FE-28C3-9E98-AD5F-754642707B18}"/>
              </a:ext>
            </a:extLst>
          </p:cNvPr>
          <p:cNvSpPr txBox="1"/>
          <p:nvPr/>
        </p:nvSpPr>
        <p:spPr>
          <a:xfrm>
            <a:off x="1845073" y="237351"/>
            <a:ext cx="8516722" cy="461665"/>
          </a:xfrm>
          <a:prstGeom prst="rect">
            <a:avLst/>
          </a:prstGeom>
          <a:noFill/>
        </p:spPr>
        <p:txBody>
          <a:bodyPr wrap="square" lIns="91440" tIns="45720" rIns="91440" bIns="45720" rtlCol="0" anchor="t">
            <a:spAutoFit/>
          </a:bodyPr>
          <a:lstStyle/>
          <a:p>
            <a:pPr algn="ctr"/>
            <a:r>
              <a:rPr lang="es-ES" sz="2400" b="1" dirty="0">
                <a:latin typeface="Nunito"/>
              </a:rPr>
              <a:t>Estrategia contra la ilegalidad en el sector Transporte </a:t>
            </a:r>
            <a:endParaRPr lang="es-ES" sz="2400" b="1" dirty="0">
              <a:latin typeface="Nunito" pitchFamily="2" charset="77"/>
            </a:endParaRPr>
          </a:p>
        </p:txBody>
      </p:sp>
      <p:sp>
        <p:nvSpPr>
          <p:cNvPr id="2" name="CuadroTexto 1">
            <a:extLst>
              <a:ext uri="{FF2B5EF4-FFF2-40B4-BE49-F238E27FC236}">
                <a16:creationId xmlns:a16="http://schemas.microsoft.com/office/drawing/2014/main" id="{DD1DB1B4-4996-0045-2906-774BED5D8C1E}"/>
              </a:ext>
            </a:extLst>
          </p:cNvPr>
          <p:cNvSpPr txBox="1"/>
          <p:nvPr/>
        </p:nvSpPr>
        <p:spPr>
          <a:xfrm>
            <a:off x="4787053" y="6488824"/>
            <a:ext cx="425882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noProof="0" dirty="0">
                <a:ln>
                  <a:noFill/>
                </a:ln>
                <a:solidFill>
                  <a:prstClr val="white"/>
                </a:solidFill>
                <a:effectLst/>
                <a:uLnTx/>
                <a:uFillTx/>
                <a:latin typeface="Nunito" pitchFamily="2" charset="77"/>
              </a:rPr>
              <a:t>www.supertransporte.gov.co</a:t>
            </a:r>
          </a:p>
        </p:txBody>
      </p:sp>
      <p:sp>
        <p:nvSpPr>
          <p:cNvPr id="6" name="CuadroTexto 5">
            <a:extLst>
              <a:ext uri="{FF2B5EF4-FFF2-40B4-BE49-F238E27FC236}">
                <a16:creationId xmlns:a16="http://schemas.microsoft.com/office/drawing/2014/main" id="{143B48A0-1948-EEC7-421A-575D104759C1}"/>
              </a:ext>
            </a:extLst>
          </p:cNvPr>
          <p:cNvSpPr txBox="1"/>
          <p:nvPr/>
        </p:nvSpPr>
        <p:spPr>
          <a:xfrm>
            <a:off x="1680646" y="1014748"/>
            <a:ext cx="9309462" cy="1988184"/>
          </a:xfrm>
          <a:prstGeom prst="roundRect">
            <a:avLst/>
          </a:prstGeom>
          <a:solidFill>
            <a:schemeClr val="tx2"/>
          </a:solidFill>
        </p:spPr>
        <p:style>
          <a:lnRef idx="2">
            <a:schemeClr val="accent1"/>
          </a:lnRef>
          <a:fillRef idx="1">
            <a:schemeClr val="lt1"/>
          </a:fillRef>
          <a:effectRef idx="0">
            <a:schemeClr val="accent1"/>
          </a:effectRef>
          <a:fontRef idx="minor">
            <a:schemeClr val="dk1"/>
          </a:fontRef>
        </p:style>
        <p:txBody>
          <a:bodyPr spcFirstLastPara="0" vert="horz" wrap="square" lIns="99568" tIns="99568" rIns="99568" bIns="99568" numCol="1" spcCol="1270" anchor="ctr" anchorCtr="0">
            <a:noAutofit/>
          </a:bodyPr>
          <a:lstStyle/>
          <a:p>
            <a:pPr marL="285750" lvl="0" indent="-285750">
              <a:buFont typeface="Wingdings" pitchFamily="2" charset="2"/>
              <a:buChar char="Ø"/>
            </a:pPr>
            <a:r>
              <a:rPr lang="es-ES" dirty="0">
                <a:solidFill>
                  <a:schemeClr val="bg1"/>
                </a:solidFill>
              </a:rPr>
              <a:t>Fase 1. Recolección de información ( Octubre – diciembre  2022 )</a:t>
            </a:r>
          </a:p>
          <a:p>
            <a:pPr marL="285750" indent="-285750">
              <a:buFont typeface="Wingdings" pitchFamily="2" charset="2"/>
              <a:buChar char="Ø"/>
            </a:pPr>
            <a:r>
              <a:rPr lang="es-ES" dirty="0">
                <a:solidFill>
                  <a:schemeClr val="bg1"/>
                </a:solidFill>
              </a:rPr>
              <a:t>Fase 2. Análisis de Datos ( Enero  2023– septiembre 2023) </a:t>
            </a:r>
          </a:p>
          <a:p>
            <a:pPr marL="285750" indent="-285750">
              <a:buFont typeface="Wingdings" pitchFamily="2" charset="2"/>
              <a:buChar char="Ø"/>
            </a:pPr>
            <a:r>
              <a:rPr lang="es-ES" dirty="0">
                <a:solidFill>
                  <a:schemeClr val="bg1"/>
                </a:solidFill>
              </a:rPr>
              <a:t>Fase 3. Diagnóstico ( Octubre – 2023)</a:t>
            </a:r>
          </a:p>
          <a:p>
            <a:pPr marL="285750" indent="-285750">
              <a:buFont typeface="Wingdings" pitchFamily="2" charset="2"/>
              <a:buChar char="Ø"/>
            </a:pPr>
            <a:r>
              <a:rPr lang="es-ES" dirty="0">
                <a:solidFill>
                  <a:schemeClr val="bg1"/>
                </a:solidFill>
              </a:rPr>
              <a:t>Fase 4. Hoja de Ruta de desarrollo e implementación de Aplicativos Digitales (octubre 2023)</a:t>
            </a:r>
          </a:p>
          <a:p>
            <a:pPr marL="285750" indent="-285750">
              <a:buFont typeface="Wingdings" pitchFamily="2" charset="2"/>
              <a:buChar char="Ø"/>
            </a:pPr>
            <a:r>
              <a:rPr lang="es-ES" dirty="0">
                <a:solidFill>
                  <a:schemeClr val="bg1"/>
                </a:solidFill>
                <a:sym typeface="Wingdings" pitchFamily="2" charset="2"/>
              </a:rPr>
              <a:t>Fase 5. Implementación y Seguimiento (2023 a 2026)</a:t>
            </a:r>
            <a:r>
              <a:rPr lang="es-ES" dirty="0">
                <a:solidFill>
                  <a:schemeClr val="bg1"/>
                </a:solidFill>
              </a:rPr>
              <a:t> </a:t>
            </a:r>
          </a:p>
        </p:txBody>
      </p:sp>
      <p:grpSp>
        <p:nvGrpSpPr>
          <p:cNvPr id="9" name="Grupo 8">
            <a:extLst>
              <a:ext uri="{FF2B5EF4-FFF2-40B4-BE49-F238E27FC236}">
                <a16:creationId xmlns:a16="http://schemas.microsoft.com/office/drawing/2014/main" id="{098CD928-7CA9-8ADE-D2FC-2ED4D798FEC5}"/>
              </a:ext>
            </a:extLst>
          </p:cNvPr>
          <p:cNvGrpSpPr/>
          <p:nvPr/>
        </p:nvGrpSpPr>
        <p:grpSpPr>
          <a:xfrm>
            <a:off x="436242" y="3152738"/>
            <a:ext cx="5467300" cy="643684"/>
            <a:chOff x="0" y="1394642"/>
            <a:chExt cx="2505186" cy="1252184"/>
          </a:xfrm>
          <a:solidFill>
            <a:schemeClr val="bg2">
              <a:lumMod val="25000"/>
            </a:schemeClr>
          </a:solidFill>
        </p:grpSpPr>
        <p:sp>
          <p:nvSpPr>
            <p:cNvPr id="10" name="Rectángulo redondeado 9">
              <a:extLst>
                <a:ext uri="{FF2B5EF4-FFF2-40B4-BE49-F238E27FC236}">
                  <a16:creationId xmlns:a16="http://schemas.microsoft.com/office/drawing/2014/main" id="{BF4693C4-1FD7-2939-F5C2-B7E2EDFE5947}"/>
                </a:ext>
              </a:extLst>
            </p:cNvPr>
            <p:cNvSpPr/>
            <p:nvPr/>
          </p:nvSpPr>
          <p:spPr>
            <a:xfrm>
              <a:off x="0" y="1394642"/>
              <a:ext cx="2505186" cy="1252184"/>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s-ES_tradnl"/>
            </a:p>
          </p:txBody>
        </p:sp>
        <p:sp>
          <p:nvSpPr>
            <p:cNvPr id="11" name="CuadroTexto 10">
              <a:extLst>
                <a:ext uri="{FF2B5EF4-FFF2-40B4-BE49-F238E27FC236}">
                  <a16:creationId xmlns:a16="http://schemas.microsoft.com/office/drawing/2014/main" id="{B7E12390-C79E-B99C-2282-F12D6D199380}"/>
                </a:ext>
              </a:extLst>
            </p:cNvPr>
            <p:cNvSpPr txBox="1"/>
            <p:nvPr/>
          </p:nvSpPr>
          <p:spPr>
            <a:xfrm>
              <a:off x="36675" y="1431317"/>
              <a:ext cx="2431836" cy="11788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Conductas asociadas al transporte pasajeros y carga</a:t>
              </a:r>
            </a:p>
          </p:txBody>
        </p:sp>
      </p:grpSp>
      <p:grpSp>
        <p:nvGrpSpPr>
          <p:cNvPr id="12" name="Grupo 11">
            <a:extLst>
              <a:ext uri="{FF2B5EF4-FFF2-40B4-BE49-F238E27FC236}">
                <a16:creationId xmlns:a16="http://schemas.microsoft.com/office/drawing/2014/main" id="{BBAA74B6-F5E3-447E-6587-521A891C8066}"/>
              </a:ext>
            </a:extLst>
          </p:cNvPr>
          <p:cNvGrpSpPr/>
          <p:nvPr/>
        </p:nvGrpSpPr>
        <p:grpSpPr>
          <a:xfrm>
            <a:off x="6103434" y="3143884"/>
            <a:ext cx="5634466" cy="661391"/>
            <a:chOff x="0" y="1394642"/>
            <a:chExt cx="2505186" cy="1252184"/>
          </a:xfrm>
          <a:solidFill>
            <a:schemeClr val="bg2">
              <a:lumMod val="25000"/>
            </a:schemeClr>
          </a:solidFill>
        </p:grpSpPr>
        <p:sp>
          <p:nvSpPr>
            <p:cNvPr id="13" name="Rectángulo redondeado 12">
              <a:extLst>
                <a:ext uri="{FF2B5EF4-FFF2-40B4-BE49-F238E27FC236}">
                  <a16:creationId xmlns:a16="http://schemas.microsoft.com/office/drawing/2014/main" id="{55D44863-3934-3735-421A-1FA3EDE809E9}"/>
                </a:ext>
              </a:extLst>
            </p:cNvPr>
            <p:cNvSpPr/>
            <p:nvPr/>
          </p:nvSpPr>
          <p:spPr>
            <a:xfrm>
              <a:off x="0" y="1394642"/>
              <a:ext cx="2505186" cy="1252184"/>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s-ES_tradnl"/>
            </a:p>
          </p:txBody>
        </p:sp>
        <p:sp>
          <p:nvSpPr>
            <p:cNvPr id="14" name="CuadroTexto 13">
              <a:extLst>
                <a:ext uri="{FF2B5EF4-FFF2-40B4-BE49-F238E27FC236}">
                  <a16:creationId xmlns:a16="http://schemas.microsoft.com/office/drawing/2014/main" id="{0025809F-2DBB-82B0-D4BA-F7594E2DEC56}"/>
                </a:ext>
              </a:extLst>
            </p:cNvPr>
            <p:cNvSpPr txBox="1"/>
            <p:nvPr/>
          </p:nvSpPr>
          <p:spPr>
            <a:xfrm>
              <a:off x="36675" y="1431317"/>
              <a:ext cx="2431836" cy="117883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a:r>
                <a:rPr lang="es-ES" sz="1800" dirty="0"/>
                <a:t>Particulares haciendo transporte publico </a:t>
              </a:r>
            </a:p>
          </p:txBody>
        </p:sp>
      </p:grpSp>
      <p:grpSp>
        <p:nvGrpSpPr>
          <p:cNvPr id="15" name="Grupo 14">
            <a:extLst>
              <a:ext uri="{FF2B5EF4-FFF2-40B4-BE49-F238E27FC236}">
                <a16:creationId xmlns:a16="http://schemas.microsoft.com/office/drawing/2014/main" id="{D30CC0CF-11CD-4EC9-EB8D-D14B0DFB64F2}"/>
              </a:ext>
            </a:extLst>
          </p:cNvPr>
          <p:cNvGrpSpPr/>
          <p:nvPr/>
        </p:nvGrpSpPr>
        <p:grpSpPr>
          <a:xfrm>
            <a:off x="436241" y="4006655"/>
            <a:ext cx="2159956" cy="986471"/>
            <a:chOff x="1043" y="2810140"/>
            <a:chExt cx="2505186" cy="1252184"/>
          </a:xfrm>
        </p:grpSpPr>
        <p:sp>
          <p:nvSpPr>
            <p:cNvPr id="16" name="Rectángulo redondeado 15">
              <a:extLst>
                <a:ext uri="{FF2B5EF4-FFF2-40B4-BE49-F238E27FC236}">
                  <a16:creationId xmlns:a16="http://schemas.microsoft.com/office/drawing/2014/main" id="{CAEBEA1C-3311-4219-8DEC-685E0333C71C}"/>
                </a:ext>
              </a:extLst>
            </p:cNvPr>
            <p:cNvSpPr/>
            <p:nvPr/>
          </p:nvSpPr>
          <p:spPr>
            <a:xfrm>
              <a:off x="1043" y="2810140"/>
              <a:ext cx="2505186" cy="125218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s-ES_tradnl"/>
            </a:p>
          </p:txBody>
        </p:sp>
        <p:sp>
          <p:nvSpPr>
            <p:cNvPr id="17" name="CuadroTexto 16">
              <a:extLst>
                <a:ext uri="{FF2B5EF4-FFF2-40B4-BE49-F238E27FC236}">
                  <a16:creationId xmlns:a16="http://schemas.microsoft.com/office/drawing/2014/main" id="{BBC09DAF-BC01-3F6C-5437-5E78ECE4095C}"/>
                </a:ext>
              </a:extLst>
            </p:cNvPr>
            <p:cNvSpPr txBox="1"/>
            <p:nvPr/>
          </p:nvSpPr>
          <p:spPr>
            <a:xfrm>
              <a:off x="37718" y="2846815"/>
              <a:ext cx="2431836" cy="1178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a:r>
                <a:rPr lang="es-ES" sz="1400" dirty="0"/>
                <a:t>Control requisitos de habilitación y operación </a:t>
              </a:r>
            </a:p>
          </p:txBody>
        </p:sp>
      </p:grpSp>
      <p:grpSp>
        <p:nvGrpSpPr>
          <p:cNvPr id="52" name="Grupo 51">
            <a:extLst>
              <a:ext uri="{FF2B5EF4-FFF2-40B4-BE49-F238E27FC236}">
                <a16:creationId xmlns:a16="http://schemas.microsoft.com/office/drawing/2014/main" id="{987544A2-9E7D-6266-DA68-CD0297A6817B}"/>
              </a:ext>
            </a:extLst>
          </p:cNvPr>
          <p:cNvGrpSpPr/>
          <p:nvPr/>
        </p:nvGrpSpPr>
        <p:grpSpPr>
          <a:xfrm>
            <a:off x="2690962" y="4008347"/>
            <a:ext cx="2159956" cy="986471"/>
            <a:chOff x="1043" y="2810140"/>
            <a:chExt cx="2505186" cy="1252184"/>
          </a:xfrm>
        </p:grpSpPr>
        <p:sp>
          <p:nvSpPr>
            <p:cNvPr id="53" name="Rectángulo redondeado 52">
              <a:extLst>
                <a:ext uri="{FF2B5EF4-FFF2-40B4-BE49-F238E27FC236}">
                  <a16:creationId xmlns:a16="http://schemas.microsoft.com/office/drawing/2014/main" id="{C02C4168-7406-F45C-7307-1DD48D41E6F5}"/>
                </a:ext>
              </a:extLst>
            </p:cNvPr>
            <p:cNvSpPr/>
            <p:nvPr/>
          </p:nvSpPr>
          <p:spPr>
            <a:xfrm>
              <a:off x="1043" y="2810140"/>
              <a:ext cx="2505186" cy="125218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s-ES_tradnl"/>
            </a:p>
          </p:txBody>
        </p:sp>
        <p:sp>
          <p:nvSpPr>
            <p:cNvPr id="54" name="CuadroTexto 53">
              <a:extLst>
                <a:ext uri="{FF2B5EF4-FFF2-40B4-BE49-F238E27FC236}">
                  <a16:creationId xmlns:a16="http://schemas.microsoft.com/office/drawing/2014/main" id="{4B8F9E74-AA65-485E-7156-93EB4813BC68}"/>
                </a:ext>
              </a:extLst>
            </p:cNvPr>
            <p:cNvSpPr txBox="1"/>
            <p:nvPr/>
          </p:nvSpPr>
          <p:spPr>
            <a:xfrm>
              <a:off x="37718" y="2846815"/>
              <a:ext cx="2431836" cy="1178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a:r>
                <a:rPr lang="es-ES" sz="1400" dirty="0"/>
                <a:t>Control inteligente</a:t>
              </a:r>
            </a:p>
          </p:txBody>
        </p:sp>
      </p:grpSp>
      <p:grpSp>
        <p:nvGrpSpPr>
          <p:cNvPr id="55" name="Grupo 54">
            <a:extLst>
              <a:ext uri="{FF2B5EF4-FFF2-40B4-BE49-F238E27FC236}">
                <a16:creationId xmlns:a16="http://schemas.microsoft.com/office/drawing/2014/main" id="{DC2F071D-61F4-AD68-B652-0371D54496A5}"/>
              </a:ext>
            </a:extLst>
          </p:cNvPr>
          <p:cNvGrpSpPr/>
          <p:nvPr/>
        </p:nvGrpSpPr>
        <p:grpSpPr>
          <a:xfrm>
            <a:off x="4945683" y="4007367"/>
            <a:ext cx="2159956" cy="986471"/>
            <a:chOff x="1043" y="2810140"/>
            <a:chExt cx="2505186" cy="1252184"/>
          </a:xfrm>
        </p:grpSpPr>
        <p:sp>
          <p:nvSpPr>
            <p:cNvPr id="56" name="Rectángulo redondeado 55">
              <a:extLst>
                <a:ext uri="{FF2B5EF4-FFF2-40B4-BE49-F238E27FC236}">
                  <a16:creationId xmlns:a16="http://schemas.microsoft.com/office/drawing/2014/main" id="{B4AFF1AE-E32C-810F-D3D9-E7D8F545EBFA}"/>
                </a:ext>
              </a:extLst>
            </p:cNvPr>
            <p:cNvSpPr/>
            <p:nvPr/>
          </p:nvSpPr>
          <p:spPr>
            <a:xfrm>
              <a:off x="1043" y="2810140"/>
              <a:ext cx="2505186" cy="125218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s-ES_tradnl"/>
            </a:p>
          </p:txBody>
        </p:sp>
        <p:sp>
          <p:nvSpPr>
            <p:cNvPr id="57" name="CuadroTexto 56">
              <a:extLst>
                <a:ext uri="{FF2B5EF4-FFF2-40B4-BE49-F238E27FC236}">
                  <a16:creationId xmlns:a16="http://schemas.microsoft.com/office/drawing/2014/main" id="{CCAA08C1-BC79-6871-6DA5-13AE2E5EBE64}"/>
                </a:ext>
              </a:extLst>
            </p:cNvPr>
            <p:cNvSpPr txBox="1"/>
            <p:nvPr/>
          </p:nvSpPr>
          <p:spPr>
            <a:xfrm>
              <a:off x="37718" y="2846815"/>
              <a:ext cx="2431836" cy="1178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a:r>
                <a:rPr lang="es-ES" sz="1400" dirty="0"/>
                <a:t>Acciones normativas</a:t>
              </a:r>
            </a:p>
          </p:txBody>
        </p:sp>
      </p:grpSp>
      <p:grpSp>
        <p:nvGrpSpPr>
          <p:cNvPr id="58" name="Grupo 57">
            <a:extLst>
              <a:ext uri="{FF2B5EF4-FFF2-40B4-BE49-F238E27FC236}">
                <a16:creationId xmlns:a16="http://schemas.microsoft.com/office/drawing/2014/main" id="{55CE2696-C145-3658-E7B8-B0F851215AE6}"/>
              </a:ext>
            </a:extLst>
          </p:cNvPr>
          <p:cNvGrpSpPr/>
          <p:nvPr/>
        </p:nvGrpSpPr>
        <p:grpSpPr>
          <a:xfrm>
            <a:off x="7270743" y="4006654"/>
            <a:ext cx="2159956" cy="986471"/>
            <a:chOff x="1043" y="2810140"/>
            <a:chExt cx="2505186" cy="1252184"/>
          </a:xfrm>
        </p:grpSpPr>
        <p:sp>
          <p:nvSpPr>
            <p:cNvPr id="59" name="Rectángulo redondeado 58">
              <a:extLst>
                <a:ext uri="{FF2B5EF4-FFF2-40B4-BE49-F238E27FC236}">
                  <a16:creationId xmlns:a16="http://schemas.microsoft.com/office/drawing/2014/main" id="{9BCA61E3-B532-779F-DC28-4E1E473B3ABF}"/>
                </a:ext>
              </a:extLst>
            </p:cNvPr>
            <p:cNvSpPr/>
            <p:nvPr/>
          </p:nvSpPr>
          <p:spPr>
            <a:xfrm>
              <a:off x="1043" y="2810140"/>
              <a:ext cx="2505186" cy="125218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s-ES_tradnl"/>
            </a:p>
          </p:txBody>
        </p:sp>
        <p:sp>
          <p:nvSpPr>
            <p:cNvPr id="60" name="CuadroTexto 59">
              <a:extLst>
                <a:ext uri="{FF2B5EF4-FFF2-40B4-BE49-F238E27FC236}">
                  <a16:creationId xmlns:a16="http://schemas.microsoft.com/office/drawing/2014/main" id="{8832430B-01A1-74EB-AA3C-39FE4240565C}"/>
                </a:ext>
              </a:extLst>
            </p:cNvPr>
            <p:cNvSpPr txBox="1"/>
            <p:nvPr/>
          </p:nvSpPr>
          <p:spPr>
            <a:xfrm>
              <a:off x="37718" y="2846815"/>
              <a:ext cx="2431836" cy="1178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a:r>
                <a:rPr lang="es-ES" sz="1400" dirty="0"/>
                <a:t>Formalización laboral</a:t>
              </a:r>
            </a:p>
          </p:txBody>
        </p:sp>
      </p:grpSp>
      <p:grpSp>
        <p:nvGrpSpPr>
          <p:cNvPr id="61" name="Grupo 60">
            <a:extLst>
              <a:ext uri="{FF2B5EF4-FFF2-40B4-BE49-F238E27FC236}">
                <a16:creationId xmlns:a16="http://schemas.microsoft.com/office/drawing/2014/main" id="{B30A0B34-EB91-2E0D-B7EA-9C3F7D33DECD}"/>
              </a:ext>
            </a:extLst>
          </p:cNvPr>
          <p:cNvGrpSpPr/>
          <p:nvPr/>
        </p:nvGrpSpPr>
        <p:grpSpPr>
          <a:xfrm>
            <a:off x="9595803" y="3981242"/>
            <a:ext cx="2159956" cy="986471"/>
            <a:chOff x="1043" y="2810140"/>
            <a:chExt cx="2505186" cy="1252184"/>
          </a:xfrm>
        </p:grpSpPr>
        <p:sp>
          <p:nvSpPr>
            <p:cNvPr id="62" name="Rectángulo redondeado 61">
              <a:extLst>
                <a:ext uri="{FF2B5EF4-FFF2-40B4-BE49-F238E27FC236}">
                  <a16:creationId xmlns:a16="http://schemas.microsoft.com/office/drawing/2014/main" id="{E92B8B1F-0364-3B3E-28B4-BA110A7647F9}"/>
                </a:ext>
              </a:extLst>
            </p:cNvPr>
            <p:cNvSpPr/>
            <p:nvPr/>
          </p:nvSpPr>
          <p:spPr>
            <a:xfrm>
              <a:off x="1043" y="2810140"/>
              <a:ext cx="2505186" cy="125218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s-ES_tradnl"/>
            </a:p>
          </p:txBody>
        </p:sp>
        <p:sp>
          <p:nvSpPr>
            <p:cNvPr id="63" name="CuadroTexto 62">
              <a:extLst>
                <a:ext uri="{FF2B5EF4-FFF2-40B4-BE49-F238E27FC236}">
                  <a16:creationId xmlns:a16="http://schemas.microsoft.com/office/drawing/2014/main" id="{9E89546F-8312-0C43-8974-71F5454AA14A}"/>
                </a:ext>
              </a:extLst>
            </p:cNvPr>
            <p:cNvSpPr txBox="1"/>
            <p:nvPr/>
          </p:nvSpPr>
          <p:spPr>
            <a:xfrm>
              <a:off x="37718" y="2846815"/>
              <a:ext cx="2431836" cy="11788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algn="ctr"/>
              <a:r>
                <a:rPr lang="es-ES" sz="1400" dirty="0"/>
                <a:t>Fortalecimiento institucional Autoridades territoriales</a:t>
              </a:r>
            </a:p>
          </p:txBody>
        </p:sp>
      </p:grpSp>
      <p:grpSp>
        <p:nvGrpSpPr>
          <p:cNvPr id="64" name="Grupo 63">
            <a:extLst>
              <a:ext uri="{FF2B5EF4-FFF2-40B4-BE49-F238E27FC236}">
                <a16:creationId xmlns:a16="http://schemas.microsoft.com/office/drawing/2014/main" id="{86676D30-7076-E73F-97D9-B1412217BB3D}"/>
              </a:ext>
            </a:extLst>
          </p:cNvPr>
          <p:cNvGrpSpPr/>
          <p:nvPr/>
        </p:nvGrpSpPr>
        <p:grpSpPr>
          <a:xfrm>
            <a:off x="192390" y="5272036"/>
            <a:ext cx="1012020" cy="1123400"/>
            <a:chOff x="134934" y="4092719"/>
            <a:chExt cx="558561" cy="1252184"/>
          </a:xfrm>
        </p:grpSpPr>
        <p:sp>
          <p:nvSpPr>
            <p:cNvPr id="104" name="Rectángulo redondeado 103">
              <a:extLst>
                <a:ext uri="{FF2B5EF4-FFF2-40B4-BE49-F238E27FC236}">
                  <a16:creationId xmlns:a16="http://schemas.microsoft.com/office/drawing/2014/main" id="{45D73F47-0BF8-6152-08D6-DEA1294196E1}"/>
                </a:ext>
              </a:extLst>
            </p:cNvPr>
            <p:cNvSpPr/>
            <p:nvPr/>
          </p:nvSpPr>
          <p:spPr>
            <a:xfrm>
              <a:off x="134934"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05" name="CuadroTexto 104">
              <a:extLst>
                <a:ext uri="{FF2B5EF4-FFF2-40B4-BE49-F238E27FC236}">
                  <a16:creationId xmlns:a16="http://schemas.microsoft.com/office/drawing/2014/main" id="{3107E1E3-2A9E-0026-A5E6-3F133997C0B5}"/>
                </a:ext>
              </a:extLst>
            </p:cNvPr>
            <p:cNvSpPr txBox="1"/>
            <p:nvPr/>
          </p:nvSpPr>
          <p:spPr>
            <a:xfrm>
              <a:off x="151294"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1050" kern="1200" dirty="0">
                  <a:latin typeface="Nunito" pitchFamily="2" charset="77"/>
                </a:rPr>
                <a:t>PESV</a:t>
              </a:r>
            </a:p>
          </p:txBody>
        </p:sp>
      </p:grpSp>
      <p:grpSp>
        <p:nvGrpSpPr>
          <p:cNvPr id="65" name="Grupo 64">
            <a:extLst>
              <a:ext uri="{FF2B5EF4-FFF2-40B4-BE49-F238E27FC236}">
                <a16:creationId xmlns:a16="http://schemas.microsoft.com/office/drawing/2014/main" id="{0CBBBC60-17B6-F165-2C23-DBC766E357AB}"/>
              </a:ext>
            </a:extLst>
          </p:cNvPr>
          <p:cNvGrpSpPr/>
          <p:nvPr/>
        </p:nvGrpSpPr>
        <p:grpSpPr>
          <a:xfrm>
            <a:off x="1339063" y="5288569"/>
            <a:ext cx="1012020" cy="1123400"/>
            <a:chOff x="705225" y="4092719"/>
            <a:chExt cx="558561" cy="1252184"/>
          </a:xfrm>
        </p:grpSpPr>
        <p:sp>
          <p:nvSpPr>
            <p:cNvPr id="102" name="Rectángulo redondeado 101">
              <a:extLst>
                <a:ext uri="{FF2B5EF4-FFF2-40B4-BE49-F238E27FC236}">
                  <a16:creationId xmlns:a16="http://schemas.microsoft.com/office/drawing/2014/main" id="{5C885D60-55B2-EBC5-A275-89ACE4911675}"/>
                </a:ext>
              </a:extLst>
            </p:cNvPr>
            <p:cNvSpPr/>
            <p:nvPr/>
          </p:nvSpPr>
          <p:spPr>
            <a:xfrm>
              <a:off x="705225"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03" name="CuadroTexto 102">
              <a:extLst>
                <a:ext uri="{FF2B5EF4-FFF2-40B4-BE49-F238E27FC236}">
                  <a16:creationId xmlns:a16="http://schemas.microsoft.com/office/drawing/2014/main" id="{0E687F53-5902-7FBC-3A55-97622E6B0FE9}"/>
                </a:ext>
              </a:extLst>
            </p:cNvPr>
            <p:cNvSpPr txBox="1"/>
            <p:nvPr/>
          </p:nvSpPr>
          <p:spPr>
            <a:xfrm>
              <a:off x="721585"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s-ES" sz="1050" kern="1200" dirty="0">
                  <a:latin typeface="Nunito" pitchFamily="2" charset="77"/>
                </a:rPr>
                <a:t>PECCIT</a:t>
              </a:r>
            </a:p>
          </p:txBody>
        </p:sp>
      </p:grpSp>
      <p:grpSp>
        <p:nvGrpSpPr>
          <p:cNvPr id="66" name="Grupo 65">
            <a:extLst>
              <a:ext uri="{FF2B5EF4-FFF2-40B4-BE49-F238E27FC236}">
                <a16:creationId xmlns:a16="http://schemas.microsoft.com/office/drawing/2014/main" id="{C39391D6-236C-77D3-A079-820AC54BC48D}"/>
              </a:ext>
            </a:extLst>
          </p:cNvPr>
          <p:cNvGrpSpPr/>
          <p:nvPr/>
        </p:nvGrpSpPr>
        <p:grpSpPr>
          <a:xfrm>
            <a:off x="2485736" y="5310550"/>
            <a:ext cx="1012020" cy="1123400"/>
            <a:chOff x="1275517" y="4092719"/>
            <a:chExt cx="558561" cy="1252184"/>
          </a:xfrm>
        </p:grpSpPr>
        <p:sp>
          <p:nvSpPr>
            <p:cNvPr id="100" name="Rectángulo redondeado 99">
              <a:extLst>
                <a:ext uri="{FF2B5EF4-FFF2-40B4-BE49-F238E27FC236}">
                  <a16:creationId xmlns:a16="http://schemas.microsoft.com/office/drawing/2014/main" id="{0F9595C9-0807-7617-355C-00468AEB1E88}"/>
                </a:ext>
              </a:extLst>
            </p:cNvPr>
            <p:cNvSpPr/>
            <p:nvPr/>
          </p:nvSpPr>
          <p:spPr>
            <a:xfrm>
              <a:off x="1275517"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01" name="CuadroTexto 100">
              <a:extLst>
                <a:ext uri="{FF2B5EF4-FFF2-40B4-BE49-F238E27FC236}">
                  <a16:creationId xmlns:a16="http://schemas.microsoft.com/office/drawing/2014/main" id="{1E9AC387-869B-028B-2120-40BA91391C0C}"/>
                </a:ext>
              </a:extLst>
            </p:cNvPr>
            <p:cNvSpPr txBox="1"/>
            <p:nvPr/>
          </p:nvSpPr>
          <p:spPr>
            <a:xfrm>
              <a:off x="1291877"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1050" kern="1200" dirty="0">
                  <a:latin typeface="Nunito" pitchFamily="2" charset="77"/>
                </a:rPr>
                <a:t>POLIZAS</a:t>
              </a:r>
            </a:p>
          </p:txBody>
        </p:sp>
      </p:grpSp>
      <p:cxnSp>
        <p:nvCxnSpPr>
          <p:cNvPr id="108" name="Conector angular 107">
            <a:extLst>
              <a:ext uri="{FF2B5EF4-FFF2-40B4-BE49-F238E27FC236}">
                <a16:creationId xmlns:a16="http://schemas.microsoft.com/office/drawing/2014/main" id="{054C6D6F-1384-AAD6-73EC-F9BCE3E627C0}"/>
              </a:ext>
            </a:extLst>
          </p:cNvPr>
          <p:cNvCxnSpPr>
            <a:cxnSpLocks/>
            <a:stCxn id="16" idx="2"/>
            <a:endCxn id="101" idx="0"/>
          </p:cNvCxnSpPr>
          <p:nvPr/>
        </p:nvCxnSpPr>
        <p:spPr>
          <a:xfrm rot="16200000" flipH="1">
            <a:off x="2087933" y="4421412"/>
            <a:ext cx="332101" cy="147552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Conector angular 110">
            <a:extLst>
              <a:ext uri="{FF2B5EF4-FFF2-40B4-BE49-F238E27FC236}">
                <a16:creationId xmlns:a16="http://schemas.microsoft.com/office/drawing/2014/main" id="{9B2BB8AE-9DB8-D720-D19C-A6DD350B2A5F}"/>
              </a:ext>
            </a:extLst>
          </p:cNvPr>
          <p:cNvCxnSpPr>
            <a:cxnSpLocks/>
            <a:stCxn id="17" idx="2"/>
            <a:endCxn id="103" idx="0"/>
          </p:cNvCxnSpPr>
          <p:nvPr/>
        </p:nvCxnSpPr>
        <p:spPr>
          <a:xfrm rot="16200000" flipH="1">
            <a:off x="1511140" y="4969312"/>
            <a:ext cx="339012" cy="32885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Conector angular 114">
            <a:extLst>
              <a:ext uri="{FF2B5EF4-FFF2-40B4-BE49-F238E27FC236}">
                <a16:creationId xmlns:a16="http://schemas.microsoft.com/office/drawing/2014/main" id="{4C036AB7-D1EF-D707-D3F7-4FEEFBAD1F06}"/>
              </a:ext>
            </a:extLst>
          </p:cNvPr>
          <p:cNvCxnSpPr>
            <a:cxnSpLocks/>
            <a:stCxn id="16" idx="2"/>
            <a:endCxn id="105" idx="0"/>
          </p:cNvCxnSpPr>
          <p:nvPr/>
        </p:nvCxnSpPr>
        <p:spPr>
          <a:xfrm rot="5400000">
            <a:off x="960517" y="4731010"/>
            <a:ext cx="293587" cy="81781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8" name="Grupo 117">
            <a:extLst>
              <a:ext uri="{FF2B5EF4-FFF2-40B4-BE49-F238E27FC236}">
                <a16:creationId xmlns:a16="http://schemas.microsoft.com/office/drawing/2014/main" id="{1B63C797-C1F6-6C5B-FDCF-3E1647CAC442}"/>
              </a:ext>
            </a:extLst>
          </p:cNvPr>
          <p:cNvGrpSpPr/>
          <p:nvPr/>
        </p:nvGrpSpPr>
        <p:grpSpPr>
          <a:xfrm>
            <a:off x="3632409" y="5310550"/>
            <a:ext cx="1012020" cy="1123400"/>
            <a:chOff x="134934" y="4092719"/>
            <a:chExt cx="558561" cy="1252184"/>
          </a:xfrm>
        </p:grpSpPr>
        <p:sp>
          <p:nvSpPr>
            <p:cNvPr id="119" name="Rectángulo redondeado 118">
              <a:extLst>
                <a:ext uri="{FF2B5EF4-FFF2-40B4-BE49-F238E27FC236}">
                  <a16:creationId xmlns:a16="http://schemas.microsoft.com/office/drawing/2014/main" id="{8AA0F33C-E66F-2DF1-548B-53867A80558F}"/>
                </a:ext>
              </a:extLst>
            </p:cNvPr>
            <p:cNvSpPr/>
            <p:nvPr/>
          </p:nvSpPr>
          <p:spPr>
            <a:xfrm>
              <a:off x="134934"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20" name="CuadroTexto 119">
              <a:extLst>
                <a:ext uri="{FF2B5EF4-FFF2-40B4-BE49-F238E27FC236}">
                  <a16:creationId xmlns:a16="http://schemas.microsoft.com/office/drawing/2014/main" id="{EEABB7DB-CCB2-E916-AE99-EF8FB58AABEA}"/>
                </a:ext>
              </a:extLst>
            </p:cNvPr>
            <p:cNvSpPr txBox="1"/>
            <p:nvPr/>
          </p:nvSpPr>
          <p:spPr>
            <a:xfrm>
              <a:off x="151294"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algn="ctr" defTabSz="311150">
                <a:lnSpc>
                  <a:spcPct val="90000"/>
                </a:lnSpc>
                <a:spcBef>
                  <a:spcPct val="0"/>
                </a:spcBef>
                <a:spcAft>
                  <a:spcPct val="35000"/>
                </a:spcAft>
              </a:pPr>
              <a:r>
                <a:rPr lang="es-ES" sz="800" dirty="0">
                  <a:latin typeface="Nunito" pitchFamily="2" charset="77"/>
                </a:rPr>
                <a:t>TARIFAS</a:t>
              </a:r>
            </a:p>
            <a:p>
              <a:pPr algn="ctr" defTabSz="311150">
                <a:lnSpc>
                  <a:spcPct val="90000"/>
                </a:lnSpc>
                <a:spcBef>
                  <a:spcPct val="0"/>
                </a:spcBef>
                <a:spcAft>
                  <a:spcPct val="35000"/>
                </a:spcAft>
              </a:pPr>
              <a:r>
                <a:rPr lang="es-ES" sz="800" dirty="0">
                  <a:latin typeface="Nunito" pitchFamily="2" charset="77"/>
                </a:rPr>
                <a:t> RUTAS</a:t>
              </a:r>
            </a:p>
            <a:p>
              <a:pPr algn="ctr" defTabSz="311150">
                <a:lnSpc>
                  <a:spcPct val="90000"/>
                </a:lnSpc>
                <a:spcBef>
                  <a:spcPct val="0"/>
                </a:spcBef>
                <a:spcAft>
                  <a:spcPct val="35000"/>
                </a:spcAft>
              </a:pPr>
              <a:r>
                <a:rPr lang="es-ES" sz="800" dirty="0">
                  <a:latin typeface="Nunito" pitchFamily="2" charset="77"/>
                </a:rPr>
                <a:t>HABILITACIONES </a:t>
              </a:r>
            </a:p>
          </p:txBody>
        </p:sp>
      </p:grpSp>
      <p:grpSp>
        <p:nvGrpSpPr>
          <p:cNvPr id="121" name="Grupo 120">
            <a:extLst>
              <a:ext uri="{FF2B5EF4-FFF2-40B4-BE49-F238E27FC236}">
                <a16:creationId xmlns:a16="http://schemas.microsoft.com/office/drawing/2014/main" id="{EE7C96A1-14CD-2B22-9CCF-DD62332BD6BF}"/>
              </a:ext>
            </a:extLst>
          </p:cNvPr>
          <p:cNvGrpSpPr/>
          <p:nvPr/>
        </p:nvGrpSpPr>
        <p:grpSpPr>
          <a:xfrm>
            <a:off x="4882578" y="5336563"/>
            <a:ext cx="1012020" cy="1123400"/>
            <a:chOff x="705225" y="4092719"/>
            <a:chExt cx="558561" cy="1252184"/>
          </a:xfrm>
        </p:grpSpPr>
        <p:sp>
          <p:nvSpPr>
            <p:cNvPr id="122" name="Rectángulo redondeado 121">
              <a:extLst>
                <a:ext uri="{FF2B5EF4-FFF2-40B4-BE49-F238E27FC236}">
                  <a16:creationId xmlns:a16="http://schemas.microsoft.com/office/drawing/2014/main" id="{504EC2D7-14C0-A4BA-F046-73979726836D}"/>
                </a:ext>
              </a:extLst>
            </p:cNvPr>
            <p:cNvSpPr/>
            <p:nvPr/>
          </p:nvSpPr>
          <p:spPr>
            <a:xfrm>
              <a:off x="705225"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23" name="CuadroTexto 122">
              <a:extLst>
                <a:ext uri="{FF2B5EF4-FFF2-40B4-BE49-F238E27FC236}">
                  <a16:creationId xmlns:a16="http://schemas.microsoft.com/office/drawing/2014/main" id="{F4D8585C-8CB0-006D-7B9B-AE51F30DA0C5}"/>
                </a:ext>
              </a:extLst>
            </p:cNvPr>
            <p:cNvSpPr txBox="1"/>
            <p:nvPr/>
          </p:nvSpPr>
          <p:spPr>
            <a:xfrm>
              <a:off x="721585"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222250">
                <a:lnSpc>
                  <a:spcPct val="90000"/>
                </a:lnSpc>
                <a:spcBef>
                  <a:spcPct val="0"/>
                </a:spcBef>
                <a:spcAft>
                  <a:spcPct val="35000"/>
                </a:spcAft>
              </a:pPr>
              <a:r>
                <a:rPr lang="es-ES" sz="1050" dirty="0">
                  <a:latin typeface="Nunito" pitchFamily="2" charset="77"/>
                </a:rPr>
                <a:t>Capacitaciones, Cartillas y Eventos</a:t>
              </a:r>
            </a:p>
          </p:txBody>
        </p:sp>
      </p:grpSp>
      <p:grpSp>
        <p:nvGrpSpPr>
          <p:cNvPr id="124" name="Grupo 123">
            <a:extLst>
              <a:ext uri="{FF2B5EF4-FFF2-40B4-BE49-F238E27FC236}">
                <a16:creationId xmlns:a16="http://schemas.microsoft.com/office/drawing/2014/main" id="{A2B84F80-B952-AD69-68FA-DFD3F5EE3E61}"/>
              </a:ext>
            </a:extLst>
          </p:cNvPr>
          <p:cNvGrpSpPr/>
          <p:nvPr/>
        </p:nvGrpSpPr>
        <p:grpSpPr>
          <a:xfrm>
            <a:off x="6036309" y="5343443"/>
            <a:ext cx="1012020" cy="1123400"/>
            <a:chOff x="1275517" y="4092719"/>
            <a:chExt cx="558561" cy="1252184"/>
          </a:xfrm>
        </p:grpSpPr>
        <p:sp>
          <p:nvSpPr>
            <p:cNvPr id="125" name="Rectángulo redondeado 124">
              <a:extLst>
                <a:ext uri="{FF2B5EF4-FFF2-40B4-BE49-F238E27FC236}">
                  <a16:creationId xmlns:a16="http://schemas.microsoft.com/office/drawing/2014/main" id="{0761BBB5-2C71-04BC-CDDF-A8659FF9B59F}"/>
                </a:ext>
              </a:extLst>
            </p:cNvPr>
            <p:cNvSpPr/>
            <p:nvPr/>
          </p:nvSpPr>
          <p:spPr>
            <a:xfrm>
              <a:off x="1275517"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26" name="CuadroTexto 125">
              <a:extLst>
                <a:ext uri="{FF2B5EF4-FFF2-40B4-BE49-F238E27FC236}">
                  <a16:creationId xmlns:a16="http://schemas.microsoft.com/office/drawing/2014/main" id="{A823DAC0-7407-9BFA-755A-B7626AC59374}"/>
                </a:ext>
              </a:extLst>
            </p:cNvPr>
            <p:cNvSpPr txBox="1"/>
            <p:nvPr/>
          </p:nvSpPr>
          <p:spPr>
            <a:xfrm>
              <a:off x="1291877"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algn="ctr" defTabSz="311150">
                <a:lnSpc>
                  <a:spcPct val="90000"/>
                </a:lnSpc>
                <a:spcBef>
                  <a:spcPct val="0"/>
                </a:spcBef>
                <a:spcAft>
                  <a:spcPct val="35000"/>
                </a:spcAft>
              </a:pPr>
              <a:r>
                <a:rPr lang="es-ES" sz="1050" dirty="0">
                  <a:latin typeface="Nunito" pitchFamily="2" charset="77"/>
                </a:rPr>
                <a:t>Circulares proyecto de ley de sanciones, Decretos</a:t>
              </a:r>
            </a:p>
          </p:txBody>
        </p:sp>
      </p:grpSp>
      <p:cxnSp>
        <p:nvCxnSpPr>
          <p:cNvPr id="127" name="Conector angular 126">
            <a:extLst>
              <a:ext uri="{FF2B5EF4-FFF2-40B4-BE49-F238E27FC236}">
                <a16:creationId xmlns:a16="http://schemas.microsoft.com/office/drawing/2014/main" id="{D9F3FD9F-0CAD-4FF5-50A4-0B8B9EA6435D}"/>
              </a:ext>
            </a:extLst>
          </p:cNvPr>
          <p:cNvCxnSpPr>
            <a:cxnSpLocks/>
            <a:stCxn id="56" idx="2"/>
            <a:endCxn id="120" idx="0"/>
          </p:cNvCxnSpPr>
          <p:nvPr/>
        </p:nvCxnSpPr>
        <p:spPr>
          <a:xfrm rot="5400000">
            <a:off x="4916347" y="4215912"/>
            <a:ext cx="331389" cy="18872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8" name="Grupo 127">
            <a:extLst>
              <a:ext uri="{FF2B5EF4-FFF2-40B4-BE49-F238E27FC236}">
                <a16:creationId xmlns:a16="http://schemas.microsoft.com/office/drawing/2014/main" id="{95EFE0C9-4457-0385-84CA-7DE112DE9679}"/>
              </a:ext>
            </a:extLst>
          </p:cNvPr>
          <p:cNvGrpSpPr/>
          <p:nvPr/>
        </p:nvGrpSpPr>
        <p:grpSpPr>
          <a:xfrm>
            <a:off x="7302364" y="5349064"/>
            <a:ext cx="1012020" cy="1123400"/>
            <a:chOff x="705225" y="4092719"/>
            <a:chExt cx="558561" cy="1252184"/>
          </a:xfrm>
        </p:grpSpPr>
        <p:sp>
          <p:nvSpPr>
            <p:cNvPr id="129" name="Rectángulo redondeado 128">
              <a:extLst>
                <a:ext uri="{FF2B5EF4-FFF2-40B4-BE49-F238E27FC236}">
                  <a16:creationId xmlns:a16="http://schemas.microsoft.com/office/drawing/2014/main" id="{95940488-B3D4-0586-840A-B0F0945B7895}"/>
                </a:ext>
              </a:extLst>
            </p:cNvPr>
            <p:cNvSpPr/>
            <p:nvPr/>
          </p:nvSpPr>
          <p:spPr>
            <a:xfrm>
              <a:off x="705225"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30" name="CuadroTexto 129">
              <a:extLst>
                <a:ext uri="{FF2B5EF4-FFF2-40B4-BE49-F238E27FC236}">
                  <a16:creationId xmlns:a16="http://schemas.microsoft.com/office/drawing/2014/main" id="{C3C11E2D-328B-147C-18D6-A9484B5C42E2}"/>
                </a:ext>
              </a:extLst>
            </p:cNvPr>
            <p:cNvSpPr txBox="1"/>
            <p:nvPr/>
          </p:nvSpPr>
          <p:spPr>
            <a:xfrm>
              <a:off x="721585"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222250">
                <a:lnSpc>
                  <a:spcPct val="90000"/>
                </a:lnSpc>
                <a:spcBef>
                  <a:spcPct val="0"/>
                </a:spcBef>
                <a:spcAft>
                  <a:spcPct val="35000"/>
                </a:spcAft>
              </a:pPr>
              <a:r>
                <a:rPr lang="es-ES" sz="1050" dirty="0">
                  <a:latin typeface="Nunito" pitchFamily="2" charset="77"/>
                </a:rPr>
                <a:t>Caracterización ilegalidad ( municipios)</a:t>
              </a:r>
            </a:p>
          </p:txBody>
        </p:sp>
      </p:grpSp>
      <p:grpSp>
        <p:nvGrpSpPr>
          <p:cNvPr id="131" name="Grupo 130">
            <a:extLst>
              <a:ext uri="{FF2B5EF4-FFF2-40B4-BE49-F238E27FC236}">
                <a16:creationId xmlns:a16="http://schemas.microsoft.com/office/drawing/2014/main" id="{F6507593-208E-1F9C-B156-5944E92A08C9}"/>
              </a:ext>
            </a:extLst>
          </p:cNvPr>
          <p:cNvGrpSpPr/>
          <p:nvPr/>
        </p:nvGrpSpPr>
        <p:grpSpPr>
          <a:xfrm>
            <a:off x="8449037" y="5371045"/>
            <a:ext cx="1012020" cy="1123400"/>
            <a:chOff x="1275517" y="4092719"/>
            <a:chExt cx="558561" cy="1252184"/>
          </a:xfrm>
        </p:grpSpPr>
        <p:sp>
          <p:nvSpPr>
            <p:cNvPr id="132" name="Rectángulo redondeado 131">
              <a:extLst>
                <a:ext uri="{FF2B5EF4-FFF2-40B4-BE49-F238E27FC236}">
                  <a16:creationId xmlns:a16="http://schemas.microsoft.com/office/drawing/2014/main" id="{995BD4F0-6A20-6CF0-C6AB-83994472A59D}"/>
                </a:ext>
              </a:extLst>
            </p:cNvPr>
            <p:cNvSpPr/>
            <p:nvPr/>
          </p:nvSpPr>
          <p:spPr>
            <a:xfrm>
              <a:off x="1275517"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33" name="CuadroTexto 132">
              <a:extLst>
                <a:ext uri="{FF2B5EF4-FFF2-40B4-BE49-F238E27FC236}">
                  <a16:creationId xmlns:a16="http://schemas.microsoft.com/office/drawing/2014/main" id="{BEDA1031-8813-BA0E-6C4E-1201C2263A2D}"/>
                </a:ext>
              </a:extLst>
            </p:cNvPr>
            <p:cNvSpPr txBox="1"/>
            <p:nvPr/>
          </p:nvSpPr>
          <p:spPr>
            <a:xfrm>
              <a:off x="1291877"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algn="ctr" defTabSz="311150">
                <a:lnSpc>
                  <a:spcPct val="90000"/>
                </a:lnSpc>
                <a:spcBef>
                  <a:spcPct val="0"/>
                </a:spcBef>
                <a:spcAft>
                  <a:spcPct val="35000"/>
                </a:spcAft>
              </a:pPr>
              <a:r>
                <a:rPr lang="es-ES" sz="1050" dirty="0">
                  <a:latin typeface="Nunito" pitchFamily="2" charset="77"/>
                </a:rPr>
                <a:t>Gestión  con entidades publicas</a:t>
              </a:r>
            </a:p>
          </p:txBody>
        </p:sp>
      </p:grpSp>
      <p:grpSp>
        <p:nvGrpSpPr>
          <p:cNvPr id="134" name="Grupo 133">
            <a:extLst>
              <a:ext uri="{FF2B5EF4-FFF2-40B4-BE49-F238E27FC236}">
                <a16:creationId xmlns:a16="http://schemas.microsoft.com/office/drawing/2014/main" id="{D8BB80F4-C740-AD3C-C08E-4D6E48C51BF9}"/>
              </a:ext>
            </a:extLst>
          </p:cNvPr>
          <p:cNvGrpSpPr/>
          <p:nvPr/>
        </p:nvGrpSpPr>
        <p:grpSpPr>
          <a:xfrm>
            <a:off x="9706264" y="5365424"/>
            <a:ext cx="1012020" cy="1123400"/>
            <a:chOff x="705225" y="4092719"/>
            <a:chExt cx="558561" cy="1252184"/>
          </a:xfrm>
        </p:grpSpPr>
        <p:sp>
          <p:nvSpPr>
            <p:cNvPr id="135" name="Rectángulo redondeado 134">
              <a:extLst>
                <a:ext uri="{FF2B5EF4-FFF2-40B4-BE49-F238E27FC236}">
                  <a16:creationId xmlns:a16="http://schemas.microsoft.com/office/drawing/2014/main" id="{DD7108B0-D7CD-9BA2-1CA6-2E63A05C0855}"/>
                </a:ext>
              </a:extLst>
            </p:cNvPr>
            <p:cNvSpPr/>
            <p:nvPr/>
          </p:nvSpPr>
          <p:spPr>
            <a:xfrm>
              <a:off x="705225"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36" name="CuadroTexto 135">
              <a:extLst>
                <a:ext uri="{FF2B5EF4-FFF2-40B4-BE49-F238E27FC236}">
                  <a16:creationId xmlns:a16="http://schemas.microsoft.com/office/drawing/2014/main" id="{77B73BF0-B6C9-50B6-E6D4-499553318843}"/>
                </a:ext>
              </a:extLst>
            </p:cNvPr>
            <p:cNvSpPr txBox="1"/>
            <p:nvPr/>
          </p:nvSpPr>
          <p:spPr>
            <a:xfrm>
              <a:off x="721585"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222250">
                <a:lnSpc>
                  <a:spcPct val="90000"/>
                </a:lnSpc>
                <a:spcBef>
                  <a:spcPct val="0"/>
                </a:spcBef>
                <a:spcAft>
                  <a:spcPct val="35000"/>
                </a:spcAft>
              </a:pPr>
              <a:r>
                <a:rPr lang="es-ES" sz="1050" dirty="0">
                  <a:latin typeface="Nunito" pitchFamily="2" charset="77"/>
                </a:rPr>
                <a:t>ANSV--&gt; fortalecer las capacidades y  control en el territorio con el uso de tecnología</a:t>
              </a:r>
            </a:p>
          </p:txBody>
        </p:sp>
      </p:grpSp>
      <p:grpSp>
        <p:nvGrpSpPr>
          <p:cNvPr id="137" name="Grupo 136">
            <a:extLst>
              <a:ext uri="{FF2B5EF4-FFF2-40B4-BE49-F238E27FC236}">
                <a16:creationId xmlns:a16="http://schemas.microsoft.com/office/drawing/2014/main" id="{164BE500-E4CA-6B9A-07D9-EC48EA32D29D}"/>
              </a:ext>
            </a:extLst>
          </p:cNvPr>
          <p:cNvGrpSpPr/>
          <p:nvPr/>
        </p:nvGrpSpPr>
        <p:grpSpPr>
          <a:xfrm>
            <a:off x="10852937" y="5387405"/>
            <a:ext cx="1012020" cy="1123400"/>
            <a:chOff x="1275517" y="4092719"/>
            <a:chExt cx="558561" cy="1252184"/>
          </a:xfrm>
        </p:grpSpPr>
        <p:sp>
          <p:nvSpPr>
            <p:cNvPr id="138" name="Rectángulo redondeado 137">
              <a:extLst>
                <a:ext uri="{FF2B5EF4-FFF2-40B4-BE49-F238E27FC236}">
                  <a16:creationId xmlns:a16="http://schemas.microsoft.com/office/drawing/2014/main" id="{3B934A3D-12E8-E74A-8DE8-85DE9AB73555}"/>
                </a:ext>
              </a:extLst>
            </p:cNvPr>
            <p:cNvSpPr/>
            <p:nvPr/>
          </p:nvSpPr>
          <p:spPr>
            <a:xfrm>
              <a:off x="1275517" y="4092719"/>
              <a:ext cx="558561" cy="12521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_tradnl" sz="1050">
                <a:latin typeface="Nunito" pitchFamily="2" charset="77"/>
              </a:endParaRPr>
            </a:p>
          </p:txBody>
        </p:sp>
        <p:sp>
          <p:nvSpPr>
            <p:cNvPr id="139" name="CuadroTexto 138">
              <a:extLst>
                <a:ext uri="{FF2B5EF4-FFF2-40B4-BE49-F238E27FC236}">
                  <a16:creationId xmlns:a16="http://schemas.microsoft.com/office/drawing/2014/main" id="{D995A17E-554F-D0A8-1CE3-654E3EEBFCC5}"/>
                </a:ext>
              </a:extLst>
            </p:cNvPr>
            <p:cNvSpPr txBox="1"/>
            <p:nvPr/>
          </p:nvSpPr>
          <p:spPr>
            <a:xfrm>
              <a:off x="1291877" y="4109079"/>
              <a:ext cx="525841" cy="1219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1050" kern="1200" dirty="0">
                  <a:latin typeface="Nunito" pitchFamily="2" charset="77"/>
                </a:rPr>
                <a:t>IUIT</a:t>
              </a:r>
            </a:p>
            <a:p>
              <a:pPr marL="0" lvl="0" indent="0" algn="ctr" defTabSz="311150">
                <a:lnSpc>
                  <a:spcPct val="90000"/>
                </a:lnSpc>
                <a:spcBef>
                  <a:spcPct val="0"/>
                </a:spcBef>
                <a:spcAft>
                  <a:spcPct val="35000"/>
                </a:spcAft>
                <a:buNone/>
              </a:pPr>
              <a:r>
                <a:rPr lang="es-ES" sz="1050" kern="1200" dirty="0">
                  <a:latin typeface="Nunito" pitchFamily="2" charset="77"/>
                </a:rPr>
                <a:t>DIGITAL</a:t>
              </a:r>
            </a:p>
          </p:txBody>
        </p:sp>
      </p:grpSp>
      <p:cxnSp>
        <p:nvCxnSpPr>
          <p:cNvPr id="141" name="Conector angular 140">
            <a:extLst>
              <a:ext uri="{FF2B5EF4-FFF2-40B4-BE49-F238E27FC236}">
                <a16:creationId xmlns:a16="http://schemas.microsoft.com/office/drawing/2014/main" id="{99A30F55-99CD-5948-E7F4-A11ED3FBD9DB}"/>
              </a:ext>
            </a:extLst>
          </p:cNvPr>
          <p:cNvCxnSpPr>
            <a:cxnSpLocks/>
            <a:stCxn id="56" idx="2"/>
            <a:endCxn id="123" idx="0"/>
          </p:cNvCxnSpPr>
          <p:nvPr/>
        </p:nvCxnSpPr>
        <p:spPr>
          <a:xfrm rot="5400000">
            <a:off x="5528424" y="4854003"/>
            <a:ext cx="357402" cy="63707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Conector angular 143">
            <a:extLst>
              <a:ext uri="{FF2B5EF4-FFF2-40B4-BE49-F238E27FC236}">
                <a16:creationId xmlns:a16="http://schemas.microsoft.com/office/drawing/2014/main" id="{970AD48F-68FF-5E03-B0E0-7A2D1BD4837C}"/>
              </a:ext>
            </a:extLst>
          </p:cNvPr>
          <p:cNvCxnSpPr>
            <a:cxnSpLocks/>
            <a:stCxn id="56" idx="2"/>
            <a:endCxn id="125" idx="0"/>
          </p:cNvCxnSpPr>
          <p:nvPr/>
        </p:nvCxnSpPr>
        <p:spPr>
          <a:xfrm rot="16200000" flipH="1">
            <a:off x="6109188" y="4910311"/>
            <a:ext cx="349605" cy="51665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7" name="Conector angular 146">
            <a:extLst>
              <a:ext uri="{FF2B5EF4-FFF2-40B4-BE49-F238E27FC236}">
                <a16:creationId xmlns:a16="http://schemas.microsoft.com/office/drawing/2014/main" id="{0556F3A8-E4F5-39AD-5CAF-C2B8F2F965FD}"/>
              </a:ext>
            </a:extLst>
          </p:cNvPr>
          <p:cNvCxnSpPr>
            <a:cxnSpLocks/>
            <a:stCxn id="60" idx="2"/>
            <a:endCxn id="130" idx="0"/>
          </p:cNvCxnSpPr>
          <p:nvPr/>
        </p:nvCxnSpPr>
        <p:spPr>
          <a:xfrm rot="5400000">
            <a:off x="7879794" y="4892814"/>
            <a:ext cx="399508" cy="54234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1" name="Conector angular 150">
            <a:extLst>
              <a:ext uri="{FF2B5EF4-FFF2-40B4-BE49-F238E27FC236}">
                <a16:creationId xmlns:a16="http://schemas.microsoft.com/office/drawing/2014/main" id="{30CD3227-F5CB-3B5F-DFAE-ED5EF1EA23C6}"/>
              </a:ext>
            </a:extLst>
          </p:cNvPr>
          <p:cNvCxnSpPr>
            <a:cxnSpLocks/>
            <a:stCxn id="59" idx="2"/>
            <a:endCxn id="133" idx="0"/>
          </p:cNvCxnSpPr>
          <p:nvPr/>
        </p:nvCxnSpPr>
        <p:spPr>
          <a:xfrm rot="16200000" flipH="1">
            <a:off x="8456586" y="4887259"/>
            <a:ext cx="392597" cy="60432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Conector angular 154">
            <a:extLst>
              <a:ext uri="{FF2B5EF4-FFF2-40B4-BE49-F238E27FC236}">
                <a16:creationId xmlns:a16="http://schemas.microsoft.com/office/drawing/2014/main" id="{6CF11F69-9729-662A-6C60-DAF0CE6F2B8E}"/>
              </a:ext>
            </a:extLst>
          </p:cNvPr>
          <p:cNvCxnSpPr>
            <a:cxnSpLocks/>
            <a:stCxn id="63" idx="2"/>
            <a:endCxn id="136" idx="0"/>
          </p:cNvCxnSpPr>
          <p:nvPr/>
        </p:nvCxnSpPr>
        <p:spPr>
          <a:xfrm rot="5400000">
            <a:off x="10223388" y="4927708"/>
            <a:ext cx="441280" cy="46350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8" name="Conector angular 157">
            <a:extLst>
              <a:ext uri="{FF2B5EF4-FFF2-40B4-BE49-F238E27FC236}">
                <a16:creationId xmlns:a16="http://schemas.microsoft.com/office/drawing/2014/main" id="{77BE0641-DAEF-5002-B78B-FD66B832C5F0}"/>
              </a:ext>
            </a:extLst>
          </p:cNvPr>
          <p:cNvCxnSpPr>
            <a:cxnSpLocks/>
            <a:stCxn id="62" idx="2"/>
            <a:endCxn id="139" idx="0"/>
          </p:cNvCxnSpPr>
          <p:nvPr/>
        </p:nvCxnSpPr>
        <p:spPr>
          <a:xfrm rot="16200000" flipH="1">
            <a:off x="10800180" y="4843313"/>
            <a:ext cx="434369" cy="68316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ABE0033C-10D1-3991-F4CC-9D0D7449EB38}"/>
              </a:ext>
            </a:extLst>
          </p:cNvPr>
          <p:cNvGrpSpPr/>
          <p:nvPr/>
        </p:nvGrpSpPr>
        <p:grpSpPr>
          <a:xfrm>
            <a:off x="130629" y="6522668"/>
            <a:ext cx="12192000" cy="295071"/>
            <a:chOff x="0" y="0"/>
            <a:chExt cx="5103511" cy="116571"/>
          </a:xfrm>
        </p:grpSpPr>
        <p:sp>
          <p:nvSpPr>
            <p:cNvPr id="4" name="Freeform 3">
              <a:extLst>
                <a:ext uri="{FF2B5EF4-FFF2-40B4-BE49-F238E27FC236}">
                  <a16:creationId xmlns:a16="http://schemas.microsoft.com/office/drawing/2014/main" id="{F7DEEE78-AB9B-F91D-8839-0D1C6B16DD51}"/>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5" name="TextBox 4">
              <a:extLst>
                <a:ext uri="{FF2B5EF4-FFF2-40B4-BE49-F238E27FC236}">
                  <a16:creationId xmlns:a16="http://schemas.microsoft.com/office/drawing/2014/main" id="{C0B2EF37-23D7-8010-DFFC-B41E6BAE2188}"/>
                </a:ext>
              </a:extLst>
            </p:cNvPr>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8" name="Freeform 5">
            <a:extLst>
              <a:ext uri="{FF2B5EF4-FFF2-40B4-BE49-F238E27FC236}">
                <a16:creationId xmlns:a16="http://schemas.microsoft.com/office/drawing/2014/main" id="{5F7C2F51-4D03-08FA-4347-24D0CC73921F}"/>
              </a:ext>
            </a:extLst>
          </p:cNvPr>
          <p:cNvSpPr/>
          <p:nvPr/>
        </p:nvSpPr>
        <p:spPr>
          <a:xfrm>
            <a:off x="-6481" y="-108965"/>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3"/>
            <a:stretch>
              <a:fillRect/>
            </a:stretch>
          </a:blipFill>
        </p:spPr>
        <p:txBody>
          <a:bodyPr/>
          <a:lstStyle/>
          <a:p>
            <a:endParaRPr lang="es-ES_tradnl" sz="1200"/>
          </a:p>
        </p:txBody>
      </p:sp>
      <p:sp>
        <p:nvSpPr>
          <p:cNvPr id="18" name="Freeform 6">
            <a:extLst>
              <a:ext uri="{FF2B5EF4-FFF2-40B4-BE49-F238E27FC236}">
                <a16:creationId xmlns:a16="http://schemas.microsoft.com/office/drawing/2014/main" id="{7AF506C9-194B-9671-8A40-67F332A16884}"/>
              </a:ext>
            </a:extLst>
          </p:cNvPr>
          <p:cNvSpPr/>
          <p:nvPr/>
        </p:nvSpPr>
        <p:spPr>
          <a:xfrm>
            <a:off x="10812901" y="-43592"/>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4"/>
            <a:stretch>
              <a:fillRect/>
            </a:stretch>
          </a:blipFill>
        </p:spPr>
        <p:txBody>
          <a:bodyPr/>
          <a:lstStyle/>
          <a:p>
            <a:endParaRPr lang="es-ES_tradnl" sz="1200"/>
          </a:p>
        </p:txBody>
      </p:sp>
      <p:sp>
        <p:nvSpPr>
          <p:cNvPr id="19" name="TextBox 41">
            <a:extLst>
              <a:ext uri="{FF2B5EF4-FFF2-40B4-BE49-F238E27FC236}">
                <a16:creationId xmlns:a16="http://schemas.microsoft.com/office/drawing/2014/main" id="{A1877B7F-42CC-3D64-AB65-C5C63C3A1483}"/>
              </a:ext>
            </a:extLst>
          </p:cNvPr>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dirty="0" err="1">
                <a:solidFill>
                  <a:srgbClr val="F8F7F7"/>
                </a:solidFill>
                <a:latin typeface="Open Sans"/>
              </a:rPr>
              <a:t>www.supertransporte.gov.co</a:t>
            </a:r>
            <a:endParaRPr lang="en-US" sz="1400" dirty="0">
              <a:solidFill>
                <a:srgbClr val="F8F7F7"/>
              </a:solidFill>
              <a:latin typeface="Open Sans"/>
            </a:endParaRPr>
          </a:p>
        </p:txBody>
      </p:sp>
    </p:spTree>
    <p:extLst>
      <p:ext uri="{BB962C8B-B14F-4D97-AF65-F5344CB8AC3E}">
        <p14:creationId xmlns:p14="http://schemas.microsoft.com/office/powerpoint/2010/main" val="1340613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CE50E2-AFDE-3CB5-F8BD-7E1CF1C86BE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C0C920EB-C79C-BC3C-536E-13FC460C1D06}"/>
              </a:ext>
            </a:extLst>
          </p:cNvPr>
          <p:cNvSpPr txBox="1"/>
          <p:nvPr/>
        </p:nvSpPr>
        <p:spPr>
          <a:xfrm>
            <a:off x="2414850" y="2480059"/>
            <a:ext cx="5720157" cy="1446550"/>
          </a:xfrm>
          <a:prstGeom prst="rect">
            <a:avLst/>
          </a:prstGeom>
          <a:noFill/>
        </p:spPr>
        <p:txBody>
          <a:bodyPr wrap="square" rtlCol="0">
            <a:spAutoFit/>
          </a:bodyPr>
          <a:lstStyle/>
          <a:p>
            <a:pPr algn="ctr"/>
            <a:r>
              <a:rPr lang="es-CO" sz="4400" b="1" dirty="0">
                <a:solidFill>
                  <a:schemeClr val="bg1"/>
                </a:solidFill>
                <a:latin typeface="Nunito" pitchFamily="2" charset="0"/>
              </a:rPr>
              <a:t>Investigaciones Plataformas</a:t>
            </a:r>
          </a:p>
        </p:txBody>
      </p:sp>
      <p:sp>
        <p:nvSpPr>
          <p:cNvPr id="3" name="CuadroTexto 2">
            <a:extLst>
              <a:ext uri="{FF2B5EF4-FFF2-40B4-BE49-F238E27FC236}">
                <a16:creationId xmlns:a16="http://schemas.microsoft.com/office/drawing/2014/main" id="{0967047C-249D-87A8-4A63-B937703D8279}"/>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cxnSp>
        <p:nvCxnSpPr>
          <p:cNvPr id="2" name="Conector recto 1">
            <a:extLst>
              <a:ext uri="{FF2B5EF4-FFF2-40B4-BE49-F238E27FC236}">
                <a16:creationId xmlns:a16="http://schemas.microsoft.com/office/drawing/2014/main" id="{30547F71-50DC-D158-C997-B125D140B857}"/>
              </a:ext>
            </a:extLst>
          </p:cNvPr>
          <p:cNvCxnSpPr>
            <a:cxnSpLocks/>
          </p:cNvCxnSpPr>
          <p:nvPr/>
        </p:nvCxnSpPr>
        <p:spPr>
          <a:xfrm>
            <a:off x="1240971" y="4338735"/>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lipse 4">
            <a:extLst>
              <a:ext uri="{FF2B5EF4-FFF2-40B4-BE49-F238E27FC236}">
                <a16:creationId xmlns:a16="http://schemas.microsoft.com/office/drawing/2014/main" id="{157BECDF-469C-F4EA-13F9-E9A3B50DB167}"/>
              </a:ext>
            </a:extLst>
          </p:cNvPr>
          <p:cNvSpPr/>
          <p:nvPr/>
        </p:nvSpPr>
        <p:spPr>
          <a:xfrm>
            <a:off x="160227" y="1959531"/>
            <a:ext cx="2161488" cy="21614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81B04B1C-A203-4A42-7D74-60201D9CE1C3}"/>
              </a:ext>
            </a:extLst>
          </p:cNvPr>
          <p:cNvPicPr>
            <a:picLocks noChangeAspect="1"/>
          </p:cNvPicPr>
          <p:nvPr/>
        </p:nvPicPr>
        <p:blipFill>
          <a:blip r:embed="rId3"/>
          <a:stretch>
            <a:fillRect/>
          </a:stretch>
        </p:blipFill>
        <p:spPr>
          <a:xfrm>
            <a:off x="67091" y="2089098"/>
            <a:ext cx="2347759" cy="1671604"/>
          </a:xfrm>
          <a:prstGeom prst="rect">
            <a:avLst/>
          </a:prstGeom>
        </p:spPr>
      </p:pic>
    </p:spTree>
    <p:extLst>
      <p:ext uri="{BB962C8B-B14F-4D97-AF65-F5344CB8AC3E}">
        <p14:creationId xmlns:p14="http://schemas.microsoft.com/office/powerpoint/2010/main" val="3626733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3D4AD84-F5CA-C9F4-C2CF-0CB116FC2D6F}"/>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7" name="Rectángulo redondeado 6">
            <a:extLst>
              <a:ext uri="{FF2B5EF4-FFF2-40B4-BE49-F238E27FC236}">
                <a16:creationId xmlns:a16="http://schemas.microsoft.com/office/drawing/2014/main" id="{7816F65C-5605-502B-4805-E00AC523385A}"/>
              </a:ext>
            </a:extLst>
          </p:cNvPr>
          <p:cNvSpPr/>
          <p:nvPr/>
        </p:nvSpPr>
        <p:spPr>
          <a:xfrm>
            <a:off x="3110753" y="2590801"/>
            <a:ext cx="905435" cy="3944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sz="1100" b="1" dirty="0"/>
              <a:t>EMPRESA 1</a:t>
            </a:r>
          </a:p>
        </p:txBody>
      </p:sp>
      <p:sp>
        <p:nvSpPr>
          <p:cNvPr id="8" name="Rectángulo redondeado 7">
            <a:extLst>
              <a:ext uri="{FF2B5EF4-FFF2-40B4-BE49-F238E27FC236}">
                <a16:creationId xmlns:a16="http://schemas.microsoft.com/office/drawing/2014/main" id="{90D51737-ACE7-7D08-E11B-8679D77CB858}"/>
              </a:ext>
            </a:extLst>
          </p:cNvPr>
          <p:cNvSpPr/>
          <p:nvPr/>
        </p:nvSpPr>
        <p:spPr>
          <a:xfrm>
            <a:off x="4338918" y="3231777"/>
            <a:ext cx="905435" cy="3944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sz="1100" b="1" dirty="0"/>
              <a:t>EMPRESA 2</a:t>
            </a:r>
          </a:p>
        </p:txBody>
      </p:sp>
      <p:sp>
        <p:nvSpPr>
          <p:cNvPr id="9" name="Rectángulo redondeado 8">
            <a:extLst>
              <a:ext uri="{FF2B5EF4-FFF2-40B4-BE49-F238E27FC236}">
                <a16:creationId xmlns:a16="http://schemas.microsoft.com/office/drawing/2014/main" id="{57BB50DA-F187-4D2D-0586-FAAA65B1FE63}"/>
              </a:ext>
            </a:extLst>
          </p:cNvPr>
          <p:cNvSpPr/>
          <p:nvPr/>
        </p:nvSpPr>
        <p:spPr>
          <a:xfrm>
            <a:off x="5643282" y="2599766"/>
            <a:ext cx="905435" cy="3944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sz="1100" b="1" dirty="0"/>
              <a:t>EMPRESA 3</a:t>
            </a:r>
          </a:p>
        </p:txBody>
      </p:sp>
      <p:sp>
        <p:nvSpPr>
          <p:cNvPr id="11" name="Rectángulo redondeado 10">
            <a:extLst>
              <a:ext uri="{FF2B5EF4-FFF2-40B4-BE49-F238E27FC236}">
                <a16:creationId xmlns:a16="http://schemas.microsoft.com/office/drawing/2014/main" id="{0EF7E9D5-417C-893E-AE11-E6E07F79D1ED}"/>
              </a:ext>
            </a:extLst>
          </p:cNvPr>
          <p:cNvSpPr/>
          <p:nvPr/>
        </p:nvSpPr>
        <p:spPr>
          <a:xfrm>
            <a:off x="6822141" y="3249707"/>
            <a:ext cx="1129553" cy="3944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sz="1100" b="1" dirty="0"/>
              <a:t>EMPRESA 4</a:t>
            </a:r>
          </a:p>
        </p:txBody>
      </p:sp>
      <p:sp>
        <p:nvSpPr>
          <p:cNvPr id="12" name="Rectángulo redondeado 11">
            <a:extLst>
              <a:ext uri="{FF2B5EF4-FFF2-40B4-BE49-F238E27FC236}">
                <a16:creationId xmlns:a16="http://schemas.microsoft.com/office/drawing/2014/main" id="{357F5323-2636-C106-46C0-859DB2054B0F}"/>
              </a:ext>
            </a:extLst>
          </p:cNvPr>
          <p:cNvSpPr/>
          <p:nvPr/>
        </p:nvSpPr>
        <p:spPr>
          <a:xfrm>
            <a:off x="8104094" y="2662519"/>
            <a:ext cx="1093694" cy="3944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sz="1100" b="1" dirty="0"/>
              <a:t>EMPRESA 5</a:t>
            </a:r>
          </a:p>
        </p:txBody>
      </p:sp>
    </p:spTree>
    <p:extLst>
      <p:ext uri="{BB962C8B-B14F-4D97-AF65-F5344CB8AC3E}">
        <p14:creationId xmlns:p14="http://schemas.microsoft.com/office/powerpoint/2010/main" val="3155330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3">
            <a:extLst>
              <a:ext uri="{FF2B5EF4-FFF2-40B4-BE49-F238E27FC236}">
                <a16:creationId xmlns:a16="http://schemas.microsoft.com/office/drawing/2014/main" id="{DE20EC7B-9D3B-84E6-F283-F231ABC77E3D}"/>
              </a:ext>
            </a:extLst>
          </p:cNvPr>
          <p:cNvGrpSpPr/>
          <p:nvPr/>
        </p:nvGrpSpPr>
        <p:grpSpPr>
          <a:xfrm>
            <a:off x="8795433" y="1586967"/>
            <a:ext cx="3153195" cy="622030"/>
            <a:chOff x="0" y="0"/>
            <a:chExt cx="5103511" cy="116571"/>
          </a:xfrm>
        </p:grpSpPr>
        <p:sp>
          <p:nvSpPr>
            <p:cNvPr id="29" name="Freeform 4">
              <a:extLst>
                <a:ext uri="{FF2B5EF4-FFF2-40B4-BE49-F238E27FC236}">
                  <a16:creationId xmlns:a16="http://schemas.microsoft.com/office/drawing/2014/main" id="{C56592DF-D37C-8D51-46D5-CF97F9F30D5D}"/>
                </a:ext>
              </a:extLst>
            </p:cNvPr>
            <p:cNvSpPr/>
            <p:nvPr/>
          </p:nvSpPr>
          <p:spPr>
            <a:xfrm>
              <a:off x="0" y="0"/>
              <a:ext cx="5103511" cy="116571"/>
            </a:xfrm>
            <a:prstGeom prst="roundRect">
              <a:avLst/>
            </a:pr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0" name="TextBox 5">
              <a:extLst>
                <a:ext uri="{FF2B5EF4-FFF2-40B4-BE49-F238E27FC236}">
                  <a16:creationId xmlns:a16="http://schemas.microsoft.com/office/drawing/2014/main" id="{79ED4A4F-FFED-6BD9-5FED-A7B55596EA84}"/>
                </a:ext>
              </a:extLst>
            </p:cNvPr>
            <p:cNvSpPr txBox="1"/>
            <p:nvPr/>
          </p:nvSpPr>
          <p:spPr>
            <a:xfrm>
              <a:off x="0" y="-57150"/>
              <a:ext cx="5103511" cy="173721"/>
            </a:xfrm>
            <a:prstGeom prst="round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 name="Group 3">
            <a:extLst>
              <a:ext uri="{FF2B5EF4-FFF2-40B4-BE49-F238E27FC236}">
                <a16:creationId xmlns:a16="http://schemas.microsoft.com/office/drawing/2014/main" id="{E0C65DCF-1E39-9FC6-65FF-7EC5A8E7794C}"/>
              </a:ext>
            </a:extLst>
          </p:cNvPr>
          <p:cNvGrpSpPr/>
          <p:nvPr/>
        </p:nvGrpSpPr>
        <p:grpSpPr>
          <a:xfrm>
            <a:off x="4794773" y="1595345"/>
            <a:ext cx="3573794" cy="622030"/>
            <a:chOff x="0" y="0"/>
            <a:chExt cx="5103511" cy="116571"/>
          </a:xfrm>
        </p:grpSpPr>
        <p:sp>
          <p:nvSpPr>
            <p:cNvPr id="13" name="Freeform 4">
              <a:extLst>
                <a:ext uri="{FF2B5EF4-FFF2-40B4-BE49-F238E27FC236}">
                  <a16:creationId xmlns:a16="http://schemas.microsoft.com/office/drawing/2014/main" id="{64E7C298-E59A-0348-E509-67642864BD32}"/>
                </a:ext>
              </a:extLst>
            </p:cNvPr>
            <p:cNvSpPr/>
            <p:nvPr/>
          </p:nvSpPr>
          <p:spPr>
            <a:xfrm>
              <a:off x="0" y="0"/>
              <a:ext cx="5103511" cy="116571"/>
            </a:xfrm>
            <a:prstGeom prst="roundRect">
              <a:avLst/>
            </a:pr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24" name="TextBox 5">
              <a:extLst>
                <a:ext uri="{FF2B5EF4-FFF2-40B4-BE49-F238E27FC236}">
                  <a16:creationId xmlns:a16="http://schemas.microsoft.com/office/drawing/2014/main" id="{7EADE0DE-DB72-B2FF-6CA9-F2BA2D44ADB9}"/>
                </a:ext>
              </a:extLst>
            </p:cNvPr>
            <p:cNvSpPr txBox="1"/>
            <p:nvPr/>
          </p:nvSpPr>
          <p:spPr>
            <a:xfrm>
              <a:off x="0" y="-57150"/>
              <a:ext cx="5103511" cy="173721"/>
            </a:xfrm>
            <a:prstGeom prst="round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 name="Group 3">
            <a:extLst>
              <a:ext uri="{FF2B5EF4-FFF2-40B4-BE49-F238E27FC236}">
                <a16:creationId xmlns:a16="http://schemas.microsoft.com/office/drawing/2014/main" id="{590DCFDC-E95A-148C-6C20-3068363781EA}"/>
              </a:ext>
            </a:extLst>
          </p:cNvPr>
          <p:cNvGrpSpPr/>
          <p:nvPr/>
        </p:nvGrpSpPr>
        <p:grpSpPr>
          <a:xfrm>
            <a:off x="341431" y="1679950"/>
            <a:ext cx="3903553" cy="622030"/>
            <a:chOff x="0" y="0"/>
            <a:chExt cx="5103511" cy="116571"/>
          </a:xfrm>
        </p:grpSpPr>
        <p:sp>
          <p:nvSpPr>
            <p:cNvPr id="26" name="Freeform 4">
              <a:extLst>
                <a:ext uri="{FF2B5EF4-FFF2-40B4-BE49-F238E27FC236}">
                  <a16:creationId xmlns:a16="http://schemas.microsoft.com/office/drawing/2014/main" id="{D3D78BC6-A4E4-D4C1-48D4-0B75EC4D6470}"/>
                </a:ext>
              </a:extLst>
            </p:cNvPr>
            <p:cNvSpPr/>
            <p:nvPr/>
          </p:nvSpPr>
          <p:spPr>
            <a:xfrm>
              <a:off x="0" y="0"/>
              <a:ext cx="5103511" cy="116571"/>
            </a:xfrm>
            <a:prstGeom prst="roundRect">
              <a:avLst/>
            </a:pr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27" name="TextBox 5">
              <a:extLst>
                <a:ext uri="{FF2B5EF4-FFF2-40B4-BE49-F238E27FC236}">
                  <a16:creationId xmlns:a16="http://schemas.microsoft.com/office/drawing/2014/main" id="{317D007C-EAF9-CA4F-1FA7-B64CE13C4D4E}"/>
                </a:ext>
              </a:extLst>
            </p:cNvPr>
            <p:cNvSpPr txBox="1"/>
            <p:nvPr/>
          </p:nvSpPr>
          <p:spPr>
            <a:xfrm>
              <a:off x="0" y="-57150"/>
              <a:ext cx="5103511" cy="173721"/>
            </a:xfrm>
            <a:prstGeom prst="round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9" name="object 19"/>
          <p:cNvSpPr txBox="1"/>
          <p:nvPr/>
        </p:nvSpPr>
        <p:spPr>
          <a:xfrm>
            <a:off x="5111773" y="1821729"/>
            <a:ext cx="2707005" cy="197490"/>
          </a:xfrm>
          <a:prstGeom prst="rect">
            <a:avLst/>
          </a:prstGeom>
        </p:spPr>
        <p:txBody>
          <a:bodyPr vert="horz" wrap="square" lIns="0" tIns="12700" rIns="0" bIns="0" rtlCol="0">
            <a:spAutoFit/>
          </a:bodyPr>
          <a:lstStyle/>
          <a:p>
            <a:pPr marL="12700">
              <a:lnSpc>
                <a:spcPct val="100000"/>
              </a:lnSpc>
              <a:spcBef>
                <a:spcPts val="100"/>
              </a:spcBef>
            </a:pPr>
            <a:r>
              <a:rPr sz="1200" b="1" spc="-5" dirty="0" err="1">
                <a:solidFill>
                  <a:schemeClr val="bg1"/>
                </a:solidFill>
                <a:latin typeface="Trebuchet MS"/>
                <a:cs typeface="Trebuchet MS"/>
              </a:rPr>
              <a:t>Líneas</a:t>
            </a:r>
            <a:r>
              <a:rPr sz="1200" b="1" spc="-45" dirty="0">
                <a:solidFill>
                  <a:schemeClr val="bg1"/>
                </a:solidFill>
                <a:latin typeface="Trebuchet MS"/>
                <a:cs typeface="Trebuchet MS"/>
              </a:rPr>
              <a:t> </a:t>
            </a:r>
            <a:r>
              <a:rPr sz="1200" b="1" dirty="0" err="1">
                <a:solidFill>
                  <a:schemeClr val="bg1"/>
                </a:solidFill>
                <a:latin typeface="Trebuchet MS"/>
                <a:cs typeface="Trebuchet MS"/>
              </a:rPr>
              <a:t>estratégicas</a:t>
            </a:r>
            <a:r>
              <a:rPr sz="1200" b="1" spc="-45" dirty="0">
                <a:solidFill>
                  <a:schemeClr val="bg1"/>
                </a:solidFill>
                <a:latin typeface="Trebuchet MS"/>
                <a:cs typeface="Trebuchet MS"/>
              </a:rPr>
              <a:t> </a:t>
            </a:r>
            <a:r>
              <a:rPr sz="1200" b="1" dirty="0">
                <a:solidFill>
                  <a:schemeClr val="bg1"/>
                </a:solidFill>
                <a:latin typeface="Trebuchet MS"/>
                <a:cs typeface="Trebuchet MS"/>
              </a:rPr>
              <a:t>Sector</a:t>
            </a:r>
            <a:r>
              <a:rPr sz="1200" b="1" spc="-40" dirty="0">
                <a:solidFill>
                  <a:schemeClr val="bg1"/>
                </a:solidFill>
                <a:latin typeface="Trebuchet MS"/>
                <a:cs typeface="Trebuchet MS"/>
              </a:rPr>
              <a:t> </a:t>
            </a:r>
            <a:r>
              <a:rPr sz="1200" b="1" spc="-5" dirty="0" err="1">
                <a:solidFill>
                  <a:schemeClr val="bg1"/>
                </a:solidFill>
                <a:latin typeface="Trebuchet MS"/>
                <a:cs typeface="Trebuchet MS"/>
              </a:rPr>
              <a:t>Transporte</a:t>
            </a:r>
            <a:endParaRPr sz="1200" dirty="0">
              <a:solidFill>
                <a:schemeClr val="bg1"/>
              </a:solidFill>
              <a:latin typeface="Trebuchet MS"/>
              <a:cs typeface="Trebuchet MS"/>
            </a:endParaRPr>
          </a:p>
        </p:txBody>
      </p:sp>
      <p:sp>
        <p:nvSpPr>
          <p:cNvPr id="23" name="object 23"/>
          <p:cNvSpPr txBox="1"/>
          <p:nvPr/>
        </p:nvSpPr>
        <p:spPr>
          <a:xfrm>
            <a:off x="8942327" y="1819149"/>
            <a:ext cx="2859405" cy="197490"/>
          </a:xfrm>
          <a:prstGeom prst="rect">
            <a:avLst/>
          </a:prstGeom>
        </p:spPr>
        <p:txBody>
          <a:bodyPr vert="horz" wrap="square" lIns="0" tIns="12700" rIns="0" bIns="0" rtlCol="0">
            <a:spAutoFit/>
          </a:bodyPr>
          <a:lstStyle/>
          <a:p>
            <a:pPr marL="12700">
              <a:lnSpc>
                <a:spcPct val="100000"/>
              </a:lnSpc>
              <a:spcBef>
                <a:spcPts val="100"/>
              </a:spcBef>
            </a:pPr>
            <a:r>
              <a:rPr sz="1200" b="1" spc="-5" dirty="0" err="1">
                <a:solidFill>
                  <a:schemeClr val="bg1"/>
                </a:solidFill>
                <a:latin typeface="Trebuchet MS"/>
                <a:cs typeface="Trebuchet MS"/>
              </a:rPr>
              <a:t>Objetivos</a:t>
            </a:r>
            <a:r>
              <a:rPr sz="1200" b="1" spc="-35" dirty="0">
                <a:solidFill>
                  <a:schemeClr val="bg1"/>
                </a:solidFill>
                <a:latin typeface="Trebuchet MS"/>
                <a:cs typeface="Trebuchet MS"/>
              </a:rPr>
              <a:t> </a:t>
            </a:r>
            <a:r>
              <a:rPr sz="1200" b="1" spc="5" dirty="0" err="1">
                <a:solidFill>
                  <a:schemeClr val="bg1"/>
                </a:solidFill>
                <a:latin typeface="Trebuchet MS"/>
                <a:cs typeface="Trebuchet MS"/>
              </a:rPr>
              <a:t>Estratégicos</a:t>
            </a:r>
            <a:r>
              <a:rPr sz="1200" b="1" spc="-40" dirty="0">
                <a:solidFill>
                  <a:schemeClr val="bg1"/>
                </a:solidFill>
                <a:latin typeface="Trebuchet MS"/>
                <a:cs typeface="Trebuchet MS"/>
              </a:rPr>
              <a:t> </a:t>
            </a:r>
            <a:r>
              <a:rPr sz="1200" b="1" dirty="0" err="1">
                <a:solidFill>
                  <a:schemeClr val="bg1"/>
                </a:solidFill>
                <a:latin typeface="Trebuchet MS"/>
                <a:cs typeface="Trebuchet MS"/>
              </a:rPr>
              <a:t>SuperTransporte</a:t>
            </a:r>
            <a:endParaRPr sz="1200" dirty="0">
              <a:solidFill>
                <a:schemeClr val="bg1"/>
              </a:solidFill>
              <a:latin typeface="Trebuchet MS"/>
              <a:cs typeface="Trebuchet MS"/>
            </a:endParaRPr>
          </a:p>
        </p:txBody>
      </p:sp>
      <p:pic>
        <p:nvPicPr>
          <p:cNvPr id="80" name="Imagen 79">
            <a:extLst>
              <a:ext uri="{FF2B5EF4-FFF2-40B4-BE49-F238E27FC236}">
                <a16:creationId xmlns:a16="http://schemas.microsoft.com/office/drawing/2014/main" id="{B14F24DE-9596-C4AE-6722-F1E0F206CDD6}"/>
              </a:ext>
            </a:extLst>
          </p:cNvPr>
          <p:cNvPicPr>
            <a:picLocks noChangeAspect="1"/>
          </p:cNvPicPr>
          <p:nvPr/>
        </p:nvPicPr>
        <p:blipFill>
          <a:blip r:embed="rId2"/>
          <a:stretch>
            <a:fillRect/>
          </a:stretch>
        </p:blipFill>
        <p:spPr>
          <a:xfrm>
            <a:off x="-1" y="231894"/>
            <a:ext cx="1795393" cy="624045"/>
          </a:xfrm>
          <a:prstGeom prst="rect">
            <a:avLst/>
          </a:prstGeom>
        </p:spPr>
      </p:pic>
      <p:pic>
        <p:nvPicPr>
          <p:cNvPr id="81" name="Imagen 80">
            <a:extLst>
              <a:ext uri="{FF2B5EF4-FFF2-40B4-BE49-F238E27FC236}">
                <a16:creationId xmlns:a16="http://schemas.microsoft.com/office/drawing/2014/main" id="{2174F20E-40C2-1834-6DB3-03EAC49D909E}"/>
              </a:ext>
            </a:extLst>
          </p:cNvPr>
          <p:cNvPicPr>
            <a:picLocks noChangeAspect="1"/>
          </p:cNvPicPr>
          <p:nvPr/>
        </p:nvPicPr>
        <p:blipFill>
          <a:blip r:embed="rId3"/>
          <a:stretch>
            <a:fillRect/>
          </a:stretch>
        </p:blipFill>
        <p:spPr>
          <a:xfrm>
            <a:off x="11038428" y="115771"/>
            <a:ext cx="1255365" cy="888159"/>
          </a:xfrm>
          <a:prstGeom prst="rect">
            <a:avLst/>
          </a:prstGeom>
        </p:spPr>
      </p:pic>
      <p:pic>
        <p:nvPicPr>
          <p:cNvPr id="144" name="Imagen 143">
            <a:extLst>
              <a:ext uri="{FF2B5EF4-FFF2-40B4-BE49-F238E27FC236}">
                <a16:creationId xmlns:a16="http://schemas.microsoft.com/office/drawing/2014/main" id="{ADA052D6-3208-DD92-B76E-E09F188AEE07}"/>
              </a:ext>
            </a:extLst>
          </p:cNvPr>
          <p:cNvPicPr>
            <a:picLocks noChangeAspect="1"/>
          </p:cNvPicPr>
          <p:nvPr/>
        </p:nvPicPr>
        <p:blipFill>
          <a:blip r:embed="rId4"/>
          <a:stretch>
            <a:fillRect/>
          </a:stretch>
        </p:blipFill>
        <p:spPr>
          <a:xfrm>
            <a:off x="4708898" y="3540567"/>
            <a:ext cx="3745544" cy="1933278"/>
          </a:xfrm>
          <a:prstGeom prst="rect">
            <a:avLst/>
          </a:prstGeom>
        </p:spPr>
      </p:pic>
      <p:pic>
        <p:nvPicPr>
          <p:cNvPr id="172" name="Imagen 171">
            <a:extLst>
              <a:ext uri="{FF2B5EF4-FFF2-40B4-BE49-F238E27FC236}">
                <a16:creationId xmlns:a16="http://schemas.microsoft.com/office/drawing/2014/main" id="{6971E1B2-C1EF-526B-92F0-BF7B097E11E2}"/>
              </a:ext>
            </a:extLst>
          </p:cNvPr>
          <p:cNvPicPr>
            <a:picLocks noChangeAspect="1"/>
          </p:cNvPicPr>
          <p:nvPr/>
        </p:nvPicPr>
        <p:blipFill>
          <a:blip r:embed="rId5"/>
          <a:stretch>
            <a:fillRect/>
          </a:stretch>
        </p:blipFill>
        <p:spPr>
          <a:xfrm>
            <a:off x="8654572" y="2230415"/>
            <a:ext cx="3434913" cy="4213254"/>
          </a:xfrm>
          <a:prstGeom prst="rect">
            <a:avLst/>
          </a:prstGeom>
        </p:spPr>
      </p:pic>
      <p:pic>
        <p:nvPicPr>
          <p:cNvPr id="6" name="Imagen 5">
            <a:extLst>
              <a:ext uri="{FF2B5EF4-FFF2-40B4-BE49-F238E27FC236}">
                <a16:creationId xmlns:a16="http://schemas.microsoft.com/office/drawing/2014/main" id="{DBA3A713-E421-1915-B602-CAC3CF2C4333}"/>
              </a:ext>
            </a:extLst>
          </p:cNvPr>
          <p:cNvPicPr>
            <a:picLocks noChangeAspect="1"/>
          </p:cNvPicPr>
          <p:nvPr/>
        </p:nvPicPr>
        <p:blipFill rotWithShape="1">
          <a:blip r:embed="rId6"/>
          <a:srcRect t="13854" b="7202"/>
          <a:stretch/>
        </p:blipFill>
        <p:spPr>
          <a:xfrm>
            <a:off x="9400474" y="-16001"/>
            <a:ext cx="1823688" cy="1025060"/>
          </a:xfrm>
          <a:prstGeom prst="rect">
            <a:avLst/>
          </a:prstGeom>
        </p:spPr>
      </p:pic>
      <p:sp>
        <p:nvSpPr>
          <p:cNvPr id="2" name="TextBox 43">
            <a:extLst>
              <a:ext uri="{FF2B5EF4-FFF2-40B4-BE49-F238E27FC236}">
                <a16:creationId xmlns:a16="http://schemas.microsoft.com/office/drawing/2014/main" id="{552CA809-1371-DC51-D5EB-26BEAB58D02F}"/>
              </a:ext>
            </a:extLst>
          </p:cNvPr>
          <p:cNvSpPr txBox="1"/>
          <p:nvPr/>
        </p:nvSpPr>
        <p:spPr>
          <a:xfrm>
            <a:off x="2186439" y="270337"/>
            <a:ext cx="6896601" cy="622030"/>
          </a:xfrm>
          <a:prstGeom prst="rect">
            <a:avLst/>
          </a:prstGeom>
        </p:spPr>
        <p:txBody>
          <a:bodyPr wrap="square" lIns="0" tIns="0" rIns="0" bIns="0" rtlCol="0" anchor="t">
            <a:spAutoFit/>
          </a:bodyPr>
          <a:lstStyle/>
          <a:p>
            <a:pPr algn="ctr">
              <a:lnSpc>
                <a:spcPts val="5246"/>
              </a:lnSpc>
            </a:pPr>
            <a:r>
              <a:rPr lang="es-ES_tradnl" sz="3600" dirty="0">
                <a:solidFill>
                  <a:srgbClr val="000000"/>
                </a:solidFill>
                <a:latin typeface="Raleway Heavy"/>
              </a:rPr>
              <a:t>Alineación Estratégica Sectorial</a:t>
            </a:r>
          </a:p>
        </p:txBody>
      </p:sp>
      <p:grpSp>
        <p:nvGrpSpPr>
          <p:cNvPr id="7" name="Group 3">
            <a:extLst>
              <a:ext uri="{FF2B5EF4-FFF2-40B4-BE49-F238E27FC236}">
                <a16:creationId xmlns:a16="http://schemas.microsoft.com/office/drawing/2014/main" id="{9A9EFB62-8360-D35B-C171-1F5991B2AB0D}"/>
              </a:ext>
            </a:extLst>
          </p:cNvPr>
          <p:cNvGrpSpPr/>
          <p:nvPr/>
        </p:nvGrpSpPr>
        <p:grpSpPr>
          <a:xfrm>
            <a:off x="-1" y="6588330"/>
            <a:ext cx="12192001" cy="295071"/>
            <a:chOff x="0" y="0"/>
            <a:chExt cx="5103511" cy="116571"/>
          </a:xfrm>
        </p:grpSpPr>
        <p:sp>
          <p:nvSpPr>
            <p:cNvPr id="8" name="Freeform 4">
              <a:extLst>
                <a:ext uri="{FF2B5EF4-FFF2-40B4-BE49-F238E27FC236}">
                  <a16:creationId xmlns:a16="http://schemas.microsoft.com/office/drawing/2014/main" id="{9CDD2955-709C-174A-4F50-EB752696A7FF}"/>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5">
              <a:extLst>
                <a:ext uri="{FF2B5EF4-FFF2-40B4-BE49-F238E27FC236}">
                  <a16:creationId xmlns:a16="http://schemas.microsoft.com/office/drawing/2014/main" id="{E6F5DB96-44F1-E528-B292-03FAE26EF7BE}"/>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1" name="TextBox 102">
            <a:extLst>
              <a:ext uri="{FF2B5EF4-FFF2-40B4-BE49-F238E27FC236}">
                <a16:creationId xmlns:a16="http://schemas.microsoft.com/office/drawing/2014/main" id="{73C2FBCA-19B9-73D9-ED15-5650E70ABCEE}"/>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
        <p:nvSpPr>
          <p:cNvPr id="15" name="object 15"/>
          <p:cNvSpPr txBox="1"/>
          <p:nvPr/>
        </p:nvSpPr>
        <p:spPr>
          <a:xfrm>
            <a:off x="457651" y="1732229"/>
            <a:ext cx="3457575" cy="385445"/>
          </a:xfrm>
          <a:prstGeom prst="rect">
            <a:avLst/>
          </a:prstGeom>
        </p:spPr>
        <p:txBody>
          <a:bodyPr vert="horz" wrap="square" lIns="0" tIns="23495" rIns="0" bIns="0" rtlCol="0">
            <a:spAutoFit/>
          </a:bodyPr>
          <a:lstStyle/>
          <a:p>
            <a:pPr marL="12700" marR="5080" indent="219710">
              <a:lnSpc>
                <a:spcPts val="1390"/>
              </a:lnSpc>
              <a:spcBef>
                <a:spcPts val="185"/>
              </a:spcBef>
            </a:pPr>
            <a:r>
              <a:rPr sz="1200" b="1" spc="30" dirty="0">
                <a:solidFill>
                  <a:schemeClr val="bg1"/>
                </a:solidFill>
                <a:latin typeface="Trebuchet MS"/>
                <a:cs typeface="Trebuchet MS"/>
              </a:rPr>
              <a:t>Plan </a:t>
            </a:r>
            <a:r>
              <a:rPr sz="1200" b="1" spc="5" dirty="0">
                <a:solidFill>
                  <a:schemeClr val="bg1"/>
                </a:solidFill>
                <a:latin typeface="Trebuchet MS"/>
                <a:cs typeface="Trebuchet MS"/>
              </a:rPr>
              <a:t>Nacional </a:t>
            </a:r>
            <a:r>
              <a:rPr sz="1200" b="1" spc="-10" dirty="0">
                <a:solidFill>
                  <a:schemeClr val="bg1"/>
                </a:solidFill>
                <a:latin typeface="Trebuchet MS"/>
                <a:cs typeface="Trebuchet MS"/>
              </a:rPr>
              <a:t>de </a:t>
            </a:r>
            <a:r>
              <a:rPr sz="1200" b="1" spc="15" dirty="0">
                <a:solidFill>
                  <a:schemeClr val="bg1"/>
                </a:solidFill>
                <a:latin typeface="Trebuchet MS"/>
                <a:cs typeface="Trebuchet MS"/>
              </a:rPr>
              <a:t>Desarrollo </a:t>
            </a:r>
            <a:r>
              <a:rPr sz="1200" b="1" spc="155" dirty="0">
                <a:solidFill>
                  <a:schemeClr val="bg1"/>
                </a:solidFill>
                <a:latin typeface="Trebuchet MS"/>
                <a:cs typeface="Trebuchet MS"/>
              </a:rPr>
              <a:t>– </a:t>
            </a:r>
            <a:r>
              <a:rPr sz="1200" b="1" spc="30" dirty="0">
                <a:solidFill>
                  <a:schemeClr val="bg1"/>
                </a:solidFill>
                <a:latin typeface="Trebuchet MS"/>
                <a:cs typeface="Trebuchet MS"/>
              </a:rPr>
              <a:t>2022- </a:t>
            </a:r>
            <a:r>
              <a:rPr sz="1200" b="1" spc="20" dirty="0">
                <a:solidFill>
                  <a:schemeClr val="bg1"/>
                </a:solidFill>
                <a:latin typeface="Trebuchet MS"/>
                <a:cs typeface="Trebuchet MS"/>
              </a:rPr>
              <a:t>2026 </a:t>
            </a:r>
            <a:r>
              <a:rPr sz="1200" b="1" spc="25" dirty="0">
                <a:solidFill>
                  <a:schemeClr val="bg1"/>
                </a:solidFill>
                <a:latin typeface="Trebuchet MS"/>
                <a:cs typeface="Trebuchet MS"/>
              </a:rPr>
              <a:t> </a:t>
            </a:r>
            <a:r>
              <a:rPr sz="1200" b="1" spc="50" dirty="0">
                <a:solidFill>
                  <a:schemeClr val="bg1"/>
                </a:solidFill>
                <a:latin typeface="Trebuchet MS"/>
                <a:cs typeface="Trebuchet MS"/>
              </a:rPr>
              <a:t>“COLOMBIA</a:t>
            </a:r>
            <a:r>
              <a:rPr sz="1200" b="1" spc="-45" dirty="0">
                <a:solidFill>
                  <a:schemeClr val="bg1"/>
                </a:solidFill>
                <a:latin typeface="Trebuchet MS"/>
                <a:cs typeface="Trebuchet MS"/>
              </a:rPr>
              <a:t> </a:t>
            </a:r>
            <a:r>
              <a:rPr sz="1200" b="1" spc="60" dirty="0">
                <a:solidFill>
                  <a:schemeClr val="bg1"/>
                </a:solidFill>
                <a:latin typeface="Trebuchet MS"/>
                <a:cs typeface="Trebuchet MS"/>
              </a:rPr>
              <a:t>POTENCIA</a:t>
            </a:r>
            <a:r>
              <a:rPr sz="1200" b="1" spc="-40" dirty="0">
                <a:solidFill>
                  <a:schemeClr val="bg1"/>
                </a:solidFill>
                <a:latin typeface="Trebuchet MS"/>
                <a:cs typeface="Trebuchet MS"/>
              </a:rPr>
              <a:t> </a:t>
            </a:r>
            <a:r>
              <a:rPr sz="1200" b="1" spc="80" dirty="0">
                <a:solidFill>
                  <a:schemeClr val="bg1"/>
                </a:solidFill>
                <a:latin typeface="Trebuchet MS"/>
                <a:cs typeface="Trebuchet MS"/>
              </a:rPr>
              <a:t>MUNDIAL</a:t>
            </a:r>
            <a:r>
              <a:rPr sz="1200" b="1" spc="-35" dirty="0">
                <a:solidFill>
                  <a:schemeClr val="bg1"/>
                </a:solidFill>
                <a:latin typeface="Trebuchet MS"/>
                <a:cs typeface="Trebuchet MS"/>
              </a:rPr>
              <a:t> </a:t>
            </a:r>
            <a:r>
              <a:rPr sz="1200" b="1" spc="85" dirty="0">
                <a:solidFill>
                  <a:schemeClr val="bg1"/>
                </a:solidFill>
                <a:latin typeface="Trebuchet MS"/>
                <a:cs typeface="Trebuchet MS"/>
              </a:rPr>
              <a:t>DE</a:t>
            </a:r>
            <a:r>
              <a:rPr sz="1200" b="1" spc="-40" dirty="0">
                <a:solidFill>
                  <a:schemeClr val="bg1"/>
                </a:solidFill>
                <a:latin typeface="Trebuchet MS"/>
                <a:cs typeface="Trebuchet MS"/>
              </a:rPr>
              <a:t> </a:t>
            </a:r>
            <a:r>
              <a:rPr sz="1200" b="1" spc="70" dirty="0">
                <a:solidFill>
                  <a:schemeClr val="bg1"/>
                </a:solidFill>
                <a:latin typeface="Trebuchet MS"/>
                <a:cs typeface="Trebuchet MS"/>
              </a:rPr>
              <a:t>LA</a:t>
            </a:r>
            <a:r>
              <a:rPr sz="1200" b="1" spc="-40" dirty="0">
                <a:solidFill>
                  <a:schemeClr val="bg1"/>
                </a:solidFill>
                <a:latin typeface="Trebuchet MS"/>
                <a:cs typeface="Trebuchet MS"/>
              </a:rPr>
              <a:t> </a:t>
            </a:r>
            <a:r>
              <a:rPr sz="1200" b="1" spc="-75" dirty="0">
                <a:solidFill>
                  <a:schemeClr val="bg1"/>
                </a:solidFill>
                <a:latin typeface="Trebuchet MS"/>
                <a:cs typeface="Trebuchet MS"/>
              </a:rPr>
              <a:t>VIDA</a:t>
            </a:r>
            <a:r>
              <a:rPr sz="1200" b="1" spc="-75" dirty="0">
                <a:solidFill>
                  <a:schemeClr val="bg1"/>
                </a:solidFill>
                <a:latin typeface="SimSun"/>
                <a:cs typeface="SimSun"/>
              </a:rPr>
              <a:t>”</a:t>
            </a:r>
            <a:endParaRPr sz="1200" b="1" dirty="0">
              <a:solidFill>
                <a:schemeClr val="bg1"/>
              </a:solidFill>
              <a:latin typeface="SimSun"/>
              <a:cs typeface="SimSun"/>
            </a:endParaRPr>
          </a:p>
        </p:txBody>
      </p:sp>
      <p:pic>
        <p:nvPicPr>
          <p:cNvPr id="14" name="Imagen 13">
            <a:extLst>
              <a:ext uri="{FF2B5EF4-FFF2-40B4-BE49-F238E27FC236}">
                <a16:creationId xmlns:a16="http://schemas.microsoft.com/office/drawing/2014/main" id="{E2254EC0-8203-F633-999D-AB700A42DA5C}"/>
              </a:ext>
            </a:extLst>
          </p:cNvPr>
          <p:cNvPicPr>
            <a:picLocks noChangeAspect="1"/>
          </p:cNvPicPr>
          <p:nvPr/>
        </p:nvPicPr>
        <p:blipFill rotWithShape="1">
          <a:blip r:embed="rId7"/>
          <a:srcRect l="4393" t="25831" r="50592" b="10807"/>
          <a:stretch/>
        </p:blipFill>
        <p:spPr>
          <a:xfrm>
            <a:off x="194482" y="2463013"/>
            <a:ext cx="4321822" cy="3257991"/>
          </a:xfrm>
          <a:prstGeom prst="rect">
            <a:avLst/>
          </a:prstGeom>
        </p:spPr>
      </p:pic>
      <p:sp>
        <p:nvSpPr>
          <p:cNvPr id="16" name="object 9">
            <a:extLst>
              <a:ext uri="{FF2B5EF4-FFF2-40B4-BE49-F238E27FC236}">
                <a16:creationId xmlns:a16="http://schemas.microsoft.com/office/drawing/2014/main" id="{97D11755-4176-369D-E487-D7296B882C29}"/>
              </a:ext>
            </a:extLst>
          </p:cNvPr>
          <p:cNvSpPr/>
          <p:nvPr/>
        </p:nvSpPr>
        <p:spPr>
          <a:xfrm>
            <a:off x="194482" y="5810605"/>
            <a:ext cx="4321822" cy="439732"/>
          </a:xfrm>
          <a:custGeom>
            <a:avLst/>
            <a:gdLst/>
            <a:ahLst/>
            <a:cxnLst/>
            <a:rect l="l" t="t" r="r" b="b"/>
            <a:pathLst>
              <a:path w="4550410" h="340995">
                <a:moveTo>
                  <a:pt x="4427283" y="0"/>
                </a:moveTo>
                <a:lnTo>
                  <a:pt x="4427283" y="85172"/>
                </a:lnTo>
                <a:lnTo>
                  <a:pt x="122895" y="85172"/>
                </a:lnTo>
                <a:lnTo>
                  <a:pt x="122895" y="0"/>
                </a:lnTo>
                <a:lnTo>
                  <a:pt x="0" y="170338"/>
                </a:lnTo>
                <a:lnTo>
                  <a:pt x="122895" y="340676"/>
                </a:lnTo>
                <a:lnTo>
                  <a:pt x="122895" y="255511"/>
                </a:lnTo>
                <a:lnTo>
                  <a:pt x="4427283" y="255511"/>
                </a:lnTo>
                <a:lnTo>
                  <a:pt x="4427283" y="340676"/>
                </a:lnTo>
                <a:lnTo>
                  <a:pt x="4550178" y="170338"/>
                </a:lnTo>
                <a:lnTo>
                  <a:pt x="4427283" y="0"/>
                </a:lnTo>
                <a:close/>
              </a:path>
            </a:pathLst>
          </a:custGeom>
          <a:solidFill>
            <a:schemeClr val="bg2"/>
          </a:solidFill>
        </p:spPr>
        <p:txBody>
          <a:bodyPr wrap="square" lIns="0" tIns="0" rIns="0" bIns="0" rtlCol="0" anchor="ctr"/>
          <a:lstStyle/>
          <a:p>
            <a:pPr algn="ctr"/>
            <a:r>
              <a:rPr lang="es-ES" sz="1600" dirty="0">
                <a:ln w="0"/>
                <a:effectLst>
                  <a:outerShdw blurRad="38100" dist="19050" dir="2700000" algn="tl" rotWithShape="0">
                    <a:schemeClr val="dk1">
                      <a:alpha val="40000"/>
                    </a:schemeClr>
                  </a:outerShdw>
                </a:effectLst>
              </a:rPr>
              <a:t>Estabilidad macroeconómica</a:t>
            </a:r>
            <a:endParaRPr sz="1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371023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CE50E2-AFDE-3CB5-F8BD-7E1CF1C86BE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C0C920EB-C79C-BC3C-536E-13FC460C1D06}"/>
              </a:ext>
            </a:extLst>
          </p:cNvPr>
          <p:cNvSpPr txBox="1"/>
          <p:nvPr/>
        </p:nvSpPr>
        <p:spPr>
          <a:xfrm>
            <a:off x="2414850" y="2139248"/>
            <a:ext cx="5720157" cy="2123658"/>
          </a:xfrm>
          <a:prstGeom prst="rect">
            <a:avLst/>
          </a:prstGeom>
          <a:noFill/>
        </p:spPr>
        <p:txBody>
          <a:bodyPr wrap="square" rtlCol="0">
            <a:spAutoFit/>
          </a:bodyPr>
          <a:lstStyle/>
          <a:p>
            <a:pPr algn="ctr"/>
            <a:r>
              <a:rPr lang="es-CO" sz="4400" b="1" dirty="0">
                <a:solidFill>
                  <a:schemeClr val="bg1"/>
                </a:solidFill>
                <a:latin typeface="Nunito" pitchFamily="2" charset="0"/>
              </a:rPr>
              <a:t>Investigaciones Organismo de Transito </a:t>
            </a:r>
          </a:p>
        </p:txBody>
      </p:sp>
      <p:sp>
        <p:nvSpPr>
          <p:cNvPr id="3" name="CuadroTexto 2">
            <a:extLst>
              <a:ext uri="{FF2B5EF4-FFF2-40B4-BE49-F238E27FC236}">
                <a16:creationId xmlns:a16="http://schemas.microsoft.com/office/drawing/2014/main" id="{0967047C-249D-87A8-4A63-B937703D8279}"/>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cxnSp>
        <p:nvCxnSpPr>
          <p:cNvPr id="2" name="Conector recto 1">
            <a:extLst>
              <a:ext uri="{FF2B5EF4-FFF2-40B4-BE49-F238E27FC236}">
                <a16:creationId xmlns:a16="http://schemas.microsoft.com/office/drawing/2014/main" id="{30547F71-50DC-D158-C997-B125D140B857}"/>
              </a:ext>
            </a:extLst>
          </p:cNvPr>
          <p:cNvCxnSpPr>
            <a:cxnSpLocks/>
          </p:cNvCxnSpPr>
          <p:nvPr/>
        </p:nvCxnSpPr>
        <p:spPr>
          <a:xfrm>
            <a:off x="1240971" y="4338735"/>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lipse 4">
            <a:extLst>
              <a:ext uri="{FF2B5EF4-FFF2-40B4-BE49-F238E27FC236}">
                <a16:creationId xmlns:a16="http://schemas.microsoft.com/office/drawing/2014/main" id="{157BECDF-469C-F4EA-13F9-E9A3B50DB167}"/>
              </a:ext>
            </a:extLst>
          </p:cNvPr>
          <p:cNvSpPr/>
          <p:nvPr/>
        </p:nvSpPr>
        <p:spPr>
          <a:xfrm>
            <a:off x="160227" y="1959531"/>
            <a:ext cx="2161488" cy="21614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81B04B1C-A203-4A42-7D74-60201D9CE1C3}"/>
              </a:ext>
            </a:extLst>
          </p:cNvPr>
          <p:cNvPicPr>
            <a:picLocks noChangeAspect="1"/>
          </p:cNvPicPr>
          <p:nvPr/>
        </p:nvPicPr>
        <p:blipFill>
          <a:blip r:embed="rId3"/>
          <a:stretch>
            <a:fillRect/>
          </a:stretch>
        </p:blipFill>
        <p:spPr>
          <a:xfrm>
            <a:off x="67091" y="2089098"/>
            <a:ext cx="2347759" cy="1671604"/>
          </a:xfrm>
          <a:prstGeom prst="rect">
            <a:avLst/>
          </a:prstGeom>
        </p:spPr>
      </p:pic>
    </p:spTree>
    <p:extLst>
      <p:ext uri="{BB962C8B-B14F-4D97-AF65-F5344CB8AC3E}">
        <p14:creationId xmlns:p14="http://schemas.microsoft.com/office/powerpoint/2010/main" val="818877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64ADBD0B-A579-6715-83E5-1E88E1B9C50A}"/>
              </a:ext>
            </a:extLst>
          </p:cNvPr>
          <p:cNvSpPr txBox="1"/>
          <p:nvPr/>
        </p:nvSpPr>
        <p:spPr>
          <a:xfrm>
            <a:off x="5140801" y="6550223"/>
            <a:ext cx="2347759" cy="307777"/>
          </a:xfrm>
          <a:prstGeom prst="rect">
            <a:avLst/>
          </a:prstGeom>
          <a:noFill/>
        </p:spPr>
        <p:txBody>
          <a:bodyPr wrap="none" rtlCol="0">
            <a:spAutoFit/>
          </a:bodyPr>
          <a:lstStyle/>
          <a:p>
            <a:r>
              <a:rPr lang="es-CO" sz="1400" b="1" dirty="0">
                <a:solidFill>
                  <a:schemeClr val="bg1"/>
                </a:solidFill>
              </a:rPr>
              <a:t>www.supertransporte.gov.co</a:t>
            </a:r>
          </a:p>
        </p:txBody>
      </p:sp>
      <p:graphicFrame>
        <p:nvGraphicFramePr>
          <p:cNvPr id="10" name="Tabla 9">
            <a:extLst>
              <a:ext uri="{FF2B5EF4-FFF2-40B4-BE49-F238E27FC236}">
                <a16:creationId xmlns:a16="http://schemas.microsoft.com/office/drawing/2014/main" id="{44BAAA95-D0F3-48F4-B7D5-97B677A1CFCC}"/>
              </a:ext>
            </a:extLst>
          </p:cNvPr>
          <p:cNvGraphicFramePr>
            <a:graphicFrameLocks noGrp="1"/>
          </p:cNvGraphicFramePr>
          <p:nvPr/>
        </p:nvGraphicFramePr>
        <p:xfrm>
          <a:off x="1276488" y="4462971"/>
          <a:ext cx="4559300" cy="762000"/>
        </p:xfrm>
        <a:graphic>
          <a:graphicData uri="http://schemas.openxmlformats.org/drawingml/2006/table">
            <a:tbl>
              <a:tblPr/>
              <a:tblGrid>
                <a:gridCol w="2890100">
                  <a:extLst>
                    <a:ext uri="{9D8B030D-6E8A-4147-A177-3AD203B41FA5}">
                      <a16:colId xmlns:a16="http://schemas.microsoft.com/office/drawing/2014/main" val="274044415"/>
                    </a:ext>
                  </a:extLst>
                </a:gridCol>
                <a:gridCol w="1669200">
                  <a:extLst>
                    <a:ext uri="{9D8B030D-6E8A-4147-A177-3AD203B41FA5}">
                      <a16:colId xmlns:a16="http://schemas.microsoft.com/office/drawing/2014/main" val="16667272"/>
                    </a:ext>
                  </a:extLst>
                </a:gridCol>
              </a:tblGrid>
              <a:tr h="203200">
                <a:tc gridSpan="2">
                  <a:txBody>
                    <a:bodyPr/>
                    <a:lstStyle/>
                    <a:p>
                      <a:pPr algn="ctr" fontAlgn="ctr"/>
                      <a:r>
                        <a:rPr lang="es-CO" sz="1100" b="0" i="0" u="none" strike="noStrike" dirty="0">
                          <a:solidFill>
                            <a:srgbClr val="FFFFFF"/>
                          </a:solidFill>
                          <a:effectLst/>
                          <a:latin typeface="Calibri" panose="020F0502020204030204" pitchFamily="34" charset="0"/>
                        </a:rPr>
                        <a:t>INVESTIGACIONES ORGANISMOS DE TRANSITO</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s-CO"/>
                    </a:p>
                  </a:txBody>
                  <a:tcPr/>
                </a:tc>
                <a:extLst>
                  <a:ext uri="{0D108BD9-81ED-4DB2-BD59-A6C34878D82A}">
                    <a16:rowId xmlns:a16="http://schemas.microsoft.com/office/drawing/2014/main" val="1665321517"/>
                  </a:ext>
                </a:extLst>
              </a:tr>
              <a:tr h="184150">
                <a:tc>
                  <a:txBody>
                    <a:bodyPr/>
                    <a:lstStyle/>
                    <a:p>
                      <a:pPr algn="ctr" fontAlgn="ctr"/>
                      <a:r>
                        <a:rPr lang="es-CO" sz="1100" b="0" i="0" u="none" strike="noStrike">
                          <a:solidFill>
                            <a:srgbClr val="000000"/>
                          </a:solidFill>
                          <a:effectLst/>
                          <a:latin typeface="Calibri" panose="020F0502020204030204" pitchFamily="34" charset="0"/>
                        </a:rPr>
                        <a:t>ACTIVOS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46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420704729"/>
                  </a:ext>
                </a:extLst>
              </a:tr>
              <a:tr h="184150">
                <a:tc>
                  <a:txBody>
                    <a:bodyPr/>
                    <a:lstStyle/>
                    <a:p>
                      <a:pPr algn="ctr" fontAlgn="ctr"/>
                      <a:r>
                        <a:rPr lang="es-CO" sz="1100" b="0" i="0" u="none" strike="noStrike">
                          <a:solidFill>
                            <a:srgbClr val="000000"/>
                          </a:solidFill>
                          <a:effectLst/>
                          <a:latin typeface="Calibri" panose="020F0502020204030204" pitchFamily="34" charset="0"/>
                        </a:rPr>
                        <a:t>TERMINADOS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51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59675602"/>
                  </a:ext>
                </a:extLst>
              </a:tr>
              <a:tr h="190500">
                <a:tc>
                  <a:txBody>
                    <a:bodyPr/>
                    <a:lstStyle/>
                    <a:p>
                      <a:pPr algn="r" fontAlgn="ctr"/>
                      <a:r>
                        <a:rPr lang="es-CO" sz="1100" b="0" i="0" u="none" strike="noStrike" dirty="0">
                          <a:solidFill>
                            <a:srgbClr val="000000"/>
                          </a:solidFill>
                          <a:effectLst/>
                          <a:latin typeface="Calibri" panose="020F0502020204030204" pitchFamily="34" charset="0"/>
                        </a:rPr>
                        <a:t>TOTAL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97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836737057"/>
                  </a:ext>
                </a:extLst>
              </a:tr>
            </a:tbl>
          </a:graphicData>
        </a:graphic>
      </p:graphicFrame>
      <p:sp>
        <p:nvSpPr>
          <p:cNvPr id="11" name="Rectángulo: esquinas redondeadas 10">
            <a:extLst>
              <a:ext uri="{FF2B5EF4-FFF2-40B4-BE49-F238E27FC236}">
                <a16:creationId xmlns:a16="http://schemas.microsoft.com/office/drawing/2014/main" id="{2459B75D-DB5C-408D-B30E-EA56CC9A0C33}"/>
              </a:ext>
            </a:extLst>
          </p:cNvPr>
          <p:cNvSpPr/>
          <p:nvPr/>
        </p:nvSpPr>
        <p:spPr>
          <a:xfrm>
            <a:off x="572294" y="5609546"/>
            <a:ext cx="5523706" cy="94067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dirty="0"/>
          </a:p>
          <a:p>
            <a:pPr algn="ctr"/>
            <a:r>
              <a:rPr lang="es-MX" sz="1600" dirty="0">
                <a:solidFill>
                  <a:schemeClr val="tx1"/>
                </a:solidFill>
              </a:rPr>
              <a:t>LA SUPERINTENDENCIA DE TRANSPORTE HA IMPUESTO AMONESTACIONES, SUSPENSION DE AYUDA TECONOLOGICA Y MULTAS POR UN VALOR APROXIMADO DE $ 144.354.190</a:t>
            </a:r>
          </a:p>
          <a:p>
            <a:pPr algn="ctr"/>
            <a:endParaRPr lang="es-CO" dirty="0"/>
          </a:p>
        </p:txBody>
      </p:sp>
      <p:cxnSp>
        <p:nvCxnSpPr>
          <p:cNvPr id="14" name="Conector: angular 13">
            <a:extLst>
              <a:ext uri="{FF2B5EF4-FFF2-40B4-BE49-F238E27FC236}">
                <a16:creationId xmlns:a16="http://schemas.microsoft.com/office/drawing/2014/main" id="{F85719F2-60A6-41C1-9B26-8EFFAA81A941}"/>
              </a:ext>
            </a:extLst>
          </p:cNvPr>
          <p:cNvCxnSpPr>
            <a:cxnSpLocks/>
          </p:cNvCxnSpPr>
          <p:nvPr/>
        </p:nvCxnSpPr>
        <p:spPr>
          <a:xfrm>
            <a:off x="5977467" y="4843971"/>
            <a:ext cx="1388533" cy="5773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Imagen 18">
            <a:extLst>
              <a:ext uri="{FF2B5EF4-FFF2-40B4-BE49-F238E27FC236}">
                <a16:creationId xmlns:a16="http://schemas.microsoft.com/office/drawing/2014/main" id="{337440AD-9127-4D58-B300-C306787D51BA}"/>
              </a:ext>
            </a:extLst>
          </p:cNvPr>
          <p:cNvPicPr>
            <a:picLocks noChangeAspect="1"/>
          </p:cNvPicPr>
          <p:nvPr/>
        </p:nvPicPr>
        <p:blipFill>
          <a:blip r:embed="rId3"/>
          <a:stretch>
            <a:fillRect/>
          </a:stretch>
        </p:blipFill>
        <p:spPr>
          <a:xfrm>
            <a:off x="223308" y="1103116"/>
            <a:ext cx="4678892" cy="3009160"/>
          </a:xfrm>
          <a:prstGeom prst="rect">
            <a:avLst/>
          </a:prstGeom>
        </p:spPr>
      </p:pic>
      <p:pic>
        <p:nvPicPr>
          <p:cNvPr id="21" name="Imagen 20">
            <a:extLst>
              <a:ext uri="{FF2B5EF4-FFF2-40B4-BE49-F238E27FC236}">
                <a16:creationId xmlns:a16="http://schemas.microsoft.com/office/drawing/2014/main" id="{DEA3D441-51B5-472F-9CF6-C1B3A2EB12E6}"/>
              </a:ext>
            </a:extLst>
          </p:cNvPr>
          <p:cNvPicPr>
            <a:picLocks noChangeAspect="1"/>
          </p:cNvPicPr>
          <p:nvPr/>
        </p:nvPicPr>
        <p:blipFill>
          <a:blip r:embed="rId4"/>
          <a:stretch>
            <a:fillRect/>
          </a:stretch>
        </p:blipFill>
        <p:spPr>
          <a:xfrm>
            <a:off x="5140801" y="1103116"/>
            <a:ext cx="5918200" cy="3009160"/>
          </a:xfrm>
          <a:prstGeom prst="rect">
            <a:avLst/>
          </a:prstGeom>
        </p:spPr>
      </p:pic>
      <p:sp>
        <p:nvSpPr>
          <p:cNvPr id="23" name="Flecha: hacia abajo 22">
            <a:extLst>
              <a:ext uri="{FF2B5EF4-FFF2-40B4-BE49-F238E27FC236}">
                <a16:creationId xmlns:a16="http://schemas.microsoft.com/office/drawing/2014/main" id="{7799747B-BDA8-4270-B7E6-A356BCDA8570}"/>
              </a:ext>
            </a:extLst>
          </p:cNvPr>
          <p:cNvSpPr/>
          <p:nvPr/>
        </p:nvSpPr>
        <p:spPr>
          <a:xfrm>
            <a:off x="4847249" y="5228990"/>
            <a:ext cx="321733" cy="3845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35" name="Gráfico 34">
            <a:extLst>
              <a:ext uri="{FF2B5EF4-FFF2-40B4-BE49-F238E27FC236}">
                <a16:creationId xmlns:a16="http://schemas.microsoft.com/office/drawing/2014/main" id="{38978392-5CB5-4097-BAC7-2CA2A2C26211}"/>
              </a:ext>
            </a:extLst>
          </p:cNvPr>
          <p:cNvGraphicFramePr>
            <a:graphicFrameLocks/>
          </p:cNvGraphicFramePr>
          <p:nvPr/>
        </p:nvGraphicFramePr>
        <p:xfrm>
          <a:off x="7366000" y="4258911"/>
          <a:ext cx="4191275" cy="2291311"/>
        </p:xfrm>
        <a:graphic>
          <a:graphicData uri="http://schemas.openxmlformats.org/drawingml/2006/chart">
            <c:chart xmlns:c="http://schemas.openxmlformats.org/drawingml/2006/chart" xmlns:r="http://schemas.openxmlformats.org/officeDocument/2006/relationships" r:id="rId5"/>
          </a:graphicData>
        </a:graphic>
      </p:graphicFrame>
      <p:pic>
        <p:nvPicPr>
          <p:cNvPr id="2" name="Imagen 1">
            <a:extLst>
              <a:ext uri="{FF2B5EF4-FFF2-40B4-BE49-F238E27FC236}">
                <a16:creationId xmlns:a16="http://schemas.microsoft.com/office/drawing/2014/main" id="{09756672-753B-58FC-5677-77229B01EB8C}"/>
              </a:ext>
            </a:extLst>
          </p:cNvPr>
          <p:cNvPicPr>
            <a:picLocks noChangeAspect="1"/>
          </p:cNvPicPr>
          <p:nvPr/>
        </p:nvPicPr>
        <p:blipFill>
          <a:blip r:embed="rId6"/>
          <a:stretch>
            <a:fillRect/>
          </a:stretch>
        </p:blipFill>
        <p:spPr>
          <a:xfrm>
            <a:off x="0" y="-815996"/>
            <a:ext cx="12192000" cy="8010203"/>
          </a:xfrm>
          <a:prstGeom prst="rect">
            <a:avLst/>
          </a:prstGeom>
        </p:spPr>
      </p:pic>
      <p:sp>
        <p:nvSpPr>
          <p:cNvPr id="3" name="CuadroTexto 2">
            <a:extLst>
              <a:ext uri="{FF2B5EF4-FFF2-40B4-BE49-F238E27FC236}">
                <a16:creationId xmlns:a16="http://schemas.microsoft.com/office/drawing/2014/main" id="{DB27E823-E43D-A7AC-8547-70F519CC206E}"/>
              </a:ext>
            </a:extLst>
          </p:cNvPr>
          <p:cNvSpPr txBox="1"/>
          <p:nvPr/>
        </p:nvSpPr>
        <p:spPr>
          <a:xfrm>
            <a:off x="5039614" y="6599645"/>
            <a:ext cx="2347759" cy="307777"/>
          </a:xfrm>
          <a:prstGeom prst="rect">
            <a:avLst/>
          </a:prstGeom>
          <a:noFill/>
        </p:spPr>
        <p:txBody>
          <a:bodyPr wrap="none" rtlCol="0">
            <a:spAutoFit/>
          </a:bodyPr>
          <a:lstStyle/>
          <a:p>
            <a:r>
              <a:rPr lang="es-CO" sz="1400" b="1" err="1">
                <a:solidFill>
                  <a:schemeClr val="bg1"/>
                </a:solidFill>
              </a:rPr>
              <a:t>www.supertransporte.gov.co</a:t>
            </a:r>
            <a:endParaRPr lang="es-CO" sz="1400" b="1">
              <a:solidFill>
                <a:schemeClr val="bg1"/>
              </a:solidFill>
            </a:endParaRPr>
          </a:p>
        </p:txBody>
      </p:sp>
      <p:pic>
        <p:nvPicPr>
          <p:cNvPr id="4" name="Imagen 3">
            <a:extLst>
              <a:ext uri="{FF2B5EF4-FFF2-40B4-BE49-F238E27FC236}">
                <a16:creationId xmlns:a16="http://schemas.microsoft.com/office/drawing/2014/main" id="{80478F3D-A926-F649-8729-3FAE620E47C9}"/>
              </a:ext>
            </a:extLst>
          </p:cNvPr>
          <p:cNvPicPr>
            <a:picLocks noChangeAspect="1"/>
          </p:cNvPicPr>
          <p:nvPr/>
        </p:nvPicPr>
        <p:blipFill>
          <a:blip r:embed="rId7"/>
          <a:stretch>
            <a:fillRect/>
          </a:stretch>
        </p:blipFill>
        <p:spPr>
          <a:xfrm>
            <a:off x="411046" y="227381"/>
            <a:ext cx="1795393" cy="624045"/>
          </a:xfrm>
          <a:prstGeom prst="rect">
            <a:avLst/>
          </a:prstGeom>
        </p:spPr>
      </p:pic>
      <p:pic>
        <p:nvPicPr>
          <p:cNvPr id="5" name="Imagen 4">
            <a:extLst>
              <a:ext uri="{FF2B5EF4-FFF2-40B4-BE49-F238E27FC236}">
                <a16:creationId xmlns:a16="http://schemas.microsoft.com/office/drawing/2014/main" id="{E1AD22CD-74E8-9711-B248-35B545E36396}"/>
              </a:ext>
            </a:extLst>
          </p:cNvPr>
          <p:cNvPicPr>
            <a:picLocks noChangeAspect="1"/>
          </p:cNvPicPr>
          <p:nvPr/>
        </p:nvPicPr>
        <p:blipFill>
          <a:blip r:embed="rId8"/>
          <a:stretch>
            <a:fillRect/>
          </a:stretch>
        </p:blipFill>
        <p:spPr>
          <a:xfrm>
            <a:off x="10655453" y="31320"/>
            <a:ext cx="1255365" cy="888159"/>
          </a:xfrm>
          <a:prstGeom prst="rect">
            <a:avLst/>
          </a:prstGeom>
        </p:spPr>
      </p:pic>
      <p:sp>
        <p:nvSpPr>
          <p:cNvPr id="7" name="CuadroTexto 6">
            <a:extLst>
              <a:ext uri="{FF2B5EF4-FFF2-40B4-BE49-F238E27FC236}">
                <a16:creationId xmlns:a16="http://schemas.microsoft.com/office/drawing/2014/main" id="{39343738-4B7B-2D6B-28A7-5570AB09C82D}"/>
              </a:ext>
            </a:extLst>
          </p:cNvPr>
          <p:cNvSpPr txBox="1"/>
          <p:nvPr/>
        </p:nvSpPr>
        <p:spPr>
          <a:xfrm>
            <a:off x="2886775" y="166458"/>
            <a:ext cx="6855809" cy="523220"/>
          </a:xfrm>
          <a:prstGeom prst="rect">
            <a:avLst/>
          </a:prstGeom>
          <a:noFill/>
        </p:spPr>
        <p:txBody>
          <a:bodyPr wrap="square">
            <a:spAutoFit/>
          </a:bodyPr>
          <a:lstStyle/>
          <a:p>
            <a:pPr algn="ctr"/>
            <a:r>
              <a:rPr lang="es-CO" sz="2800" b="1" dirty="0">
                <a:latin typeface="Nunito" pitchFamily="2" charset="0"/>
              </a:rPr>
              <a:t>Investigaciones Organismo de Transito </a:t>
            </a:r>
          </a:p>
        </p:txBody>
      </p:sp>
    </p:spTree>
    <p:extLst>
      <p:ext uri="{BB962C8B-B14F-4D97-AF65-F5344CB8AC3E}">
        <p14:creationId xmlns:p14="http://schemas.microsoft.com/office/powerpoint/2010/main" val="1381914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1E32790-832B-5449-7CC0-36D104913677}"/>
              </a:ext>
            </a:extLst>
          </p:cNvPr>
          <p:cNvPicPr>
            <a:picLocks noChangeAspect="1"/>
          </p:cNvPicPr>
          <p:nvPr/>
        </p:nvPicPr>
        <p:blipFill>
          <a:blip r:embed="rId2"/>
          <a:stretch>
            <a:fillRect/>
          </a:stretch>
        </p:blipFill>
        <p:spPr>
          <a:xfrm>
            <a:off x="-1" y="0"/>
            <a:ext cx="12192001" cy="6858000"/>
          </a:xfrm>
          <a:prstGeom prst="rect">
            <a:avLst/>
          </a:prstGeom>
        </p:spPr>
      </p:pic>
      <p:sp>
        <p:nvSpPr>
          <p:cNvPr id="4" name="Rectángulo 3">
            <a:extLst>
              <a:ext uri="{FF2B5EF4-FFF2-40B4-BE49-F238E27FC236}">
                <a16:creationId xmlns:a16="http://schemas.microsoft.com/office/drawing/2014/main" id="{432EDF05-2DB3-2A45-2F05-37BFB53EA5E7}"/>
              </a:ext>
            </a:extLst>
          </p:cNvPr>
          <p:cNvSpPr/>
          <p:nvPr/>
        </p:nvSpPr>
        <p:spPr>
          <a:xfrm>
            <a:off x="0" y="0"/>
            <a:ext cx="12192000" cy="6858000"/>
          </a:xfrm>
          <a:prstGeom prst="rect">
            <a:avLst/>
          </a:prstGeom>
          <a:solidFill>
            <a:schemeClr val="dk1">
              <a:alpha val="64042"/>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CO"/>
          </a:p>
        </p:txBody>
      </p:sp>
      <p:pic>
        <p:nvPicPr>
          <p:cNvPr id="18" name="Imagen 17">
            <a:extLst>
              <a:ext uri="{FF2B5EF4-FFF2-40B4-BE49-F238E27FC236}">
                <a16:creationId xmlns:a16="http://schemas.microsoft.com/office/drawing/2014/main" id="{7E2E2D49-81C3-0992-2344-3C8898A1ED54}"/>
              </a:ext>
            </a:extLst>
          </p:cNvPr>
          <p:cNvPicPr>
            <a:picLocks noChangeAspect="1"/>
          </p:cNvPicPr>
          <p:nvPr/>
        </p:nvPicPr>
        <p:blipFill>
          <a:blip r:embed="rId3"/>
          <a:stretch>
            <a:fillRect/>
          </a:stretch>
        </p:blipFill>
        <p:spPr>
          <a:xfrm>
            <a:off x="2921000" y="903224"/>
            <a:ext cx="6350000" cy="4521200"/>
          </a:xfrm>
          <a:prstGeom prst="rect">
            <a:avLst/>
          </a:prstGeom>
        </p:spPr>
      </p:pic>
    </p:spTree>
    <p:extLst>
      <p:ext uri="{BB962C8B-B14F-4D97-AF65-F5344CB8AC3E}">
        <p14:creationId xmlns:p14="http://schemas.microsoft.com/office/powerpoint/2010/main" val="3444912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B7D73-7015-C289-8499-FC9F1676F2D5}"/>
            </a:ext>
          </a:extLst>
        </p:cNvPr>
        <p:cNvGrpSpPr/>
        <p:nvPr/>
      </p:nvGrpSpPr>
      <p:grpSpPr>
        <a:xfrm>
          <a:off x="0" y="0"/>
          <a:ext cx="0" cy="0"/>
          <a:chOff x="0" y="0"/>
          <a:chExt cx="0" cy="0"/>
        </a:xfrm>
      </p:grpSpPr>
      <p:grpSp>
        <p:nvGrpSpPr>
          <p:cNvPr id="40" name="Group 3">
            <a:extLst>
              <a:ext uri="{FF2B5EF4-FFF2-40B4-BE49-F238E27FC236}">
                <a16:creationId xmlns:a16="http://schemas.microsoft.com/office/drawing/2014/main" id="{616FA8E2-DC32-C0DF-97A4-51622FBCFB85}"/>
              </a:ext>
            </a:extLst>
          </p:cNvPr>
          <p:cNvGrpSpPr/>
          <p:nvPr/>
        </p:nvGrpSpPr>
        <p:grpSpPr>
          <a:xfrm>
            <a:off x="-1" y="6588330"/>
            <a:ext cx="12192001" cy="295071"/>
            <a:chOff x="0" y="0"/>
            <a:chExt cx="5103511" cy="116571"/>
          </a:xfrm>
        </p:grpSpPr>
        <p:sp>
          <p:nvSpPr>
            <p:cNvPr id="47" name="Freeform 4">
              <a:extLst>
                <a:ext uri="{FF2B5EF4-FFF2-40B4-BE49-F238E27FC236}">
                  <a16:creationId xmlns:a16="http://schemas.microsoft.com/office/drawing/2014/main" id="{BE1097A2-27E8-F02C-880F-10E8BCE6F517}"/>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48" name="TextBox 5">
              <a:extLst>
                <a:ext uri="{FF2B5EF4-FFF2-40B4-BE49-F238E27FC236}">
                  <a16:creationId xmlns:a16="http://schemas.microsoft.com/office/drawing/2014/main" id="{5EF81622-FA26-443E-60C5-E9D5A357BB51}"/>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 name="Group 2">
            <a:extLst>
              <a:ext uri="{FF2B5EF4-FFF2-40B4-BE49-F238E27FC236}">
                <a16:creationId xmlns:a16="http://schemas.microsoft.com/office/drawing/2014/main" id="{DC02A56F-3836-C350-8027-D6CEB14BB38E}"/>
              </a:ext>
            </a:extLst>
          </p:cNvPr>
          <p:cNvGrpSpPr/>
          <p:nvPr/>
        </p:nvGrpSpPr>
        <p:grpSpPr>
          <a:xfrm>
            <a:off x="3869036" y="173228"/>
            <a:ext cx="4563998" cy="677512"/>
            <a:chOff x="0" y="0"/>
            <a:chExt cx="1395171" cy="267659"/>
          </a:xfrm>
        </p:grpSpPr>
        <p:sp>
          <p:nvSpPr>
            <p:cNvPr id="3" name="Freeform 3">
              <a:extLst>
                <a:ext uri="{FF2B5EF4-FFF2-40B4-BE49-F238E27FC236}">
                  <a16:creationId xmlns:a16="http://schemas.microsoft.com/office/drawing/2014/main" id="{3D9BF4B1-FECA-2B85-A567-DC87700BDE63}"/>
                </a:ext>
              </a:extLst>
            </p:cNvPr>
            <p:cNvSpPr/>
            <p:nvPr/>
          </p:nvSpPr>
          <p:spPr>
            <a:xfrm>
              <a:off x="0" y="0"/>
              <a:ext cx="1395171" cy="267659"/>
            </a:xfrm>
            <a:custGeom>
              <a:avLst/>
              <a:gdLst/>
              <a:ahLst/>
              <a:cxnLst/>
              <a:rect l="l" t="t" r="r" b="b"/>
              <a:pathLst>
                <a:path w="1395171" h="267659">
                  <a:moveTo>
                    <a:pt x="73988" y="0"/>
                  </a:moveTo>
                  <a:lnTo>
                    <a:pt x="1321183" y="0"/>
                  </a:lnTo>
                  <a:cubicBezTo>
                    <a:pt x="1340806" y="0"/>
                    <a:pt x="1359625" y="7795"/>
                    <a:pt x="1373500" y="21671"/>
                  </a:cubicBezTo>
                  <a:cubicBezTo>
                    <a:pt x="1387376" y="35546"/>
                    <a:pt x="1395171" y="54365"/>
                    <a:pt x="1395171" y="73988"/>
                  </a:cubicBezTo>
                  <a:lnTo>
                    <a:pt x="1395171" y="193671"/>
                  </a:lnTo>
                  <a:cubicBezTo>
                    <a:pt x="1395171" y="213294"/>
                    <a:pt x="1387376" y="232113"/>
                    <a:pt x="1373500" y="245988"/>
                  </a:cubicBezTo>
                  <a:cubicBezTo>
                    <a:pt x="1359625" y="259864"/>
                    <a:pt x="1340806" y="267659"/>
                    <a:pt x="1321183" y="267659"/>
                  </a:cubicBezTo>
                  <a:lnTo>
                    <a:pt x="73988" y="267659"/>
                  </a:lnTo>
                  <a:cubicBezTo>
                    <a:pt x="54365" y="267659"/>
                    <a:pt x="35546" y="259864"/>
                    <a:pt x="21671" y="245988"/>
                  </a:cubicBezTo>
                  <a:cubicBezTo>
                    <a:pt x="7795" y="232113"/>
                    <a:pt x="0" y="213294"/>
                    <a:pt x="0" y="193671"/>
                  </a:cubicBezTo>
                  <a:lnTo>
                    <a:pt x="0" y="73988"/>
                  </a:lnTo>
                  <a:cubicBezTo>
                    <a:pt x="0" y="54365"/>
                    <a:pt x="7795" y="35546"/>
                    <a:pt x="21671" y="21671"/>
                  </a:cubicBezTo>
                  <a:cubicBezTo>
                    <a:pt x="35546" y="7795"/>
                    <a:pt x="54365" y="0"/>
                    <a:pt x="73988" y="0"/>
                  </a:cubicBezTo>
                  <a:close/>
                </a:path>
              </a:pathLst>
            </a:custGeom>
            <a:solidFill>
              <a:srgbClr val="CF620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4" name="TextBox 4">
              <a:extLst>
                <a:ext uri="{FF2B5EF4-FFF2-40B4-BE49-F238E27FC236}">
                  <a16:creationId xmlns:a16="http://schemas.microsoft.com/office/drawing/2014/main" id="{42BC98B2-DE40-5786-696B-352DC26A97DE}"/>
                </a:ext>
              </a:extLst>
            </p:cNvPr>
            <p:cNvSpPr txBox="1"/>
            <p:nvPr/>
          </p:nvSpPr>
          <p:spPr>
            <a:xfrm>
              <a:off x="0" y="-47625"/>
              <a:ext cx="1395171" cy="315284"/>
            </a:xfrm>
            <a:prstGeom prst="rect">
              <a:avLst/>
            </a:prstGeom>
          </p:spPr>
          <p:txBody>
            <a:bodyPr lIns="33867" tIns="33867" rIns="33867" bIns="33867" rtlCol="0" anchor="ctr"/>
            <a:lstStyle/>
            <a:p>
              <a:pPr marL="0" marR="0" lvl="0" indent="0" algn="ctr" defTabSz="914400" rtl="0" eaLnBrk="1" fontAlgn="auto" latinLnBrk="0" hangingPunct="1">
                <a:lnSpc>
                  <a:spcPts val="2323"/>
                </a:lnSpc>
                <a:spcBef>
                  <a:spcPts val="0"/>
                </a:spcBef>
                <a:spcAft>
                  <a:spcPts val="0"/>
                </a:spcAft>
                <a:buClrTx/>
                <a:buSzTx/>
                <a:buFontTx/>
                <a:buNone/>
                <a:tabLst/>
                <a:defRPr/>
              </a:pPr>
              <a:r>
                <a:rPr kumimoji="0" lang="es-ES_tradnl" sz="1659" b="0" i="0" u="none" strike="noStrike" kern="1200" cap="none" spc="124" normalizeH="0" baseline="0" noProof="0">
                  <a:ln>
                    <a:noFill/>
                  </a:ln>
                  <a:solidFill>
                    <a:srgbClr val="FFFFFF"/>
                  </a:solidFill>
                  <a:effectLst/>
                  <a:uLnTx/>
                  <a:uFillTx/>
                  <a:latin typeface="Open Sans Bold"/>
                  <a:ea typeface="+mn-ea"/>
                  <a:cs typeface="+mn-cs"/>
                </a:rPr>
                <a:t>Sistema de Control y Vigilancia </a:t>
              </a:r>
            </a:p>
          </p:txBody>
        </p:sp>
      </p:grpSp>
      <p:sp>
        <p:nvSpPr>
          <p:cNvPr id="8" name="Freeform 8">
            <a:extLst>
              <a:ext uri="{FF2B5EF4-FFF2-40B4-BE49-F238E27FC236}">
                <a16:creationId xmlns:a16="http://schemas.microsoft.com/office/drawing/2014/main" id="{CA23AA97-C8CC-4D8D-9F0F-3CCF5CCB213F}"/>
              </a:ext>
            </a:extLst>
          </p:cNvPr>
          <p:cNvSpPr/>
          <p:nvPr/>
        </p:nvSpPr>
        <p:spPr>
          <a:xfrm>
            <a:off x="-82905" y="-180117"/>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9">
            <a:extLst>
              <a:ext uri="{FF2B5EF4-FFF2-40B4-BE49-F238E27FC236}">
                <a16:creationId xmlns:a16="http://schemas.microsoft.com/office/drawing/2014/main" id="{441BF163-767F-D31D-92AD-FA71C07CD2E8}"/>
              </a:ext>
            </a:extLst>
          </p:cNvPr>
          <p:cNvSpPr/>
          <p:nvPr/>
        </p:nvSpPr>
        <p:spPr>
          <a:xfrm>
            <a:off x="10977271" y="-53497"/>
            <a:ext cx="1214729" cy="890247"/>
          </a:xfrm>
          <a:custGeom>
            <a:avLst/>
            <a:gdLst/>
            <a:ahLst/>
            <a:cxnLst/>
            <a:rect l="l" t="t" r="r" b="b"/>
            <a:pathLst>
              <a:path w="1822093" h="1335370">
                <a:moveTo>
                  <a:pt x="0" y="0"/>
                </a:moveTo>
                <a:lnTo>
                  <a:pt x="1822093" y="0"/>
                </a:lnTo>
                <a:lnTo>
                  <a:pt x="1822093" y="1335370"/>
                </a:lnTo>
                <a:lnTo>
                  <a:pt x="0" y="13353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1" name="AutoShape 11">
            <a:extLst>
              <a:ext uri="{FF2B5EF4-FFF2-40B4-BE49-F238E27FC236}">
                <a16:creationId xmlns:a16="http://schemas.microsoft.com/office/drawing/2014/main" id="{32B3E05E-C6A5-E022-55BC-CF9EE945D015}"/>
              </a:ext>
            </a:extLst>
          </p:cNvPr>
          <p:cNvSpPr/>
          <p:nvPr/>
        </p:nvSpPr>
        <p:spPr>
          <a:xfrm>
            <a:off x="6151035" y="850740"/>
            <a:ext cx="0" cy="32685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2" name="AutoShape 12">
            <a:extLst>
              <a:ext uri="{FF2B5EF4-FFF2-40B4-BE49-F238E27FC236}">
                <a16:creationId xmlns:a16="http://schemas.microsoft.com/office/drawing/2014/main" id="{5F590CB4-5E2A-84AB-A802-9B4793D47395}"/>
              </a:ext>
            </a:extLst>
          </p:cNvPr>
          <p:cNvSpPr/>
          <p:nvPr/>
        </p:nvSpPr>
        <p:spPr>
          <a:xfrm>
            <a:off x="1942574" y="1161261"/>
            <a:ext cx="6626753" cy="17251"/>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4">
            <a:extLst>
              <a:ext uri="{FF2B5EF4-FFF2-40B4-BE49-F238E27FC236}">
                <a16:creationId xmlns:a16="http://schemas.microsoft.com/office/drawing/2014/main" id="{C822F146-56F2-EAFB-D358-28F522B3722B}"/>
              </a:ext>
            </a:extLst>
          </p:cNvPr>
          <p:cNvSpPr/>
          <p:nvPr/>
        </p:nvSpPr>
        <p:spPr>
          <a:xfrm>
            <a:off x="241988" y="1543956"/>
            <a:ext cx="3531526" cy="749891"/>
          </a:xfrm>
          <a:custGeom>
            <a:avLst/>
            <a:gdLst/>
            <a:ahLst/>
            <a:cxnLst/>
            <a:rect l="l" t="t" r="r" b="b"/>
            <a:pathLst>
              <a:path w="1395171" h="296253">
                <a:moveTo>
                  <a:pt x="74536" y="0"/>
                </a:moveTo>
                <a:lnTo>
                  <a:pt x="1320635" y="0"/>
                </a:lnTo>
                <a:cubicBezTo>
                  <a:pt x="1340403" y="0"/>
                  <a:pt x="1359361" y="7853"/>
                  <a:pt x="1373340" y="21831"/>
                </a:cubicBezTo>
                <a:cubicBezTo>
                  <a:pt x="1387318" y="35809"/>
                  <a:pt x="1395171" y="54768"/>
                  <a:pt x="1395171" y="74536"/>
                </a:cubicBezTo>
                <a:lnTo>
                  <a:pt x="1395171" y="221717"/>
                </a:lnTo>
                <a:cubicBezTo>
                  <a:pt x="1395171" y="241485"/>
                  <a:pt x="1387318" y="260444"/>
                  <a:pt x="1373340" y="274422"/>
                </a:cubicBezTo>
                <a:cubicBezTo>
                  <a:pt x="1359361" y="288400"/>
                  <a:pt x="1340403" y="296253"/>
                  <a:pt x="1320635" y="296253"/>
                </a:cubicBezTo>
                <a:lnTo>
                  <a:pt x="74536" y="296253"/>
                </a:lnTo>
                <a:cubicBezTo>
                  <a:pt x="54768" y="296253"/>
                  <a:pt x="35809" y="288400"/>
                  <a:pt x="21831" y="274422"/>
                </a:cubicBezTo>
                <a:cubicBezTo>
                  <a:pt x="7853" y="260444"/>
                  <a:pt x="0" y="241485"/>
                  <a:pt x="0" y="221717"/>
                </a:cubicBezTo>
                <a:lnTo>
                  <a:pt x="0" y="74536"/>
                </a:lnTo>
                <a:cubicBezTo>
                  <a:pt x="0" y="54768"/>
                  <a:pt x="7853" y="35809"/>
                  <a:pt x="21831" y="21831"/>
                </a:cubicBezTo>
                <a:cubicBezTo>
                  <a:pt x="35809" y="7853"/>
                  <a:pt x="54768" y="0"/>
                  <a:pt x="74536" y="0"/>
                </a:cubicBezTo>
                <a:close/>
              </a:path>
            </a:pathLst>
          </a:custGeom>
          <a:solidFill>
            <a:schemeClr val="tx1">
              <a:lumMod val="95000"/>
              <a:lumOff val="5000"/>
            </a:schemeClr>
          </a:solidFill>
        </p:spPr>
        <p:txBody>
          <a:bodyP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00" b="0" i="0" u="none" strike="noStrike" kern="1200" cap="none" spc="94" normalizeH="0" baseline="0" noProof="0">
                <a:ln>
                  <a:noFill/>
                </a:ln>
                <a:solidFill>
                  <a:srgbClr val="FFFFFF"/>
                </a:solidFill>
                <a:effectLst/>
                <a:uLnTx/>
                <a:uFillTx/>
                <a:latin typeface="Open Sans Bold"/>
                <a:ea typeface="+mn-ea"/>
                <a:cs typeface="+mn-cs"/>
              </a:rPr>
              <a:t>INTRUSIVO</a:t>
            </a:r>
          </a:p>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00" b="0" i="0" u="none" strike="noStrike" kern="1200" cap="none" spc="94" normalizeH="0" baseline="0" noProof="0">
                <a:ln>
                  <a:noFill/>
                </a:ln>
                <a:solidFill>
                  <a:srgbClr val="FFFFFF"/>
                </a:solidFill>
                <a:effectLst/>
                <a:uLnTx/>
                <a:uFillTx/>
                <a:latin typeface="Open Sans Bold"/>
                <a:ea typeface="+mn-ea"/>
                <a:cs typeface="+mn-cs"/>
              </a:rPr>
              <a:t>(VIC basada en Tecnología en campo)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16" name="Group 16">
            <a:extLst>
              <a:ext uri="{FF2B5EF4-FFF2-40B4-BE49-F238E27FC236}">
                <a16:creationId xmlns:a16="http://schemas.microsoft.com/office/drawing/2014/main" id="{32C78388-6A5D-F493-4615-6ACC23EBD83A}"/>
              </a:ext>
            </a:extLst>
          </p:cNvPr>
          <p:cNvGrpSpPr/>
          <p:nvPr/>
        </p:nvGrpSpPr>
        <p:grpSpPr>
          <a:xfrm>
            <a:off x="7107750" y="1465745"/>
            <a:ext cx="3531526" cy="846331"/>
            <a:chOff x="0" y="-38100"/>
            <a:chExt cx="1395171" cy="334353"/>
          </a:xfrm>
        </p:grpSpPr>
        <p:sp>
          <p:nvSpPr>
            <p:cNvPr id="17" name="Freeform 17">
              <a:extLst>
                <a:ext uri="{FF2B5EF4-FFF2-40B4-BE49-F238E27FC236}">
                  <a16:creationId xmlns:a16="http://schemas.microsoft.com/office/drawing/2014/main" id="{36283828-45D0-2713-BE9D-EDC94A88EB27}"/>
                </a:ext>
              </a:extLst>
            </p:cNvPr>
            <p:cNvSpPr/>
            <p:nvPr/>
          </p:nvSpPr>
          <p:spPr>
            <a:xfrm>
              <a:off x="0" y="0"/>
              <a:ext cx="1395171" cy="296253"/>
            </a:xfrm>
            <a:custGeom>
              <a:avLst/>
              <a:gdLst/>
              <a:ahLst/>
              <a:cxnLst/>
              <a:rect l="l" t="t" r="r" b="b"/>
              <a:pathLst>
                <a:path w="1395171" h="296253">
                  <a:moveTo>
                    <a:pt x="74536" y="0"/>
                  </a:moveTo>
                  <a:lnTo>
                    <a:pt x="1320635" y="0"/>
                  </a:lnTo>
                  <a:cubicBezTo>
                    <a:pt x="1340403" y="0"/>
                    <a:pt x="1359361" y="7853"/>
                    <a:pt x="1373340" y="21831"/>
                  </a:cubicBezTo>
                  <a:cubicBezTo>
                    <a:pt x="1387318" y="35809"/>
                    <a:pt x="1395171" y="54768"/>
                    <a:pt x="1395171" y="74536"/>
                  </a:cubicBezTo>
                  <a:lnTo>
                    <a:pt x="1395171" y="221717"/>
                  </a:lnTo>
                  <a:cubicBezTo>
                    <a:pt x="1395171" y="241485"/>
                    <a:pt x="1387318" y="260444"/>
                    <a:pt x="1373340" y="274422"/>
                  </a:cubicBezTo>
                  <a:cubicBezTo>
                    <a:pt x="1359361" y="288400"/>
                    <a:pt x="1340403" y="296253"/>
                    <a:pt x="1320635" y="296253"/>
                  </a:cubicBezTo>
                  <a:lnTo>
                    <a:pt x="74536" y="296253"/>
                  </a:lnTo>
                  <a:cubicBezTo>
                    <a:pt x="54768" y="296253"/>
                    <a:pt x="35809" y="288400"/>
                    <a:pt x="21831" y="274422"/>
                  </a:cubicBezTo>
                  <a:cubicBezTo>
                    <a:pt x="7853" y="260444"/>
                    <a:pt x="0" y="241485"/>
                    <a:pt x="0" y="221717"/>
                  </a:cubicBezTo>
                  <a:lnTo>
                    <a:pt x="0" y="74536"/>
                  </a:lnTo>
                  <a:cubicBezTo>
                    <a:pt x="0" y="54768"/>
                    <a:pt x="7853" y="35809"/>
                    <a:pt x="21831" y="21831"/>
                  </a:cubicBezTo>
                  <a:cubicBezTo>
                    <a:pt x="35809" y="7853"/>
                    <a:pt x="54768" y="0"/>
                    <a:pt x="74536" y="0"/>
                  </a:cubicBezTo>
                  <a:close/>
                </a:path>
              </a:pathLst>
            </a:custGeom>
            <a:solidFill>
              <a:schemeClr val="bg2"/>
            </a:solidFill>
            <a:ln>
              <a:solidFill>
                <a:schemeClr val="tx1">
                  <a:lumMod val="95000"/>
                  <a:lumOff val="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a:ln>
                  <a:noFill/>
                </a:ln>
                <a:solidFill>
                  <a:schemeClr val="bg1"/>
                </a:solidFill>
                <a:effectLst/>
                <a:highlight>
                  <a:srgbClr val="808080"/>
                </a:highlight>
                <a:uLnTx/>
                <a:uFillTx/>
                <a:latin typeface="Arial"/>
                <a:ea typeface="+mn-ea"/>
                <a:cs typeface="+mn-cs"/>
              </a:endParaRPr>
            </a:p>
          </p:txBody>
        </p:sp>
        <p:sp>
          <p:nvSpPr>
            <p:cNvPr id="18" name="TextBox 18">
              <a:extLst>
                <a:ext uri="{FF2B5EF4-FFF2-40B4-BE49-F238E27FC236}">
                  <a16:creationId xmlns:a16="http://schemas.microsoft.com/office/drawing/2014/main" id="{E91DFA12-31A9-7CF9-60B4-56FB190783F1}"/>
                </a:ext>
              </a:extLst>
            </p:cNvPr>
            <p:cNvSpPr txBox="1"/>
            <p:nvPr/>
          </p:nvSpPr>
          <p:spPr>
            <a:xfrm>
              <a:off x="0" y="-38100"/>
              <a:ext cx="1395171" cy="334353"/>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dirty="0">
                  <a:ln>
                    <a:noFill/>
                  </a:ln>
                  <a:solidFill>
                    <a:schemeClr val="bg1"/>
                  </a:solidFill>
                  <a:effectLst/>
                  <a:uLnTx/>
                  <a:uFillTx/>
                  <a:latin typeface="Open Sans Bold"/>
                  <a:ea typeface="+mn-ea"/>
                  <a:cs typeface="+mn-cs"/>
                </a:rPr>
                <a:t>NO INTRUSIVO</a:t>
              </a:r>
            </a:p>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dirty="0">
                  <a:ln>
                    <a:noFill/>
                  </a:ln>
                  <a:solidFill>
                    <a:schemeClr val="bg1"/>
                  </a:solidFill>
                  <a:effectLst/>
                  <a:uLnTx/>
                  <a:uFillTx/>
                  <a:latin typeface="Open Sans Bold"/>
                  <a:ea typeface="+mn-ea"/>
                  <a:cs typeface="+mn-cs"/>
                </a:rPr>
                <a:t>(VIC basada en Analítica de Datos) </a:t>
              </a:r>
            </a:p>
          </p:txBody>
        </p:sp>
      </p:grpSp>
      <p:sp>
        <p:nvSpPr>
          <p:cNvPr id="21" name="AutoShape 21">
            <a:extLst>
              <a:ext uri="{FF2B5EF4-FFF2-40B4-BE49-F238E27FC236}">
                <a16:creationId xmlns:a16="http://schemas.microsoft.com/office/drawing/2014/main" id="{B6953412-5DF3-18BB-2CD8-B578E6EC4CFE}"/>
              </a:ext>
            </a:extLst>
          </p:cNvPr>
          <p:cNvSpPr/>
          <p:nvPr/>
        </p:nvSpPr>
        <p:spPr>
          <a:xfrm flipH="1">
            <a:off x="666221" y="2339375"/>
            <a:ext cx="0" cy="2810947"/>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22" name="Group 22">
            <a:extLst>
              <a:ext uri="{FF2B5EF4-FFF2-40B4-BE49-F238E27FC236}">
                <a16:creationId xmlns:a16="http://schemas.microsoft.com/office/drawing/2014/main" id="{55938F7B-AB63-F95F-F305-71B10830F30E}"/>
              </a:ext>
            </a:extLst>
          </p:cNvPr>
          <p:cNvGrpSpPr/>
          <p:nvPr/>
        </p:nvGrpSpPr>
        <p:grpSpPr>
          <a:xfrm>
            <a:off x="1027474" y="2673818"/>
            <a:ext cx="1104701" cy="539473"/>
            <a:chOff x="0" y="0"/>
            <a:chExt cx="436425" cy="213125"/>
          </a:xfrm>
        </p:grpSpPr>
        <p:sp>
          <p:nvSpPr>
            <p:cNvPr id="23" name="Freeform 23">
              <a:extLst>
                <a:ext uri="{FF2B5EF4-FFF2-40B4-BE49-F238E27FC236}">
                  <a16:creationId xmlns:a16="http://schemas.microsoft.com/office/drawing/2014/main" id="{EF342A33-93F9-6D84-0AAC-EAAE1AEA9F6A}"/>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24" name="TextBox 24">
              <a:extLst>
                <a:ext uri="{FF2B5EF4-FFF2-40B4-BE49-F238E27FC236}">
                  <a16:creationId xmlns:a16="http://schemas.microsoft.com/office/drawing/2014/main" id="{0B0BE76F-9E14-DBA7-B69A-1C7928CAA0EF}"/>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a:ln>
                    <a:noFill/>
                  </a:ln>
                  <a:solidFill>
                    <a:srgbClr val="FFFFFF"/>
                  </a:solidFill>
                  <a:effectLst/>
                  <a:uLnTx/>
                  <a:uFillTx/>
                  <a:latin typeface="Open Sans Bold"/>
                  <a:ea typeface="+mn-ea"/>
                  <a:cs typeface="+mn-cs"/>
                </a:rPr>
                <a:t>SICOV-CDA</a:t>
              </a:r>
            </a:p>
          </p:txBody>
        </p:sp>
      </p:grpSp>
      <p:grpSp>
        <p:nvGrpSpPr>
          <p:cNvPr id="25" name="Group 25">
            <a:extLst>
              <a:ext uri="{FF2B5EF4-FFF2-40B4-BE49-F238E27FC236}">
                <a16:creationId xmlns:a16="http://schemas.microsoft.com/office/drawing/2014/main" id="{CCB2D3DB-6BB2-5477-C93B-4B959D2498FC}"/>
              </a:ext>
            </a:extLst>
          </p:cNvPr>
          <p:cNvGrpSpPr/>
          <p:nvPr/>
        </p:nvGrpSpPr>
        <p:grpSpPr>
          <a:xfrm>
            <a:off x="1004652" y="3426015"/>
            <a:ext cx="1104701" cy="539473"/>
            <a:chOff x="0" y="0"/>
            <a:chExt cx="436425" cy="213125"/>
          </a:xfrm>
        </p:grpSpPr>
        <p:sp>
          <p:nvSpPr>
            <p:cNvPr id="26" name="Freeform 26">
              <a:extLst>
                <a:ext uri="{FF2B5EF4-FFF2-40B4-BE49-F238E27FC236}">
                  <a16:creationId xmlns:a16="http://schemas.microsoft.com/office/drawing/2014/main" id="{A7C00014-C9E8-D819-727B-012B851A91DF}"/>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27" name="TextBox 27">
              <a:extLst>
                <a:ext uri="{FF2B5EF4-FFF2-40B4-BE49-F238E27FC236}">
                  <a16:creationId xmlns:a16="http://schemas.microsoft.com/office/drawing/2014/main" id="{8BE1EB2E-0E7A-9740-8B58-CC0D813C0DB3}"/>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a:ln>
                    <a:noFill/>
                  </a:ln>
                  <a:solidFill>
                    <a:srgbClr val="FFFFFF"/>
                  </a:solidFill>
                  <a:effectLst/>
                  <a:uLnTx/>
                  <a:uFillTx/>
                  <a:latin typeface="Open Sans Bold"/>
                  <a:ea typeface="+mn-ea"/>
                  <a:cs typeface="+mn-cs"/>
                </a:rPr>
                <a:t>SICOV-CRC</a:t>
              </a:r>
            </a:p>
          </p:txBody>
        </p:sp>
      </p:grpSp>
      <p:grpSp>
        <p:nvGrpSpPr>
          <p:cNvPr id="28" name="Group 28">
            <a:extLst>
              <a:ext uri="{FF2B5EF4-FFF2-40B4-BE49-F238E27FC236}">
                <a16:creationId xmlns:a16="http://schemas.microsoft.com/office/drawing/2014/main" id="{FEEF974A-D75C-1CE0-9CA4-79581850538D}"/>
              </a:ext>
            </a:extLst>
          </p:cNvPr>
          <p:cNvGrpSpPr/>
          <p:nvPr/>
        </p:nvGrpSpPr>
        <p:grpSpPr>
          <a:xfrm>
            <a:off x="1004652" y="4144264"/>
            <a:ext cx="1104701" cy="539473"/>
            <a:chOff x="0" y="0"/>
            <a:chExt cx="436425" cy="213125"/>
          </a:xfrm>
        </p:grpSpPr>
        <p:sp>
          <p:nvSpPr>
            <p:cNvPr id="29" name="Freeform 29">
              <a:extLst>
                <a:ext uri="{FF2B5EF4-FFF2-40B4-BE49-F238E27FC236}">
                  <a16:creationId xmlns:a16="http://schemas.microsoft.com/office/drawing/2014/main" id="{79D9AEB9-48E7-AB3F-C116-94B291671C61}"/>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0" name="TextBox 30">
              <a:extLst>
                <a:ext uri="{FF2B5EF4-FFF2-40B4-BE49-F238E27FC236}">
                  <a16:creationId xmlns:a16="http://schemas.microsoft.com/office/drawing/2014/main" id="{662359A5-C493-12FA-1ECE-10EF205B6816}"/>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a:ln>
                    <a:noFill/>
                  </a:ln>
                  <a:solidFill>
                    <a:srgbClr val="FFFFFF"/>
                  </a:solidFill>
                  <a:effectLst/>
                  <a:uLnTx/>
                  <a:uFillTx/>
                  <a:latin typeface="Open Sans Bold"/>
                  <a:ea typeface="+mn-ea"/>
                  <a:cs typeface="+mn-cs"/>
                </a:rPr>
                <a:t>SICOV-CEA</a:t>
              </a:r>
            </a:p>
          </p:txBody>
        </p:sp>
      </p:grpSp>
      <p:grpSp>
        <p:nvGrpSpPr>
          <p:cNvPr id="31" name="Group 31">
            <a:extLst>
              <a:ext uri="{FF2B5EF4-FFF2-40B4-BE49-F238E27FC236}">
                <a16:creationId xmlns:a16="http://schemas.microsoft.com/office/drawing/2014/main" id="{65589283-610F-FAFF-110D-65B5F5D216B8}"/>
              </a:ext>
            </a:extLst>
          </p:cNvPr>
          <p:cNvGrpSpPr/>
          <p:nvPr/>
        </p:nvGrpSpPr>
        <p:grpSpPr>
          <a:xfrm>
            <a:off x="1004652" y="4880586"/>
            <a:ext cx="1104701" cy="539473"/>
            <a:chOff x="0" y="0"/>
            <a:chExt cx="436425" cy="213125"/>
          </a:xfrm>
        </p:grpSpPr>
        <p:sp>
          <p:nvSpPr>
            <p:cNvPr id="32" name="Freeform 32">
              <a:extLst>
                <a:ext uri="{FF2B5EF4-FFF2-40B4-BE49-F238E27FC236}">
                  <a16:creationId xmlns:a16="http://schemas.microsoft.com/office/drawing/2014/main" id="{0AB9AE04-7F1F-6092-B4FE-C8D38147D8A6}"/>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3" name="TextBox 33">
              <a:extLst>
                <a:ext uri="{FF2B5EF4-FFF2-40B4-BE49-F238E27FC236}">
                  <a16:creationId xmlns:a16="http://schemas.microsoft.com/office/drawing/2014/main" id="{088352F9-05FA-EBFA-F1E1-42BED3603AC8}"/>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a:ln>
                    <a:noFill/>
                  </a:ln>
                  <a:solidFill>
                    <a:srgbClr val="FFFFFF"/>
                  </a:solidFill>
                  <a:effectLst/>
                  <a:uLnTx/>
                  <a:uFillTx/>
                  <a:latin typeface="Open Sans Bold"/>
                  <a:ea typeface="+mn-ea"/>
                  <a:cs typeface="+mn-cs"/>
                </a:rPr>
                <a:t>SICOV-CIA</a:t>
              </a:r>
            </a:p>
          </p:txBody>
        </p:sp>
      </p:grpSp>
      <p:sp>
        <p:nvSpPr>
          <p:cNvPr id="34" name="AutoShape 34">
            <a:extLst>
              <a:ext uri="{FF2B5EF4-FFF2-40B4-BE49-F238E27FC236}">
                <a16:creationId xmlns:a16="http://schemas.microsoft.com/office/drawing/2014/main" id="{C1857E1B-6947-72A4-58E4-BE2CF8ED3157}"/>
              </a:ext>
            </a:extLst>
          </p:cNvPr>
          <p:cNvSpPr/>
          <p:nvPr/>
        </p:nvSpPr>
        <p:spPr>
          <a:xfrm flipV="1">
            <a:off x="689044" y="2943551"/>
            <a:ext cx="338429" cy="0"/>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5" name="AutoShape 35">
            <a:extLst>
              <a:ext uri="{FF2B5EF4-FFF2-40B4-BE49-F238E27FC236}">
                <a16:creationId xmlns:a16="http://schemas.microsoft.com/office/drawing/2014/main" id="{231C772B-248C-DAE4-6148-68994DB13A6C}"/>
              </a:ext>
            </a:extLst>
          </p:cNvPr>
          <p:cNvSpPr/>
          <p:nvPr/>
        </p:nvSpPr>
        <p:spPr>
          <a:xfrm flipV="1">
            <a:off x="666224" y="3679874"/>
            <a:ext cx="338429" cy="0"/>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6" name="AutoShape 36">
            <a:extLst>
              <a:ext uri="{FF2B5EF4-FFF2-40B4-BE49-F238E27FC236}">
                <a16:creationId xmlns:a16="http://schemas.microsoft.com/office/drawing/2014/main" id="{9C70B4CE-4229-FCB1-8931-59E9720DDC42}"/>
              </a:ext>
            </a:extLst>
          </p:cNvPr>
          <p:cNvSpPr/>
          <p:nvPr/>
        </p:nvSpPr>
        <p:spPr>
          <a:xfrm flipV="1">
            <a:off x="689044" y="4413997"/>
            <a:ext cx="338429" cy="0"/>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37" name="AutoShape 37">
            <a:extLst>
              <a:ext uri="{FF2B5EF4-FFF2-40B4-BE49-F238E27FC236}">
                <a16:creationId xmlns:a16="http://schemas.microsoft.com/office/drawing/2014/main" id="{106A0BA4-13CC-7620-48AA-4CF7A9DD3487}"/>
              </a:ext>
            </a:extLst>
          </p:cNvPr>
          <p:cNvSpPr/>
          <p:nvPr/>
        </p:nvSpPr>
        <p:spPr>
          <a:xfrm flipV="1">
            <a:off x="666224" y="5166195"/>
            <a:ext cx="338429" cy="0"/>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50" name="AutoShape 50">
            <a:extLst>
              <a:ext uri="{FF2B5EF4-FFF2-40B4-BE49-F238E27FC236}">
                <a16:creationId xmlns:a16="http://schemas.microsoft.com/office/drawing/2014/main" id="{3C2A4C47-01C2-E4FE-34FF-3D7A2C07BBC2}"/>
              </a:ext>
            </a:extLst>
          </p:cNvPr>
          <p:cNvSpPr/>
          <p:nvPr/>
        </p:nvSpPr>
        <p:spPr>
          <a:xfrm>
            <a:off x="8229587" y="2312076"/>
            <a:ext cx="14212" cy="3946001"/>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52" name="AutoShape 52">
            <a:extLst>
              <a:ext uri="{FF2B5EF4-FFF2-40B4-BE49-F238E27FC236}">
                <a16:creationId xmlns:a16="http://schemas.microsoft.com/office/drawing/2014/main" id="{EFDE9974-E842-A53D-CB9B-1F1AD5692C22}"/>
              </a:ext>
            </a:extLst>
          </p:cNvPr>
          <p:cNvSpPr/>
          <p:nvPr/>
        </p:nvSpPr>
        <p:spPr>
          <a:xfrm>
            <a:off x="7349846" y="2870202"/>
            <a:ext cx="879757" cy="5851"/>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59" name="Group 59">
            <a:extLst>
              <a:ext uri="{FF2B5EF4-FFF2-40B4-BE49-F238E27FC236}">
                <a16:creationId xmlns:a16="http://schemas.microsoft.com/office/drawing/2014/main" id="{73DBF4AA-ABE3-3FA6-B755-336C4095E2D7}"/>
              </a:ext>
            </a:extLst>
          </p:cNvPr>
          <p:cNvGrpSpPr/>
          <p:nvPr/>
        </p:nvGrpSpPr>
        <p:grpSpPr>
          <a:xfrm>
            <a:off x="8727329" y="2493939"/>
            <a:ext cx="3083885" cy="371911"/>
            <a:chOff x="0" y="0"/>
            <a:chExt cx="1082939" cy="172517"/>
          </a:xfrm>
        </p:grpSpPr>
        <p:sp>
          <p:nvSpPr>
            <p:cNvPr id="60" name="Freeform 60">
              <a:extLst>
                <a:ext uri="{FF2B5EF4-FFF2-40B4-BE49-F238E27FC236}">
                  <a16:creationId xmlns:a16="http://schemas.microsoft.com/office/drawing/2014/main" id="{C6364E3D-8405-92A2-F43A-7934C5A08833}"/>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61" name="TextBox 61">
              <a:extLst>
                <a:ext uri="{FF2B5EF4-FFF2-40B4-BE49-F238E27FC236}">
                  <a16:creationId xmlns:a16="http://schemas.microsoft.com/office/drawing/2014/main" id="{E433E4F9-B4BB-67CC-81F8-B8D9151920F2}"/>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IUIT - DIGITAL</a:t>
              </a:r>
            </a:p>
          </p:txBody>
        </p:sp>
      </p:grpSp>
      <p:sp>
        <p:nvSpPr>
          <p:cNvPr id="97" name="Freeform 97">
            <a:extLst>
              <a:ext uri="{FF2B5EF4-FFF2-40B4-BE49-F238E27FC236}">
                <a16:creationId xmlns:a16="http://schemas.microsoft.com/office/drawing/2014/main" id="{9A8473B6-9C72-B7D7-B79A-11DC0EA3C7A9}"/>
              </a:ext>
            </a:extLst>
          </p:cNvPr>
          <p:cNvSpPr/>
          <p:nvPr/>
        </p:nvSpPr>
        <p:spPr>
          <a:xfrm>
            <a:off x="2336284" y="2617696"/>
            <a:ext cx="747701" cy="625350"/>
          </a:xfrm>
          <a:custGeom>
            <a:avLst/>
            <a:gdLst/>
            <a:ahLst/>
            <a:cxnLst/>
            <a:rect l="l" t="t" r="r" b="b"/>
            <a:pathLst>
              <a:path w="1121551" h="938025">
                <a:moveTo>
                  <a:pt x="0" y="0"/>
                </a:moveTo>
                <a:lnTo>
                  <a:pt x="1121551" y="0"/>
                </a:lnTo>
                <a:lnTo>
                  <a:pt x="1121551" y="938025"/>
                </a:lnTo>
                <a:lnTo>
                  <a:pt x="0" y="938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8" name="Freeform 98">
            <a:extLst>
              <a:ext uri="{FF2B5EF4-FFF2-40B4-BE49-F238E27FC236}">
                <a16:creationId xmlns:a16="http://schemas.microsoft.com/office/drawing/2014/main" id="{1FB58C5C-59CB-02D7-6BC0-581916B3267B}"/>
              </a:ext>
            </a:extLst>
          </p:cNvPr>
          <p:cNvSpPr/>
          <p:nvPr/>
        </p:nvSpPr>
        <p:spPr>
          <a:xfrm>
            <a:off x="10848686" y="1597141"/>
            <a:ext cx="826219" cy="574300"/>
          </a:xfrm>
          <a:custGeom>
            <a:avLst/>
            <a:gdLst/>
            <a:ahLst/>
            <a:cxnLst/>
            <a:rect l="l" t="t" r="r" b="b"/>
            <a:pathLst>
              <a:path w="2122274" h="1529567">
                <a:moveTo>
                  <a:pt x="0" y="0"/>
                </a:moveTo>
                <a:lnTo>
                  <a:pt x="2122274" y="0"/>
                </a:lnTo>
                <a:lnTo>
                  <a:pt x="2122274" y="1529567"/>
                </a:lnTo>
                <a:lnTo>
                  <a:pt x="0" y="152956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9" name="Freeform 99">
            <a:extLst>
              <a:ext uri="{FF2B5EF4-FFF2-40B4-BE49-F238E27FC236}">
                <a16:creationId xmlns:a16="http://schemas.microsoft.com/office/drawing/2014/main" id="{7B80F165-6EDE-35B1-2EA6-30D4C267ABDF}"/>
              </a:ext>
            </a:extLst>
          </p:cNvPr>
          <p:cNvSpPr/>
          <p:nvPr/>
        </p:nvSpPr>
        <p:spPr>
          <a:xfrm>
            <a:off x="2433204" y="4194677"/>
            <a:ext cx="505009" cy="526051"/>
          </a:xfrm>
          <a:custGeom>
            <a:avLst/>
            <a:gdLst/>
            <a:ahLst/>
            <a:cxnLst/>
            <a:rect l="l" t="t" r="r" b="b"/>
            <a:pathLst>
              <a:path w="757513" h="789076">
                <a:moveTo>
                  <a:pt x="0" y="0"/>
                </a:moveTo>
                <a:lnTo>
                  <a:pt x="757513" y="0"/>
                </a:lnTo>
                <a:lnTo>
                  <a:pt x="757513" y="789076"/>
                </a:lnTo>
                <a:lnTo>
                  <a:pt x="0" y="7890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0" name="Freeform 100">
            <a:extLst>
              <a:ext uri="{FF2B5EF4-FFF2-40B4-BE49-F238E27FC236}">
                <a16:creationId xmlns:a16="http://schemas.microsoft.com/office/drawing/2014/main" id="{CCC84625-0431-FEC1-DB16-539752DE5F50}"/>
              </a:ext>
            </a:extLst>
          </p:cNvPr>
          <p:cNvSpPr/>
          <p:nvPr/>
        </p:nvSpPr>
        <p:spPr>
          <a:xfrm>
            <a:off x="2398576" y="3452376"/>
            <a:ext cx="623117" cy="623117"/>
          </a:xfrm>
          <a:custGeom>
            <a:avLst/>
            <a:gdLst/>
            <a:ahLst/>
            <a:cxnLst/>
            <a:rect l="l" t="t" r="r" b="b"/>
            <a:pathLst>
              <a:path w="934676" h="934676">
                <a:moveTo>
                  <a:pt x="0" y="0"/>
                </a:moveTo>
                <a:lnTo>
                  <a:pt x="934676" y="0"/>
                </a:lnTo>
                <a:lnTo>
                  <a:pt x="934676" y="934676"/>
                </a:lnTo>
                <a:lnTo>
                  <a:pt x="0" y="9346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1" name="Freeform 101">
            <a:extLst>
              <a:ext uri="{FF2B5EF4-FFF2-40B4-BE49-F238E27FC236}">
                <a16:creationId xmlns:a16="http://schemas.microsoft.com/office/drawing/2014/main" id="{B8A65E28-86EE-551C-7112-0A2F778570DF}"/>
              </a:ext>
            </a:extLst>
          </p:cNvPr>
          <p:cNvSpPr/>
          <p:nvPr/>
        </p:nvSpPr>
        <p:spPr>
          <a:xfrm>
            <a:off x="2531572" y="4870019"/>
            <a:ext cx="406638" cy="553877"/>
          </a:xfrm>
          <a:custGeom>
            <a:avLst/>
            <a:gdLst/>
            <a:ahLst/>
            <a:cxnLst/>
            <a:rect l="l" t="t" r="r" b="b"/>
            <a:pathLst>
              <a:path w="609957" h="830815">
                <a:moveTo>
                  <a:pt x="0" y="0"/>
                </a:moveTo>
                <a:lnTo>
                  <a:pt x="609957" y="0"/>
                </a:lnTo>
                <a:lnTo>
                  <a:pt x="609957" y="830815"/>
                </a:lnTo>
                <a:lnTo>
                  <a:pt x="0" y="8308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2" name="TextBox 102">
            <a:extLst>
              <a:ext uri="{FF2B5EF4-FFF2-40B4-BE49-F238E27FC236}">
                <a16:creationId xmlns:a16="http://schemas.microsoft.com/office/drawing/2014/main" id="{964713EA-8342-1908-EF15-B90B7341D0E1}"/>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grpSp>
        <p:nvGrpSpPr>
          <p:cNvPr id="20" name="Group 22">
            <a:extLst>
              <a:ext uri="{FF2B5EF4-FFF2-40B4-BE49-F238E27FC236}">
                <a16:creationId xmlns:a16="http://schemas.microsoft.com/office/drawing/2014/main" id="{3F283FE5-7B57-B2D1-5FC1-B17CBC48A55C}"/>
              </a:ext>
            </a:extLst>
          </p:cNvPr>
          <p:cNvGrpSpPr/>
          <p:nvPr/>
        </p:nvGrpSpPr>
        <p:grpSpPr>
          <a:xfrm>
            <a:off x="5568598" y="2585276"/>
            <a:ext cx="1781247" cy="539473"/>
            <a:chOff x="0" y="0"/>
            <a:chExt cx="436425" cy="213125"/>
          </a:xfrm>
        </p:grpSpPr>
        <p:sp>
          <p:nvSpPr>
            <p:cNvPr id="41" name="Freeform 23">
              <a:extLst>
                <a:ext uri="{FF2B5EF4-FFF2-40B4-BE49-F238E27FC236}">
                  <a16:creationId xmlns:a16="http://schemas.microsoft.com/office/drawing/2014/main" id="{14ADB6CD-918B-B6F9-62A5-E009055DD9D2}"/>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42" name="TextBox 24">
              <a:extLst>
                <a:ext uri="{FF2B5EF4-FFF2-40B4-BE49-F238E27FC236}">
                  <a16:creationId xmlns:a16="http://schemas.microsoft.com/office/drawing/2014/main" id="{135CE279-460B-5242-33A9-437731D68222}"/>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dirty="0">
                  <a:ln>
                    <a:noFill/>
                  </a:ln>
                  <a:solidFill>
                    <a:srgbClr val="FFFFFF"/>
                  </a:solidFill>
                  <a:effectLst/>
                  <a:uLnTx/>
                  <a:uFillTx/>
                  <a:latin typeface="Open Sans Bold"/>
                  <a:ea typeface="+mn-ea"/>
                  <a:cs typeface="+mn-cs"/>
                </a:rPr>
                <a:t>SISI/PESV</a:t>
              </a:r>
            </a:p>
          </p:txBody>
        </p:sp>
      </p:grpSp>
      <p:grpSp>
        <p:nvGrpSpPr>
          <p:cNvPr id="43" name="Group 25">
            <a:extLst>
              <a:ext uri="{FF2B5EF4-FFF2-40B4-BE49-F238E27FC236}">
                <a16:creationId xmlns:a16="http://schemas.microsoft.com/office/drawing/2014/main" id="{11115AA4-A450-8F24-5AFF-67AA5707B0AF}"/>
              </a:ext>
            </a:extLst>
          </p:cNvPr>
          <p:cNvGrpSpPr/>
          <p:nvPr/>
        </p:nvGrpSpPr>
        <p:grpSpPr>
          <a:xfrm>
            <a:off x="5545777" y="3337473"/>
            <a:ext cx="1781247" cy="539473"/>
            <a:chOff x="0" y="0"/>
            <a:chExt cx="436425" cy="213125"/>
          </a:xfrm>
        </p:grpSpPr>
        <p:sp>
          <p:nvSpPr>
            <p:cNvPr id="44" name="Freeform 26">
              <a:extLst>
                <a:ext uri="{FF2B5EF4-FFF2-40B4-BE49-F238E27FC236}">
                  <a16:creationId xmlns:a16="http://schemas.microsoft.com/office/drawing/2014/main" id="{7BC76B06-B30F-CEAC-DE0F-BFF2FCDABEE1}"/>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45" name="TextBox 27">
              <a:extLst>
                <a:ext uri="{FF2B5EF4-FFF2-40B4-BE49-F238E27FC236}">
                  <a16:creationId xmlns:a16="http://schemas.microsoft.com/office/drawing/2014/main" id="{3CD8F161-34BC-1090-A480-50B33E1CCC51}"/>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dirty="0">
                  <a:ln>
                    <a:noFill/>
                  </a:ln>
                  <a:solidFill>
                    <a:srgbClr val="FFFFFF"/>
                  </a:solidFill>
                  <a:effectLst/>
                  <a:uLnTx/>
                  <a:uFillTx/>
                  <a:latin typeface="Open Sans Bold"/>
                  <a:ea typeface="+mn-ea"/>
                  <a:cs typeface="+mn-cs"/>
                </a:rPr>
                <a:t>SISI/PECCIT</a:t>
              </a:r>
            </a:p>
          </p:txBody>
        </p:sp>
      </p:grpSp>
      <p:grpSp>
        <p:nvGrpSpPr>
          <p:cNvPr id="46" name="Group 28">
            <a:extLst>
              <a:ext uri="{FF2B5EF4-FFF2-40B4-BE49-F238E27FC236}">
                <a16:creationId xmlns:a16="http://schemas.microsoft.com/office/drawing/2014/main" id="{C6A425AF-D8B7-37A3-D544-537F4C42D147}"/>
              </a:ext>
            </a:extLst>
          </p:cNvPr>
          <p:cNvGrpSpPr/>
          <p:nvPr/>
        </p:nvGrpSpPr>
        <p:grpSpPr>
          <a:xfrm>
            <a:off x="5545777" y="4055722"/>
            <a:ext cx="1781247" cy="539473"/>
            <a:chOff x="0" y="0"/>
            <a:chExt cx="436425" cy="213125"/>
          </a:xfrm>
        </p:grpSpPr>
        <p:sp>
          <p:nvSpPr>
            <p:cNvPr id="108" name="Freeform 29">
              <a:extLst>
                <a:ext uri="{FF2B5EF4-FFF2-40B4-BE49-F238E27FC236}">
                  <a16:creationId xmlns:a16="http://schemas.microsoft.com/office/drawing/2014/main" id="{12394AE9-9734-B783-FD32-4E121D80188D}"/>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09" name="TextBox 30">
              <a:extLst>
                <a:ext uri="{FF2B5EF4-FFF2-40B4-BE49-F238E27FC236}">
                  <a16:creationId xmlns:a16="http://schemas.microsoft.com/office/drawing/2014/main" id="{9034E0E8-20C5-EFB6-83A6-6115B325F973}"/>
                </a:ext>
              </a:extLst>
            </p:cNvPr>
            <p:cNvSpPr txBox="1"/>
            <p:nvPr/>
          </p:nvSpPr>
          <p:spPr>
            <a:xfrm>
              <a:off x="0" y="-38100"/>
              <a:ext cx="436425" cy="251225"/>
            </a:xfrm>
            <a:prstGeom prst="rect">
              <a:avLst/>
            </a:prstGeom>
          </p:spPr>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259" b="0" i="0" u="none" strike="noStrike" kern="1200" cap="none" spc="94" normalizeH="0" baseline="0" noProof="0">
                  <a:ln>
                    <a:noFill/>
                  </a:ln>
                  <a:solidFill>
                    <a:srgbClr val="FFFFFF"/>
                  </a:solidFill>
                  <a:effectLst/>
                  <a:uLnTx/>
                  <a:uFillTx/>
                  <a:latin typeface="Open Sans Bold"/>
                  <a:ea typeface="+mn-ea"/>
                  <a:cs typeface="+mn-cs"/>
                </a:rPr>
                <a:t>SOAT/RTM</a:t>
              </a:r>
            </a:p>
          </p:txBody>
        </p:sp>
      </p:grpSp>
      <p:sp>
        <p:nvSpPr>
          <p:cNvPr id="110" name="AutoShape 52">
            <a:extLst>
              <a:ext uri="{FF2B5EF4-FFF2-40B4-BE49-F238E27FC236}">
                <a16:creationId xmlns:a16="http://schemas.microsoft.com/office/drawing/2014/main" id="{0A98565C-BE0C-DCEA-7F6A-853A5D10B897}"/>
              </a:ext>
            </a:extLst>
          </p:cNvPr>
          <p:cNvSpPr/>
          <p:nvPr/>
        </p:nvSpPr>
        <p:spPr>
          <a:xfrm>
            <a:off x="7327024" y="3581402"/>
            <a:ext cx="902579" cy="7733"/>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11" name="AutoShape 52">
            <a:extLst>
              <a:ext uri="{FF2B5EF4-FFF2-40B4-BE49-F238E27FC236}">
                <a16:creationId xmlns:a16="http://schemas.microsoft.com/office/drawing/2014/main" id="{724F88B0-1A62-7F5C-C987-BD2D91B4FED7}"/>
              </a:ext>
            </a:extLst>
          </p:cNvPr>
          <p:cNvSpPr/>
          <p:nvPr/>
        </p:nvSpPr>
        <p:spPr>
          <a:xfrm>
            <a:off x="7327024" y="4343402"/>
            <a:ext cx="902565" cy="10333"/>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112" name="Group 59">
            <a:extLst>
              <a:ext uri="{FF2B5EF4-FFF2-40B4-BE49-F238E27FC236}">
                <a16:creationId xmlns:a16="http://schemas.microsoft.com/office/drawing/2014/main" id="{90D87488-73B8-2F63-1A44-AE4B43199BF9}"/>
              </a:ext>
            </a:extLst>
          </p:cNvPr>
          <p:cNvGrpSpPr/>
          <p:nvPr/>
        </p:nvGrpSpPr>
        <p:grpSpPr>
          <a:xfrm>
            <a:off x="8746992" y="4507011"/>
            <a:ext cx="3083885" cy="371911"/>
            <a:chOff x="0" y="0"/>
            <a:chExt cx="1082939" cy="172517"/>
          </a:xfrm>
        </p:grpSpPr>
        <p:sp>
          <p:nvSpPr>
            <p:cNvPr id="113" name="Freeform 60">
              <a:extLst>
                <a:ext uri="{FF2B5EF4-FFF2-40B4-BE49-F238E27FC236}">
                  <a16:creationId xmlns:a16="http://schemas.microsoft.com/office/drawing/2014/main" id="{EF8CCBC8-DD71-3497-6FA5-17FBC15BF8A4}"/>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14" name="TextBox 61">
              <a:extLst>
                <a:ext uri="{FF2B5EF4-FFF2-40B4-BE49-F238E27FC236}">
                  <a16:creationId xmlns:a16="http://schemas.microsoft.com/office/drawing/2014/main" id="{9AE42D53-2BF7-3D42-099E-38D9A0075787}"/>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Contrato de temporada alta </a:t>
              </a:r>
            </a:p>
          </p:txBody>
        </p:sp>
      </p:grpSp>
      <p:grpSp>
        <p:nvGrpSpPr>
          <p:cNvPr id="115" name="Group 59">
            <a:extLst>
              <a:ext uri="{FF2B5EF4-FFF2-40B4-BE49-F238E27FC236}">
                <a16:creationId xmlns:a16="http://schemas.microsoft.com/office/drawing/2014/main" id="{6079182D-75F6-149E-C202-58EAB327B9C6}"/>
              </a:ext>
            </a:extLst>
          </p:cNvPr>
          <p:cNvGrpSpPr/>
          <p:nvPr/>
        </p:nvGrpSpPr>
        <p:grpSpPr>
          <a:xfrm>
            <a:off x="8721982" y="3514291"/>
            <a:ext cx="3083885" cy="371911"/>
            <a:chOff x="0" y="0"/>
            <a:chExt cx="1082939" cy="172517"/>
          </a:xfrm>
        </p:grpSpPr>
        <p:sp>
          <p:nvSpPr>
            <p:cNvPr id="116" name="Freeform 60">
              <a:extLst>
                <a:ext uri="{FF2B5EF4-FFF2-40B4-BE49-F238E27FC236}">
                  <a16:creationId xmlns:a16="http://schemas.microsoft.com/office/drawing/2014/main" id="{929A1EBE-7C3A-6461-FCCF-5F650A279ACA}"/>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17" name="TextBox 61">
              <a:extLst>
                <a:ext uri="{FF2B5EF4-FFF2-40B4-BE49-F238E27FC236}">
                  <a16:creationId xmlns:a16="http://schemas.microsoft.com/office/drawing/2014/main" id="{A2E655C7-2EED-AB20-708A-DD4358CF75EC}"/>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Estructura de Costos</a:t>
              </a:r>
            </a:p>
          </p:txBody>
        </p:sp>
      </p:grpSp>
      <p:grpSp>
        <p:nvGrpSpPr>
          <p:cNvPr id="118" name="Group 59">
            <a:extLst>
              <a:ext uri="{FF2B5EF4-FFF2-40B4-BE49-F238E27FC236}">
                <a16:creationId xmlns:a16="http://schemas.microsoft.com/office/drawing/2014/main" id="{F2DE5B6C-1A4F-6BBB-A86A-369B22F5B766}"/>
              </a:ext>
            </a:extLst>
          </p:cNvPr>
          <p:cNvGrpSpPr/>
          <p:nvPr/>
        </p:nvGrpSpPr>
        <p:grpSpPr>
          <a:xfrm>
            <a:off x="8727329" y="3987802"/>
            <a:ext cx="3083885" cy="371911"/>
            <a:chOff x="0" y="0"/>
            <a:chExt cx="1082939" cy="172517"/>
          </a:xfrm>
        </p:grpSpPr>
        <p:sp>
          <p:nvSpPr>
            <p:cNvPr id="119" name="Freeform 60">
              <a:extLst>
                <a:ext uri="{FF2B5EF4-FFF2-40B4-BE49-F238E27FC236}">
                  <a16:creationId xmlns:a16="http://schemas.microsoft.com/office/drawing/2014/main" id="{9C93ACCE-63EE-3F2D-88EC-748FAC4C07E6}"/>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20" name="TextBox 61">
              <a:extLst>
                <a:ext uri="{FF2B5EF4-FFF2-40B4-BE49-F238E27FC236}">
                  <a16:creationId xmlns:a16="http://schemas.microsoft.com/office/drawing/2014/main" id="{BFE39360-B1C0-DE61-63DB-A4E9C3BE8167}"/>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Terminales</a:t>
              </a:r>
            </a:p>
          </p:txBody>
        </p:sp>
      </p:grpSp>
      <p:grpSp>
        <p:nvGrpSpPr>
          <p:cNvPr id="124" name="Group 59">
            <a:extLst>
              <a:ext uri="{FF2B5EF4-FFF2-40B4-BE49-F238E27FC236}">
                <a16:creationId xmlns:a16="http://schemas.microsoft.com/office/drawing/2014/main" id="{187C12CE-C454-A470-F2BF-6A579DC31A36}"/>
              </a:ext>
            </a:extLst>
          </p:cNvPr>
          <p:cNvGrpSpPr/>
          <p:nvPr/>
        </p:nvGrpSpPr>
        <p:grpSpPr>
          <a:xfrm>
            <a:off x="8719087" y="5038291"/>
            <a:ext cx="3083885" cy="371911"/>
            <a:chOff x="0" y="0"/>
            <a:chExt cx="1082939" cy="172517"/>
          </a:xfrm>
        </p:grpSpPr>
        <p:sp>
          <p:nvSpPr>
            <p:cNvPr id="125" name="Freeform 60">
              <a:extLst>
                <a:ext uri="{FF2B5EF4-FFF2-40B4-BE49-F238E27FC236}">
                  <a16:creationId xmlns:a16="http://schemas.microsoft.com/office/drawing/2014/main" id="{AA40FE45-68DA-AE4D-E3AF-B3671862618C}"/>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26" name="TextBox 61">
              <a:extLst>
                <a:ext uri="{FF2B5EF4-FFF2-40B4-BE49-F238E27FC236}">
                  <a16:creationId xmlns:a16="http://schemas.microsoft.com/office/drawing/2014/main" id="{BDEFFD85-D53A-4E41-0A57-2E8BAD5C0D51}"/>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Sicov – Servicio Especial</a:t>
              </a:r>
            </a:p>
          </p:txBody>
        </p:sp>
      </p:grpSp>
      <p:sp>
        <p:nvSpPr>
          <p:cNvPr id="127" name="AutoShape 52">
            <a:extLst>
              <a:ext uri="{FF2B5EF4-FFF2-40B4-BE49-F238E27FC236}">
                <a16:creationId xmlns:a16="http://schemas.microsoft.com/office/drawing/2014/main" id="{48112439-7961-433A-95C9-3935673D984D}"/>
              </a:ext>
            </a:extLst>
          </p:cNvPr>
          <p:cNvSpPr/>
          <p:nvPr/>
        </p:nvSpPr>
        <p:spPr>
          <a:xfrm>
            <a:off x="8229576" y="2650038"/>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133" name="Group 59">
            <a:extLst>
              <a:ext uri="{FF2B5EF4-FFF2-40B4-BE49-F238E27FC236}">
                <a16:creationId xmlns:a16="http://schemas.microsoft.com/office/drawing/2014/main" id="{194A5DCD-B8AE-2863-332E-868A6244CD14}"/>
              </a:ext>
            </a:extLst>
          </p:cNvPr>
          <p:cNvGrpSpPr/>
          <p:nvPr/>
        </p:nvGrpSpPr>
        <p:grpSpPr>
          <a:xfrm>
            <a:off x="8746992" y="5562602"/>
            <a:ext cx="3083885" cy="371911"/>
            <a:chOff x="0" y="0"/>
            <a:chExt cx="1082939" cy="172517"/>
          </a:xfrm>
        </p:grpSpPr>
        <p:sp>
          <p:nvSpPr>
            <p:cNvPr id="134" name="Freeform 60">
              <a:extLst>
                <a:ext uri="{FF2B5EF4-FFF2-40B4-BE49-F238E27FC236}">
                  <a16:creationId xmlns:a16="http://schemas.microsoft.com/office/drawing/2014/main" id="{2EDAC19C-B5CD-4582-7C37-D077F1D97213}"/>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35" name="TextBox 61">
              <a:extLst>
                <a:ext uri="{FF2B5EF4-FFF2-40B4-BE49-F238E27FC236}">
                  <a16:creationId xmlns:a16="http://schemas.microsoft.com/office/drawing/2014/main" id="{9802C4B9-60D0-559A-1FC6-870B971AD0ED}"/>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Sustentabilidad Financiera</a:t>
              </a:r>
            </a:p>
          </p:txBody>
        </p:sp>
      </p:grpSp>
      <p:sp>
        <p:nvSpPr>
          <p:cNvPr id="137" name="AutoShape 50">
            <a:extLst>
              <a:ext uri="{FF2B5EF4-FFF2-40B4-BE49-F238E27FC236}">
                <a16:creationId xmlns:a16="http://schemas.microsoft.com/office/drawing/2014/main" id="{35EB8844-D73A-4303-832C-CA9216EAFCAD}"/>
              </a:ext>
            </a:extLst>
          </p:cNvPr>
          <p:cNvSpPr/>
          <p:nvPr/>
        </p:nvSpPr>
        <p:spPr>
          <a:xfrm>
            <a:off x="8568015" y="1172155"/>
            <a:ext cx="0" cy="446937"/>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38" name="AutoShape 50">
            <a:extLst>
              <a:ext uri="{FF2B5EF4-FFF2-40B4-BE49-F238E27FC236}">
                <a16:creationId xmlns:a16="http://schemas.microsoft.com/office/drawing/2014/main" id="{E0FEC277-B450-BBE2-7925-73D752E4C393}"/>
              </a:ext>
            </a:extLst>
          </p:cNvPr>
          <p:cNvSpPr/>
          <p:nvPr/>
        </p:nvSpPr>
        <p:spPr>
          <a:xfrm>
            <a:off x="1942572" y="1145387"/>
            <a:ext cx="0" cy="302129"/>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2" name="AutoShape 52">
            <a:extLst>
              <a:ext uri="{FF2B5EF4-FFF2-40B4-BE49-F238E27FC236}">
                <a16:creationId xmlns:a16="http://schemas.microsoft.com/office/drawing/2014/main" id="{1B159A66-7971-7E24-D747-7FAD693CD625}"/>
              </a:ext>
            </a:extLst>
          </p:cNvPr>
          <p:cNvSpPr/>
          <p:nvPr/>
        </p:nvSpPr>
        <p:spPr>
          <a:xfrm>
            <a:off x="8236865" y="3211014"/>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3" name="AutoShape 52">
            <a:extLst>
              <a:ext uri="{FF2B5EF4-FFF2-40B4-BE49-F238E27FC236}">
                <a16:creationId xmlns:a16="http://schemas.microsoft.com/office/drawing/2014/main" id="{9343048C-90D5-B624-89A2-D86983364BF5}"/>
              </a:ext>
            </a:extLst>
          </p:cNvPr>
          <p:cNvSpPr/>
          <p:nvPr/>
        </p:nvSpPr>
        <p:spPr>
          <a:xfrm>
            <a:off x="8221334" y="3708216"/>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4" name="AutoShape 52">
            <a:extLst>
              <a:ext uri="{FF2B5EF4-FFF2-40B4-BE49-F238E27FC236}">
                <a16:creationId xmlns:a16="http://schemas.microsoft.com/office/drawing/2014/main" id="{EFACC6CC-EC8F-E5FC-F27E-F8F001FBB71A}"/>
              </a:ext>
            </a:extLst>
          </p:cNvPr>
          <p:cNvSpPr/>
          <p:nvPr/>
        </p:nvSpPr>
        <p:spPr>
          <a:xfrm>
            <a:off x="8229576" y="4184492"/>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5" name="AutoShape 52">
            <a:extLst>
              <a:ext uri="{FF2B5EF4-FFF2-40B4-BE49-F238E27FC236}">
                <a16:creationId xmlns:a16="http://schemas.microsoft.com/office/drawing/2014/main" id="{9ECB412B-7BE4-DF92-188F-84E65C5EA409}"/>
              </a:ext>
            </a:extLst>
          </p:cNvPr>
          <p:cNvSpPr/>
          <p:nvPr/>
        </p:nvSpPr>
        <p:spPr>
          <a:xfrm>
            <a:off x="8257010" y="4681804"/>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6" name="AutoShape 52">
            <a:extLst>
              <a:ext uri="{FF2B5EF4-FFF2-40B4-BE49-F238E27FC236}">
                <a16:creationId xmlns:a16="http://schemas.microsoft.com/office/drawing/2014/main" id="{EF253940-ECB2-43BC-FC6B-85ABB4E8735B}"/>
              </a:ext>
            </a:extLst>
          </p:cNvPr>
          <p:cNvSpPr/>
          <p:nvPr/>
        </p:nvSpPr>
        <p:spPr>
          <a:xfrm>
            <a:off x="8252408" y="5222908"/>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7" name="AutoShape 52">
            <a:extLst>
              <a:ext uri="{FF2B5EF4-FFF2-40B4-BE49-F238E27FC236}">
                <a16:creationId xmlns:a16="http://schemas.microsoft.com/office/drawing/2014/main" id="{3F57005D-F7B9-51F8-4DEE-DE415C3EFACE}"/>
              </a:ext>
            </a:extLst>
          </p:cNvPr>
          <p:cNvSpPr/>
          <p:nvPr/>
        </p:nvSpPr>
        <p:spPr>
          <a:xfrm>
            <a:off x="8246696" y="5730066"/>
            <a:ext cx="497753" cy="13446"/>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48" name="AutoShape 52">
            <a:extLst>
              <a:ext uri="{FF2B5EF4-FFF2-40B4-BE49-F238E27FC236}">
                <a16:creationId xmlns:a16="http://schemas.microsoft.com/office/drawing/2014/main" id="{1071DE76-814E-5BF2-E76C-CBA94348E13C}"/>
              </a:ext>
            </a:extLst>
          </p:cNvPr>
          <p:cNvSpPr/>
          <p:nvPr/>
        </p:nvSpPr>
        <p:spPr>
          <a:xfrm flipV="1">
            <a:off x="8221334" y="6294719"/>
            <a:ext cx="533429" cy="3133"/>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19" name="Group 28">
            <a:extLst>
              <a:ext uri="{FF2B5EF4-FFF2-40B4-BE49-F238E27FC236}">
                <a16:creationId xmlns:a16="http://schemas.microsoft.com/office/drawing/2014/main" id="{DBBFBBA3-3C3D-73B5-3FE3-00E8E0AFC362}"/>
              </a:ext>
            </a:extLst>
          </p:cNvPr>
          <p:cNvGrpSpPr/>
          <p:nvPr/>
        </p:nvGrpSpPr>
        <p:grpSpPr>
          <a:xfrm>
            <a:off x="113877" y="5975279"/>
            <a:ext cx="1226379" cy="210769"/>
            <a:chOff x="0" y="-38100"/>
            <a:chExt cx="436425" cy="353821"/>
          </a:xfrm>
        </p:grpSpPr>
        <p:sp>
          <p:nvSpPr>
            <p:cNvPr id="38" name="Freeform 29">
              <a:extLst>
                <a:ext uri="{FF2B5EF4-FFF2-40B4-BE49-F238E27FC236}">
                  <a16:creationId xmlns:a16="http://schemas.microsoft.com/office/drawing/2014/main" id="{03A262B6-FA6A-2BC9-2670-A40633169E7C}"/>
                </a:ext>
              </a:extLst>
            </p:cNvPr>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p:spPr>
          <p:style>
            <a:lnRef idx="2">
              <a:schemeClr val="accent6">
                <a:shade val="15000"/>
              </a:schemeClr>
            </a:lnRef>
            <a:fillRef idx="1">
              <a:schemeClr val="accent6"/>
            </a:fillRef>
            <a:effectRef idx="0">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FFFFFF"/>
                </a:solidFill>
                <a:effectLst/>
                <a:uLnTx/>
                <a:uFillTx/>
                <a:latin typeface="Arial"/>
                <a:ea typeface="+mn-ea"/>
                <a:cs typeface="+mn-cs"/>
              </a:endParaRPr>
            </a:p>
          </p:txBody>
        </p:sp>
        <p:sp>
          <p:nvSpPr>
            <p:cNvPr id="39" name="TextBox 30">
              <a:extLst>
                <a:ext uri="{FF2B5EF4-FFF2-40B4-BE49-F238E27FC236}">
                  <a16:creationId xmlns:a16="http://schemas.microsoft.com/office/drawing/2014/main" id="{0E2C3858-D34A-8C3E-BF3A-4FE7945013AD}"/>
                </a:ext>
              </a:extLst>
            </p:cNvPr>
            <p:cNvSpPr txBox="1"/>
            <p:nvPr/>
          </p:nvSpPr>
          <p:spPr>
            <a:xfrm>
              <a:off x="0" y="-38100"/>
              <a:ext cx="436425" cy="35382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lIns="33867" tIns="33867" rIns="33867" bIns="33867" rtlCol="0" anchor="ctr"/>
            <a:lstStyle/>
            <a:p>
              <a:pPr marL="0" marR="0" lvl="0" indent="0" algn="ctr" defTabSz="914400" rtl="0" eaLnBrk="1" fontAlgn="auto" latinLnBrk="0" hangingPunct="1">
                <a:lnSpc>
                  <a:spcPts val="1763"/>
                </a:lnSpc>
                <a:spcBef>
                  <a:spcPts val="0"/>
                </a:spcBef>
                <a:spcAft>
                  <a:spcPts val="0"/>
                </a:spcAft>
                <a:buClrTx/>
                <a:buSzTx/>
                <a:buFontTx/>
                <a:buNone/>
                <a:tabLst/>
                <a:defRPr/>
              </a:pPr>
              <a:r>
                <a:rPr kumimoji="0" lang="es-ES_tradnl" sz="1000" b="0" i="0" u="none" strike="noStrike" kern="1200" cap="none" spc="94" normalizeH="0" baseline="0" noProof="0">
                  <a:ln>
                    <a:noFill/>
                  </a:ln>
                  <a:solidFill>
                    <a:srgbClr val="FFFFFF"/>
                  </a:solidFill>
                  <a:effectLst/>
                  <a:uLnTx/>
                  <a:uFillTx/>
                  <a:latin typeface="Open Sans Bold"/>
                  <a:ea typeface="+mn-ea"/>
                  <a:cs typeface="+mn-cs"/>
                </a:rPr>
                <a:t>Operativos</a:t>
              </a:r>
            </a:p>
          </p:txBody>
        </p:sp>
      </p:grpSp>
      <p:grpSp>
        <p:nvGrpSpPr>
          <p:cNvPr id="54" name="Group 59">
            <a:extLst>
              <a:ext uri="{FF2B5EF4-FFF2-40B4-BE49-F238E27FC236}">
                <a16:creationId xmlns:a16="http://schemas.microsoft.com/office/drawing/2014/main" id="{C2EF09B1-0DAB-5B21-A2D4-D58FE7BD2314}"/>
              </a:ext>
            </a:extLst>
          </p:cNvPr>
          <p:cNvGrpSpPr/>
          <p:nvPr/>
        </p:nvGrpSpPr>
        <p:grpSpPr>
          <a:xfrm>
            <a:off x="105888" y="6274591"/>
            <a:ext cx="1240593" cy="229267"/>
            <a:chOff x="0" y="-150150"/>
            <a:chExt cx="1082939" cy="322667"/>
          </a:xfrm>
        </p:grpSpPr>
        <p:sp>
          <p:nvSpPr>
            <p:cNvPr id="55" name="Freeform 60">
              <a:extLst>
                <a:ext uri="{FF2B5EF4-FFF2-40B4-BE49-F238E27FC236}">
                  <a16:creationId xmlns:a16="http://schemas.microsoft.com/office/drawing/2014/main" id="{BEDD9BA3-5CF3-4428-513D-5BBBE02F64D6}"/>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a:solidFill>
              <a:srgbClr val="CF620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56" name="TextBox 61">
              <a:extLst>
                <a:ext uri="{FF2B5EF4-FFF2-40B4-BE49-F238E27FC236}">
                  <a16:creationId xmlns:a16="http://schemas.microsoft.com/office/drawing/2014/main" id="{18171C30-2BD5-97FE-EB8A-134DF64A3BB9}"/>
                </a:ext>
              </a:extLst>
            </p:cNvPr>
            <p:cNvSpPr txBox="1"/>
            <p:nvPr/>
          </p:nvSpPr>
          <p:spPr>
            <a:xfrm>
              <a:off x="0" y="-150150"/>
              <a:ext cx="1082939" cy="322667"/>
            </a:xfrm>
            <a:prstGeom prst="rect">
              <a:avLst/>
            </a:prstGeom>
          </p:spPr>
          <p:style>
            <a:lnRef idx="1">
              <a:schemeClr val="dk1"/>
            </a:lnRef>
            <a:fillRef idx="2">
              <a:schemeClr val="dk1"/>
            </a:fillRef>
            <a:effectRef idx="1">
              <a:schemeClr val="dk1"/>
            </a:effectRef>
            <a:fontRef idx="minor">
              <a:schemeClr val="dk1"/>
            </a:fontRef>
          </p:style>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059" b="0" i="0" u="none" strike="noStrike" kern="1200" cap="none" spc="79" normalizeH="0" baseline="0" noProof="0">
                  <a:ln>
                    <a:noFill/>
                  </a:ln>
                  <a:solidFill>
                    <a:srgbClr val="000000"/>
                  </a:solidFill>
                  <a:effectLst/>
                  <a:uLnTx/>
                  <a:uFillTx/>
                  <a:latin typeface="Open Sans Bold"/>
                  <a:ea typeface="+mn-ea"/>
                  <a:cs typeface="+mn-cs"/>
                </a:rPr>
                <a:t>Proyectos 2024</a:t>
              </a:r>
            </a:p>
          </p:txBody>
        </p:sp>
      </p:grpSp>
      <p:grpSp>
        <p:nvGrpSpPr>
          <p:cNvPr id="58" name="Group 59">
            <a:extLst>
              <a:ext uri="{FF2B5EF4-FFF2-40B4-BE49-F238E27FC236}">
                <a16:creationId xmlns:a16="http://schemas.microsoft.com/office/drawing/2014/main" id="{7F597419-6125-297D-5FDB-B842F0AFF843}"/>
              </a:ext>
            </a:extLst>
          </p:cNvPr>
          <p:cNvGrpSpPr/>
          <p:nvPr/>
        </p:nvGrpSpPr>
        <p:grpSpPr>
          <a:xfrm>
            <a:off x="8711779" y="5989935"/>
            <a:ext cx="3083885" cy="576179"/>
            <a:chOff x="0" y="-38100"/>
            <a:chExt cx="1082939" cy="267270"/>
          </a:xfrm>
        </p:grpSpPr>
        <p:sp>
          <p:nvSpPr>
            <p:cNvPr id="62" name="Freeform 60">
              <a:extLst>
                <a:ext uri="{FF2B5EF4-FFF2-40B4-BE49-F238E27FC236}">
                  <a16:creationId xmlns:a16="http://schemas.microsoft.com/office/drawing/2014/main" id="{A7AFB130-ED41-F12B-3A05-DBD57B955187}"/>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63" name="TextBox 61">
              <a:extLst>
                <a:ext uri="{FF2B5EF4-FFF2-40B4-BE49-F238E27FC236}">
                  <a16:creationId xmlns:a16="http://schemas.microsoft.com/office/drawing/2014/main" id="{D9D4C1ED-8FFE-5629-2A87-D3E5E44736B0}"/>
                </a:ext>
              </a:extLst>
            </p:cNvPr>
            <p:cNvSpPr txBox="1"/>
            <p:nvPr/>
          </p:nvSpPr>
          <p:spPr>
            <a:xfrm>
              <a:off x="0" y="-38100"/>
              <a:ext cx="1082939" cy="267270"/>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Requisitos habilitantes y operación </a:t>
              </a:r>
            </a:p>
          </p:txBody>
        </p:sp>
      </p:grpSp>
      <p:grpSp>
        <p:nvGrpSpPr>
          <p:cNvPr id="5" name="Group 59">
            <a:extLst>
              <a:ext uri="{FF2B5EF4-FFF2-40B4-BE49-F238E27FC236}">
                <a16:creationId xmlns:a16="http://schemas.microsoft.com/office/drawing/2014/main" id="{616F97DE-DA7E-822F-A0D0-D5BA6DAC59A8}"/>
              </a:ext>
            </a:extLst>
          </p:cNvPr>
          <p:cNvGrpSpPr/>
          <p:nvPr/>
        </p:nvGrpSpPr>
        <p:grpSpPr>
          <a:xfrm>
            <a:off x="8750161" y="3006243"/>
            <a:ext cx="3083885" cy="371911"/>
            <a:chOff x="0" y="0"/>
            <a:chExt cx="1082939" cy="172517"/>
          </a:xfrm>
        </p:grpSpPr>
        <p:sp>
          <p:nvSpPr>
            <p:cNvPr id="6" name="Freeform 60">
              <a:extLst>
                <a:ext uri="{FF2B5EF4-FFF2-40B4-BE49-F238E27FC236}">
                  <a16:creationId xmlns:a16="http://schemas.microsoft.com/office/drawing/2014/main" id="{C37AE77A-772A-CDEF-C695-DC6D19157404}"/>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7" name="TextBox 61">
              <a:extLst>
                <a:ext uri="{FF2B5EF4-FFF2-40B4-BE49-F238E27FC236}">
                  <a16:creationId xmlns:a16="http://schemas.microsoft.com/office/drawing/2014/main" id="{FE1677D0-224A-F973-154F-1FB2C9ED9F3D}"/>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200" b="0" i="0" u="none" strike="noStrike" kern="1200" cap="none" spc="79" normalizeH="0" baseline="0" noProof="0">
                  <a:ln>
                    <a:noFill/>
                  </a:ln>
                  <a:solidFill>
                    <a:srgbClr val="000000"/>
                  </a:solidFill>
                  <a:effectLst/>
                  <a:uLnTx/>
                  <a:uFillTx/>
                  <a:latin typeface="Open Sans Bold"/>
                  <a:ea typeface="+mn-ea"/>
                  <a:cs typeface="+mn-cs"/>
                </a:rPr>
                <a:t>Pesaje Vehicular</a:t>
              </a:r>
            </a:p>
          </p:txBody>
        </p:sp>
      </p:grpSp>
      <p:grpSp>
        <p:nvGrpSpPr>
          <p:cNvPr id="49" name="Group 59">
            <a:extLst>
              <a:ext uri="{FF2B5EF4-FFF2-40B4-BE49-F238E27FC236}">
                <a16:creationId xmlns:a16="http://schemas.microsoft.com/office/drawing/2014/main" id="{579B007A-7C66-720D-5A2A-0670A1ACE09E}"/>
              </a:ext>
            </a:extLst>
          </p:cNvPr>
          <p:cNvGrpSpPr/>
          <p:nvPr/>
        </p:nvGrpSpPr>
        <p:grpSpPr>
          <a:xfrm>
            <a:off x="4823562" y="5715450"/>
            <a:ext cx="3146176" cy="673774"/>
            <a:chOff x="0" y="-70224"/>
            <a:chExt cx="1104813" cy="312541"/>
          </a:xfrm>
        </p:grpSpPr>
        <p:sp>
          <p:nvSpPr>
            <p:cNvPr id="51" name="Freeform 60">
              <a:extLst>
                <a:ext uri="{FF2B5EF4-FFF2-40B4-BE49-F238E27FC236}">
                  <a16:creationId xmlns:a16="http://schemas.microsoft.com/office/drawing/2014/main" id="{922D39BE-C6AC-8941-E8A8-3D6101156FD6}"/>
                </a:ext>
              </a:extLst>
            </p:cNvPr>
            <p:cNvSpPr/>
            <p:nvPr/>
          </p:nvSpPr>
          <p:spPr>
            <a:xfrm>
              <a:off x="0" y="-3682"/>
              <a:ext cx="1082939" cy="176199"/>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53" name="TextBox 61">
              <a:extLst>
                <a:ext uri="{FF2B5EF4-FFF2-40B4-BE49-F238E27FC236}">
                  <a16:creationId xmlns:a16="http://schemas.microsoft.com/office/drawing/2014/main" id="{3EDF8A5C-AC96-1EAE-B10C-1517937D2803}"/>
                </a:ext>
              </a:extLst>
            </p:cNvPr>
            <p:cNvSpPr txBox="1"/>
            <p:nvPr/>
          </p:nvSpPr>
          <p:spPr>
            <a:xfrm>
              <a:off x="21874" y="-70224"/>
              <a:ext cx="1082939" cy="312541"/>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kumimoji="0" lang="es-ES_tradnl" sz="1067" b="0" i="0" u="none" strike="noStrike" kern="1200" cap="none" spc="79" normalizeH="0" baseline="0" noProof="0" dirty="0">
                  <a:ln>
                    <a:noFill/>
                  </a:ln>
                  <a:solidFill>
                    <a:srgbClr val="000000"/>
                  </a:solidFill>
                  <a:effectLst/>
                  <a:uLnTx/>
                  <a:uFillTx/>
                  <a:latin typeface="Open Sans Bold"/>
                  <a:ea typeface="+mn-ea"/>
                  <a:cs typeface="+mn-cs"/>
                </a:rPr>
                <a:t>Evidencias Digitales infracciones al tránsito y transporte</a:t>
              </a:r>
            </a:p>
          </p:txBody>
        </p:sp>
      </p:grpSp>
      <p:grpSp>
        <p:nvGrpSpPr>
          <p:cNvPr id="10" name="Group 59">
            <a:extLst>
              <a:ext uri="{FF2B5EF4-FFF2-40B4-BE49-F238E27FC236}">
                <a16:creationId xmlns:a16="http://schemas.microsoft.com/office/drawing/2014/main" id="{BA3E7AC2-92D5-6288-E6BD-E8A7557A5683}"/>
              </a:ext>
            </a:extLst>
          </p:cNvPr>
          <p:cNvGrpSpPr/>
          <p:nvPr/>
        </p:nvGrpSpPr>
        <p:grpSpPr>
          <a:xfrm>
            <a:off x="4856815" y="5215314"/>
            <a:ext cx="3083885" cy="371911"/>
            <a:chOff x="0" y="0"/>
            <a:chExt cx="1082939" cy="172517"/>
          </a:xfrm>
        </p:grpSpPr>
        <p:sp>
          <p:nvSpPr>
            <p:cNvPr id="13" name="Freeform 60">
              <a:extLst>
                <a:ext uri="{FF2B5EF4-FFF2-40B4-BE49-F238E27FC236}">
                  <a16:creationId xmlns:a16="http://schemas.microsoft.com/office/drawing/2014/main" id="{A52737EA-E1E2-7738-787F-6125727A7D67}"/>
                </a:ext>
              </a:extLst>
            </p:cNvPr>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Box 61">
              <a:extLst>
                <a:ext uri="{FF2B5EF4-FFF2-40B4-BE49-F238E27FC236}">
                  <a16:creationId xmlns:a16="http://schemas.microsoft.com/office/drawing/2014/main" id="{16F228AD-5681-22A5-506A-EED4D8069B0C}"/>
                </a:ext>
              </a:extLst>
            </p:cNvPr>
            <p:cNvSpPr txBox="1"/>
            <p:nvPr/>
          </p:nvSpPr>
          <p:spPr>
            <a:xfrm>
              <a:off x="0" y="-38100"/>
              <a:ext cx="1082939" cy="210617"/>
            </a:xfrm>
            <a:prstGeom prst="rect">
              <a:avLst/>
            </a:prstGeom>
          </p:spPr>
          <p:txBody>
            <a:bodyPr lIns="33867" tIns="33867" rIns="33867" bIns="33867" rtlCol="0" anchor="ctr"/>
            <a:lstStyle/>
            <a:p>
              <a:pPr marL="0" marR="0" lvl="0" indent="0" algn="ctr" defTabSz="914400" rtl="0" eaLnBrk="1" fontAlgn="auto" latinLnBrk="0" hangingPunct="1">
                <a:lnSpc>
                  <a:spcPts val="1483"/>
                </a:lnSpc>
                <a:spcBef>
                  <a:spcPts val="0"/>
                </a:spcBef>
                <a:spcAft>
                  <a:spcPts val="0"/>
                </a:spcAft>
                <a:buClrTx/>
                <a:buSzTx/>
                <a:buFontTx/>
                <a:buNone/>
                <a:tabLst/>
                <a:defRPr/>
              </a:pPr>
              <a:r>
                <a:rPr lang="es-ES_tradnl" sz="1200" spc="79" dirty="0">
                  <a:solidFill>
                    <a:srgbClr val="000000"/>
                  </a:solidFill>
                  <a:latin typeface="Open Sans Bold"/>
                </a:rPr>
                <a:t>SISI/ Pólizas</a:t>
              </a:r>
            </a:p>
          </p:txBody>
        </p:sp>
      </p:grpSp>
      <p:sp>
        <p:nvSpPr>
          <p:cNvPr id="57" name="AutoShape 52">
            <a:extLst>
              <a:ext uri="{FF2B5EF4-FFF2-40B4-BE49-F238E27FC236}">
                <a16:creationId xmlns:a16="http://schemas.microsoft.com/office/drawing/2014/main" id="{A8930AF2-633E-DEAE-AAD3-16F7F02B92D4}"/>
              </a:ext>
            </a:extLst>
          </p:cNvPr>
          <p:cNvSpPr/>
          <p:nvPr/>
        </p:nvSpPr>
        <p:spPr>
          <a:xfrm>
            <a:off x="7945974" y="5392255"/>
            <a:ext cx="275676" cy="2433"/>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64" name="AutoShape 52">
            <a:extLst>
              <a:ext uri="{FF2B5EF4-FFF2-40B4-BE49-F238E27FC236}">
                <a16:creationId xmlns:a16="http://schemas.microsoft.com/office/drawing/2014/main" id="{AAF8E4AA-9F11-9B85-B9FF-AADFEDF53BB3}"/>
              </a:ext>
            </a:extLst>
          </p:cNvPr>
          <p:cNvSpPr/>
          <p:nvPr/>
        </p:nvSpPr>
        <p:spPr>
          <a:xfrm>
            <a:off x="7940700" y="6038925"/>
            <a:ext cx="275676" cy="2433"/>
          </a:xfrm>
          <a:prstGeom prst="line">
            <a:avLst/>
          </a:prstGeom>
          <a:ln w="47625" cap="flat">
            <a:solidFill>
              <a:srgbClr val="CF620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47258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D8614-16EE-09F6-9E79-5259C3CF801C}"/>
            </a:ext>
          </a:extLst>
        </p:cNvPr>
        <p:cNvGrpSpPr/>
        <p:nvPr/>
      </p:nvGrpSpPr>
      <p:grpSpPr>
        <a:xfrm>
          <a:off x="0" y="0"/>
          <a:ext cx="0" cy="0"/>
          <a:chOff x="0" y="0"/>
          <a:chExt cx="0" cy="0"/>
        </a:xfrm>
      </p:grpSpPr>
      <p:sp>
        <p:nvSpPr>
          <p:cNvPr id="5" name="Freeform 13">
            <a:extLst>
              <a:ext uri="{FF2B5EF4-FFF2-40B4-BE49-F238E27FC236}">
                <a16:creationId xmlns:a16="http://schemas.microsoft.com/office/drawing/2014/main" id="{3670243C-3FF0-9DCF-5C24-018EF67C6297}"/>
              </a:ext>
            </a:extLst>
          </p:cNvPr>
          <p:cNvSpPr/>
          <p:nvPr/>
        </p:nvSpPr>
        <p:spPr>
          <a:xfrm>
            <a:off x="383831" y="2904949"/>
            <a:ext cx="2626035" cy="930371"/>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_tradnl" sz="1200">
              <a:latin typeface="Nunito" pitchFamily="2" charset="0"/>
            </a:endParaRPr>
          </a:p>
        </p:txBody>
      </p:sp>
      <p:sp>
        <p:nvSpPr>
          <p:cNvPr id="8" name="AutoShape 16">
            <a:extLst>
              <a:ext uri="{FF2B5EF4-FFF2-40B4-BE49-F238E27FC236}">
                <a16:creationId xmlns:a16="http://schemas.microsoft.com/office/drawing/2014/main" id="{2A0F0D6F-A98B-6A53-4A1B-544218602139}"/>
              </a:ext>
            </a:extLst>
          </p:cNvPr>
          <p:cNvSpPr/>
          <p:nvPr/>
        </p:nvSpPr>
        <p:spPr>
          <a:xfrm>
            <a:off x="3200400" y="3428999"/>
            <a:ext cx="1393420" cy="1"/>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12" name="AutoShape 21">
            <a:extLst>
              <a:ext uri="{FF2B5EF4-FFF2-40B4-BE49-F238E27FC236}">
                <a16:creationId xmlns:a16="http://schemas.microsoft.com/office/drawing/2014/main" id="{3741649E-8F02-6E84-D0A9-F08AF3D10A38}"/>
              </a:ext>
            </a:extLst>
          </p:cNvPr>
          <p:cNvSpPr/>
          <p:nvPr/>
        </p:nvSpPr>
        <p:spPr>
          <a:xfrm flipV="1">
            <a:off x="3198105" y="4355038"/>
            <a:ext cx="1395716" cy="658603"/>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18" name="Freeform 27">
            <a:extLst>
              <a:ext uri="{FF2B5EF4-FFF2-40B4-BE49-F238E27FC236}">
                <a16:creationId xmlns:a16="http://schemas.microsoft.com/office/drawing/2014/main" id="{6C628B84-1BE6-3677-A00E-63A379D72A67}"/>
              </a:ext>
            </a:extLst>
          </p:cNvPr>
          <p:cNvSpPr/>
          <p:nvPr/>
        </p:nvSpPr>
        <p:spPr>
          <a:xfrm>
            <a:off x="4724400" y="2060835"/>
            <a:ext cx="2944104" cy="2824655"/>
          </a:xfrm>
          <a:custGeom>
            <a:avLst/>
            <a:gdLst/>
            <a:ahLst/>
            <a:cxnLst/>
            <a:rect l="l" t="t" r="r" b="b"/>
            <a:pathLst>
              <a:path w="4416156" h="4236983">
                <a:moveTo>
                  <a:pt x="0" y="0"/>
                </a:moveTo>
                <a:lnTo>
                  <a:pt x="4416156" y="0"/>
                </a:lnTo>
                <a:lnTo>
                  <a:pt x="4416156" y="4236983"/>
                </a:lnTo>
                <a:lnTo>
                  <a:pt x="0" y="4236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_tradnl" sz="1200">
              <a:latin typeface="Nunito" pitchFamily="2" charset="0"/>
            </a:endParaRPr>
          </a:p>
        </p:txBody>
      </p:sp>
      <p:sp>
        <p:nvSpPr>
          <p:cNvPr id="19" name="TextBox 29">
            <a:extLst>
              <a:ext uri="{FF2B5EF4-FFF2-40B4-BE49-F238E27FC236}">
                <a16:creationId xmlns:a16="http://schemas.microsoft.com/office/drawing/2014/main" id="{24D86EE4-0DCF-96B8-FF24-BCA883B4A4A1}"/>
              </a:ext>
            </a:extLst>
          </p:cNvPr>
          <p:cNvSpPr txBox="1"/>
          <p:nvPr/>
        </p:nvSpPr>
        <p:spPr>
          <a:xfrm>
            <a:off x="483632" y="5933320"/>
            <a:ext cx="10686671" cy="548227"/>
          </a:xfrm>
          <a:prstGeom prst="rect">
            <a:avLst/>
          </a:prstGeom>
        </p:spPr>
        <p:txBody>
          <a:bodyPr wrap="square" lIns="0" tIns="0" rIns="0" bIns="0" rtlCol="0" anchor="t">
            <a:spAutoFit/>
          </a:bodyPr>
          <a:lstStyle/>
          <a:p>
            <a:pPr algn="ctr">
              <a:lnSpc>
                <a:spcPts val="2147"/>
              </a:lnSpc>
            </a:pPr>
            <a:r>
              <a:rPr lang="es-ES_tradnl" sz="2000" b="1" kern="100" dirty="0">
                <a:solidFill>
                  <a:srgbClr val="C00000"/>
                </a:solidFill>
                <a:latin typeface="Nunito" pitchFamily="2" charset="0"/>
                <a:ea typeface="Aptos" panose="020B0004020202020204" pitchFamily="34" charset="0"/>
                <a:cs typeface="Times New Roman" panose="02020603050405020304" pitchFamily="18" charset="0"/>
              </a:rPr>
              <a:t>Propósito</a:t>
            </a:r>
            <a:r>
              <a:rPr lang="es-ES_tradnl" sz="2000" b="1" kern="100" dirty="0">
                <a:latin typeface="Nunito" pitchFamily="2" charset="0"/>
                <a:ea typeface="Aptos" panose="020B0004020202020204" pitchFamily="34" charset="0"/>
                <a:cs typeface="Times New Roman" panose="02020603050405020304" pitchFamily="18" charset="0"/>
              </a:rPr>
              <a:t>: </a:t>
            </a:r>
            <a:r>
              <a:rPr lang="es-ES_tradnl" sz="2000" b="1" i="1" u="sng" kern="100" dirty="0">
                <a:latin typeface="Nunito" pitchFamily="2" charset="0"/>
                <a:ea typeface="Aptos" panose="020B0004020202020204" pitchFamily="34" charset="0"/>
                <a:cs typeface="Times New Roman" panose="02020603050405020304" pitchFamily="18" charset="0"/>
              </a:rPr>
              <a:t>“Mejorar la eficiencia, transparencia y agilidad en los procesos de inspección, vigilancia y control en el sector del transporte a través de Tecnologías Digitales” </a:t>
            </a:r>
            <a:endParaRPr lang="es-ES_tradnl" sz="2000" b="1" kern="100" dirty="0">
              <a:latin typeface="Nunito" pitchFamily="2" charset="0"/>
              <a:ea typeface="Aptos" panose="020B0004020202020204" pitchFamily="34" charset="0"/>
              <a:cs typeface="Times New Roman" panose="02020603050405020304" pitchFamily="18" charset="0"/>
            </a:endParaRPr>
          </a:p>
        </p:txBody>
      </p:sp>
      <p:sp>
        <p:nvSpPr>
          <p:cNvPr id="21" name="TextBox 14">
            <a:extLst>
              <a:ext uri="{FF2B5EF4-FFF2-40B4-BE49-F238E27FC236}">
                <a16:creationId xmlns:a16="http://schemas.microsoft.com/office/drawing/2014/main" id="{5BD56B86-CDE0-90F4-D6E7-B0BB1DFD4E85}"/>
              </a:ext>
            </a:extLst>
          </p:cNvPr>
          <p:cNvSpPr txBox="1"/>
          <p:nvPr/>
        </p:nvSpPr>
        <p:spPr>
          <a:xfrm>
            <a:off x="9313557" y="1280494"/>
            <a:ext cx="2388521" cy="8181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tx1"/>
                </a:solidFill>
                <a:latin typeface="Nunito" pitchFamily="2" charset="0"/>
              </a:rPr>
              <a:t>Decisiones objetivas basadas en datos y evidencias digitales</a:t>
            </a:r>
          </a:p>
        </p:txBody>
      </p:sp>
      <p:sp>
        <p:nvSpPr>
          <p:cNvPr id="25" name="TextBox 2">
            <a:extLst>
              <a:ext uri="{FF2B5EF4-FFF2-40B4-BE49-F238E27FC236}">
                <a16:creationId xmlns:a16="http://schemas.microsoft.com/office/drawing/2014/main" id="{91FD092F-DB2C-F3D8-997B-AC2342EF9613}"/>
              </a:ext>
            </a:extLst>
          </p:cNvPr>
          <p:cNvSpPr txBox="1"/>
          <p:nvPr/>
        </p:nvSpPr>
        <p:spPr>
          <a:xfrm>
            <a:off x="1880447" y="123623"/>
            <a:ext cx="8431105" cy="646331"/>
          </a:xfrm>
          <a:prstGeom prst="rect">
            <a:avLst/>
          </a:prstGeom>
          <a:noFill/>
        </p:spPr>
        <p:txBody>
          <a:bodyPr wrap="square" rtlCol="0">
            <a:spAutoFit/>
          </a:bodyPr>
          <a:lstStyle>
            <a:defPPr>
              <a:defRPr lang="es-CO"/>
            </a:defPPr>
            <a:lvl1pPr algn="ctr">
              <a:defRPr sz="2400" b="1">
                <a:latin typeface="Nunito"/>
              </a:defRPr>
            </a:lvl1pPr>
          </a:lstStyle>
          <a:p>
            <a:r>
              <a:rPr lang="es-ES_tradnl" sz="3600" dirty="0"/>
              <a:t>Transformación Digital</a:t>
            </a:r>
          </a:p>
        </p:txBody>
      </p:sp>
      <p:sp>
        <p:nvSpPr>
          <p:cNvPr id="26" name="Freeform 13">
            <a:extLst>
              <a:ext uri="{FF2B5EF4-FFF2-40B4-BE49-F238E27FC236}">
                <a16:creationId xmlns:a16="http://schemas.microsoft.com/office/drawing/2014/main" id="{E6590CA6-0573-47D0-ADA1-902F1BE82CE6}"/>
              </a:ext>
            </a:extLst>
          </p:cNvPr>
          <p:cNvSpPr/>
          <p:nvPr/>
        </p:nvSpPr>
        <p:spPr>
          <a:xfrm>
            <a:off x="371165" y="1095019"/>
            <a:ext cx="2626035" cy="1429927"/>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_tradnl" sz="1200">
              <a:latin typeface="Nunito" pitchFamily="2" charset="0"/>
            </a:endParaRPr>
          </a:p>
        </p:txBody>
      </p:sp>
      <p:sp>
        <p:nvSpPr>
          <p:cNvPr id="31" name="Freeform 13">
            <a:extLst>
              <a:ext uri="{FF2B5EF4-FFF2-40B4-BE49-F238E27FC236}">
                <a16:creationId xmlns:a16="http://schemas.microsoft.com/office/drawing/2014/main" id="{C28D32B6-9FA7-7AE4-ECE4-F9301E65FD93}"/>
              </a:ext>
            </a:extLst>
          </p:cNvPr>
          <p:cNvSpPr/>
          <p:nvPr/>
        </p:nvSpPr>
        <p:spPr>
          <a:xfrm>
            <a:off x="9194801" y="2819400"/>
            <a:ext cx="2626035" cy="1216380"/>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6"/>
                </a:ext>
              </a:extLst>
            </a:blip>
            <a:stretch>
              <a:fillRect/>
            </a:stretch>
          </a:blipFill>
        </p:spPr>
        <p:txBody>
          <a:bodyPr/>
          <a:lstStyle/>
          <a:p>
            <a:endParaRPr lang="es-ES_tradnl" sz="1200">
              <a:latin typeface="Nunito" pitchFamily="2" charset="0"/>
            </a:endParaRPr>
          </a:p>
        </p:txBody>
      </p:sp>
      <p:sp>
        <p:nvSpPr>
          <p:cNvPr id="32" name="Freeform 13">
            <a:extLst>
              <a:ext uri="{FF2B5EF4-FFF2-40B4-BE49-F238E27FC236}">
                <a16:creationId xmlns:a16="http://schemas.microsoft.com/office/drawing/2014/main" id="{E80BEEB4-50AF-72D3-B614-7B131073EF75}"/>
              </a:ext>
            </a:extLst>
          </p:cNvPr>
          <p:cNvSpPr/>
          <p:nvPr/>
        </p:nvSpPr>
        <p:spPr>
          <a:xfrm>
            <a:off x="9194801" y="1095020"/>
            <a:ext cx="2626035" cy="1216380"/>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6"/>
                </a:ext>
              </a:extLst>
            </a:blip>
            <a:stretch>
              <a:fillRect/>
            </a:stretch>
          </a:blipFill>
        </p:spPr>
        <p:txBody>
          <a:bodyPr/>
          <a:lstStyle/>
          <a:p>
            <a:endParaRPr lang="es-ES_tradnl" sz="1200">
              <a:latin typeface="Nunito" pitchFamily="2" charset="0"/>
            </a:endParaRPr>
          </a:p>
        </p:txBody>
      </p:sp>
      <p:sp>
        <p:nvSpPr>
          <p:cNvPr id="33" name="Freeform 13">
            <a:extLst>
              <a:ext uri="{FF2B5EF4-FFF2-40B4-BE49-F238E27FC236}">
                <a16:creationId xmlns:a16="http://schemas.microsoft.com/office/drawing/2014/main" id="{EB1C319E-4044-DC77-26A8-C5211E4DB41C}"/>
              </a:ext>
            </a:extLst>
          </p:cNvPr>
          <p:cNvSpPr/>
          <p:nvPr/>
        </p:nvSpPr>
        <p:spPr>
          <a:xfrm>
            <a:off x="9194801" y="4382098"/>
            <a:ext cx="2626035" cy="1216380"/>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6"/>
                </a:ext>
              </a:extLst>
            </a:blip>
            <a:stretch>
              <a:fillRect/>
            </a:stretch>
          </a:blipFill>
        </p:spPr>
        <p:txBody>
          <a:bodyPr/>
          <a:lstStyle/>
          <a:p>
            <a:endParaRPr lang="es-ES_tradnl" sz="1200">
              <a:latin typeface="Nunito" pitchFamily="2" charset="0"/>
            </a:endParaRPr>
          </a:p>
        </p:txBody>
      </p:sp>
      <p:sp>
        <p:nvSpPr>
          <p:cNvPr id="35" name="TextBox 14">
            <a:extLst>
              <a:ext uri="{FF2B5EF4-FFF2-40B4-BE49-F238E27FC236}">
                <a16:creationId xmlns:a16="http://schemas.microsoft.com/office/drawing/2014/main" id="{ABB58813-A63B-F911-2CDD-9D92416590CB}"/>
              </a:ext>
            </a:extLst>
          </p:cNvPr>
          <p:cNvSpPr txBox="1"/>
          <p:nvPr/>
        </p:nvSpPr>
        <p:spPr>
          <a:xfrm>
            <a:off x="9313557" y="3007120"/>
            <a:ext cx="2388521" cy="8181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tx1"/>
                </a:solidFill>
                <a:latin typeface="Nunito" pitchFamily="2" charset="0"/>
              </a:rPr>
              <a:t>Digitalizar y automatizar procesos operativos y misionales</a:t>
            </a:r>
          </a:p>
        </p:txBody>
      </p:sp>
      <p:sp>
        <p:nvSpPr>
          <p:cNvPr id="36" name="TextBox 14">
            <a:extLst>
              <a:ext uri="{FF2B5EF4-FFF2-40B4-BE49-F238E27FC236}">
                <a16:creationId xmlns:a16="http://schemas.microsoft.com/office/drawing/2014/main" id="{4114221E-5DF4-7A2F-93E0-522710689512}"/>
              </a:ext>
            </a:extLst>
          </p:cNvPr>
          <p:cNvSpPr txBox="1"/>
          <p:nvPr/>
        </p:nvSpPr>
        <p:spPr>
          <a:xfrm>
            <a:off x="9290111" y="4581200"/>
            <a:ext cx="2411968" cy="8181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tx1"/>
                </a:solidFill>
                <a:latin typeface="Nunito" pitchFamily="2" charset="0"/>
              </a:rPr>
              <a:t>Interoperabilidad con actores relacionados con el sector transporte</a:t>
            </a:r>
          </a:p>
        </p:txBody>
      </p:sp>
      <p:sp>
        <p:nvSpPr>
          <p:cNvPr id="37" name="TextBox 14">
            <a:extLst>
              <a:ext uri="{FF2B5EF4-FFF2-40B4-BE49-F238E27FC236}">
                <a16:creationId xmlns:a16="http://schemas.microsoft.com/office/drawing/2014/main" id="{75EC10D0-8779-8212-EFE1-8482BB8E85B6}"/>
              </a:ext>
            </a:extLst>
          </p:cNvPr>
          <p:cNvSpPr txBox="1"/>
          <p:nvPr/>
        </p:nvSpPr>
        <p:spPr>
          <a:xfrm>
            <a:off x="414182" y="1417383"/>
            <a:ext cx="2529922" cy="8181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tx1"/>
                </a:solidFill>
                <a:latin typeface="Nunito" pitchFamily="2" charset="0"/>
              </a:rPr>
              <a:t>Fortalecer la confianza  y mejorar el relacionamiento con nuestros vigilados y usuarios</a:t>
            </a:r>
          </a:p>
        </p:txBody>
      </p:sp>
      <p:sp>
        <p:nvSpPr>
          <p:cNvPr id="38" name="TextBox 14">
            <a:extLst>
              <a:ext uri="{FF2B5EF4-FFF2-40B4-BE49-F238E27FC236}">
                <a16:creationId xmlns:a16="http://schemas.microsoft.com/office/drawing/2014/main" id="{1D48B6F3-2347-EB7D-9A2B-650FA7E76185}"/>
              </a:ext>
            </a:extLst>
          </p:cNvPr>
          <p:cNvSpPr txBox="1"/>
          <p:nvPr/>
        </p:nvSpPr>
        <p:spPr>
          <a:xfrm>
            <a:off x="454591" y="2984829"/>
            <a:ext cx="2459181" cy="8181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b">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tx1"/>
                </a:solidFill>
                <a:latin typeface="Nunito" pitchFamily="2" charset="0"/>
              </a:rPr>
              <a:t>Optimizar la solicitud de información </a:t>
            </a:r>
            <a:r>
              <a:rPr lang="es-ES_tradnl" sz="1100" i="1" dirty="0">
                <a:solidFill>
                  <a:schemeClr val="tx1"/>
                </a:solidFill>
                <a:latin typeface="Nunito" pitchFamily="2" charset="0"/>
              </a:rPr>
              <a:t>“solo si es  necesario”</a:t>
            </a:r>
          </a:p>
        </p:txBody>
      </p:sp>
      <p:sp>
        <p:nvSpPr>
          <p:cNvPr id="39" name="TextBox 14">
            <a:extLst>
              <a:ext uri="{FF2B5EF4-FFF2-40B4-BE49-F238E27FC236}">
                <a16:creationId xmlns:a16="http://schemas.microsoft.com/office/drawing/2014/main" id="{4606E45B-4655-33D2-56CF-D7C1E6CDC493}"/>
              </a:ext>
            </a:extLst>
          </p:cNvPr>
          <p:cNvSpPr txBox="1"/>
          <p:nvPr/>
        </p:nvSpPr>
        <p:spPr>
          <a:xfrm>
            <a:off x="483632" y="4576554"/>
            <a:ext cx="2411968" cy="8181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spAutoFit/>
          </a:bodyPr>
          <a:lstStyle>
            <a:defPPr>
              <a:defRPr lang="es-CO"/>
            </a:defPPr>
            <a:lvl1pPr algn="ctr">
              <a:lnSpc>
                <a:spcPts val="2201"/>
              </a:lnSpc>
              <a:defRPr sz="1200" b="1" spc="110">
                <a:solidFill>
                  <a:schemeClr val="tx2">
                    <a:lumMod val="50000"/>
                  </a:schemeClr>
                </a:solidFill>
                <a:latin typeface="Raleway Bold"/>
              </a:defRPr>
            </a:lvl1pPr>
          </a:lstStyle>
          <a:p>
            <a:r>
              <a:rPr lang="es-ES_tradnl" sz="1100" dirty="0">
                <a:solidFill>
                  <a:schemeClr val="tx1"/>
                </a:solidFill>
                <a:latin typeface="Nunito" pitchFamily="2" charset="0"/>
              </a:rPr>
              <a:t>Facilitar el reporte de la información  a través de canales 100% digitales</a:t>
            </a:r>
          </a:p>
        </p:txBody>
      </p:sp>
      <p:sp>
        <p:nvSpPr>
          <p:cNvPr id="41" name="AutoShape 21">
            <a:extLst>
              <a:ext uri="{FF2B5EF4-FFF2-40B4-BE49-F238E27FC236}">
                <a16:creationId xmlns:a16="http://schemas.microsoft.com/office/drawing/2014/main" id="{23484416-A08B-C2B9-7648-1C1D583B7B33}"/>
              </a:ext>
            </a:extLst>
          </p:cNvPr>
          <p:cNvSpPr/>
          <p:nvPr/>
        </p:nvSpPr>
        <p:spPr>
          <a:xfrm>
            <a:off x="3198104" y="1901774"/>
            <a:ext cx="1395716" cy="658603"/>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42" name="AutoShape 16">
            <a:extLst>
              <a:ext uri="{FF2B5EF4-FFF2-40B4-BE49-F238E27FC236}">
                <a16:creationId xmlns:a16="http://schemas.microsoft.com/office/drawing/2014/main" id="{5C20FF7D-B23C-3100-17C9-EAC1F9D100CC}"/>
              </a:ext>
            </a:extLst>
          </p:cNvPr>
          <p:cNvSpPr/>
          <p:nvPr/>
        </p:nvSpPr>
        <p:spPr>
          <a:xfrm>
            <a:off x="7799084" y="3393916"/>
            <a:ext cx="1252772" cy="81"/>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43" name="AutoShape 21">
            <a:extLst>
              <a:ext uri="{FF2B5EF4-FFF2-40B4-BE49-F238E27FC236}">
                <a16:creationId xmlns:a16="http://schemas.microsoft.com/office/drawing/2014/main" id="{1692CC24-7E35-3336-F6DD-630D90DEE367}"/>
              </a:ext>
            </a:extLst>
          </p:cNvPr>
          <p:cNvSpPr/>
          <p:nvPr/>
        </p:nvSpPr>
        <p:spPr>
          <a:xfrm>
            <a:off x="7799084" y="4287772"/>
            <a:ext cx="1252773" cy="597717"/>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47" name="AutoShape 21">
            <a:extLst>
              <a:ext uri="{FF2B5EF4-FFF2-40B4-BE49-F238E27FC236}">
                <a16:creationId xmlns:a16="http://schemas.microsoft.com/office/drawing/2014/main" id="{81E8BB3B-4934-ED07-C0A7-6783DD7ECD7B}"/>
              </a:ext>
            </a:extLst>
          </p:cNvPr>
          <p:cNvSpPr/>
          <p:nvPr/>
        </p:nvSpPr>
        <p:spPr>
          <a:xfrm flipV="1">
            <a:off x="7799084" y="1901448"/>
            <a:ext cx="1141717" cy="658603"/>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s-ES_tradnl" sz="1200">
              <a:latin typeface="Nunito" pitchFamily="2" charset="0"/>
            </a:endParaRPr>
          </a:p>
        </p:txBody>
      </p:sp>
      <p:sp>
        <p:nvSpPr>
          <p:cNvPr id="3" name="Google Shape;159;p13">
            <a:extLst>
              <a:ext uri="{FF2B5EF4-FFF2-40B4-BE49-F238E27FC236}">
                <a16:creationId xmlns:a16="http://schemas.microsoft.com/office/drawing/2014/main" id="{0EB93E7E-0D4F-3A60-EF2B-5C4CD6BDD682}"/>
              </a:ext>
            </a:extLst>
          </p:cNvPr>
          <p:cNvSpPr txBox="1"/>
          <p:nvPr/>
        </p:nvSpPr>
        <p:spPr>
          <a:xfrm>
            <a:off x="5039614" y="6599645"/>
            <a:ext cx="2455468" cy="3073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1400" b="1" i="0" u="none" strike="noStrike" cap="none">
                <a:solidFill>
                  <a:schemeClr val="lt1"/>
                </a:solidFill>
                <a:latin typeface="Calibri"/>
                <a:ea typeface="Calibri"/>
                <a:cs typeface="Calibri"/>
                <a:sym typeface="Calibri"/>
              </a:rPr>
              <a:t>www.supertransporte.gov.co</a:t>
            </a:r>
            <a:endParaRPr sz="1400" b="1">
              <a:solidFill>
                <a:schemeClr val="lt1"/>
              </a:solidFill>
              <a:latin typeface="Calibri"/>
              <a:ea typeface="Calibri"/>
              <a:cs typeface="Calibri"/>
              <a:sym typeface="Calibri"/>
            </a:endParaRPr>
          </a:p>
        </p:txBody>
      </p:sp>
      <p:pic>
        <p:nvPicPr>
          <p:cNvPr id="4" name="Imagen 3">
            <a:extLst>
              <a:ext uri="{FF2B5EF4-FFF2-40B4-BE49-F238E27FC236}">
                <a16:creationId xmlns:a16="http://schemas.microsoft.com/office/drawing/2014/main" id="{2AFC62CA-CBEA-A6CD-417B-05785294126E}"/>
              </a:ext>
            </a:extLst>
          </p:cNvPr>
          <p:cNvPicPr>
            <a:picLocks noChangeAspect="1"/>
          </p:cNvPicPr>
          <p:nvPr/>
        </p:nvPicPr>
        <p:blipFill>
          <a:blip r:embed="rId7"/>
          <a:stretch>
            <a:fillRect/>
          </a:stretch>
        </p:blipFill>
        <p:spPr>
          <a:xfrm>
            <a:off x="254022" y="215116"/>
            <a:ext cx="1622279" cy="651280"/>
          </a:xfrm>
          <a:prstGeom prst="rect">
            <a:avLst/>
          </a:prstGeom>
        </p:spPr>
      </p:pic>
      <p:pic>
        <p:nvPicPr>
          <p:cNvPr id="6" name="Imagen 5">
            <a:extLst>
              <a:ext uri="{FF2B5EF4-FFF2-40B4-BE49-F238E27FC236}">
                <a16:creationId xmlns:a16="http://schemas.microsoft.com/office/drawing/2014/main" id="{FB6AD958-056C-082F-A5F5-54C2749F7BD6}"/>
              </a:ext>
            </a:extLst>
          </p:cNvPr>
          <p:cNvPicPr>
            <a:picLocks noChangeAspect="1"/>
          </p:cNvPicPr>
          <p:nvPr/>
        </p:nvPicPr>
        <p:blipFill>
          <a:blip r:embed="rId8"/>
          <a:stretch>
            <a:fillRect/>
          </a:stretch>
        </p:blipFill>
        <p:spPr>
          <a:xfrm>
            <a:off x="10770919" y="232491"/>
            <a:ext cx="953303" cy="729689"/>
          </a:xfrm>
          <a:prstGeom prst="rect">
            <a:avLst/>
          </a:prstGeom>
        </p:spPr>
      </p:pic>
      <p:sp>
        <p:nvSpPr>
          <p:cNvPr id="7" name="Freeform 13">
            <a:extLst>
              <a:ext uri="{FF2B5EF4-FFF2-40B4-BE49-F238E27FC236}">
                <a16:creationId xmlns:a16="http://schemas.microsoft.com/office/drawing/2014/main" id="{30EFB066-CC14-8BC7-8563-1505F946F10B}"/>
              </a:ext>
            </a:extLst>
          </p:cNvPr>
          <p:cNvSpPr/>
          <p:nvPr/>
        </p:nvSpPr>
        <p:spPr>
          <a:xfrm>
            <a:off x="383831" y="4392416"/>
            <a:ext cx="2626035" cy="1206062"/>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_tradnl" sz="1200">
              <a:latin typeface="Nunito" pitchFamily="2" charset="0"/>
            </a:endParaRPr>
          </a:p>
        </p:txBody>
      </p:sp>
      <p:grpSp>
        <p:nvGrpSpPr>
          <p:cNvPr id="9" name="Group 3">
            <a:extLst>
              <a:ext uri="{FF2B5EF4-FFF2-40B4-BE49-F238E27FC236}">
                <a16:creationId xmlns:a16="http://schemas.microsoft.com/office/drawing/2014/main" id="{584D10D4-53F4-8998-ACA1-8A9D6E5CAAFA}"/>
              </a:ext>
            </a:extLst>
          </p:cNvPr>
          <p:cNvGrpSpPr/>
          <p:nvPr/>
        </p:nvGrpSpPr>
        <p:grpSpPr>
          <a:xfrm>
            <a:off x="-1" y="6588330"/>
            <a:ext cx="12192001" cy="295071"/>
            <a:chOff x="0" y="0"/>
            <a:chExt cx="5103511" cy="116571"/>
          </a:xfrm>
        </p:grpSpPr>
        <p:sp>
          <p:nvSpPr>
            <p:cNvPr id="10" name="Freeform 4">
              <a:extLst>
                <a:ext uri="{FF2B5EF4-FFF2-40B4-BE49-F238E27FC236}">
                  <a16:creationId xmlns:a16="http://schemas.microsoft.com/office/drawing/2014/main" id="{A06BE324-FB97-F306-6145-9DE72AD44FD4}"/>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11" name="TextBox 5">
              <a:extLst>
                <a:ext uri="{FF2B5EF4-FFF2-40B4-BE49-F238E27FC236}">
                  <a16:creationId xmlns:a16="http://schemas.microsoft.com/office/drawing/2014/main" id="{AA1459E7-95E9-49D0-75F4-48BB25E804CD}"/>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3" name="TextBox 102">
            <a:extLst>
              <a:ext uri="{FF2B5EF4-FFF2-40B4-BE49-F238E27FC236}">
                <a16:creationId xmlns:a16="http://schemas.microsoft.com/office/drawing/2014/main" id="{4242D72D-7849-5054-7EF1-8DBC343DF214}"/>
              </a:ext>
            </a:extLst>
          </p:cNvPr>
          <p:cNvSpPr txBox="1"/>
          <p:nvPr/>
        </p:nvSpPr>
        <p:spPr>
          <a:xfrm>
            <a:off x="4952227" y="6579019"/>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859748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7D251-154E-9CC6-0199-1C3A427EF0BE}"/>
            </a:ext>
          </a:extLst>
        </p:cNvPr>
        <p:cNvGrpSpPr/>
        <p:nvPr/>
      </p:nvGrpSpPr>
      <p:grpSpPr>
        <a:xfrm>
          <a:off x="0" y="0"/>
          <a:ext cx="0" cy="0"/>
          <a:chOff x="0" y="0"/>
          <a:chExt cx="0" cy="0"/>
        </a:xfrm>
      </p:grpSpPr>
      <p:sp>
        <p:nvSpPr>
          <p:cNvPr id="8" name="TextBox 2">
            <a:extLst>
              <a:ext uri="{FF2B5EF4-FFF2-40B4-BE49-F238E27FC236}">
                <a16:creationId xmlns:a16="http://schemas.microsoft.com/office/drawing/2014/main" id="{EA942E8D-F18F-B8F3-85AB-921D75FCFE71}"/>
              </a:ext>
            </a:extLst>
          </p:cNvPr>
          <p:cNvSpPr txBox="1"/>
          <p:nvPr/>
        </p:nvSpPr>
        <p:spPr>
          <a:xfrm>
            <a:off x="2156948" y="71074"/>
            <a:ext cx="8333323" cy="646331"/>
          </a:xfrm>
          <a:prstGeom prst="rect">
            <a:avLst/>
          </a:prstGeom>
          <a:noFill/>
        </p:spPr>
        <p:txBody>
          <a:bodyPr wrap="square" rtlCol="0">
            <a:spAutoFit/>
          </a:bodyPr>
          <a:lstStyle>
            <a:defPPr>
              <a:defRPr lang="es-CO"/>
            </a:defPPr>
            <a:lvl1pPr algn="ctr">
              <a:defRPr sz="2400" b="1">
                <a:solidFill>
                  <a:schemeClr val="accent2"/>
                </a:solidFill>
                <a:latin typeface="Nunito"/>
              </a:defRPr>
            </a:lvl1pPr>
          </a:lstStyle>
          <a:p>
            <a:r>
              <a:rPr lang="es-ES_tradnl" sz="3600" dirty="0">
                <a:solidFill>
                  <a:schemeClr val="tx1"/>
                </a:solidFill>
              </a:rPr>
              <a:t>Proyectos Estratégicos</a:t>
            </a:r>
          </a:p>
        </p:txBody>
      </p:sp>
      <p:sp>
        <p:nvSpPr>
          <p:cNvPr id="10" name="TextBox 17">
            <a:extLst>
              <a:ext uri="{FF2B5EF4-FFF2-40B4-BE49-F238E27FC236}">
                <a16:creationId xmlns:a16="http://schemas.microsoft.com/office/drawing/2014/main" id="{39BC7C5A-E7F7-123D-F80E-4F3210706EC1}"/>
              </a:ext>
            </a:extLst>
          </p:cNvPr>
          <p:cNvSpPr txBox="1"/>
          <p:nvPr/>
        </p:nvSpPr>
        <p:spPr>
          <a:xfrm>
            <a:off x="721529" y="1639635"/>
            <a:ext cx="2309543" cy="539891"/>
          </a:xfrm>
          <a:prstGeom prst="rect">
            <a:avLst/>
          </a:prstGeom>
        </p:spPr>
        <p:txBody>
          <a:bodyPr wrap="square" lIns="0" tIns="0" rIns="0" bIns="0" rtlCol="0" anchor="t">
            <a:spAutoFit/>
          </a:bodyPr>
          <a:lstStyle/>
          <a:p>
            <a:pPr algn="ctr" defTabSz="914446">
              <a:lnSpc>
                <a:spcPts val="2199"/>
              </a:lnSpc>
            </a:pPr>
            <a:r>
              <a:rPr lang="es-ES_tradnl" sz="1200" b="1" spc="73" dirty="0">
                <a:latin typeface="Nunito" pitchFamily="2" charset="0"/>
              </a:rPr>
              <a:t>INTEROPERABILIDAD DE DATOS</a:t>
            </a:r>
          </a:p>
        </p:txBody>
      </p:sp>
      <p:sp>
        <p:nvSpPr>
          <p:cNvPr id="11" name="Dodecágono 10">
            <a:extLst>
              <a:ext uri="{FF2B5EF4-FFF2-40B4-BE49-F238E27FC236}">
                <a16:creationId xmlns:a16="http://schemas.microsoft.com/office/drawing/2014/main" id="{CF6FE617-A327-139B-EE12-4D522F611771}"/>
              </a:ext>
            </a:extLst>
          </p:cNvPr>
          <p:cNvSpPr/>
          <p:nvPr/>
        </p:nvSpPr>
        <p:spPr>
          <a:xfrm>
            <a:off x="149976" y="1693621"/>
            <a:ext cx="416584" cy="393999"/>
          </a:xfrm>
          <a:prstGeom prst="dodecagon">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defTabSz="914446"/>
            <a:r>
              <a:rPr lang="es-ES_tradnl" sz="2000">
                <a:ln w="0"/>
                <a:solidFill>
                  <a:schemeClr val="bg1"/>
                </a:solidFill>
                <a:effectLst>
                  <a:outerShdw blurRad="38100" dist="19050" dir="2700000" algn="tl" rotWithShape="0">
                    <a:schemeClr val="dk1">
                      <a:alpha val="40000"/>
                    </a:schemeClr>
                  </a:outerShdw>
                </a:effectLst>
                <a:latin typeface="Nunito" pitchFamily="2" charset="0"/>
              </a:rPr>
              <a:t>1</a:t>
            </a:r>
          </a:p>
        </p:txBody>
      </p:sp>
      <p:sp>
        <p:nvSpPr>
          <p:cNvPr id="13" name="TextBox 18">
            <a:extLst>
              <a:ext uri="{FF2B5EF4-FFF2-40B4-BE49-F238E27FC236}">
                <a16:creationId xmlns:a16="http://schemas.microsoft.com/office/drawing/2014/main" id="{8348A2A9-0AB3-BADF-B3D4-C6C8077BA006}"/>
              </a:ext>
            </a:extLst>
          </p:cNvPr>
          <p:cNvSpPr txBox="1"/>
          <p:nvPr/>
        </p:nvSpPr>
        <p:spPr>
          <a:xfrm>
            <a:off x="4748385" y="1741289"/>
            <a:ext cx="2970693" cy="257763"/>
          </a:xfrm>
          <a:prstGeom prst="rect">
            <a:avLst/>
          </a:prstGeom>
        </p:spPr>
        <p:txBody>
          <a:bodyPr wrap="square" lIns="0" tIns="0" rIns="0" bIns="0" rtlCol="0" anchor="t">
            <a:spAutoFit/>
          </a:bodyPr>
          <a:lstStyle>
            <a:defPPr>
              <a:defRPr lang="es-CO"/>
            </a:defPPr>
            <a:lvl1pPr algn="ctr">
              <a:lnSpc>
                <a:spcPts val="2199"/>
              </a:lnSpc>
              <a:defRPr sz="1600" spc="109">
                <a:solidFill>
                  <a:srgbClr val="000000"/>
                </a:solidFill>
                <a:latin typeface="Raleway Bold"/>
              </a:defRPr>
            </a:lvl1pPr>
          </a:lstStyle>
          <a:p>
            <a:pPr defTabSz="914446"/>
            <a:r>
              <a:rPr lang="es-ES_tradnl" sz="1200" b="1" spc="73">
                <a:solidFill>
                  <a:schemeClr val="tx1"/>
                </a:solidFill>
                <a:latin typeface="Nunito" pitchFamily="2" charset="0"/>
              </a:rPr>
              <a:t>OBSERVATORIO VIC TRANSPORTE </a:t>
            </a:r>
          </a:p>
        </p:txBody>
      </p:sp>
      <p:sp>
        <p:nvSpPr>
          <p:cNvPr id="15" name="Dodecágono 14">
            <a:extLst>
              <a:ext uri="{FF2B5EF4-FFF2-40B4-BE49-F238E27FC236}">
                <a16:creationId xmlns:a16="http://schemas.microsoft.com/office/drawing/2014/main" id="{F946A389-EAE8-9CBE-29E8-DD1150D6FC85}"/>
              </a:ext>
            </a:extLst>
          </p:cNvPr>
          <p:cNvSpPr/>
          <p:nvPr/>
        </p:nvSpPr>
        <p:spPr>
          <a:xfrm>
            <a:off x="4237019" y="1693621"/>
            <a:ext cx="416584" cy="393999"/>
          </a:xfrm>
          <a:prstGeom prst="dodecagon">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defTabSz="914446"/>
            <a:r>
              <a:rPr lang="es-ES_tradnl" sz="2000">
                <a:ln w="0"/>
                <a:solidFill>
                  <a:schemeClr val="bg1"/>
                </a:solidFill>
                <a:effectLst>
                  <a:outerShdw blurRad="38100" dist="19050" dir="2700000" algn="tl" rotWithShape="0">
                    <a:schemeClr val="dk1">
                      <a:alpha val="40000"/>
                    </a:schemeClr>
                  </a:outerShdw>
                </a:effectLst>
                <a:latin typeface="Nunito" pitchFamily="2" charset="0"/>
              </a:rPr>
              <a:t>2</a:t>
            </a:r>
          </a:p>
        </p:txBody>
      </p:sp>
      <p:sp>
        <p:nvSpPr>
          <p:cNvPr id="16" name="Dodecágono 15">
            <a:extLst>
              <a:ext uri="{FF2B5EF4-FFF2-40B4-BE49-F238E27FC236}">
                <a16:creationId xmlns:a16="http://schemas.microsoft.com/office/drawing/2014/main" id="{96F39943-B033-F6E8-8FC1-111019CC14F3}"/>
              </a:ext>
            </a:extLst>
          </p:cNvPr>
          <p:cNvSpPr/>
          <p:nvPr/>
        </p:nvSpPr>
        <p:spPr>
          <a:xfrm>
            <a:off x="8541934" y="1678620"/>
            <a:ext cx="416584" cy="393999"/>
          </a:xfrm>
          <a:prstGeom prst="dodecagon">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defTabSz="914446"/>
            <a:r>
              <a:rPr lang="es-ES_tradnl" sz="2000">
                <a:ln w="0"/>
                <a:solidFill>
                  <a:schemeClr val="bg1"/>
                </a:solidFill>
                <a:effectLst>
                  <a:outerShdw blurRad="38100" dist="19050" dir="2700000" algn="tl" rotWithShape="0">
                    <a:schemeClr val="dk1">
                      <a:alpha val="40000"/>
                    </a:schemeClr>
                  </a:outerShdw>
                </a:effectLst>
                <a:latin typeface="Nunito" pitchFamily="2" charset="0"/>
              </a:rPr>
              <a:t>3</a:t>
            </a:r>
          </a:p>
        </p:txBody>
      </p:sp>
      <p:pic>
        <p:nvPicPr>
          <p:cNvPr id="17" name="Picture 13">
            <a:extLst>
              <a:ext uri="{FF2B5EF4-FFF2-40B4-BE49-F238E27FC236}">
                <a16:creationId xmlns:a16="http://schemas.microsoft.com/office/drawing/2014/main" id="{73444FA0-A1F3-2899-B724-ECBB1F6861D7}"/>
              </a:ext>
            </a:extLst>
          </p:cNvPr>
          <p:cNvPicPr>
            <a:picLocks noChangeAspect="1"/>
          </p:cNvPicPr>
          <p:nvPr/>
        </p:nvPicPr>
        <p:blipFill>
          <a:blip r:embed="rId2"/>
          <a:stretch>
            <a:fillRect/>
          </a:stretch>
        </p:blipFill>
        <p:spPr>
          <a:xfrm>
            <a:off x="5703900" y="1072527"/>
            <a:ext cx="784198" cy="561655"/>
          </a:xfrm>
          <a:prstGeom prst="rect">
            <a:avLst/>
          </a:prstGeom>
        </p:spPr>
      </p:pic>
      <p:pic>
        <p:nvPicPr>
          <p:cNvPr id="12290" name="Picture 2" descr="Interoperability Difference Stock Illustration - Download Image Now -  Interoperability, Icon Symbol, Chance - iStock">
            <a:extLst>
              <a:ext uri="{FF2B5EF4-FFF2-40B4-BE49-F238E27FC236}">
                <a16:creationId xmlns:a16="http://schemas.microsoft.com/office/drawing/2014/main" id="{86DE3F1B-8563-EE0F-5CD3-06845D40E0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26" t="13560" r="8386" b="9169"/>
          <a:stretch/>
        </p:blipFill>
        <p:spPr bwMode="auto">
          <a:xfrm>
            <a:off x="1574466" y="1071933"/>
            <a:ext cx="660401" cy="62164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6">
            <a:extLst>
              <a:ext uri="{FF2B5EF4-FFF2-40B4-BE49-F238E27FC236}">
                <a16:creationId xmlns:a16="http://schemas.microsoft.com/office/drawing/2014/main" id="{8DDCED78-B2AC-1EBE-7222-C04B98E9ABEA}"/>
              </a:ext>
            </a:extLst>
          </p:cNvPr>
          <p:cNvSpPr txBox="1"/>
          <p:nvPr/>
        </p:nvSpPr>
        <p:spPr>
          <a:xfrm>
            <a:off x="510700" y="2610996"/>
            <a:ext cx="2939157" cy="3439531"/>
          </a:xfrm>
          <a:prstGeom prst="rect">
            <a:avLst/>
          </a:prstGeom>
        </p:spPr>
        <p:txBody>
          <a:bodyPr wrap="square" lIns="0" tIns="0" rIns="0" bIns="0" rtlCol="0" anchor="t">
            <a:spAutoFit/>
          </a:bodyPr>
          <a:lstStyle/>
          <a:p>
            <a:pPr marL="0" lvl="1" indent="-122355" defTabSz="914446">
              <a:lnSpc>
                <a:spcPts val="2199"/>
              </a:lnSpc>
              <a:buFont typeface="Arial"/>
              <a:buChar char="•"/>
            </a:pPr>
            <a:r>
              <a:rPr lang="es-ES_tradnl" sz="1100" spc="73" dirty="0">
                <a:latin typeface="Nunito" pitchFamily="2" charset="0"/>
              </a:rPr>
              <a:t>REGISTRADURIA</a:t>
            </a:r>
          </a:p>
          <a:p>
            <a:pPr marL="0" lvl="1" indent="-122355" defTabSz="914446">
              <a:lnSpc>
                <a:spcPts val="2199"/>
              </a:lnSpc>
              <a:buFont typeface="Arial"/>
              <a:buChar char="•"/>
            </a:pPr>
            <a:r>
              <a:rPr lang="es-ES_tradnl" sz="1100" spc="73" dirty="0">
                <a:latin typeface="Nunito" pitchFamily="2" charset="0"/>
              </a:rPr>
              <a:t>PROCURADURIA</a:t>
            </a:r>
          </a:p>
          <a:p>
            <a:pPr marL="0" lvl="1" indent="-122355" defTabSz="914446">
              <a:lnSpc>
                <a:spcPts val="2199"/>
              </a:lnSpc>
              <a:buFont typeface="Arial"/>
              <a:buChar char="•"/>
            </a:pPr>
            <a:r>
              <a:rPr lang="es-ES_tradnl" sz="1100" spc="73" dirty="0">
                <a:latin typeface="Nunito" pitchFamily="2" charset="0"/>
              </a:rPr>
              <a:t>MINTRANSPORTE </a:t>
            </a:r>
          </a:p>
          <a:p>
            <a:pPr marL="0" lvl="1" indent="-122355" defTabSz="914446">
              <a:lnSpc>
                <a:spcPts val="2199"/>
              </a:lnSpc>
              <a:buFont typeface="Arial"/>
              <a:buChar char="•"/>
            </a:pPr>
            <a:r>
              <a:rPr lang="es-ES_tradnl" sz="1100" spc="73" dirty="0">
                <a:latin typeface="Nunito" pitchFamily="2" charset="0"/>
              </a:rPr>
              <a:t>RUNT</a:t>
            </a:r>
          </a:p>
          <a:p>
            <a:pPr marL="0" lvl="1" indent="-122355" defTabSz="914446">
              <a:lnSpc>
                <a:spcPts val="2199"/>
              </a:lnSpc>
              <a:buFont typeface="Arial"/>
              <a:buChar char="•"/>
            </a:pPr>
            <a:r>
              <a:rPr lang="es-ES_tradnl" sz="1100" spc="73" dirty="0">
                <a:latin typeface="Nunito" pitchFamily="2" charset="0"/>
              </a:rPr>
              <a:t>RNDC</a:t>
            </a:r>
          </a:p>
          <a:p>
            <a:pPr marL="0" lvl="1" indent="-122355" defTabSz="914446">
              <a:lnSpc>
                <a:spcPts val="2199"/>
              </a:lnSpc>
              <a:buFont typeface="Arial"/>
              <a:buChar char="•"/>
            </a:pPr>
            <a:r>
              <a:rPr lang="es-ES_tradnl" sz="1100" spc="73" dirty="0">
                <a:latin typeface="Nunito" pitchFamily="2" charset="0"/>
              </a:rPr>
              <a:t>IP/ REV ( PEAJES ELECTRONICOS)</a:t>
            </a:r>
          </a:p>
          <a:p>
            <a:pPr marL="0" lvl="1" indent="-122355" defTabSz="914446">
              <a:lnSpc>
                <a:spcPts val="2199"/>
              </a:lnSpc>
              <a:buFont typeface="Arial"/>
              <a:buChar char="•"/>
            </a:pPr>
            <a:r>
              <a:rPr lang="es-ES_tradnl" sz="1100" spc="73" dirty="0">
                <a:latin typeface="Nunito" pitchFamily="2" charset="0"/>
              </a:rPr>
              <a:t>SIMITT</a:t>
            </a:r>
          </a:p>
          <a:p>
            <a:pPr marL="0" lvl="1" indent="-122355" defTabSz="914446">
              <a:lnSpc>
                <a:spcPts val="2199"/>
              </a:lnSpc>
              <a:buFont typeface="Arial"/>
              <a:buChar char="•"/>
            </a:pPr>
            <a:r>
              <a:rPr lang="es-ES_tradnl" sz="1100" spc="73" dirty="0">
                <a:latin typeface="Nunito" pitchFamily="2" charset="0"/>
              </a:rPr>
              <a:t>RUES</a:t>
            </a:r>
          </a:p>
          <a:p>
            <a:pPr marL="0" lvl="1" indent="-122355" defTabSz="914446">
              <a:lnSpc>
                <a:spcPts val="2199"/>
              </a:lnSpc>
              <a:buFont typeface="Arial"/>
              <a:buChar char="•"/>
            </a:pPr>
            <a:r>
              <a:rPr lang="es-ES_tradnl" sz="1100" spc="73" dirty="0">
                <a:latin typeface="Nunito" pitchFamily="2" charset="0"/>
              </a:rPr>
              <a:t>SICOV Intrusivo ( CDA, CEA, CRC )</a:t>
            </a:r>
          </a:p>
          <a:p>
            <a:pPr marL="0" lvl="1" indent="-122355" defTabSz="914446">
              <a:lnSpc>
                <a:spcPts val="2199"/>
              </a:lnSpc>
              <a:buFont typeface="Arial"/>
              <a:buChar char="•"/>
            </a:pPr>
            <a:r>
              <a:rPr lang="es-ES_tradnl" sz="1100" spc="73" dirty="0">
                <a:latin typeface="Nunito" pitchFamily="2" charset="0"/>
              </a:rPr>
              <a:t>ANSV</a:t>
            </a:r>
          </a:p>
          <a:p>
            <a:pPr marL="0" lvl="1" indent="-122355" defTabSz="914446">
              <a:lnSpc>
                <a:spcPts val="2199"/>
              </a:lnSpc>
              <a:buFont typeface="Arial"/>
              <a:buChar char="•"/>
            </a:pPr>
            <a:r>
              <a:rPr lang="es-ES_tradnl" sz="1100" spc="73" dirty="0">
                <a:latin typeface="Nunito" pitchFamily="2" charset="0"/>
              </a:rPr>
              <a:t>INVIAS</a:t>
            </a:r>
          </a:p>
          <a:p>
            <a:pPr marL="0" lvl="1" indent="-122355" defTabSz="914446">
              <a:lnSpc>
                <a:spcPts val="2199"/>
              </a:lnSpc>
              <a:buFont typeface="Arial"/>
              <a:buChar char="•"/>
            </a:pPr>
            <a:r>
              <a:rPr lang="es-ES_tradnl" sz="1100" spc="73" dirty="0">
                <a:latin typeface="Nunito" pitchFamily="2" charset="0"/>
              </a:rPr>
              <a:t>Sistema de Vías Inteligentes - VITTS</a:t>
            </a:r>
          </a:p>
          <a:p>
            <a:pPr marL="35830" lvl="1" indent="-17915" defTabSz="914446">
              <a:lnSpc>
                <a:spcPts val="232"/>
              </a:lnSpc>
              <a:buFont typeface="Arial"/>
              <a:buChar char="•"/>
            </a:pPr>
            <a:endParaRPr lang="es-ES_tradnl" sz="1200" spc="85" dirty="0">
              <a:latin typeface="Nunito" pitchFamily="2" charset="0"/>
            </a:endParaRPr>
          </a:p>
        </p:txBody>
      </p:sp>
      <p:sp>
        <p:nvSpPr>
          <p:cNvPr id="19" name="Freeform 2">
            <a:extLst>
              <a:ext uri="{FF2B5EF4-FFF2-40B4-BE49-F238E27FC236}">
                <a16:creationId xmlns:a16="http://schemas.microsoft.com/office/drawing/2014/main" id="{12117534-0AF4-E174-6E47-DB5BD7038DBF}"/>
              </a:ext>
            </a:extLst>
          </p:cNvPr>
          <p:cNvSpPr/>
          <p:nvPr/>
        </p:nvSpPr>
        <p:spPr>
          <a:xfrm>
            <a:off x="231433" y="2172497"/>
            <a:ext cx="3273767" cy="4253703"/>
          </a:xfrm>
          <a:custGeom>
            <a:avLst/>
            <a:gdLst/>
            <a:ahLst/>
            <a:cxnLst/>
            <a:rect l="l" t="t" r="r" b="b"/>
            <a:pathLst>
              <a:path w="5439855" h="5059065">
                <a:moveTo>
                  <a:pt x="0" y="0"/>
                </a:moveTo>
                <a:lnTo>
                  <a:pt x="5439855" y="0"/>
                </a:lnTo>
                <a:lnTo>
                  <a:pt x="5439855" y="5059065"/>
                </a:lnTo>
                <a:lnTo>
                  <a:pt x="0" y="50590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endParaRPr lang="es-ES_tradnl" sz="1400">
              <a:solidFill>
                <a:prstClr val="black"/>
              </a:solidFill>
              <a:latin typeface="Nunito" pitchFamily="2" charset="0"/>
            </a:endParaRPr>
          </a:p>
        </p:txBody>
      </p:sp>
      <p:sp>
        <p:nvSpPr>
          <p:cNvPr id="20" name="Freeform 2">
            <a:extLst>
              <a:ext uri="{FF2B5EF4-FFF2-40B4-BE49-F238E27FC236}">
                <a16:creationId xmlns:a16="http://schemas.microsoft.com/office/drawing/2014/main" id="{9AE49B5F-B254-5515-A44D-C244A8467E88}"/>
              </a:ext>
            </a:extLst>
          </p:cNvPr>
          <p:cNvSpPr/>
          <p:nvPr/>
        </p:nvSpPr>
        <p:spPr>
          <a:xfrm>
            <a:off x="4445311" y="2172497"/>
            <a:ext cx="3273767" cy="4253703"/>
          </a:xfrm>
          <a:custGeom>
            <a:avLst/>
            <a:gdLst/>
            <a:ahLst/>
            <a:cxnLst/>
            <a:rect l="l" t="t" r="r" b="b"/>
            <a:pathLst>
              <a:path w="5439855" h="5059065">
                <a:moveTo>
                  <a:pt x="0" y="0"/>
                </a:moveTo>
                <a:lnTo>
                  <a:pt x="5439855" y="0"/>
                </a:lnTo>
                <a:lnTo>
                  <a:pt x="5439855" y="5059065"/>
                </a:lnTo>
                <a:lnTo>
                  <a:pt x="0" y="5059065"/>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pPr defTabSz="914446"/>
            <a:endParaRPr lang="es-ES_tradnl" sz="1400">
              <a:solidFill>
                <a:prstClr val="black"/>
              </a:solidFill>
              <a:latin typeface="Nunito" pitchFamily="2" charset="0"/>
            </a:endParaRPr>
          </a:p>
        </p:txBody>
      </p:sp>
      <p:sp>
        <p:nvSpPr>
          <p:cNvPr id="21" name="Freeform 2">
            <a:extLst>
              <a:ext uri="{FF2B5EF4-FFF2-40B4-BE49-F238E27FC236}">
                <a16:creationId xmlns:a16="http://schemas.microsoft.com/office/drawing/2014/main" id="{11448A6E-1EC1-9012-7097-36356C799174}"/>
              </a:ext>
            </a:extLst>
          </p:cNvPr>
          <p:cNvSpPr/>
          <p:nvPr/>
        </p:nvSpPr>
        <p:spPr>
          <a:xfrm>
            <a:off x="8663097" y="2172497"/>
            <a:ext cx="3273767" cy="4253703"/>
          </a:xfrm>
          <a:custGeom>
            <a:avLst/>
            <a:gdLst/>
            <a:ahLst/>
            <a:cxnLst/>
            <a:rect l="l" t="t" r="r" b="b"/>
            <a:pathLst>
              <a:path w="5439855" h="5059065">
                <a:moveTo>
                  <a:pt x="0" y="0"/>
                </a:moveTo>
                <a:lnTo>
                  <a:pt x="5439855" y="0"/>
                </a:lnTo>
                <a:lnTo>
                  <a:pt x="5439855" y="5059065"/>
                </a:lnTo>
                <a:lnTo>
                  <a:pt x="0" y="50590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endParaRPr lang="es-ES_tradnl" sz="1400">
              <a:solidFill>
                <a:prstClr val="black"/>
              </a:solidFill>
              <a:latin typeface="Nunito" pitchFamily="2" charset="0"/>
            </a:endParaRPr>
          </a:p>
        </p:txBody>
      </p:sp>
      <p:sp>
        <p:nvSpPr>
          <p:cNvPr id="22" name="TextBox 18">
            <a:extLst>
              <a:ext uri="{FF2B5EF4-FFF2-40B4-BE49-F238E27FC236}">
                <a16:creationId xmlns:a16="http://schemas.microsoft.com/office/drawing/2014/main" id="{E7C26226-7458-BA55-1AE3-372C8E0AECF3}"/>
              </a:ext>
            </a:extLst>
          </p:cNvPr>
          <p:cNvSpPr txBox="1"/>
          <p:nvPr/>
        </p:nvSpPr>
        <p:spPr>
          <a:xfrm>
            <a:off x="9107703" y="1724184"/>
            <a:ext cx="2970693" cy="257763"/>
          </a:xfrm>
          <a:prstGeom prst="rect">
            <a:avLst/>
          </a:prstGeom>
        </p:spPr>
        <p:txBody>
          <a:bodyPr wrap="square" lIns="0" tIns="0" rIns="0" bIns="0" rtlCol="0" anchor="t">
            <a:spAutoFit/>
          </a:bodyPr>
          <a:lstStyle>
            <a:defPPr>
              <a:defRPr lang="es-CO"/>
            </a:defPPr>
            <a:lvl1pPr algn="ctr">
              <a:lnSpc>
                <a:spcPts val="2199"/>
              </a:lnSpc>
              <a:defRPr sz="1600" spc="109">
                <a:solidFill>
                  <a:srgbClr val="000000"/>
                </a:solidFill>
                <a:latin typeface="Raleway Bold"/>
              </a:defRPr>
            </a:lvl1pPr>
          </a:lstStyle>
          <a:p>
            <a:pPr defTabSz="914446"/>
            <a:r>
              <a:rPr lang="es-ES_tradnl" sz="1200" b="1" spc="73">
                <a:solidFill>
                  <a:schemeClr val="tx1"/>
                </a:solidFill>
                <a:latin typeface="Nunito" pitchFamily="2" charset="0"/>
              </a:rPr>
              <a:t>SUPERINTENDENCIA DIGITAL</a:t>
            </a:r>
          </a:p>
        </p:txBody>
      </p:sp>
      <p:sp>
        <p:nvSpPr>
          <p:cNvPr id="23" name="Freeform 8">
            <a:extLst>
              <a:ext uri="{FF2B5EF4-FFF2-40B4-BE49-F238E27FC236}">
                <a16:creationId xmlns:a16="http://schemas.microsoft.com/office/drawing/2014/main" id="{2163BCCF-6F86-1DE4-61FF-53D3FF917087}"/>
              </a:ext>
            </a:extLst>
          </p:cNvPr>
          <p:cNvSpPr/>
          <p:nvPr/>
        </p:nvSpPr>
        <p:spPr>
          <a:xfrm>
            <a:off x="9921480" y="1072526"/>
            <a:ext cx="757000" cy="561655"/>
          </a:xfrm>
          <a:custGeom>
            <a:avLst/>
            <a:gdLst/>
            <a:ahLst/>
            <a:cxnLst/>
            <a:rect l="l" t="t" r="r" b="b"/>
            <a:pathLst>
              <a:path w="1777995" h="1777995">
                <a:moveTo>
                  <a:pt x="0" y="0"/>
                </a:moveTo>
                <a:lnTo>
                  <a:pt x="1777995" y="0"/>
                </a:lnTo>
                <a:lnTo>
                  <a:pt x="1777995" y="1777995"/>
                </a:lnTo>
                <a:lnTo>
                  <a:pt x="0" y="1777995"/>
                </a:lnTo>
                <a:lnTo>
                  <a:pt x="0" y="0"/>
                </a:lnTo>
                <a:close/>
              </a:path>
            </a:pathLst>
          </a:custGeom>
          <a:blipFill>
            <a:blip r:embed="rId7">
              <a:alphaModFix amt="77000"/>
            </a:blip>
            <a:stretch>
              <a:fillRect/>
            </a:stretch>
          </a:blipFill>
        </p:spPr>
        <p:txBody>
          <a:bodyPr/>
          <a:lstStyle/>
          <a:p>
            <a:endParaRPr lang="es-ES_tradnl" sz="1400">
              <a:latin typeface="Nunito" pitchFamily="2" charset="0"/>
            </a:endParaRPr>
          </a:p>
        </p:txBody>
      </p:sp>
      <p:sp>
        <p:nvSpPr>
          <p:cNvPr id="25" name="TextBox 16">
            <a:extLst>
              <a:ext uri="{FF2B5EF4-FFF2-40B4-BE49-F238E27FC236}">
                <a16:creationId xmlns:a16="http://schemas.microsoft.com/office/drawing/2014/main" id="{FF842DC5-B144-A339-85DA-41DDA36CC7EC}"/>
              </a:ext>
            </a:extLst>
          </p:cNvPr>
          <p:cNvSpPr txBox="1"/>
          <p:nvPr/>
        </p:nvSpPr>
        <p:spPr>
          <a:xfrm>
            <a:off x="4661418" y="2328869"/>
            <a:ext cx="2939157" cy="4003788"/>
          </a:xfrm>
          <a:prstGeom prst="rect">
            <a:avLst/>
          </a:prstGeom>
        </p:spPr>
        <p:txBody>
          <a:bodyPr wrap="square" lIns="0" tIns="0" rIns="0" bIns="0" rtlCol="0" anchor="t">
            <a:spAutoFit/>
          </a:bodyPr>
          <a:lstStyle/>
          <a:p>
            <a:pPr marL="68154" lvl="1" indent="-190510" defTabSz="914446">
              <a:lnSpc>
                <a:spcPts val="2199"/>
              </a:lnSpc>
              <a:buFont typeface="Wingdings" pitchFamily="2" charset="2"/>
              <a:buChar char="v"/>
            </a:pPr>
            <a:r>
              <a:rPr lang="es-ES_tradnl" sz="1100" spc="73">
                <a:latin typeface="Nunito" pitchFamily="2" charset="0"/>
              </a:rPr>
              <a:t>CONTROL DE EVASIÓN SOAR /RTM</a:t>
            </a:r>
          </a:p>
          <a:p>
            <a:pPr marL="0" lvl="1" defTabSz="914446">
              <a:lnSpc>
                <a:spcPts val="2199"/>
              </a:lnSpc>
            </a:pPr>
            <a:endParaRPr lang="es-ES_tradnl" sz="1100" spc="73">
              <a:latin typeface="Nunito" pitchFamily="2" charset="0"/>
            </a:endParaRPr>
          </a:p>
          <a:p>
            <a:pPr marL="68154" lvl="1" indent="-190510" defTabSz="914446">
              <a:lnSpc>
                <a:spcPts val="2199"/>
              </a:lnSpc>
              <a:buFont typeface="Wingdings" pitchFamily="2" charset="2"/>
              <a:buChar char="v"/>
            </a:pPr>
            <a:r>
              <a:rPr lang="es-ES_tradnl" sz="1100" spc="73">
                <a:latin typeface="Nunito" pitchFamily="2" charset="0"/>
              </a:rPr>
              <a:t>POLIZAS CONTRACTUALES Y EXTRACONTRACTUALES </a:t>
            </a:r>
          </a:p>
          <a:p>
            <a:pPr marL="68154" lvl="1" indent="-190510" defTabSz="914446">
              <a:lnSpc>
                <a:spcPts val="2199"/>
              </a:lnSpc>
              <a:buFont typeface="Wingdings" pitchFamily="2" charset="2"/>
              <a:buChar char="v"/>
            </a:pPr>
            <a:endParaRPr lang="es-ES_tradnl" sz="1100" spc="73">
              <a:latin typeface="Nunito" pitchFamily="2" charset="0"/>
            </a:endParaRPr>
          </a:p>
          <a:p>
            <a:pPr marL="68154" lvl="1" indent="-190510" defTabSz="914446">
              <a:lnSpc>
                <a:spcPts val="2199"/>
              </a:lnSpc>
              <a:buFont typeface="Wingdings" pitchFamily="2" charset="2"/>
              <a:buChar char="v"/>
            </a:pPr>
            <a:r>
              <a:rPr lang="es-ES_tradnl" sz="1100" spc="73">
                <a:latin typeface="Nunito" pitchFamily="2" charset="0"/>
              </a:rPr>
              <a:t>ESTADÍSTICAS DE TRÁFICO PORTUARIO</a:t>
            </a:r>
          </a:p>
          <a:p>
            <a:pPr marL="68154" lvl="1" indent="-190510" defTabSz="914446">
              <a:lnSpc>
                <a:spcPts val="2199"/>
              </a:lnSpc>
              <a:buFont typeface="Wingdings" pitchFamily="2" charset="2"/>
              <a:buChar char="v"/>
            </a:pPr>
            <a:endParaRPr lang="es-ES_tradnl" sz="1100" spc="73">
              <a:latin typeface="Nunito" pitchFamily="2" charset="0"/>
            </a:endParaRPr>
          </a:p>
          <a:p>
            <a:pPr marL="68154" lvl="1" indent="-190510" defTabSz="914446">
              <a:lnSpc>
                <a:spcPts val="2199"/>
              </a:lnSpc>
              <a:buFont typeface="Wingdings" pitchFamily="2" charset="2"/>
              <a:buChar char="v"/>
            </a:pPr>
            <a:r>
              <a:rPr lang="es-ES_tradnl" sz="1100" spc="73">
                <a:latin typeface="Nunito" pitchFamily="2" charset="0"/>
              </a:rPr>
              <a:t>VISOR GEOGRÁFICO DE PUERTOS</a:t>
            </a:r>
          </a:p>
          <a:p>
            <a:pPr marL="68154" lvl="1" indent="-190510" defTabSz="914446">
              <a:lnSpc>
                <a:spcPts val="2199"/>
              </a:lnSpc>
              <a:buFont typeface="Wingdings" pitchFamily="2" charset="2"/>
              <a:buChar char="v"/>
            </a:pPr>
            <a:endParaRPr lang="es-ES_tradnl" sz="1100" spc="73">
              <a:latin typeface="Nunito" pitchFamily="2" charset="0"/>
            </a:endParaRPr>
          </a:p>
          <a:p>
            <a:pPr marL="68154" lvl="1" indent="-190510" defTabSz="914446">
              <a:lnSpc>
                <a:spcPts val="2199"/>
              </a:lnSpc>
              <a:buFont typeface="Wingdings" pitchFamily="2" charset="2"/>
              <a:buChar char="v"/>
            </a:pPr>
            <a:r>
              <a:rPr lang="es-ES_tradnl" sz="1100" spc="73">
                <a:latin typeface="Nunito" pitchFamily="2" charset="0"/>
              </a:rPr>
              <a:t>INDICADORES FINANCIEROS</a:t>
            </a:r>
          </a:p>
          <a:p>
            <a:pPr marL="68154" lvl="1" indent="-190510" defTabSz="914446">
              <a:lnSpc>
                <a:spcPts val="2199"/>
              </a:lnSpc>
              <a:buFont typeface="Wingdings" pitchFamily="2" charset="2"/>
              <a:buChar char="v"/>
            </a:pPr>
            <a:endParaRPr lang="es-ES_tradnl" sz="1100" spc="73">
              <a:latin typeface="Nunito" pitchFamily="2" charset="0"/>
            </a:endParaRPr>
          </a:p>
          <a:p>
            <a:pPr marL="68154" lvl="1" indent="-190510" defTabSz="914446">
              <a:lnSpc>
                <a:spcPts val="2199"/>
              </a:lnSpc>
              <a:buFont typeface="Wingdings" pitchFamily="2" charset="2"/>
              <a:buChar char="v"/>
            </a:pPr>
            <a:r>
              <a:rPr lang="es-ES_tradnl" sz="1100" spc="73">
                <a:latin typeface="Nunito" pitchFamily="2" charset="0"/>
              </a:rPr>
              <a:t>SEGUIMIENTO PESV,  PECCIT , POLIZAS, TERMINALES</a:t>
            </a:r>
          </a:p>
          <a:p>
            <a:pPr marL="35830" lvl="1" indent="-17915" defTabSz="914446">
              <a:lnSpc>
                <a:spcPts val="232"/>
              </a:lnSpc>
              <a:buFont typeface="Arial"/>
              <a:buChar char="•"/>
            </a:pPr>
            <a:endParaRPr lang="es-ES_tradnl" sz="1200" spc="85">
              <a:latin typeface="Nunito" pitchFamily="2" charset="0"/>
            </a:endParaRPr>
          </a:p>
        </p:txBody>
      </p:sp>
      <p:sp>
        <p:nvSpPr>
          <p:cNvPr id="26" name="TextBox 16">
            <a:extLst>
              <a:ext uri="{FF2B5EF4-FFF2-40B4-BE49-F238E27FC236}">
                <a16:creationId xmlns:a16="http://schemas.microsoft.com/office/drawing/2014/main" id="{F54F0B82-4EAC-AE08-7E3C-9BF5DFD90642}"/>
              </a:ext>
            </a:extLst>
          </p:cNvPr>
          <p:cNvSpPr txBox="1"/>
          <p:nvPr/>
        </p:nvSpPr>
        <p:spPr>
          <a:xfrm>
            <a:off x="8867481" y="2268299"/>
            <a:ext cx="2939157" cy="4015202"/>
          </a:xfrm>
          <a:prstGeom prst="rect">
            <a:avLst/>
          </a:prstGeom>
        </p:spPr>
        <p:txBody>
          <a:bodyPr wrap="square" lIns="0" tIns="0" rIns="0" bIns="0" rtlCol="0" anchor="t">
            <a:spAutoFit/>
          </a:bodyPr>
          <a:lstStyle/>
          <a:p>
            <a:pPr marL="0" lvl="1" algn="just" defTabSz="914446">
              <a:lnSpc>
                <a:spcPts val="2199"/>
              </a:lnSpc>
            </a:pPr>
            <a:r>
              <a:rPr lang="es-ES_tradnl" sz="1100" b="1" spc="73">
                <a:latin typeface="Nunito" pitchFamily="2" charset="0"/>
              </a:rPr>
              <a:t>Canal 100% digital para acceder a los servicios digitales de la entidad:</a:t>
            </a:r>
          </a:p>
          <a:p>
            <a:pPr marL="0" lvl="1" defTabSz="914446">
              <a:lnSpc>
                <a:spcPts val="2199"/>
              </a:lnSpc>
            </a:pPr>
            <a:endParaRPr lang="es-ES_tradnl" sz="1100" b="1" spc="73">
              <a:latin typeface="Nunito" pitchFamily="2" charset="0"/>
            </a:endParaRPr>
          </a:p>
          <a:p>
            <a:pPr marL="0" lvl="1" indent="-190510" defTabSz="914446">
              <a:lnSpc>
                <a:spcPts val="2199"/>
              </a:lnSpc>
              <a:buFont typeface="Wingdings" pitchFamily="2" charset="2"/>
              <a:buChar char="q"/>
            </a:pPr>
            <a:r>
              <a:rPr lang="es-ES_tradnl" sz="1100" spc="73">
                <a:latin typeface="Nunito" pitchFamily="2" charset="0"/>
              </a:rPr>
              <a:t>PETICIONES , QUEJAS Y RECLAMOS </a:t>
            </a:r>
          </a:p>
          <a:p>
            <a:pPr marL="0" lvl="1" defTabSz="914446">
              <a:lnSpc>
                <a:spcPts val="2199"/>
              </a:lnSpc>
            </a:pPr>
            <a:endParaRPr lang="es-ES_tradnl" sz="1100" spc="73">
              <a:latin typeface="Nunito" pitchFamily="2" charset="0"/>
            </a:endParaRPr>
          </a:p>
          <a:p>
            <a:pPr marL="0" lvl="1" indent="-190510" defTabSz="914446">
              <a:lnSpc>
                <a:spcPts val="2199"/>
              </a:lnSpc>
              <a:buFont typeface="Wingdings" pitchFamily="2" charset="2"/>
              <a:buChar char="q"/>
            </a:pPr>
            <a:r>
              <a:rPr lang="es-ES_tradnl" sz="1100" spc="73">
                <a:latin typeface="Nunito" pitchFamily="2" charset="0"/>
              </a:rPr>
              <a:t>INFORMES ÚNICOS DE INFRACCIONES AL TRANSPORTE – IUIT</a:t>
            </a:r>
          </a:p>
          <a:p>
            <a:pPr marL="0" lvl="1" defTabSz="914446">
              <a:lnSpc>
                <a:spcPts val="2199"/>
              </a:lnSpc>
            </a:pPr>
            <a:endParaRPr lang="es-ES_tradnl" sz="1050" spc="73">
              <a:latin typeface="Nunito" pitchFamily="2" charset="0"/>
            </a:endParaRPr>
          </a:p>
          <a:p>
            <a:pPr marL="0" lvl="1" indent="-190510" defTabSz="914446">
              <a:lnSpc>
                <a:spcPts val="2199"/>
              </a:lnSpc>
              <a:buFont typeface="Wingdings" pitchFamily="2" charset="2"/>
              <a:buChar char="q"/>
            </a:pPr>
            <a:r>
              <a:rPr lang="es-ES_tradnl" sz="1100" spc="73">
                <a:latin typeface="Nunito" pitchFamily="2" charset="0"/>
              </a:rPr>
              <a:t>SOLICITUD, REVISIÓN Y APROBACIÓN DE RETIRO DE VEHÍCULOS INMOVILIZADOS</a:t>
            </a:r>
          </a:p>
          <a:p>
            <a:pPr marL="0" lvl="1" indent="-190510" defTabSz="914446">
              <a:lnSpc>
                <a:spcPts val="2199"/>
              </a:lnSpc>
              <a:buFont typeface="Wingdings" pitchFamily="2" charset="2"/>
              <a:buChar char="q"/>
            </a:pPr>
            <a:endParaRPr lang="es-ES_tradnl" sz="1100" spc="73">
              <a:latin typeface="Nunito" pitchFamily="2" charset="0"/>
            </a:endParaRPr>
          </a:p>
          <a:p>
            <a:pPr marL="0" lvl="1" indent="-190510" defTabSz="914446">
              <a:lnSpc>
                <a:spcPts val="2199"/>
              </a:lnSpc>
              <a:buFont typeface="Wingdings" pitchFamily="2" charset="2"/>
              <a:buChar char="q"/>
            </a:pPr>
            <a:r>
              <a:rPr lang="es-ES_tradnl" sz="1100" spc="73">
                <a:latin typeface="Nunito" pitchFamily="2" charset="0"/>
              </a:rPr>
              <a:t>INTEGRAR APLICACIONES VIGIA, TAUX, ORFEO,PESV, PECCIT,PECSO</a:t>
            </a:r>
            <a:endParaRPr lang="es-ES_tradnl" sz="1100" b="1" spc="73">
              <a:latin typeface="Nunito" pitchFamily="2" charset="0"/>
            </a:endParaRPr>
          </a:p>
          <a:p>
            <a:pPr marL="35830" lvl="1" indent="-17915" defTabSz="914446">
              <a:lnSpc>
                <a:spcPts val="232"/>
              </a:lnSpc>
              <a:buFont typeface="Arial"/>
              <a:buChar char="•"/>
            </a:pPr>
            <a:endParaRPr lang="es-ES_tradnl" sz="1200" spc="85">
              <a:latin typeface="Nunito" pitchFamily="2" charset="0"/>
            </a:endParaRPr>
          </a:p>
        </p:txBody>
      </p:sp>
      <p:sp>
        <p:nvSpPr>
          <p:cNvPr id="3" name="Google Shape;159;p13">
            <a:extLst>
              <a:ext uri="{FF2B5EF4-FFF2-40B4-BE49-F238E27FC236}">
                <a16:creationId xmlns:a16="http://schemas.microsoft.com/office/drawing/2014/main" id="{AF58A69F-D93F-7B63-43B0-7E8AC828D8C4}"/>
              </a:ext>
            </a:extLst>
          </p:cNvPr>
          <p:cNvSpPr txBox="1"/>
          <p:nvPr/>
        </p:nvSpPr>
        <p:spPr>
          <a:xfrm>
            <a:off x="5039614" y="6599645"/>
            <a:ext cx="2455468" cy="3073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1400" b="1" i="0" u="none" strike="noStrike" cap="none">
                <a:solidFill>
                  <a:schemeClr val="lt1"/>
                </a:solidFill>
                <a:latin typeface="Calibri"/>
                <a:ea typeface="Calibri"/>
                <a:cs typeface="Calibri"/>
                <a:sym typeface="Calibri"/>
              </a:rPr>
              <a:t>www.supertransporte.gov.co</a:t>
            </a:r>
            <a:endParaRPr sz="1400" b="1">
              <a:solidFill>
                <a:schemeClr val="lt1"/>
              </a:solidFill>
              <a:latin typeface="Calibri"/>
              <a:ea typeface="Calibri"/>
              <a:cs typeface="Calibri"/>
              <a:sym typeface="Calibri"/>
            </a:endParaRPr>
          </a:p>
        </p:txBody>
      </p:sp>
      <p:pic>
        <p:nvPicPr>
          <p:cNvPr id="4" name="Imagen 3">
            <a:extLst>
              <a:ext uri="{FF2B5EF4-FFF2-40B4-BE49-F238E27FC236}">
                <a16:creationId xmlns:a16="http://schemas.microsoft.com/office/drawing/2014/main" id="{8C088241-514A-106E-393A-92CDEE1E1EE4}"/>
              </a:ext>
            </a:extLst>
          </p:cNvPr>
          <p:cNvPicPr>
            <a:picLocks noChangeAspect="1"/>
          </p:cNvPicPr>
          <p:nvPr/>
        </p:nvPicPr>
        <p:blipFill>
          <a:blip r:embed="rId8"/>
          <a:stretch>
            <a:fillRect/>
          </a:stretch>
        </p:blipFill>
        <p:spPr>
          <a:xfrm>
            <a:off x="254022" y="215116"/>
            <a:ext cx="1622279" cy="651280"/>
          </a:xfrm>
          <a:prstGeom prst="rect">
            <a:avLst/>
          </a:prstGeom>
        </p:spPr>
      </p:pic>
      <p:pic>
        <p:nvPicPr>
          <p:cNvPr id="5" name="Imagen 4">
            <a:extLst>
              <a:ext uri="{FF2B5EF4-FFF2-40B4-BE49-F238E27FC236}">
                <a16:creationId xmlns:a16="http://schemas.microsoft.com/office/drawing/2014/main" id="{719440A3-3844-33C4-8CDE-02BCAE3005E6}"/>
              </a:ext>
            </a:extLst>
          </p:cNvPr>
          <p:cNvPicPr>
            <a:picLocks noChangeAspect="1"/>
          </p:cNvPicPr>
          <p:nvPr/>
        </p:nvPicPr>
        <p:blipFill>
          <a:blip r:embed="rId9"/>
          <a:stretch>
            <a:fillRect/>
          </a:stretch>
        </p:blipFill>
        <p:spPr>
          <a:xfrm>
            <a:off x="10770919" y="232491"/>
            <a:ext cx="953303" cy="729689"/>
          </a:xfrm>
          <a:prstGeom prst="rect">
            <a:avLst/>
          </a:prstGeom>
        </p:spPr>
      </p:pic>
      <p:grpSp>
        <p:nvGrpSpPr>
          <p:cNvPr id="6" name="Group 3">
            <a:extLst>
              <a:ext uri="{FF2B5EF4-FFF2-40B4-BE49-F238E27FC236}">
                <a16:creationId xmlns:a16="http://schemas.microsoft.com/office/drawing/2014/main" id="{1A5A5689-DA3E-9C47-7D80-B70C6AAD0748}"/>
              </a:ext>
            </a:extLst>
          </p:cNvPr>
          <p:cNvGrpSpPr/>
          <p:nvPr/>
        </p:nvGrpSpPr>
        <p:grpSpPr>
          <a:xfrm>
            <a:off x="39561" y="6599645"/>
            <a:ext cx="12192001" cy="295071"/>
            <a:chOff x="0" y="0"/>
            <a:chExt cx="5103511" cy="116571"/>
          </a:xfrm>
        </p:grpSpPr>
        <p:sp>
          <p:nvSpPr>
            <p:cNvPr id="7" name="Freeform 4">
              <a:extLst>
                <a:ext uri="{FF2B5EF4-FFF2-40B4-BE49-F238E27FC236}">
                  <a16:creationId xmlns:a16="http://schemas.microsoft.com/office/drawing/2014/main" id="{93F801B3-B8D5-D996-F739-480F1E6C5517}"/>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Box 5">
              <a:extLst>
                <a:ext uri="{FF2B5EF4-FFF2-40B4-BE49-F238E27FC236}">
                  <a16:creationId xmlns:a16="http://schemas.microsoft.com/office/drawing/2014/main" id="{EB448955-FAF9-C017-FCB2-E3A9ADC7670D}"/>
                </a:ext>
              </a:extLst>
            </p:cNvPr>
            <p:cNvSpPr txBox="1"/>
            <p:nvPr/>
          </p:nvSpPr>
          <p:spPr>
            <a:xfrm>
              <a:off x="0" y="-57150"/>
              <a:ext cx="5103511" cy="173721"/>
            </a:xfrm>
            <a:prstGeom prst="rect">
              <a:avLst/>
            </a:prstGeom>
          </p:spPr>
          <p:txBody>
            <a:bodyPr lIns="33867" tIns="33867" rIns="33867" bIns="33867" rtlCol="0" anchor="ctr"/>
            <a:lstStyle/>
            <a:p>
              <a:pPr marL="0" marR="0" lvl="0" indent="0" algn="ctr" defTabSz="914400" rtl="0" eaLnBrk="1" fontAlgn="auto" latinLnBrk="0" hangingPunct="1">
                <a:lnSpc>
                  <a:spcPts val="2136"/>
                </a:lnSpc>
                <a:spcBef>
                  <a:spcPts val="0"/>
                </a:spcBef>
                <a:spcAft>
                  <a:spcPts val="0"/>
                </a:spcAft>
                <a:buClrTx/>
                <a:buSzTx/>
                <a:buFontTx/>
                <a:buNone/>
                <a:tabLst/>
                <a:defRPr/>
              </a:pPr>
              <a:endParaRPr kumimoji="0" lang="es-ES_tradnl" sz="1200" b="0" i="0" u="none" strike="noStrike" kern="1200" cap="none" spc="0" normalizeH="0" baseline="0" noProof="0">
                <a:ln>
                  <a:noFill/>
                </a:ln>
                <a:solidFill>
                  <a:srgbClr val="000000"/>
                </a:solidFill>
                <a:effectLst/>
                <a:uLnTx/>
                <a:uFillTx/>
                <a:latin typeface="Arial"/>
                <a:ea typeface="+mn-ea"/>
                <a:cs typeface="+mn-cs"/>
              </a:endParaRPr>
            </a:p>
          </p:txBody>
        </p:sp>
      </p:grpSp>
      <p:sp>
        <p:nvSpPr>
          <p:cNvPr id="12" name="TextBox 102">
            <a:extLst>
              <a:ext uri="{FF2B5EF4-FFF2-40B4-BE49-F238E27FC236}">
                <a16:creationId xmlns:a16="http://schemas.microsoft.com/office/drawing/2014/main" id="{B37BA136-3B69-CFC2-A252-0DDA2FB72012}"/>
              </a:ext>
            </a:extLst>
          </p:cNvPr>
          <p:cNvSpPr txBox="1"/>
          <p:nvPr/>
        </p:nvSpPr>
        <p:spPr>
          <a:xfrm>
            <a:off x="4991789" y="6590334"/>
            <a:ext cx="2397621" cy="238720"/>
          </a:xfrm>
          <a:prstGeom prst="rect">
            <a:avLst/>
          </a:prstGeom>
        </p:spPr>
        <p:txBody>
          <a:bodyPr lIns="0" tIns="0" rIns="0" bIns="0" rtlCol="0" anchor="t">
            <a:spAutoFit/>
          </a:bodyPr>
          <a:lstStyle/>
          <a:p>
            <a:pPr marL="0" marR="0" lvl="0" indent="0" algn="ctr" defTabSz="914400" rtl="0" eaLnBrk="1" fontAlgn="auto" latinLnBrk="0" hangingPunct="1">
              <a:lnSpc>
                <a:spcPts val="196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F8F7F7"/>
                </a:solidFill>
                <a:effectLst/>
                <a:uLnTx/>
                <a:uFillTx/>
                <a:latin typeface="Open Sans"/>
                <a:ea typeface="+mn-ea"/>
                <a:cs typeface="+mn-cs"/>
              </a:rPr>
              <a:t>www.supertransporte.gov.co</a:t>
            </a:r>
            <a:endParaRPr kumimoji="0" lang="es-ES_tradnl" sz="1400" b="0" i="0" u="none" strike="noStrike" kern="1200" cap="none" spc="0" normalizeH="0" baseline="0" noProof="0" dirty="0">
              <a:ln>
                <a:noFill/>
              </a:ln>
              <a:solidFill>
                <a:srgbClr val="F8F7F7"/>
              </a:solidFill>
              <a:effectLst/>
              <a:uLnTx/>
              <a:uFillTx/>
              <a:latin typeface="Open Sans"/>
              <a:ea typeface="+mn-ea"/>
              <a:cs typeface="+mn-cs"/>
            </a:endParaRPr>
          </a:p>
        </p:txBody>
      </p:sp>
    </p:spTree>
    <p:extLst>
      <p:ext uri="{BB962C8B-B14F-4D97-AF65-F5344CB8AC3E}">
        <p14:creationId xmlns:p14="http://schemas.microsoft.com/office/powerpoint/2010/main" val="2453405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DE2EB4-D4F6-2764-8EA2-FEDBCB067E0A}"/>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sp>
        <p:nvSpPr>
          <p:cNvPr id="6" name="Elipse 5">
            <a:extLst>
              <a:ext uri="{FF2B5EF4-FFF2-40B4-BE49-F238E27FC236}">
                <a16:creationId xmlns:a16="http://schemas.microsoft.com/office/drawing/2014/main" id="{F0741AD1-2003-F214-6352-919F507BB09B}"/>
              </a:ext>
            </a:extLst>
          </p:cNvPr>
          <p:cNvSpPr/>
          <p:nvPr/>
        </p:nvSpPr>
        <p:spPr>
          <a:xfrm>
            <a:off x="587596" y="730132"/>
            <a:ext cx="1544500" cy="1544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a16="http://schemas.microsoft.com/office/drawing/2014/main" id="{7B2E6BDA-6B77-EC12-2579-412A0FD846BD}"/>
              </a:ext>
            </a:extLst>
          </p:cNvPr>
          <p:cNvPicPr>
            <a:picLocks noChangeAspect="1"/>
          </p:cNvPicPr>
          <p:nvPr/>
        </p:nvPicPr>
        <p:blipFill>
          <a:blip r:embed="rId3"/>
          <a:stretch>
            <a:fillRect/>
          </a:stretch>
        </p:blipFill>
        <p:spPr>
          <a:xfrm>
            <a:off x="521046" y="803765"/>
            <a:ext cx="1677600" cy="1194451"/>
          </a:xfrm>
          <a:prstGeom prst="rect">
            <a:avLst/>
          </a:prstGeom>
        </p:spPr>
      </p:pic>
      <p:sp>
        <p:nvSpPr>
          <p:cNvPr id="8" name="CuadroTexto 7">
            <a:extLst>
              <a:ext uri="{FF2B5EF4-FFF2-40B4-BE49-F238E27FC236}">
                <a16:creationId xmlns:a16="http://schemas.microsoft.com/office/drawing/2014/main" id="{7447D507-5BE5-134E-02EA-5DFB95C0EBA4}"/>
              </a:ext>
            </a:extLst>
          </p:cNvPr>
          <p:cNvSpPr txBox="1"/>
          <p:nvPr/>
        </p:nvSpPr>
        <p:spPr>
          <a:xfrm>
            <a:off x="872067" y="2513072"/>
            <a:ext cx="7462770" cy="1446550"/>
          </a:xfrm>
          <a:prstGeom prst="rect">
            <a:avLst/>
          </a:prstGeom>
          <a:noFill/>
        </p:spPr>
        <p:txBody>
          <a:bodyPr wrap="square" rtlCol="0">
            <a:spAutoFit/>
          </a:bodyPr>
          <a:lstStyle/>
          <a:p>
            <a:pPr algn="ctr"/>
            <a:r>
              <a:rPr lang="es-CO" sz="4400" b="1">
                <a:solidFill>
                  <a:schemeClr val="bg1"/>
                </a:solidFill>
                <a:latin typeface="Nunito" pitchFamily="2" charset="0"/>
              </a:rPr>
              <a:t>Resultado Evasión</a:t>
            </a:r>
          </a:p>
          <a:p>
            <a:pPr algn="ctr"/>
            <a:r>
              <a:rPr lang="es-CO" sz="4400" b="1">
                <a:solidFill>
                  <a:schemeClr val="bg1"/>
                </a:solidFill>
                <a:latin typeface="Nunito" pitchFamily="2" charset="0"/>
              </a:rPr>
              <a:t> SOAT /RTM </a:t>
            </a:r>
          </a:p>
        </p:txBody>
      </p:sp>
      <p:cxnSp>
        <p:nvCxnSpPr>
          <p:cNvPr id="9" name="Conector recto 8">
            <a:extLst>
              <a:ext uri="{FF2B5EF4-FFF2-40B4-BE49-F238E27FC236}">
                <a16:creationId xmlns:a16="http://schemas.microsoft.com/office/drawing/2014/main" id="{94AB79D8-77AF-CFA1-FD39-835870CF19C6}"/>
              </a:ext>
            </a:extLst>
          </p:cNvPr>
          <p:cNvCxnSpPr>
            <a:cxnSpLocks/>
          </p:cNvCxnSpPr>
          <p:nvPr/>
        </p:nvCxnSpPr>
        <p:spPr>
          <a:xfrm>
            <a:off x="1005282" y="4289676"/>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157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66213"/>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49592" y="-192413"/>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812901" y="-75746"/>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9192033" y="-192413"/>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41" name="TextBox 41"/>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dirty="0" err="1">
                <a:solidFill>
                  <a:srgbClr val="F8F7F7"/>
                </a:solidFill>
                <a:latin typeface="Open Sans"/>
              </a:rPr>
              <a:t>www.supertransporte.gov.co</a:t>
            </a:r>
            <a:endParaRPr lang="en-US" sz="1400" dirty="0">
              <a:solidFill>
                <a:srgbClr val="F8F7F7"/>
              </a:solidFill>
              <a:latin typeface="Open Sans"/>
            </a:endParaRPr>
          </a:p>
        </p:txBody>
      </p:sp>
      <p:sp>
        <p:nvSpPr>
          <p:cNvPr id="43" name="TextBox 19">
            <a:extLst>
              <a:ext uri="{FF2B5EF4-FFF2-40B4-BE49-F238E27FC236}">
                <a16:creationId xmlns:a16="http://schemas.microsoft.com/office/drawing/2014/main" id="{F6A2318C-5767-8AD1-AEF9-E8385CD9682B}"/>
              </a:ext>
            </a:extLst>
          </p:cNvPr>
          <p:cNvSpPr txBox="1"/>
          <p:nvPr/>
        </p:nvSpPr>
        <p:spPr>
          <a:xfrm>
            <a:off x="2591972" y="46068"/>
            <a:ext cx="6600061" cy="480196"/>
          </a:xfrm>
          <a:prstGeom prst="rect">
            <a:avLst/>
          </a:prstGeom>
        </p:spPr>
        <p:txBody>
          <a:bodyPr lIns="0" tIns="0" rIns="0" bIns="0" rtlCol="0" anchor="t">
            <a:spAutoFit/>
          </a:bodyPr>
          <a:lstStyle/>
          <a:p>
            <a:pPr algn="ctr">
              <a:lnSpc>
                <a:spcPts val="4130"/>
              </a:lnSpc>
            </a:pPr>
            <a:r>
              <a:rPr lang="es-ES_tradnl" sz="2800" b="1" dirty="0">
                <a:solidFill>
                  <a:srgbClr val="000000"/>
                </a:solidFill>
                <a:latin typeface="Raleway Bold"/>
              </a:rPr>
              <a:t>Evasión SOAT / RTM</a:t>
            </a:r>
          </a:p>
        </p:txBody>
      </p:sp>
      <p:sp>
        <p:nvSpPr>
          <p:cNvPr id="11" name="Freeform 2">
            <a:extLst>
              <a:ext uri="{FF2B5EF4-FFF2-40B4-BE49-F238E27FC236}">
                <a16:creationId xmlns:a16="http://schemas.microsoft.com/office/drawing/2014/main" id="{60F7AC39-AFDB-83E8-8201-27E96A1C4C46}"/>
              </a:ext>
            </a:extLst>
          </p:cNvPr>
          <p:cNvSpPr/>
          <p:nvPr/>
        </p:nvSpPr>
        <p:spPr>
          <a:xfrm>
            <a:off x="100015" y="1041980"/>
            <a:ext cx="3934891" cy="5354617"/>
          </a:xfrm>
          <a:custGeom>
            <a:avLst/>
            <a:gdLst/>
            <a:ahLst/>
            <a:cxnLst/>
            <a:rect l="l" t="t" r="r" b="b"/>
            <a:pathLst>
              <a:path w="10258831" h="4680296">
                <a:moveTo>
                  <a:pt x="0" y="0"/>
                </a:moveTo>
                <a:lnTo>
                  <a:pt x="10258831" y="0"/>
                </a:lnTo>
                <a:lnTo>
                  <a:pt x="10258831" y="4680296"/>
                </a:lnTo>
                <a:lnTo>
                  <a:pt x="0" y="46802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_tradnl" dirty="0"/>
          </a:p>
        </p:txBody>
      </p:sp>
      <p:sp>
        <p:nvSpPr>
          <p:cNvPr id="14" name="TextBox 14">
            <a:extLst>
              <a:ext uri="{FF2B5EF4-FFF2-40B4-BE49-F238E27FC236}">
                <a16:creationId xmlns:a16="http://schemas.microsoft.com/office/drawing/2014/main" id="{0513B7C2-9B6D-3174-82FB-4CC23C466D07}"/>
              </a:ext>
            </a:extLst>
          </p:cNvPr>
          <p:cNvSpPr txBox="1"/>
          <p:nvPr/>
        </p:nvSpPr>
        <p:spPr>
          <a:xfrm>
            <a:off x="458905" y="1157527"/>
            <a:ext cx="3652692" cy="509573"/>
          </a:xfrm>
          <a:prstGeom prst="rect">
            <a:avLst/>
          </a:prstGeom>
        </p:spPr>
        <p:txBody>
          <a:bodyPr lIns="50801" tIns="50801" rIns="50801" bIns="50801" rtlCol="0" anchor="ctr"/>
          <a:lstStyle/>
          <a:p>
            <a:pPr algn="ctr">
              <a:lnSpc>
                <a:spcPts val="2660"/>
              </a:lnSpc>
            </a:pPr>
            <a:r>
              <a:rPr lang="en-US" sz="2400" spc="143" dirty="0">
                <a:solidFill>
                  <a:srgbClr val="FFFFFF"/>
                </a:solidFill>
                <a:latin typeface="Open Sans Bold"/>
              </a:rPr>
              <a:t>Evasion SOAT y RTM</a:t>
            </a:r>
          </a:p>
        </p:txBody>
      </p:sp>
      <p:sp>
        <p:nvSpPr>
          <p:cNvPr id="15" name="TextBox 3">
            <a:extLst>
              <a:ext uri="{FF2B5EF4-FFF2-40B4-BE49-F238E27FC236}">
                <a16:creationId xmlns:a16="http://schemas.microsoft.com/office/drawing/2014/main" id="{69171863-74DB-A984-E2D6-28E5CA2F0498}"/>
              </a:ext>
            </a:extLst>
          </p:cNvPr>
          <p:cNvSpPr txBox="1"/>
          <p:nvPr/>
        </p:nvSpPr>
        <p:spPr>
          <a:xfrm>
            <a:off x="248587" y="1384676"/>
            <a:ext cx="3669505" cy="4766690"/>
          </a:xfrm>
          <a:prstGeom prst="rect">
            <a:avLst/>
          </a:prstGeom>
        </p:spPr>
        <p:txBody>
          <a:bodyPr wrap="square" lIns="0" tIns="0" rIns="0" bIns="0" rtlCol="0" anchor="t">
            <a:spAutoFit/>
          </a:bodyPr>
          <a:lstStyle/>
          <a:p>
            <a:pPr algn="just">
              <a:lnSpc>
                <a:spcPts val="2231"/>
              </a:lnSpc>
            </a:pPr>
            <a:r>
              <a:rPr lang="es-ES_tradnl" sz="1100" b="1" dirty="0">
                <a:solidFill>
                  <a:srgbClr val="000000"/>
                </a:solidFill>
                <a:latin typeface="Raleway Bold"/>
              </a:rPr>
              <a:t>Total Parque Automotor:    19.169.112</a:t>
            </a:r>
          </a:p>
          <a:p>
            <a:pPr algn="just">
              <a:lnSpc>
                <a:spcPts val="2231"/>
              </a:lnSpc>
            </a:pPr>
            <a:r>
              <a:rPr lang="es-ES_tradnl" sz="1100" b="1" dirty="0">
                <a:solidFill>
                  <a:srgbClr val="000000"/>
                </a:solidFill>
                <a:latin typeface="Raleway Bold"/>
              </a:rPr>
              <a:t>SOAT / RTM Vigente. .       :    9.919.265 ( 52 % )</a:t>
            </a:r>
          </a:p>
          <a:p>
            <a:pPr algn="just">
              <a:lnSpc>
                <a:spcPts val="2231"/>
              </a:lnSpc>
            </a:pPr>
            <a:r>
              <a:rPr lang="es-ES_tradnl" sz="1100" b="1" dirty="0">
                <a:solidFill>
                  <a:srgbClr val="000000"/>
                </a:solidFill>
                <a:latin typeface="Raleway Bold"/>
              </a:rPr>
              <a:t>SOAT / RTM NO Vigente.  :    9.249.847 ( 48 % )</a:t>
            </a:r>
          </a:p>
          <a:p>
            <a:pPr algn="just">
              <a:lnSpc>
                <a:spcPts val="2231"/>
              </a:lnSpc>
            </a:pPr>
            <a:endParaRPr lang="es-ES_tradnl" sz="1100" b="1" dirty="0">
              <a:solidFill>
                <a:srgbClr val="000000"/>
              </a:solidFill>
              <a:latin typeface="Raleway Bold"/>
            </a:endParaRPr>
          </a:p>
          <a:p>
            <a:pPr algn="just">
              <a:lnSpc>
                <a:spcPts val="2231"/>
              </a:lnSpc>
            </a:pPr>
            <a:r>
              <a:rPr lang="es-ES_tradnl" sz="1100" b="1" dirty="0">
                <a:solidFill>
                  <a:srgbClr val="000000"/>
                </a:solidFill>
                <a:latin typeface="Raleway Bold"/>
              </a:rPr>
              <a:t>Acciones :</a:t>
            </a:r>
          </a:p>
          <a:p>
            <a:pPr marL="344084" lvl="1" indent="-172041">
              <a:lnSpc>
                <a:spcPts val="2231"/>
              </a:lnSpc>
              <a:buFont typeface="Arial"/>
              <a:buChar char="•"/>
            </a:pPr>
            <a:r>
              <a:rPr lang="es-ES_tradnl" sz="1100" b="1" dirty="0">
                <a:solidFill>
                  <a:srgbClr val="000000"/>
                </a:solidFill>
                <a:latin typeface="Raleway Bold"/>
              </a:rPr>
              <a:t>66.500</a:t>
            </a:r>
            <a:r>
              <a:rPr lang="es-ES_tradnl" sz="1100" dirty="0">
                <a:solidFill>
                  <a:srgbClr val="000000"/>
                </a:solidFill>
                <a:latin typeface="Raleway Bold"/>
              </a:rPr>
              <a:t> mensajes a entidades públicas </a:t>
            </a:r>
          </a:p>
          <a:p>
            <a:pPr marL="344084" lvl="1" indent="-172041">
              <a:lnSpc>
                <a:spcPts val="2231"/>
              </a:lnSpc>
              <a:buFont typeface="Arial"/>
              <a:buChar char="•"/>
            </a:pPr>
            <a:r>
              <a:rPr lang="es-ES_tradnl" sz="1100" b="1" dirty="0">
                <a:solidFill>
                  <a:srgbClr val="000000"/>
                </a:solidFill>
                <a:latin typeface="Raleway Bold"/>
              </a:rPr>
              <a:t>3.128</a:t>
            </a:r>
            <a:r>
              <a:rPr lang="es-ES_tradnl" sz="1100" dirty="0">
                <a:solidFill>
                  <a:srgbClr val="000000"/>
                </a:solidFill>
                <a:latin typeface="Raleway Bold"/>
              </a:rPr>
              <a:t> mensajes a misiones diplomáticas u organismos multilaterales </a:t>
            </a:r>
          </a:p>
          <a:p>
            <a:pPr marL="344084" lvl="1" indent="-172041">
              <a:lnSpc>
                <a:spcPts val="2231"/>
              </a:lnSpc>
              <a:buFont typeface="Arial"/>
              <a:buChar char="•"/>
            </a:pPr>
            <a:r>
              <a:rPr lang="es-ES_tradnl" sz="1100" b="1" dirty="0">
                <a:solidFill>
                  <a:srgbClr val="000000"/>
                </a:solidFill>
                <a:latin typeface="Raleway Bold"/>
              </a:rPr>
              <a:t>238.000</a:t>
            </a:r>
            <a:r>
              <a:rPr lang="es-ES_tradnl" sz="1100" dirty="0">
                <a:solidFill>
                  <a:srgbClr val="000000"/>
                </a:solidFill>
                <a:latin typeface="Raleway Bold"/>
              </a:rPr>
              <a:t> mensajes a empresas de transporte publico </a:t>
            </a:r>
          </a:p>
          <a:p>
            <a:pPr marL="344084" lvl="1" indent="-172041">
              <a:lnSpc>
                <a:spcPts val="2231"/>
              </a:lnSpc>
              <a:buFont typeface="Arial"/>
              <a:buChar char="•"/>
            </a:pPr>
            <a:r>
              <a:rPr lang="es-ES_tradnl" sz="1100" b="1" dirty="0">
                <a:solidFill>
                  <a:srgbClr val="000000"/>
                </a:solidFill>
                <a:latin typeface="Raleway Bold"/>
              </a:rPr>
              <a:t>9.607</a:t>
            </a:r>
            <a:r>
              <a:rPr lang="es-ES_tradnl" sz="1100" dirty="0">
                <a:solidFill>
                  <a:srgbClr val="000000"/>
                </a:solidFill>
                <a:latin typeface="Raleway Bold"/>
              </a:rPr>
              <a:t> mensajes a propietarios de vehículos </a:t>
            </a:r>
          </a:p>
          <a:p>
            <a:pPr marL="344084" lvl="1" indent="-172041">
              <a:lnSpc>
                <a:spcPts val="2231"/>
              </a:lnSpc>
              <a:buFont typeface="Arial"/>
              <a:buChar char="•"/>
            </a:pPr>
            <a:r>
              <a:rPr lang="es-ES_tradnl" sz="1100" dirty="0">
                <a:solidFill>
                  <a:srgbClr val="000000"/>
                </a:solidFill>
                <a:latin typeface="Raleway Bold"/>
              </a:rPr>
              <a:t>Envió de </a:t>
            </a:r>
            <a:r>
              <a:rPr lang="es-ES_tradnl" sz="1100" b="1" dirty="0">
                <a:solidFill>
                  <a:srgbClr val="000000"/>
                </a:solidFill>
                <a:latin typeface="Raleway Bold"/>
              </a:rPr>
              <a:t>947.000</a:t>
            </a:r>
            <a:r>
              <a:rPr lang="es-ES_tradnl" sz="1100" dirty="0">
                <a:solidFill>
                  <a:srgbClr val="000000"/>
                </a:solidFill>
                <a:latin typeface="Raleway Bold"/>
              </a:rPr>
              <a:t> de mensajes de texto a propietarios</a:t>
            </a:r>
          </a:p>
          <a:p>
            <a:pPr algn="just">
              <a:lnSpc>
                <a:spcPts val="2231"/>
              </a:lnSpc>
            </a:pPr>
            <a:r>
              <a:rPr lang="es-ES_tradnl" sz="1100" b="1" dirty="0">
                <a:solidFill>
                  <a:srgbClr val="000000"/>
                </a:solidFill>
                <a:latin typeface="Raleway Bold"/>
              </a:rPr>
              <a:t>Conclusión </a:t>
            </a:r>
          </a:p>
          <a:p>
            <a:pPr marL="171450" indent="-171450" algn="just">
              <a:lnSpc>
                <a:spcPts val="2231"/>
              </a:lnSpc>
              <a:buFont typeface="Arial" panose="020B0604020202020204" pitchFamily="34" charset="0"/>
              <a:buChar char="•"/>
            </a:pPr>
            <a:r>
              <a:rPr lang="es-ES_tradnl" sz="1100" dirty="0">
                <a:solidFill>
                  <a:srgbClr val="000000"/>
                </a:solidFill>
                <a:latin typeface="Raleway Bold"/>
              </a:rPr>
              <a:t>El 55% de vehículos llevan más de 6 años sin SOAT (</a:t>
            </a:r>
            <a:r>
              <a:rPr lang="es-ES_tradnl" sz="1100" b="1" dirty="0">
                <a:solidFill>
                  <a:srgbClr val="000000"/>
                </a:solidFill>
                <a:latin typeface="Nunito" pitchFamily="2" charset="77"/>
              </a:rPr>
              <a:t>5.057.188 Vehículos  )</a:t>
            </a:r>
          </a:p>
          <a:p>
            <a:pPr marL="171450" indent="-171450" algn="just">
              <a:lnSpc>
                <a:spcPts val="2231"/>
              </a:lnSpc>
              <a:buFont typeface="Arial" panose="020B0604020202020204" pitchFamily="34" charset="0"/>
              <a:buChar char="•"/>
            </a:pPr>
            <a:r>
              <a:rPr lang="es-ES_tradnl" sz="1100" b="1" dirty="0">
                <a:solidFill>
                  <a:srgbClr val="000000"/>
                </a:solidFill>
                <a:latin typeface="Nunito" pitchFamily="2" charset="77"/>
              </a:rPr>
              <a:t>Implementamos el aplicativo SISI/PECCIT</a:t>
            </a:r>
            <a:endParaRPr lang="es-ES_tradnl" sz="1100" dirty="0">
              <a:solidFill>
                <a:srgbClr val="000000"/>
              </a:solidFill>
              <a:latin typeface="Raleway Bold"/>
            </a:endParaRPr>
          </a:p>
        </p:txBody>
      </p:sp>
      <p:pic>
        <p:nvPicPr>
          <p:cNvPr id="35" name="Imagen 34">
            <a:extLst>
              <a:ext uri="{FF2B5EF4-FFF2-40B4-BE49-F238E27FC236}">
                <a16:creationId xmlns:a16="http://schemas.microsoft.com/office/drawing/2014/main" id="{579204CD-F34F-AAAE-82B0-328D6763341F}"/>
              </a:ext>
            </a:extLst>
          </p:cNvPr>
          <p:cNvPicPr>
            <a:picLocks noChangeAspect="1"/>
          </p:cNvPicPr>
          <p:nvPr/>
        </p:nvPicPr>
        <p:blipFill rotWithShape="1">
          <a:blip r:embed="rId7"/>
          <a:srcRect t="6369"/>
          <a:stretch/>
        </p:blipFill>
        <p:spPr>
          <a:xfrm>
            <a:off x="5644855" y="4163870"/>
            <a:ext cx="3484774" cy="2232727"/>
          </a:xfrm>
          <a:prstGeom prst="rect">
            <a:avLst/>
          </a:prstGeom>
        </p:spPr>
      </p:pic>
      <p:sp>
        <p:nvSpPr>
          <p:cNvPr id="36" name="Rectángulo 35">
            <a:extLst>
              <a:ext uri="{FF2B5EF4-FFF2-40B4-BE49-F238E27FC236}">
                <a16:creationId xmlns:a16="http://schemas.microsoft.com/office/drawing/2014/main" id="{5E209768-6041-E209-3B76-08346B93F42E}"/>
              </a:ext>
            </a:extLst>
          </p:cNvPr>
          <p:cNvSpPr/>
          <p:nvPr/>
        </p:nvSpPr>
        <p:spPr>
          <a:xfrm>
            <a:off x="7039646" y="2124256"/>
            <a:ext cx="919990" cy="392563"/>
          </a:xfrm>
          <a:prstGeom prst="rect">
            <a:avLst/>
          </a:prstGeom>
          <a:solidFill>
            <a:srgbClr val="5C2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800" dirty="0"/>
              <a:t>5.057.188</a:t>
            </a:r>
          </a:p>
          <a:p>
            <a:pPr algn="ctr"/>
            <a:r>
              <a:rPr lang="es-ES_tradnl" sz="800" dirty="0"/>
              <a:t>Mayor a 6 Años</a:t>
            </a:r>
          </a:p>
        </p:txBody>
      </p:sp>
      <p:pic>
        <p:nvPicPr>
          <p:cNvPr id="37" name="Imagen 36">
            <a:extLst>
              <a:ext uri="{FF2B5EF4-FFF2-40B4-BE49-F238E27FC236}">
                <a16:creationId xmlns:a16="http://schemas.microsoft.com/office/drawing/2014/main" id="{3129B5DD-D297-89CC-C6F8-1B446A568064}"/>
              </a:ext>
            </a:extLst>
          </p:cNvPr>
          <p:cNvPicPr>
            <a:picLocks noChangeAspect="1"/>
          </p:cNvPicPr>
          <p:nvPr/>
        </p:nvPicPr>
        <p:blipFill>
          <a:blip r:embed="rId8"/>
          <a:stretch>
            <a:fillRect/>
          </a:stretch>
        </p:blipFill>
        <p:spPr>
          <a:xfrm>
            <a:off x="4298453" y="990543"/>
            <a:ext cx="7608009" cy="2905927"/>
          </a:xfrm>
          <a:prstGeom prst="rect">
            <a:avLst/>
          </a:prstGeom>
        </p:spPr>
      </p:pic>
      <p:sp>
        <p:nvSpPr>
          <p:cNvPr id="38" name="TextBox 3">
            <a:extLst>
              <a:ext uri="{FF2B5EF4-FFF2-40B4-BE49-F238E27FC236}">
                <a16:creationId xmlns:a16="http://schemas.microsoft.com/office/drawing/2014/main" id="{395ED608-096E-D281-2257-0B5EE35E6324}"/>
              </a:ext>
            </a:extLst>
          </p:cNvPr>
          <p:cNvSpPr txBox="1"/>
          <p:nvPr/>
        </p:nvSpPr>
        <p:spPr>
          <a:xfrm>
            <a:off x="9292047" y="4789714"/>
            <a:ext cx="2767518" cy="818686"/>
          </a:xfrm>
          <a:prstGeom prst="rect">
            <a:avLst/>
          </a:prstGeom>
        </p:spPr>
        <p:txBody>
          <a:bodyPr wrap="square" lIns="0" tIns="0" rIns="0" bIns="0" rtlCol="0" anchor="t">
            <a:spAutoFit/>
          </a:bodyPr>
          <a:lstStyle/>
          <a:p>
            <a:pPr algn="ctr">
              <a:lnSpc>
                <a:spcPts val="2231"/>
              </a:lnSpc>
            </a:pPr>
            <a:r>
              <a:rPr lang="es-ES_tradnl" sz="1400" b="1" i="1" u="sng" dirty="0">
                <a:solidFill>
                  <a:srgbClr val="7030A0"/>
                </a:solidFill>
                <a:latin typeface="Raleway Bold"/>
              </a:rPr>
              <a:t>5.057.188  llevan más de 6 años sin SOAT presuntamente se encuentran inmovilizados </a:t>
            </a:r>
          </a:p>
        </p:txBody>
      </p:sp>
      <p:cxnSp>
        <p:nvCxnSpPr>
          <p:cNvPr id="39" name="Conector recto 38">
            <a:extLst>
              <a:ext uri="{FF2B5EF4-FFF2-40B4-BE49-F238E27FC236}">
                <a16:creationId xmlns:a16="http://schemas.microsoft.com/office/drawing/2014/main" id="{82138255-C735-D692-4260-4A89D6042029}"/>
              </a:ext>
            </a:extLst>
          </p:cNvPr>
          <p:cNvCxnSpPr>
            <a:cxnSpLocks/>
          </p:cNvCxnSpPr>
          <p:nvPr/>
        </p:nvCxnSpPr>
        <p:spPr>
          <a:xfrm>
            <a:off x="4166679" y="688677"/>
            <a:ext cx="0" cy="584679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0" name="Rectángulo 39">
            <a:extLst>
              <a:ext uri="{FF2B5EF4-FFF2-40B4-BE49-F238E27FC236}">
                <a16:creationId xmlns:a16="http://schemas.microsoft.com/office/drawing/2014/main" id="{85089A4D-03A7-1289-1910-224F5E4641D2}"/>
              </a:ext>
            </a:extLst>
          </p:cNvPr>
          <p:cNvSpPr/>
          <p:nvPr/>
        </p:nvSpPr>
        <p:spPr>
          <a:xfrm>
            <a:off x="6614485" y="5108561"/>
            <a:ext cx="850322" cy="578217"/>
          </a:xfrm>
          <a:prstGeom prst="rect">
            <a:avLst/>
          </a:prstGeom>
          <a:solidFill>
            <a:srgbClr val="5C2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100" dirty="0"/>
              <a:t>5.057.188</a:t>
            </a:r>
          </a:p>
          <a:p>
            <a:pPr algn="ctr"/>
            <a:r>
              <a:rPr lang="es-ES_tradnl" sz="1100" dirty="0"/>
              <a:t>Mayor a 6 Años</a:t>
            </a:r>
          </a:p>
        </p:txBody>
      </p:sp>
    </p:spTree>
    <p:extLst>
      <p:ext uri="{BB962C8B-B14F-4D97-AF65-F5344CB8AC3E}">
        <p14:creationId xmlns:p14="http://schemas.microsoft.com/office/powerpoint/2010/main" val="34268793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06EEDA0F55372E4891A89A2BE54F794D" ma:contentTypeVersion="14" ma:contentTypeDescription="Crear nuevo documento." ma:contentTypeScope="" ma:versionID="ba04d2501b9b02b3ca323c26b0e1fb3c">
  <xsd:schema xmlns:xsd="http://www.w3.org/2001/XMLSchema" xmlns:xs="http://www.w3.org/2001/XMLSchema" xmlns:p="http://schemas.microsoft.com/office/2006/metadata/properties" xmlns:ns2="1575ee04-a3eb-4b55-9013-79c8ea199ed3" xmlns:ns3="07430b0e-3795-4a85-8387-4dbe1ebc948f" targetNamespace="http://schemas.microsoft.com/office/2006/metadata/properties" ma:root="true" ma:fieldsID="12fd2e6318e00d006c4698f89388b21f" ns2:_="" ns3:_="">
    <xsd:import namespace="1575ee04-a3eb-4b55-9013-79c8ea199ed3"/>
    <xsd:import namespace="07430b0e-3795-4a85-8387-4dbe1ebc948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75ee04-a3eb-4b55-9013-79c8ea199e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Etiquetas de imagen" ma:readOnly="false" ma:fieldId="{5cf76f15-5ced-4ddc-b409-7134ff3c332f}" ma:taxonomyMulti="true" ma:sspId="dbcad680-5a29-4d0b-8086-9ecf1ca567a9"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430b0e-3795-4a85-8387-4dbe1ebc948f"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0" nillable="true" ma:displayName="Taxonomy Catch All Column" ma:hidden="true" ma:list="{3a35812d-a7a1-4f6c-ad1c-c9a28e6ec501}" ma:internalName="TaxCatchAll" ma:showField="CatchAllData" ma:web="07430b0e-3795-4a85-8387-4dbe1ebc94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575ee04-a3eb-4b55-9013-79c8ea199ed3">
      <Terms xmlns="http://schemas.microsoft.com/office/infopath/2007/PartnerControls"/>
    </lcf76f155ced4ddcb4097134ff3c332f>
    <TaxCatchAll xmlns="07430b0e-3795-4a85-8387-4dbe1ebc948f" xsi:nil="true"/>
  </documentManagement>
</p:properties>
</file>

<file path=customXml/itemProps1.xml><?xml version="1.0" encoding="utf-8"?>
<ds:datastoreItem xmlns:ds="http://schemas.openxmlformats.org/officeDocument/2006/customXml" ds:itemID="{AECE6F32-AFE8-475D-9920-B5B93D6F3FAD}">
  <ds:schemaRefs>
    <ds:schemaRef ds:uri="http://schemas.microsoft.com/sharepoint/v3/contenttype/forms"/>
  </ds:schemaRefs>
</ds:datastoreItem>
</file>

<file path=customXml/itemProps2.xml><?xml version="1.0" encoding="utf-8"?>
<ds:datastoreItem xmlns:ds="http://schemas.openxmlformats.org/officeDocument/2006/customXml" ds:itemID="{DC83CA4F-44F3-4E63-9F4B-0F7154BD11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75ee04-a3eb-4b55-9013-79c8ea199ed3"/>
    <ds:schemaRef ds:uri="07430b0e-3795-4a85-8387-4dbe1ebc94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740438-D230-4975-9AF6-230CFB4B76F2}">
  <ds:schemaRefs>
    <ds:schemaRef ds:uri="http://schemas.microsoft.com/office/2006/documentManagement/types"/>
    <ds:schemaRef ds:uri="07430b0e-3795-4a85-8387-4dbe1ebc948f"/>
    <ds:schemaRef ds:uri="http://www.w3.org/XML/1998/namespace"/>
    <ds:schemaRef ds:uri="http://purl.org/dc/terms/"/>
    <ds:schemaRef ds:uri="http://purl.org/dc/dcmitype/"/>
    <ds:schemaRef ds:uri="http://purl.org/dc/elements/1.1/"/>
    <ds:schemaRef ds:uri="1575ee04-a3eb-4b55-9013-79c8ea199ed3"/>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PI- PESV Ministro</Template>
  <TotalTime>1094</TotalTime>
  <Words>3272</Words>
  <Application>Microsoft Office PowerPoint</Application>
  <PresentationFormat>Panorámica</PresentationFormat>
  <Paragraphs>517</Paragraphs>
  <Slides>42</Slides>
  <Notes>4</Notes>
  <HiddenSlides>0</HiddenSlides>
  <MMClips>4</MMClips>
  <ScaleCrop>false</ScaleCrop>
  <HeadingPairs>
    <vt:vector size="4" baseType="variant">
      <vt:variant>
        <vt:lpstr>Tema</vt:lpstr>
      </vt:variant>
      <vt:variant>
        <vt:i4>2</vt:i4>
      </vt:variant>
      <vt:variant>
        <vt:lpstr>Títulos de diapositiva</vt:lpstr>
      </vt:variant>
      <vt:variant>
        <vt:i4>42</vt:i4>
      </vt:variant>
    </vt:vector>
  </HeadingPairs>
  <TitlesOfParts>
    <vt:vector size="44" baseType="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Geraldinne Yizeth Mendoza Rodriguez</dc:creator>
  <cp:lastModifiedBy>Jelkin Zair Carrillo Franco</cp:lastModifiedBy>
  <cp:revision>14</cp:revision>
  <dcterms:created xsi:type="dcterms:W3CDTF">2024-03-07T01:29:01Z</dcterms:created>
  <dcterms:modified xsi:type="dcterms:W3CDTF">2024-05-10T16:28:47Z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0x01010006EEDA0F55372E4891A89A2BE54F794D</vt:lpwstr>
  </property>
</Properties>
</file>