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9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59" r:id="rId6"/>
    <p:sldId id="270" r:id="rId7"/>
    <p:sldId id="269" r:id="rId8"/>
    <p:sldId id="275" r:id="rId9"/>
  </p:sldIdLst>
  <p:sldSz cx="9144000" cy="6858000" type="screen4x3"/>
  <p:notesSz cx="7010400" cy="9236075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6600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2" autoAdjust="0"/>
  </p:normalViewPr>
  <p:slideViewPr>
    <p:cSldViewPr>
      <p:cViewPr varScale="1">
        <p:scale>
          <a:sx n="85" d="100"/>
          <a:sy n="85" d="100"/>
        </p:scale>
        <p:origin x="66" y="1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.140\Planeacion_2015\PLANEACION-2018\400%2039%20PLANEACION%20INSTITUCIONAL%20%20MODELO%20INTEGRADO%20DE%20PLANEACION%20Y%20GESTION\400%2039%2012%20PLAN%20ESTRATEGICO%20INSTITUCIONAL-%20PEI\Junio\PEIJunio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.140\Planeacion_2015\PLANEACION%20-%20EN%20PROCESO\400-39%20PLANEACION%20INSTITUCIONAL%20Y%20FINANCIERA\400-39.04%20Plan%20Operativo%20Anual\PLANEACION%20ESTRATEGICA\PEI\2017\Seguimiento%20Octubre\PEI%202017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.140\Planeacion_2015\PLANEACION-2018\400%2039%20PLANEACION%20INSTITUCIONAL%20%20MODELO%20INTEGRADO%20DE%20PLANEACION%20Y%20GESTION\400%2039%2012%20PLAN%20ESTRATEGICO%20INSTITUCIONAL-%20PEI\Junio\PEIJunio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.140\Planeacion_2015\PLANEACION-2018\400%2039%20PLANEACION%20INSTITUCIONAL%20%20MODELO%20INTEGRADO%20DE%20PLANEACION%20Y%20GESTION\400%2039%2012%20PLAN%20ESTRATEGICO%20INSTITUCIONAL-%20PEI\Junio\PEIJunio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.140\Planeacion_2015\PLANEACION-2018\400%2039%20PLANEACION%20INSTITUCIONAL%20%20MODELO%20INTEGRADO%20DE%20PLANEACION%20Y%20GESTION\400%2039%2012%20PLAN%20ESTRATEGICO%20INSTITUCIONAL-%20PEI\Junio\PEIJunio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.140\Planeacion_2015\PLANEACION-2018\400%2039%20PLANEACION%20INSTITUCIONAL%20%20MODELO%20INTEGRADO%20DE%20PLANEACION%20Y%20GESTION\400%2039%2012%20PLAN%20ESTRATEGICO%20INSTITUCIONAL-%20PEI\Junio\PEIJunio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.140\Planeacion_2015\PLANEACION-2018\400%2039%20PLANEACION%20INSTITUCIONAL%20%20MODELO%20INTEGRADO%20DE%20PLANEACION%20Y%20GESTION\400%2039%2012%20PLAN%20ESTRATEGICO%20INSTITUCIONAL-%20PEI\Junio\PEIJuni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.140\Planeacion_2015\PLANEACION-2018\400%2039%20PLANEACION%20INSTITUCIONAL%20%20MODELO%20INTEGRADO%20DE%20PLANEACION%20Y%20GESTION\400%2039%2012%20PLAN%20ESTRATEGICO%20INSTITUCIONAL-%20PEI\Junio\PEIJuni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.140\Planeacion_2015\PLANEACION-2018\400%2039%20PLANEACION%20INSTITUCIONAL%20%20MODELO%20INTEGRADO%20DE%20PLANEACION%20Y%20GESTION\400%2039%2012%20PLAN%20ESTRATEGICO%20INSTITUCIONAL-%20PEI\Junio\PEIJuni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.140\Planeacion_2015\PLANEACION-2018\400%2039%20PLANEACION%20INSTITUCIONAL%20%20MODELO%20INTEGRADO%20DE%20PLANEACION%20Y%20GESTION\400%2039%2012%20PLAN%20ESTRATEGICO%20INSTITUCIONAL-%20PEI\Junio\PEIJuni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.140\Planeacion_2015\PLANEACION-2018\400%2039%20PLANEACION%20INSTITUCIONAL%20%20MODELO%20INTEGRADO%20DE%20PLANEACION%20Y%20GESTION\400%2039%2012%20PLAN%20ESTRATEGICO%20INSTITUCIONAL-%20PEI\Junio\PEIJun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title>
      <c:tx>
        <c:rich>
          <a:bodyPr rot="0" vert="horz"/>
          <a:lstStyle/>
          <a:p>
            <a:pPr>
              <a:defRPr lang="es-ES" sz="1600" b="0"/>
            </a:pPr>
            <a:r>
              <a:rPr lang="en-US" sz="1600" b="0"/>
              <a:t>Ind.1. % de socializaciones en politica sectorial realizadas</a:t>
            </a:r>
          </a:p>
        </c:rich>
      </c:tx>
      <c:layout>
        <c:manualLayout>
          <c:xMode val="edge"/>
          <c:yMode val="edge"/>
          <c:x val="9.9861111111111123E-2"/>
          <c:y val="4.488497693877102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lang="es-ES"/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'GRAFICACION junio'!$B$1:$G$2</c:f>
              <c:multiLvlStrCache>
                <c:ptCount val="6"/>
                <c:lvl>
                  <c:pt idx="0">
                    <c:v>Planeado</c:v>
                  </c:pt>
                  <c:pt idx="1">
                    <c:v>Ejecutado</c:v>
                  </c:pt>
                  <c:pt idx="2">
                    <c:v>Planeado</c:v>
                  </c:pt>
                  <c:pt idx="3">
                    <c:v>Ejecutado</c:v>
                  </c:pt>
                  <c:pt idx="4">
                    <c:v>Planeado</c:v>
                  </c:pt>
                  <c:pt idx="5">
                    <c:v>Ejecutado</c:v>
                  </c:pt>
                </c:lvl>
                <c:lvl>
                  <c:pt idx="0">
                    <c:v>Puertos</c:v>
                  </c:pt>
                  <c:pt idx="2">
                    <c:v>Concesiones</c:v>
                  </c:pt>
                  <c:pt idx="4">
                    <c:v>Transito</c:v>
                  </c:pt>
                </c:lvl>
              </c:multiLvlStrCache>
            </c:multiLvlStrRef>
          </c:cat>
          <c:val>
            <c:numRef>
              <c:f>'GRAFICACION junio'!$B$4:$G$4</c:f>
              <c:numCache>
                <c:formatCode>0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34-45FE-8AC9-99A61C0CF5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56518576"/>
        <c:axId val="1756527280"/>
      </c:barChart>
      <c:catAx>
        <c:axId val="175651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lang="es-ES"/>
            </a:pPr>
            <a:endParaRPr lang="es-CO"/>
          </a:p>
        </c:txPr>
        <c:crossAx val="1756527280"/>
        <c:crosses val="autoZero"/>
        <c:auto val="1"/>
        <c:lblAlgn val="ctr"/>
        <c:lblOffset val="100"/>
        <c:noMultiLvlLbl val="0"/>
      </c:catAx>
      <c:valAx>
        <c:axId val="175652728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75651857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b="0">
                <a:solidFill>
                  <a:sysClr val="windowText" lastClr="000000"/>
                </a:solidFill>
              </a:rPr>
              <a:t>Ind. 10. % Cobertura de supervisión de la SPT a nivel nacional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'GRAFICACION junio'!$B$2:$C$2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'GRAFICACION junio'!$B$13:$C$13</c:f>
              <c:numCache>
                <c:formatCode>0</c:formatCode>
                <c:ptCount val="2"/>
                <c:pt idx="0">
                  <c:v>32</c:v>
                </c:pt>
                <c:pt idx="1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C0-4667-99FE-FBBD1BE1ED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76123856"/>
        <c:axId val="1876481744"/>
      </c:barChart>
      <c:catAx>
        <c:axId val="187612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6481744"/>
        <c:crosses val="autoZero"/>
        <c:auto val="1"/>
        <c:lblAlgn val="ctr"/>
        <c:lblOffset val="100"/>
        <c:noMultiLvlLbl val="0"/>
      </c:catAx>
      <c:valAx>
        <c:axId val="187648174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87612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b="0">
                <a:solidFill>
                  <a:sysClr val="windowText" lastClr="000000"/>
                </a:solidFill>
              </a:rPr>
              <a:t>Ind. 11. % Visitas de inspección realizadas PGS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'GRAFICACION junio'!$B$1:$G$2</c:f>
              <c:multiLvlStrCache>
                <c:ptCount val="6"/>
                <c:lvl>
                  <c:pt idx="0">
                    <c:v>Planeado</c:v>
                  </c:pt>
                  <c:pt idx="1">
                    <c:v>Ejecutado</c:v>
                  </c:pt>
                  <c:pt idx="2">
                    <c:v>Planeado</c:v>
                  </c:pt>
                  <c:pt idx="3">
                    <c:v>Ejecutado</c:v>
                  </c:pt>
                  <c:pt idx="4">
                    <c:v>Planeado</c:v>
                  </c:pt>
                  <c:pt idx="5">
                    <c:v>Ejecutado</c:v>
                  </c:pt>
                </c:lvl>
                <c:lvl>
                  <c:pt idx="0">
                    <c:v>Puertos</c:v>
                  </c:pt>
                  <c:pt idx="2">
                    <c:v>Concesiones</c:v>
                  </c:pt>
                  <c:pt idx="4">
                    <c:v>Transito</c:v>
                  </c:pt>
                </c:lvl>
              </c:multiLvlStrCache>
            </c:multiLvlStrRef>
          </c:cat>
          <c:val>
            <c:numRef>
              <c:f>'GRAFICACION junio'!$B$14:$G$14</c:f>
              <c:numCache>
                <c:formatCode>0</c:formatCode>
                <c:ptCount val="6"/>
                <c:pt idx="0">
                  <c:v>298</c:v>
                </c:pt>
                <c:pt idx="1">
                  <c:v>548</c:v>
                </c:pt>
                <c:pt idx="2">
                  <c:v>130</c:v>
                </c:pt>
                <c:pt idx="3">
                  <c:v>135</c:v>
                </c:pt>
                <c:pt idx="4">
                  <c:v>1075</c:v>
                </c:pt>
                <c:pt idx="5">
                  <c:v>1290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9A-4FB5-9C6E-89E3C579AB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76483920"/>
        <c:axId val="1876485552"/>
      </c:barChart>
      <c:catAx>
        <c:axId val="187648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6485552"/>
        <c:crosses val="autoZero"/>
        <c:auto val="1"/>
        <c:lblAlgn val="ctr"/>
        <c:lblOffset val="100"/>
        <c:noMultiLvlLbl val="0"/>
      </c:catAx>
      <c:valAx>
        <c:axId val="187648555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87648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b="0">
                <a:solidFill>
                  <a:sysClr val="windowText" lastClr="000000"/>
                </a:solidFill>
              </a:rPr>
              <a:t>Ind.</a:t>
            </a:r>
            <a:r>
              <a:rPr lang="es-CO" b="0" baseline="0">
                <a:solidFill>
                  <a:sysClr val="windowText" lastClr="000000"/>
                </a:solidFill>
              </a:rPr>
              <a:t> </a:t>
            </a:r>
            <a:r>
              <a:rPr lang="es-CO" b="0">
                <a:solidFill>
                  <a:sysClr val="windowText" lastClr="000000"/>
                </a:solidFill>
              </a:rPr>
              <a:t>8.  % Modelos buenas prácticas empresariales implementados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76470320"/>
        <c:axId val="1876475760"/>
      </c:barChart>
      <c:catAx>
        <c:axId val="187647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6475760"/>
        <c:crosses val="autoZero"/>
        <c:auto val="1"/>
        <c:lblAlgn val="ctr"/>
        <c:lblOffset val="100"/>
        <c:noMultiLvlLbl val="0"/>
      </c:catAx>
      <c:valAx>
        <c:axId val="187647576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87647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b="0">
                <a:solidFill>
                  <a:sysClr val="windowText" lastClr="000000"/>
                </a:solidFill>
              </a:rPr>
              <a:t>Ind. 12. % Operadores portuarios registrados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232446253037741E-3"/>
          <c:y val="0.2965740740740741"/>
          <c:w val="0.93962872747772319"/>
          <c:h val="0.6191746864975211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'GRAFICACION junio'!$B$2:$C$2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'GRAFICACION junio'!$B$15:$C$15</c:f>
              <c:numCache>
                <c:formatCode>0%</c:formatCode>
                <c:ptCount val="2"/>
                <c:pt idx="0">
                  <c:v>1</c:v>
                </c:pt>
                <c:pt idx="1">
                  <c:v>0.95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23-4A4B-B256-5B8A02A317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76480656"/>
        <c:axId val="1876483376"/>
      </c:barChart>
      <c:catAx>
        <c:axId val="187648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6483376"/>
        <c:crosses val="autoZero"/>
        <c:auto val="1"/>
        <c:lblAlgn val="ctr"/>
        <c:lblOffset val="100"/>
        <c:noMultiLvlLbl val="0"/>
      </c:catAx>
      <c:valAx>
        <c:axId val="18764833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876480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b="0">
                <a:solidFill>
                  <a:sysClr val="windowText" lastClr="000000"/>
                </a:solidFill>
              </a:rPr>
              <a:t>Ind. 13. Boletines Estadísticos Portuarios</a:t>
            </a:r>
            <a:r>
              <a:rPr lang="es-CO" b="0" baseline="0">
                <a:solidFill>
                  <a:sysClr val="windowText" lastClr="000000"/>
                </a:solidFill>
              </a:rPr>
              <a:t> </a:t>
            </a:r>
            <a:r>
              <a:rPr lang="es-CO" b="0">
                <a:solidFill>
                  <a:sysClr val="windowText" lastClr="000000"/>
                </a:solidFill>
              </a:rPr>
              <a:t>publicados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'GRAFICACION junio'!$B$2:$C$2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'GRAFICACION junio'!$B$16:$C$16</c:f>
              <c:numCache>
                <c:formatCode>0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34-420D-81BB-D652FEA7E7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76481200"/>
        <c:axId val="1876471408"/>
      </c:barChart>
      <c:catAx>
        <c:axId val="187648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6471408"/>
        <c:crosses val="autoZero"/>
        <c:auto val="1"/>
        <c:lblAlgn val="ctr"/>
        <c:lblOffset val="100"/>
        <c:noMultiLvlLbl val="0"/>
      </c:catAx>
      <c:valAx>
        <c:axId val="187647140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87648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b="0">
                <a:solidFill>
                  <a:sysClr val="windowText" lastClr="000000"/>
                </a:solidFill>
              </a:rPr>
              <a:t>Ind. 14. Tiempo promedio respuesta PQRs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ysClr val="window" lastClr="FFFFFF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'GRAFICACION junio'!$B$1:$G$2</c:f>
              <c:multiLvlStrCache>
                <c:ptCount val="6"/>
                <c:lvl>
                  <c:pt idx="0">
                    <c:v>Planeado</c:v>
                  </c:pt>
                  <c:pt idx="1">
                    <c:v>Ejecutado</c:v>
                  </c:pt>
                  <c:pt idx="2">
                    <c:v>Planeado</c:v>
                  </c:pt>
                  <c:pt idx="3">
                    <c:v>Ejecutado</c:v>
                  </c:pt>
                  <c:pt idx="4">
                    <c:v>Planeado</c:v>
                  </c:pt>
                  <c:pt idx="5">
                    <c:v>Ejecutado</c:v>
                  </c:pt>
                </c:lvl>
                <c:lvl>
                  <c:pt idx="0">
                    <c:v>Puertos</c:v>
                  </c:pt>
                  <c:pt idx="2">
                    <c:v>Concesiones</c:v>
                  </c:pt>
                  <c:pt idx="4">
                    <c:v>Transito</c:v>
                  </c:pt>
                </c:lvl>
              </c:multiLvlStrCache>
            </c:multiLvlStrRef>
          </c:cat>
          <c:val>
            <c:numRef>
              <c:f>'GRAFICACION junio'!$B$17:$G$17</c:f>
              <c:numCache>
                <c:formatCode>_-* #,##0_-;\-* #,##0_-;_-* "-"_-;_-@_-</c:formatCode>
                <c:ptCount val="6"/>
                <c:pt idx="0" formatCode="#,##0">
                  <c:v>14</c:v>
                </c:pt>
                <c:pt idx="1">
                  <c:v>13.833333333333334</c:v>
                </c:pt>
                <c:pt idx="2" formatCode="#,##0">
                  <c:v>12</c:v>
                </c:pt>
                <c:pt idx="3">
                  <c:v>12.166666666666666</c:v>
                </c:pt>
                <c:pt idx="4" formatCode="#,##0">
                  <c:v>40</c:v>
                </c:pt>
                <c:pt idx="5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85-41F8-B65D-A0A545DC1A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76485008"/>
        <c:axId val="1876478480"/>
      </c:barChart>
      <c:catAx>
        <c:axId val="187648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6478480"/>
        <c:crosses val="autoZero"/>
        <c:auto val="1"/>
        <c:lblAlgn val="ctr"/>
        <c:lblOffset val="100"/>
        <c:noMultiLvlLbl val="0"/>
      </c:catAx>
      <c:valAx>
        <c:axId val="187647848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187648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0" baseline="0"/>
              <a:t>Ind. 19. % Cumplimiento Plan de Acción PIGA</a:t>
            </a:r>
            <a:endParaRPr lang="es-CO" b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'GRAFICACION junio'!$B$2:$C$2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'GRAFICACION junio'!$B$23:$C$23</c:f>
              <c:numCache>
                <c:formatCode>0%</c:formatCode>
                <c:ptCount val="2"/>
                <c:pt idx="0">
                  <c:v>0.38</c:v>
                </c:pt>
                <c:pt idx="1">
                  <c:v>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AB-4BFF-9A18-9CE44113A0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76474128"/>
        <c:axId val="1876476848"/>
      </c:barChart>
      <c:catAx>
        <c:axId val="187647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6476848"/>
        <c:crosses val="autoZero"/>
        <c:auto val="1"/>
        <c:lblAlgn val="ctr"/>
        <c:lblOffset val="100"/>
        <c:noMultiLvlLbl val="0"/>
      </c:catAx>
      <c:valAx>
        <c:axId val="18764768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87647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0" baseline="0"/>
              <a:t>Ind.20. % de funcionarios capacitados</a:t>
            </a:r>
            <a:endParaRPr lang="es-CO" b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'GRAFICACION junio'!$B$2:$C$2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'GRAFICACION junio'!$B$24:$C$24</c:f>
              <c:numCache>
                <c:formatCode>0%</c:formatCode>
                <c:ptCount val="2"/>
                <c:pt idx="0">
                  <c:v>0.53</c:v>
                </c:pt>
                <c:pt idx="1">
                  <c:v>0.53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06-4393-9A74-1BC32951C3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76484464"/>
        <c:axId val="1876474672"/>
      </c:barChart>
      <c:catAx>
        <c:axId val="187648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6474672"/>
        <c:crosses val="autoZero"/>
        <c:auto val="1"/>
        <c:lblAlgn val="ctr"/>
        <c:lblOffset val="100"/>
        <c:noMultiLvlLbl val="0"/>
      </c:catAx>
      <c:valAx>
        <c:axId val="18764746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87648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0"/>
              <a:t>Ind. 22. % Calificación Avance Implementación Estrategia Gobierno</a:t>
            </a:r>
            <a:r>
              <a:rPr lang="es-CO" b="0" baseline="0"/>
              <a:t> Digital</a:t>
            </a:r>
            <a:endParaRPr lang="es-CO" b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'GRAFICACION junio'!$B$2:$C$2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'GRAFICACION junio'!$B$26:$C$26</c:f>
              <c:numCache>
                <c:formatCode>0%</c:formatCode>
                <c:ptCount val="2"/>
                <c:pt idx="0">
                  <c:v>0.44</c:v>
                </c:pt>
                <c:pt idx="1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2A-42A8-ABCD-36F4D4A3FF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76268192"/>
        <c:axId val="1876268736"/>
      </c:barChart>
      <c:catAx>
        <c:axId val="187626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6268736"/>
        <c:crosses val="autoZero"/>
        <c:auto val="1"/>
        <c:lblAlgn val="ctr"/>
        <c:lblOffset val="100"/>
        <c:noMultiLvlLbl val="0"/>
      </c:catAx>
      <c:valAx>
        <c:axId val="18762687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87626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800" b="0" i="0" baseline="0">
                <a:effectLst/>
              </a:rPr>
              <a:t>Ind.23. % Recaudo Contribución Especial</a:t>
            </a:r>
            <a:endParaRPr lang="es-CO" b="0">
              <a:effectLst/>
            </a:endParaRPr>
          </a:p>
        </c:rich>
      </c:tx>
      <c:layout>
        <c:manualLayout>
          <c:xMode val="edge"/>
          <c:yMode val="edge"/>
          <c:x val="0.19959518364289724"/>
          <c:y val="3.703703703703705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8677044327505485E-2"/>
          <c:y val="0.18300925925925926"/>
          <c:w val="0.95434500275498968"/>
          <c:h val="0.709591353164192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'GRAFICACION junio'!$B$2:$C$2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'GRAFICACION junio'!$B$27:$C$27</c:f>
              <c:numCache>
                <c:formatCode>0%</c:formatCode>
                <c:ptCount val="2"/>
                <c:pt idx="0">
                  <c:v>0.03</c:v>
                </c:pt>
                <c:pt idx="1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21-4335-A26F-B7E4274FDE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76269280"/>
        <c:axId val="1876272544"/>
      </c:barChart>
      <c:catAx>
        <c:axId val="187626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6272544"/>
        <c:crosses val="autoZero"/>
        <c:auto val="1"/>
        <c:lblAlgn val="ctr"/>
        <c:lblOffset val="100"/>
        <c:noMultiLvlLbl val="0"/>
      </c:catAx>
      <c:valAx>
        <c:axId val="18762725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87626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b="0">
                <a:solidFill>
                  <a:sysClr val="windowText" lastClr="000000"/>
                </a:solidFill>
              </a:rPr>
              <a:t>Ind.</a:t>
            </a:r>
            <a:r>
              <a:rPr lang="es-CO" b="0" baseline="0">
                <a:solidFill>
                  <a:sysClr val="windowText" lastClr="000000"/>
                </a:solidFill>
              </a:rPr>
              <a:t> 2</a:t>
            </a:r>
            <a:r>
              <a:rPr lang="es-CO" b="0">
                <a:solidFill>
                  <a:sysClr val="windowText" lastClr="000000"/>
                </a:solidFill>
              </a:rPr>
              <a:t>. % Reuniones realizadas con autoridades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7777777777777776E-2"/>
          <c:y val="0.27731601731601729"/>
          <c:w val="0.93888888888888888"/>
          <c:h val="0.571616729726965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ysClr val="window" lastClr="FFFFFF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'GRAFICACION junio'!$B$1:$G$2</c:f>
              <c:multiLvlStrCache>
                <c:ptCount val="6"/>
                <c:lvl>
                  <c:pt idx="0">
                    <c:v>Planeado</c:v>
                  </c:pt>
                  <c:pt idx="1">
                    <c:v>Ejecutado</c:v>
                  </c:pt>
                  <c:pt idx="2">
                    <c:v>Planeado</c:v>
                  </c:pt>
                  <c:pt idx="3">
                    <c:v>Ejecutado</c:v>
                  </c:pt>
                  <c:pt idx="4">
                    <c:v>Planeado</c:v>
                  </c:pt>
                  <c:pt idx="5">
                    <c:v>Ejecutado</c:v>
                  </c:pt>
                </c:lvl>
                <c:lvl>
                  <c:pt idx="0">
                    <c:v>Puertos</c:v>
                  </c:pt>
                  <c:pt idx="2">
                    <c:v>Concesiones</c:v>
                  </c:pt>
                  <c:pt idx="4">
                    <c:v>Transito</c:v>
                  </c:pt>
                </c:lvl>
              </c:multiLvlStrCache>
            </c:multiLvlStrRef>
          </c:cat>
          <c:val>
            <c:numRef>
              <c:f>'GRAFICACION junio'!$B$5:$G$5</c:f>
              <c:numCache>
                <c:formatCode>0</c:formatCode>
                <c:ptCount val="6"/>
                <c:pt idx="0">
                  <c:v>9</c:v>
                </c:pt>
                <c:pt idx="1">
                  <c:v>15</c:v>
                </c:pt>
                <c:pt idx="2">
                  <c:v>10</c:v>
                </c:pt>
                <c:pt idx="3">
                  <c:v>30</c:v>
                </c:pt>
                <c:pt idx="4">
                  <c:v>12</c:v>
                </c:pt>
                <c:pt idx="5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B2-4E72-A542-F8C2CF076A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56523472"/>
        <c:axId val="1756527824"/>
      </c:barChart>
      <c:catAx>
        <c:axId val="175652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56527824"/>
        <c:crosses val="autoZero"/>
        <c:auto val="1"/>
        <c:lblAlgn val="ctr"/>
        <c:lblOffset val="100"/>
        <c:noMultiLvlLbl val="0"/>
      </c:catAx>
      <c:valAx>
        <c:axId val="175652782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75652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0" baseline="0"/>
              <a:t>Ind.24. % Presupuesto Ejecutado Obligaciones</a:t>
            </a:r>
            <a:endParaRPr lang="es-CO" b="0"/>
          </a:p>
        </c:rich>
      </c:tx>
      <c:layout>
        <c:manualLayout>
          <c:xMode val="edge"/>
          <c:yMode val="edge"/>
          <c:x val="0.19959518364289724"/>
          <c:y val="3.703703703703705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8677044327505485E-2"/>
          <c:y val="0.18300925925925926"/>
          <c:w val="0.95434500275498968"/>
          <c:h val="0.709591353164192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'GRAFICACION junio'!$B$2:$C$2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'GRAFICACION junio'!$B$28:$C$28</c:f>
              <c:numCache>
                <c:formatCode>0%</c:formatCode>
                <c:ptCount val="2"/>
                <c:pt idx="0">
                  <c:v>0.35</c:v>
                </c:pt>
                <c:pt idx="1">
                  <c:v>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21-4335-A26F-B7E4274FDE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76270912"/>
        <c:axId val="1876267104"/>
      </c:barChart>
      <c:catAx>
        <c:axId val="187627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6267104"/>
        <c:crosses val="autoZero"/>
        <c:auto val="1"/>
        <c:lblAlgn val="ctr"/>
        <c:lblOffset val="100"/>
        <c:noMultiLvlLbl val="0"/>
      </c:catAx>
      <c:valAx>
        <c:axId val="18762671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87627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title>
      <c:tx>
        <c:rich>
          <a:bodyPr rot="0" vert="horz"/>
          <a:lstStyle/>
          <a:p>
            <a:pPr>
              <a:defRPr lang="es-ES" sz="1600" b="0"/>
            </a:pPr>
            <a:r>
              <a:rPr lang="en-US" sz="1600" b="0"/>
              <a:t>Ind.3. %  de actividades para la disminución de la informalidad</a:t>
            </a:r>
          </a:p>
        </c:rich>
      </c:tx>
      <c:layout>
        <c:manualLayout>
          <c:xMode val="edge"/>
          <c:yMode val="edge"/>
          <c:x val="0.21652777777777779"/>
          <c:y val="4.060501772981527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lang="es-ES"/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'GRAFICACION junio'!$B$1:$G$2</c:f>
              <c:multiLvlStrCache>
                <c:ptCount val="6"/>
                <c:lvl>
                  <c:pt idx="0">
                    <c:v>Planeado</c:v>
                  </c:pt>
                  <c:pt idx="1">
                    <c:v>Ejecutado</c:v>
                  </c:pt>
                  <c:pt idx="2">
                    <c:v>Planeado</c:v>
                  </c:pt>
                  <c:pt idx="3">
                    <c:v>Ejecutado</c:v>
                  </c:pt>
                  <c:pt idx="4">
                    <c:v>Planeado</c:v>
                  </c:pt>
                  <c:pt idx="5">
                    <c:v>Ejecutado</c:v>
                  </c:pt>
                </c:lvl>
                <c:lvl>
                  <c:pt idx="0">
                    <c:v>Puertos</c:v>
                  </c:pt>
                  <c:pt idx="2">
                    <c:v>Concesiones</c:v>
                  </c:pt>
                  <c:pt idx="4">
                    <c:v>Transito</c:v>
                  </c:pt>
                </c:lvl>
              </c:multiLvlStrCache>
            </c:multiLvlStrRef>
          </c:cat>
          <c:val>
            <c:numRef>
              <c:f>'GRAFICACION junio'!$B$6:$G$6</c:f>
              <c:numCache>
                <c:formatCode>0</c:formatCode>
                <c:ptCount val="6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34-45FE-8AC9-99A61C0CF5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76124400"/>
        <c:axId val="1876124944"/>
      </c:barChart>
      <c:catAx>
        <c:axId val="187612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lang="es-ES"/>
            </a:pPr>
            <a:endParaRPr lang="es-CO"/>
          </a:p>
        </c:txPr>
        <c:crossAx val="1876124944"/>
        <c:crosses val="autoZero"/>
        <c:auto val="1"/>
        <c:lblAlgn val="ctr"/>
        <c:lblOffset val="100"/>
        <c:noMultiLvlLbl val="0"/>
      </c:catAx>
      <c:valAx>
        <c:axId val="187612494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87612440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b="0">
                <a:solidFill>
                  <a:sysClr val="windowText" lastClr="000000"/>
                </a:solidFill>
              </a:rPr>
              <a:t>Ind. 4. % de socializaciones en normas vigentes realizadas.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'GRAFICACION junio'!$B$1:$G$2</c:f>
              <c:multiLvlStrCache>
                <c:ptCount val="6"/>
                <c:lvl>
                  <c:pt idx="0">
                    <c:v>Planeado</c:v>
                  </c:pt>
                  <c:pt idx="1">
                    <c:v>Ejecutado</c:v>
                  </c:pt>
                  <c:pt idx="2">
                    <c:v>Planeado</c:v>
                  </c:pt>
                  <c:pt idx="3">
                    <c:v>Ejecutado</c:v>
                  </c:pt>
                  <c:pt idx="4">
                    <c:v>Planeado</c:v>
                  </c:pt>
                  <c:pt idx="5">
                    <c:v>Ejecutado</c:v>
                  </c:pt>
                </c:lvl>
                <c:lvl>
                  <c:pt idx="0">
                    <c:v>Puertos</c:v>
                  </c:pt>
                  <c:pt idx="2">
                    <c:v>Concesiones</c:v>
                  </c:pt>
                  <c:pt idx="4">
                    <c:v>Transito</c:v>
                  </c:pt>
                </c:lvl>
              </c:multiLvlStrCache>
            </c:multiLvlStrRef>
          </c:cat>
          <c:val>
            <c:numRef>
              <c:f>'GRAFICACION junio'!$B$7:$G$7</c:f>
              <c:numCache>
                <c:formatCode>0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E6-4497-B563-F295BC6615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76129296"/>
        <c:axId val="1876133104"/>
      </c:barChart>
      <c:catAx>
        <c:axId val="187612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6133104"/>
        <c:crosses val="autoZero"/>
        <c:auto val="1"/>
        <c:lblAlgn val="ctr"/>
        <c:lblOffset val="100"/>
        <c:noMultiLvlLbl val="0"/>
      </c:catAx>
      <c:valAx>
        <c:axId val="187613310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87612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b="0">
                <a:solidFill>
                  <a:sysClr val="windowText" lastClr="000000"/>
                </a:solidFill>
              </a:rPr>
              <a:t>Ind. 5. % Servidores socializados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'GRAFICACION junio'!$B$1:$G$2</c:f>
              <c:multiLvlStrCache>
                <c:ptCount val="6"/>
                <c:lvl>
                  <c:pt idx="0">
                    <c:v>Planeado</c:v>
                  </c:pt>
                  <c:pt idx="1">
                    <c:v>Ejecutado</c:v>
                  </c:pt>
                  <c:pt idx="2">
                    <c:v>Planeado</c:v>
                  </c:pt>
                  <c:pt idx="3">
                    <c:v>Ejecutado</c:v>
                  </c:pt>
                  <c:pt idx="4">
                    <c:v>Planeado</c:v>
                  </c:pt>
                  <c:pt idx="5">
                    <c:v>Ejecutado</c:v>
                  </c:pt>
                </c:lvl>
                <c:lvl>
                  <c:pt idx="0">
                    <c:v>Puertos</c:v>
                  </c:pt>
                  <c:pt idx="2">
                    <c:v>Concesiones</c:v>
                  </c:pt>
                  <c:pt idx="4">
                    <c:v>Transito</c:v>
                  </c:pt>
                </c:lvl>
              </c:multiLvlStrCache>
            </c:multiLvlStrRef>
          </c:cat>
          <c:val>
            <c:numRef>
              <c:f>'GRAFICACION junio'!$B$8:$G$8</c:f>
              <c:numCache>
                <c:formatCode>0</c:formatCode>
                <c:ptCount val="6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70</c:v>
                </c:pt>
                <c:pt idx="4">
                  <c:v>22</c:v>
                </c:pt>
                <c:pt idx="5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92-40EF-88F1-337CC02DB4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76127664"/>
        <c:axId val="1876125488"/>
      </c:barChart>
      <c:catAx>
        <c:axId val="187612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6125488"/>
        <c:crosses val="autoZero"/>
        <c:auto val="1"/>
        <c:lblAlgn val="ctr"/>
        <c:lblOffset val="100"/>
        <c:noMultiLvlLbl val="0"/>
      </c:catAx>
      <c:valAx>
        <c:axId val="187612548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87612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b="0">
                <a:solidFill>
                  <a:sysClr val="windowText" lastClr="000000"/>
                </a:solidFill>
              </a:rPr>
              <a:t>Ind. 6. % Mesas de trabajo realizadas para identificar oportunidades de mejora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'GRAFICACION junio'!$B$1:$G$2</c:f>
              <c:multiLvlStrCache>
                <c:ptCount val="6"/>
                <c:lvl>
                  <c:pt idx="0">
                    <c:v>Planeado</c:v>
                  </c:pt>
                  <c:pt idx="1">
                    <c:v>Ejecutado</c:v>
                  </c:pt>
                  <c:pt idx="2">
                    <c:v>Planeado</c:v>
                  </c:pt>
                  <c:pt idx="3">
                    <c:v>Ejecutado</c:v>
                  </c:pt>
                  <c:pt idx="4">
                    <c:v>Planeado</c:v>
                  </c:pt>
                  <c:pt idx="5">
                    <c:v>Ejecutado</c:v>
                  </c:pt>
                </c:lvl>
                <c:lvl>
                  <c:pt idx="0">
                    <c:v>Puertos</c:v>
                  </c:pt>
                  <c:pt idx="2">
                    <c:v>Concesiones</c:v>
                  </c:pt>
                  <c:pt idx="4">
                    <c:v>Transito</c:v>
                  </c:pt>
                </c:lvl>
              </c:multiLvlStrCache>
            </c:multiLvlStrRef>
          </c:cat>
          <c:val>
            <c:numRef>
              <c:f>'GRAFICACION junio'!$B$9:$G$9</c:f>
              <c:numCache>
                <c:formatCode>0</c:formatCode>
                <c:ptCount val="6"/>
                <c:pt idx="0">
                  <c:v>5</c:v>
                </c:pt>
                <c:pt idx="1">
                  <c:v>23</c:v>
                </c:pt>
                <c:pt idx="2">
                  <c:v>7</c:v>
                </c:pt>
                <c:pt idx="3">
                  <c:v>24</c:v>
                </c:pt>
                <c:pt idx="4">
                  <c:v>12</c:v>
                </c:pt>
                <c:pt idx="5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B7-4AAE-BB4C-9B2B2CE34B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76128752"/>
        <c:axId val="1876133648"/>
      </c:barChart>
      <c:catAx>
        <c:axId val="187612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6133648"/>
        <c:crosses val="autoZero"/>
        <c:auto val="1"/>
        <c:lblAlgn val="ctr"/>
        <c:lblOffset val="100"/>
        <c:noMultiLvlLbl val="0"/>
      </c:catAx>
      <c:valAx>
        <c:axId val="187613364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87612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b="0">
                <a:solidFill>
                  <a:sysClr val="windowText" lastClr="000000"/>
                </a:solidFill>
              </a:rPr>
              <a:t>Ind. 7. % de tipos de vigilado con acciones preventivas implementadas para minimizar las condiciones de riesgo en seguridad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'GRAFICACION junio'!$B$1:$G$2</c:f>
              <c:multiLvlStrCache>
                <c:ptCount val="6"/>
                <c:lvl>
                  <c:pt idx="0">
                    <c:v>Planeado</c:v>
                  </c:pt>
                  <c:pt idx="1">
                    <c:v>Ejecutado</c:v>
                  </c:pt>
                  <c:pt idx="2">
                    <c:v>Planeado</c:v>
                  </c:pt>
                  <c:pt idx="3">
                    <c:v>Ejecutado</c:v>
                  </c:pt>
                  <c:pt idx="4">
                    <c:v>Planeado</c:v>
                  </c:pt>
                  <c:pt idx="5">
                    <c:v>Ejecutado</c:v>
                  </c:pt>
                </c:lvl>
                <c:lvl>
                  <c:pt idx="0">
                    <c:v>Puertos</c:v>
                  </c:pt>
                  <c:pt idx="2">
                    <c:v>Concesiones</c:v>
                  </c:pt>
                  <c:pt idx="4">
                    <c:v>Transito</c:v>
                  </c:pt>
                </c:lvl>
              </c:multiLvlStrCache>
            </c:multiLvlStrRef>
          </c:cat>
          <c:val>
            <c:numRef>
              <c:f>'GRAFICACION junio'!$B$10:$G$10</c:f>
              <c:numCache>
                <c:formatCode>0</c:formatCode>
                <c:ptCount val="6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7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2B-4CC3-A7C6-9F7D63F67C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76129840"/>
        <c:axId val="1876130384"/>
      </c:barChart>
      <c:catAx>
        <c:axId val="187612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6130384"/>
        <c:crosses val="autoZero"/>
        <c:auto val="1"/>
        <c:lblAlgn val="ctr"/>
        <c:lblOffset val="100"/>
        <c:noMultiLvlLbl val="0"/>
      </c:catAx>
      <c:valAx>
        <c:axId val="187613038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87612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b="0">
                <a:solidFill>
                  <a:sysClr val="windowText" lastClr="000000"/>
                </a:solidFill>
              </a:rPr>
              <a:t>Ind. 8. % Indicadores de gestión en seguridad por tipo de vigilado implementados</a:t>
            </a:r>
          </a:p>
        </c:rich>
      </c:tx>
      <c:layout>
        <c:manualLayout>
          <c:xMode val="edge"/>
          <c:yMode val="edge"/>
          <c:x val="0.14392344706911644"/>
          <c:y val="2.777777777777805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'GRAFICACION junio'!$B$1:$G$2</c:f>
              <c:multiLvlStrCache>
                <c:ptCount val="6"/>
                <c:lvl>
                  <c:pt idx="0">
                    <c:v>Planeado</c:v>
                  </c:pt>
                  <c:pt idx="1">
                    <c:v>Ejecutado</c:v>
                  </c:pt>
                  <c:pt idx="2">
                    <c:v>Planeado</c:v>
                  </c:pt>
                  <c:pt idx="3">
                    <c:v>Ejecutado</c:v>
                  </c:pt>
                  <c:pt idx="4">
                    <c:v>Planeado</c:v>
                  </c:pt>
                  <c:pt idx="5">
                    <c:v>Ejecutado</c:v>
                  </c:pt>
                </c:lvl>
                <c:lvl>
                  <c:pt idx="0">
                    <c:v>Puertos</c:v>
                  </c:pt>
                  <c:pt idx="2">
                    <c:v>Concesiones</c:v>
                  </c:pt>
                  <c:pt idx="4">
                    <c:v>Transito</c:v>
                  </c:pt>
                </c:lvl>
              </c:multiLvlStrCache>
            </c:multiLvlStrRef>
          </c:cat>
          <c:val>
            <c:numRef>
              <c:f>'GRAFICACION junio'!$B$11:$G$11</c:f>
              <c:numCache>
                <c:formatCode>0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7D-43A4-BF8B-DCAF6DC084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76134192"/>
        <c:axId val="1876123312"/>
      </c:barChart>
      <c:catAx>
        <c:axId val="187613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6123312"/>
        <c:crosses val="autoZero"/>
        <c:auto val="1"/>
        <c:lblAlgn val="ctr"/>
        <c:lblOffset val="100"/>
        <c:noMultiLvlLbl val="0"/>
      </c:catAx>
      <c:valAx>
        <c:axId val="187612331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87613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b="0">
                <a:solidFill>
                  <a:sysClr val="windowText" lastClr="000000"/>
                </a:solidFill>
              </a:rPr>
              <a:t>Ind. 9. % Indicadores en competitividad empresarial implementados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'GRAFICACION junio'!$B$1:$G$2</c:f>
              <c:multiLvlStrCache>
                <c:ptCount val="6"/>
                <c:lvl>
                  <c:pt idx="0">
                    <c:v>Planeado</c:v>
                  </c:pt>
                  <c:pt idx="1">
                    <c:v>Ejecutado</c:v>
                  </c:pt>
                  <c:pt idx="2">
                    <c:v>Planeado</c:v>
                  </c:pt>
                  <c:pt idx="3">
                    <c:v>Ejecutado</c:v>
                  </c:pt>
                  <c:pt idx="4">
                    <c:v>Planeado</c:v>
                  </c:pt>
                  <c:pt idx="5">
                    <c:v>Ejecutado</c:v>
                  </c:pt>
                </c:lvl>
                <c:lvl>
                  <c:pt idx="0">
                    <c:v>Puertos</c:v>
                  </c:pt>
                  <c:pt idx="2">
                    <c:v>Concesiones</c:v>
                  </c:pt>
                  <c:pt idx="4">
                    <c:v>Transito</c:v>
                  </c:pt>
                </c:lvl>
              </c:multiLvlStrCache>
            </c:multiLvlStrRef>
          </c:cat>
          <c:val>
            <c:numRef>
              <c:f>'GRAFICACION junio'!$B$12:$G$12</c:f>
              <c:numCache>
                <c:formatCode>0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4B-42EC-8BF6-70B842937E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76135824"/>
        <c:axId val="1876136368"/>
      </c:barChart>
      <c:catAx>
        <c:axId val="187613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6136368"/>
        <c:crosses val="autoZero"/>
        <c:auto val="1"/>
        <c:lblAlgn val="ctr"/>
        <c:lblOffset val="100"/>
        <c:noMultiLvlLbl val="0"/>
      </c:catAx>
      <c:valAx>
        <c:axId val="187613636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87613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FBDA560-340F-4C5A-B384-59354892ACC0}" type="datetimeFigureOut">
              <a:rPr lang="es-CO"/>
              <a:pPr>
                <a:defRPr/>
              </a:pPr>
              <a:t>13/07/2018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772379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8C766B3-CA49-42ED-9F1C-268EE12D5D5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6733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218" cy="46212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2560" y="0"/>
            <a:ext cx="3036218" cy="46212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4025C5-FFEC-43A4-BCE4-B0942786A832}" type="datetimeFigureOut">
              <a:rPr lang="es-CO"/>
              <a:pPr>
                <a:defRPr/>
              </a:pPr>
              <a:t>13/07/2018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387767"/>
            <a:ext cx="5608320" cy="4155919"/>
          </a:xfrm>
          <a:prstGeom prst="rect">
            <a:avLst/>
          </a:prstGeom>
        </p:spPr>
        <p:txBody>
          <a:bodyPr vert="horz" lIns="92473" tIns="46237" rIns="92473" bIns="46237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36218" cy="46212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2560" y="8772378"/>
            <a:ext cx="3036218" cy="46212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2C3FCD-C988-408C-8B78-58DD05F62AA9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901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C3FCD-C988-408C-8B78-58DD05F62AA9}" type="slidenum">
              <a:rPr lang="es-CO" smtClean="0"/>
              <a:pPr>
                <a:defRPr/>
              </a:pPr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851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8.jpeg"/><Relationship Id="rId9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8.jpeg"/><Relationship Id="rId9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 Grupo"/>
          <p:cNvGrpSpPr>
            <a:grpSpLocks/>
          </p:cNvGrpSpPr>
          <p:nvPr/>
        </p:nvGrpSpPr>
        <p:grpSpPr bwMode="auto">
          <a:xfrm>
            <a:off x="152400" y="188913"/>
            <a:ext cx="4995863" cy="503237"/>
            <a:chOff x="152052" y="188640"/>
            <a:chExt cx="6239000" cy="853456"/>
          </a:xfrm>
        </p:grpSpPr>
        <p:pic>
          <p:nvPicPr>
            <p:cNvPr id="3" name="Picture 2" descr="http://www.aduanadelguadalquivir.es/images/TransporteAere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97843" y="195460"/>
              <a:ext cx="1253119" cy="845145"/>
            </a:xfrm>
            <a:prstGeom prst="round2SameRect">
              <a:avLst/>
            </a:prstGeom>
            <a:noFill/>
          </p:spPr>
        </p:pic>
        <p:pic>
          <p:nvPicPr>
            <p:cNvPr id="4" name="Picture 6" descr="http://www.expotran.com/wp-content/uploads/SELEC-2-interno-695x46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052" y="188640"/>
              <a:ext cx="1257569" cy="835968"/>
            </a:xfrm>
            <a:prstGeom prst="round2SameRect">
              <a:avLst/>
            </a:prstGeom>
            <a:noFill/>
          </p:spPr>
        </p:pic>
        <p:pic>
          <p:nvPicPr>
            <p:cNvPr id="5" name="Picture 10" descr="http://www.anuncioses.com/adpics/camion_tamaca309.jpg"/>
            <p:cNvPicPr>
              <a:picLocks noChangeAspect="1" noChangeArrowheads="1"/>
            </p:cNvPicPr>
            <p:nvPr/>
          </p:nvPicPr>
          <p:blipFill>
            <a:blip r:embed="rId4" cstate="print"/>
            <a:srcRect t="12199"/>
            <a:stretch>
              <a:fillRect/>
            </a:stretch>
          </p:blipFill>
          <p:spPr bwMode="auto">
            <a:xfrm>
              <a:off x="2649860" y="206127"/>
              <a:ext cx="1247900" cy="835969"/>
            </a:xfrm>
            <a:prstGeom prst="round2SameRect">
              <a:avLst/>
            </a:prstGeom>
            <a:noFill/>
          </p:spPr>
        </p:pic>
        <p:pic>
          <p:nvPicPr>
            <p:cNvPr id="6" name="Picture 12" descr="http://www.eluniversal.com.co/sites/default/files/transportes_masivos_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37994" y="192758"/>
              <a:ext cx="1253058" cy="847848"/>
            </a:xfrm>
            <a:prstGeom prst="round2SameRect">
              <a:avLst/>
            </a:prstGeom>
            <a:noFill/>
          </p:spPr>
        </p:pic>
        <p:pic>
          <p:nvPicPr>
            <p:cNvPr id="7" name="Picture 4" descr="http://www.expocamacol.com/file/image/terminaldetransportescas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96369" y="209327"/>
              <a:ext cx="1248461" cy="828897"/>
            </a:xfrm>
            <a:prstGeom prst="round2SameRect">
              <a:avLst/>
            </a:prstGeom>
            <a:noFill/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53207" r="44749" b="20636"/>
          <a:stretch>
            <a:fillRect/>
          </a:stretch>
        </p:blipFill>
        <p:spPr bwMode="auto">
          <a:xfrm>
            <a:off x="0" y="2638425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13 Grupo"/>
          <p:cNvGrpSpPr>
            <a:grpSpLocks/>
          </p:cNvGrpSpPr>
          <p:nvPr/>
        </p:nvGrpSpPr>
        <p:grpSpPr bwMode="auto">
          <a:xfrm>
            <a:off x="7019925" y="5983288"/>
            <a:ext cx="2089150" cy="758825"/>
            <a:chOff x="7020272" y="6093296"/>
            <a:chExt cx="2088232" cy="757382"/>
          </a:xfrm>
        </p:grpSpPr>
        <p:pic>
          <p:nvPicPr>
            <p:cNvPr id="10" name="14 Imagen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C:\Users\WILLIA~1\AppData\Local\Temp\logosolo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6150353"/>
              <a:ext cx="516437" cy="62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16 Rectángulo"/>
          <p:cNvSpPr>
            <a:spLocks noChangeArrowheads="1"/>
          </p:cNvSpPr>
          <p:nvPr/>
        </p:nvSpPr>
        <p:spPr bwMode="auto">
          <a:xfrm>
            <a:off x="7870825" y="6669088"/>
            <a:ext cx="1238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CO" altLang="es-CO" sz="800" b="1" smtClean="0">
                <a:latin typeface="Arial Narrow" panose="020B0606020202030204" pitchFamily="34" charset="0"/>
              </a:rPr>
              <a:t>GD-REG-8, V2-02-Dic-2014</a:t>
            </a:r>
            <a:endParaRPr lang="es-CO" altLang="es-CO" sz="80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2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8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/>
          <a:stretch>
            <a:fillRect/>
          </a:stretch>
        </p:blipFill>
        <p:spPr bwMode="auto">
          <a:xfrm>
            <a:off x="7067550" y="5805488"/>
            <a:ext cx="20764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51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/>
          <a:stretch>
            <a:fillRect/>
          </a:stretch>
        </p:blipFill>
        <p:spPr bwMode="auto">
          <a:xfrm>
            <a:off x="7067550" y="5805488"/>
            <a:ext cx="20764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54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/>
          <a:stretch>
            <a:fillRect/>
          </a:stretch>
        </p:blipFill>
        <p:spPr bwMode="auto">
          <a:xfrm>
            <a:off x="7067550" y="5805488"/>
            <a:ext cx="20764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564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/>
          <a:stretch>
            <a:fillRect/>
          </a:stretch>
        </p:blipFill>
        <p:spPr bwMode="auto">
          <a:xfrm>
            <a:off x="7067550" y="5805488"/>
            <a:ext cx="20764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WILLIA~1\AppData\Local\Temp\logosolo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6056313"/>
            <a:ext cx="3175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9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" t="28838" r="52605" b="29752"/>
          <a:stretch>
            <a:fillRect/>
          </a:stretch>
        </p:blipFill>
        <p:spPr bwMode="auto">
          <a:xfrm>
            <a:off x="4067175" y="6111875"/>
            <a:ext cx="1512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0 Rectángulo"/>
          <p:cNvSpPr/>
          <p:nvPr userDrawn="1"/>
        </p:nvSpPr>
        <p:spPr>
          <a:xfrm>
            <a:off x="3995738" y="6021388"/>
            <a:ext cx="1655762" cy="52228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7" name="11 Rectángulo"/>
          <p:cNvSpPr/>
          <p:nvPr userDrawn="1"/>
        </p:nvSpPr>
        <p:spPr>
          <a:xfrm>
            <a:off x="5651500" y="6021388"/>
            <a:ext cx="1441450" cy="52228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6844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 Grupo"/>
          <p:cNvGrpSpPr>
            <a:grpSpLocks/>
          </p:cNvGrpSpPr>
          <p:nvPr/>
        </p:nvGrpSpPr>
        <p:grpSpPr bwMode="auto">
          <a:xfrm>
            <a:off x="152400" y="188913"/>
            <a:ext cx="4995863" cy="503237"/>
            <a:chOff x="152052" y="188640"/>
            <a:chExt cx="6239000" cy="853456"/>
          </a:xfrm>
        </p:grpSpPr>
        <p:pic>
          <p:nvPicPr>
            <p:cNvPr id="3" name="Picture 2" descr="http://www.aduanadelguadalquivir.es/images/TransporteAere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97843" y="195460"/>
              <a:ext cx="1253119" cy="845145"/>
            </a:xfrm>
            <a:prstGeom prst="round2SameRect">
              <a:avLst/>
            </a:prstGeom>
            <a:noFill/>
          </p:spPr>
        </p:pic>
        <p:pic>
          <p:nvPicPr>
            <p:cNvPr id="4" name="Picture 6" descr="http://www.expotran.com/wp-content/uploads/SELEC-2-interno-695x46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052" y="188640"/>
              <a:ext cx="1257569" cy="835968"/>
            </a:xfrm>
            <a:prstGeom prst="round2SameRect">
              <a:avLst/>
            </a:prstGeom>
            <a:noFill/>
          </p:spPr>
        </p:pic>
        <p:pic>
          <p:nvPicPr>
            <p:cNvPr id="5" name="Picture 10" descr="http://www.anuncioses.com/adpics/camion_tamaca309.jpg"/>
            <p:cNvPicPr>
              <a:picLocks noChangeAspect="1" noChangeArrowheads="1"/>
            </p:cNvPicPr>
            <p:nvPr/>
          </p:nvPicPr>
          <p:blipFill>
            <a:blip r:embed="rId4" cstate="print"/>
            <a:srcRect t="12199"/>
            <a:stretch>
              <a:fillRect/>
            </a:stretch>
          </p:blipFill>
          <p:spPr bwMode="auto">
            <a:xfrm>
              <a:off x="2649860" y="206127"/>
              <a:ext cx="1247900" cy="835969"/>
            </a:xfrm>
            <a:prstGeom prst="round2SameRect">
              <a:avLst/>
            </a:prstGeom>
            <a:noFill/>
          </p:spPr>
        </p:pic>
        <p:pic>
          <p:nvPicPr>
            <p:cNvPr id="6" name="Picture 12" descr="http://www.eluniversal.com.co/sites/default/files/transportes_masivos_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37994" y="192758"/>
              <a:ext cx="1253058" cy="847848"/>
            </a:xfrm>
            <a:prstGeom prst="round2SameRect">
              <a:avLst/>
            </a:prstGeom>
            <a:noFill/>
          </p:spPr>
        </p:pic>
        <p:pic>
          <p:nvPicPr>
            <p:cNvPr id="7" name="Picture 4" descr="http://www.expocamacol.com/file/image/terminaldetransportescas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96369" y="209327"/>
              <a:ext cx="1248461" cy="828897"/>
            </a:xfrm>
            <a:prstGeom prst="round2SameRect">
              <a:avLst/>
            </a:prstGeom>
            <a:noFill/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53207" r="44749" b="20636"/>
          <a:stretch>
            <a:fillRect/>
          </a:stretch>
        </p:blipFill>
        <p:spPr bwMode="auto">
          <a:xfrm>
            <a:off x="0" y="2638425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13 Grupo"/>
          <p:cNvGrpSpPr>
            <a:grpSpLocks/>
          </p:cNvGrpSpPr>
          <p:nvPr/>
        </p:nvGrpSpPr>
        <p:grpSpPr bwMode="auto">
          <a:xfrm>
            <a:off x="7019925" y="5983288"/>
            <a:ext cx="2089150" cy="758825"/>
            <a:chOff x="7020272" y="6093296"/>
            <a:chExt cx="2088232" cy="757382"/>
          </a:xfrm>
        </p:grpSpPr>
        <p:pic>
          <p:nvPicPr>
            <p:cNvPr id="10" name="14 Imagen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C:\Users\WILLIA~1\AppData\Local\Temp\logosolo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6150353"/>
              <a:ext cx="516437" cy="62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16 Rectángulo"/>
          <p:cNvSpPr>
            <a:spLocks noChangeArrowheads="1"/>
          </p:cNvSpPr>
          <p:nvPr/>
        </p:nvSpPr>
        <p:spPr bwMode="auto">
          <a:xfrm>
            <a:off x="7870825" y="6669088"/>
            <a:ext cx="1238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CO" altLang="es-CO" sz="800" b="1" smtClean="0">
                <a:latin typeface="Arial Narrow" panose="020B0606020202030204" pitchFamily="34" charset="0"/>
              </a:rPr>
              <a:t>GD-REG-8, V2-02-Dic-2014</a:t>
            </a:r>
            <a:endParaRPr lang="es-CO" altLang="es-CO" sz="80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073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A15D6-FC12-4F70-B4DA-82E9C91CE4D1}" type="datetimeFigureOut">
              <a:rPr lang="es-CO"/>
              <a:pPr>
                <a:defRPr/>
              </a:pPr>
              <a:t>13/07/2018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39932-30AF-41A3-8796-CF46E980C6A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3047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8EA6-F11C-40DA-B06B-4BC2EAAB0CAA}" type="datetimeFigureOut">
              <a:rPr lang="es-CO"/>
              <a:pPr>
                <a:defRPr/>
              </a:pPr>
              <a:t>13/07/2018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D348-D5A9-462A-A480-876EDF3E501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9310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F1C47-6860-4A24-A4D6-A6E8A63ADF12}" type="datetimeFigureOut">
              <a:rPr lang="es-CO"/>
              <a:pPr>
                <a:defRPr/>
              </a:pPr>
              <a:t>13/07/2018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AA1CE-5E0A-4BC2-8713-B949C2D15B6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6485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4A7DA-A649-428B-A3AA-DFB603128426}" type="datetimeFigureOut">
              <a:rPr lang="es-CO"/>
              <a:pPr>
                <a:defRPr/>
              </a:pPr>
              <a:t>13/07/2018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5E135-D641-42E3-999F-7F1FA870583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3654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D083B-DDA5-4E61-8BD0-DF40BE3E1E16}" type="datetimeFigureOut">
              <a:rPr lang="es-CO"/>
              <a:pPr>
                <a:defRPr/>
              </a:pPr>
              <a:t>13/07/2018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B7141-D0BF-4AD2-93D5-FB0D199AFB2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130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95490-D3E4-4676-9DCA-775E7221A109}" type="datetimeFigureOut">
              <a:rPr lang="es-CO"/>
              <a:pPr>
                <a:defRPr/>
              </a:pPr>
              <a:t>13/07/2018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DFD5B-218F-4CBC-975F-578E1C2EFA4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6336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53207" r="44749" b="20636"/>
          <a:stretch>
            <a:fillRect/>
          </a:stretch>
        </p:blipFill>
        <p:spPr bwMode="auto">
          <a:xfrm>
            <a:off x="0" y="965200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5 Grupo"/>
          <p:cNvGrpSpPr>
            <a:grpSpLocks/>
          </p:cNvGrpSpPr>
          <p:nvPr/>
        </p:nvGrpSpPr>
        <p:grpSpPr bwMode="auto">
          <a:xfrm>
            <a:off x="7019925" y="5983288"/>
            <a:ext cx="2089150" cy="758825"/>
            <a:chOff x="7020272" y="6093296"/>
            <a:chExt cx="2088232" cy="757382"/>
          </a:xfrm>
        </p:grpSpPr>
        <p:pic>
          <p:nvPicPr>
            <p:cNvPr id="4" name="6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C:\Users\WILLIA~1\AppData\Local\Temp\logosol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6150353"/>
              <a:ext cx="516437" cy="62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8 Grupo"/>
          <p:cNvGrpSpPr>
            <a:grpSpLocks/>
          </p:cNvGrpSpPr>
          <p:nvPr/>
        </p:nvGrpSpPr>
        <p:grpSpPr bwMode="auto">
          <a:xfrm>
            <a:off x="152400" y="188913"/>
            <a:ext cx="4995863" cy="503237"/>
            <a:chOff x="152052" y="188640"/>
            <a:chExt cx="6239000" cy="853456"/>
          </a:xfrm>
        </p:grpSpPr>
        <p:pic>
          <p:nvPicPr>
            <p:cNvPr id="7" name="Picture 2" descr="http://www.aduanadelguadalquivir.es/images/TransporteAere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7843" y="195460"/>
              <a:ext cx="1253119" cy="845145"/>
            </a:xfrm>
            <a:prstGeom prst="round2SameRect">
              <a:avLst/>
            </a:prstGeom>
            <a:noFill/>
          </p:spPr>
        </p:pic>
        <p:pic>
          <p:nvPicPr>
            <p:cNvPr id="8" name="Picture 6" descr="http://www.expotran.com/wp-content/uploads/SELEC-2-interno-695x46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2052" y="188640"/>
              <a:ext cx="1257569" cy="835968"/>
            </a:xfrm>
            <a:prstGeom prst="round2SameRect">
              <a:avLst/>
            </a:prstGeom>
            <a:noFill/>
          </p:spPr>
        </p:pic>
        <p:pic>
          <p:nvPicPr>
            <p:cNvPr id="9" name="Picture 10" descr="http://www.anuncioses.com/adpics/camion_tamaca309.jpg"/>
            <p:cNvPicPr>
              <a:picLocks noChangeAspect="1" noChangeArrowheads="1"/>
            </p:cNvPicPr>
            <p:nvPr/>
          </p:nvPicPr>
          <p:blipFill>
            <a:blip r:embed="rId7" cstate="print"/>
            <a:srcRect t="12199"/>
            <a:stretch>
              <a:fillRect/>
            </a:stretch>
          </p:blipFill>
          <p:spPr bwMode="auto">
            <a:xfrm>
              <a:off x="2649860" y="206127"/>
              <a:ext cx="1247900" cy="835969"/>
            </a:xfrm>
            <a:prstGeom prst="round2SameRect">
              <a:avLst/>
            </a:prstGeom>
            <a:noFill/>
          </p:spPr>
        </p:pic>
        <p:pic>
          <p:nvPicPr>
            <p:cNvPr id="10" name="Picture 12" descr="http://www.eluniversal.com.co/sites/default/files/transportes_masivos_0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37994" y="192758"/>
              <a:ext cx="1253058" cy="847848"/>
            </a:xfrm>
            <a:prstGeom prst="round2SameRect">
              <a:avLst/>
            </a:prstGeom>
            <a:noFill/>
          </p:spPr>
        </p:pic>
        <p:pic>
          <p:nvPicPr>
            <p:cNvPr id="11" name="Picture 4" descr="http://www.expocamacol.com/file/image/terminaldetransportescas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96369" y="209327"/>
              <a:ext cx="1248461" cy="828897"/>
            </a:xfrm>
            <a:prstGeom prst="round2SameRect">
              <a:avLst/>
            </a:prstGeom>
            <a:noFill/>
          </p:spPr>
        </p:pic>
      </p:grpSp>
      <p:sp>
        <p:nvSpPr>
          <p:cNvPr id="12" name="14 Rectángulo"/>
          <p:cNvSpPr>
            <a:spLocks noChangeArrowheads="1"/>
          </p:cNvSpPr>
          <p:nvPr/>
        </p:nvSpPr>
        <p:spPr bwMode="auto">
          <a:xfrm>
            <a:off x="7870825" y="6669088"/>
            <a:ext cx="1238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CO" altLang="es-CO" sz="800" b="1" smtClean="0">
                <a:latin typeface="Arial Narrow" panose="020B0606020202030204" pitchFamily="34" charset="0"/>
              </a:rPr>
              <a:t>GD-REG-8, V2-02-Dic-2014</a:t>
            </a:r>
            <a:endParaRPr lang="es-CO" altLang="es-CO" sz="80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45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/>
          <a:stretch>
            <a:fillRect/>
          </a:stretch>
        </p:blipFill>
        <p:spPr bwMode="auto">
          <a:xfrm>
            <a:off x="7067550" y="5805488"/>
            <a:ext cx="20764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/>
          <a:stretch>
            <a:fillRect/>
          </a:stretch>
        </p:blipFill>
        <p:spPr bwMode="auto">
          <a:xfrm>
            <a:off x="7067550" y="5805488"/>
            <a:ext cx="20764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418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/>
          <a:stretch>
            <a:fillRect/>
          </a:stretch>
        </p:blipFill>
        <p:spPr bwMode="auto">
          <a:xfrm>
            <a:off x="7067550" y="5805488"/>
            <a:ext cx="20764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/>
          <a:stretch>
            <a:fillRect/>
          </a:stretch>
        </p:blipFill>
        <p:spPr bwMode="auto">
          <a:xfrm>
            <a:off x="7067550" y="5805488"/>
            <a:ext cx="20764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819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/>
          <a:stretch>
            <a:fillRect/>
          </a:stretch>
        </p:blipFill>
        <p:spPr bwMode="auto">
          <a:xfrm>
            <a:off x="7067550" y="5805488"/>
            <a:ext cx="20764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/>
          <a:stretch>
            <a:fillRect/>
          </a:stretch>
        </p:blipFill>
        <p:spPr bwMode="auto">
          <a:xfrm>
            <a:off x="7067550" y="5805488"/>
            <a:ext cx="20764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245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/>
          <a:stretch>
            <a:fillRect/>
          </a:stretch>
        </p:blipFill>
        <p:spPr bwMode="auto">
          <a:xfrm>
            <a:off x="7067550" y="5805488"/>
            <a:ext cx="20764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/>
          <a:stretch>
            <a:fillRect/>
          </a:stretch>
        </p:blipFill>
        <p:spPr bwMode="auto">
          <a:xfrm>
            <a:off x="7067550" y="5805488"/>
            <a:ext cx="20764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821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/>
          <a:stretch>
            <a:fillRect/>
          </a:stretch>
        </p:blipFill>
        <p:spPr bwMode="auto">
          <a:xfrm>
            <a:off x="7067550" y="5805488"/>
            <a:ext cx="20764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WILLIA~1\AppData\Local\Temp\logoso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6056313"/>
            <a:ext cx="3175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" t="28838" r="52605" b="29752"/>
          <a:stretch>
            <a:fillRect/>
          </a:stretch>
        </p:blipFill>
        <p:spPr bwMode="auto">
          <a:xfrm>
            <a:off x="4067175" y="6111875"/>
            <a:ext cx="1512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0 Rectángulo"/>
          <p:cNvSpPr/>
          <p:nvPr/>
        </p:nvSpPr>
        <p:spPr>
          <a:xfrm>
            <a:off x="3995738" y="6021388"/>
            <a:ext cx="1655762" cy="52228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7" name="11 Rectángulo"/>
          <p:cNvSpPr/>
          <p:nvPr/>
        </p:nvSpPr>
        <p:spPr>
          <a:xfrm>
            <a:off x="5651500" y="6021388"/>
            <a:ext cx="1441450" cy="52228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3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/>
          <a:stretch>
            <a:fillRect/>
          </a:stretch>
        </p:blipFill>
        <p:spPr bwMode="auto">
          <a:xfrm>
            <a:off x="7067550" y="5805488"/>
            <a:ext cx="20764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WILLIA~1\AppData\Local\Temp\logosolo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6056313"/>
            <a:ext cx="3175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5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" t="28838" r="52605" b="29752"/>
          <a:stretch>
            <a:fillRect/>
          </a:stretch>
        </p:blipFill>
        <p:spPr bwMode="auto">
          <a:xfrm>
            <a:off x="4067175" y="6111875"/>
            <a:ext cx="1512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6 Rectángulo"/>
          <p:cNvSpPr/>
          <p:nvPr userDrawn="1"/>
        </p:nvSpPr>
        <p:spPr>
          <a:xfrm>
            <a:off x="3995738" y="6021388"/>
            <a:ext cx="1655762" cy="52228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3" name="17 Rectángulo"/>
          <p:cNvSpPr/>
          <p:nvPr userDrawn="1"/>
        </p:nvSpPr>
        <p:spPr>
          <a:xfrm>
            <a:off x="5651500" y="6021388"/>
            <a:ext cx="1441450" cy="52228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6672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94C8D-023D-4E49-9636-244364D8FA12}" type="datetimeFigureOut">
              <a:rPr lang="es-CO"/>
              <a:pPr>
                <a:defRPr/>
              </a:pPr>
              <a:t>13/07/2018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A986B-908D-44A5-BA84-863804DD4D9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512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E7CED-6343-400D-9775-118C982396A2}" type="datetimeFigureOut">
              <a:rPr lang="es-CO"/>
              <a:pPr>
                <a:defRPr/>
              </a:pPr>
              <a:t>13/07/2018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EFAA-17D0-40D5-B3ED-2E6698EA8FA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547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45CDC-2AFB-45A3-8388-99951776E4D2}" type="datetimeFigureOut">
              <a:rPr lang="es-CO"/>
              <a:pPr>
                <a:defRPr/>
              </a:pPr>
              <a:t>13/07/2018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99C57-1684-451C-BFFE-06BC1DFA669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153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9C3D9-5633-4DE2-817C-07825546C065}" type="datetimeFigureOut">
              <a:rPr lang="es-CO"/>
              <a:pPr>
                <a:defRPr/>
              </a:pPr>
              <a:t>13/07/2018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E3819-508E-4339-81E6-3FA8AE43169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032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53207" r="44749" b="20636"/>
          <a:stretch>
            <a:fillRect/>
          </a:stretch>
        </p:blipFill>
        <p:spPr bwMode="auto">
          <a:xfrm>
            <a:off x="0" y="965200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5 Grupo"/>
          <p:cNvGrpSpPr>
            <a:grpSpLocks/>
          </p:cNvGrpSpPr>
          <p:nvPr/>
        </p:nvGrpSpPr>
        <p:grpSpPr bwMode="auto">
          <a:xfrm>
            <a:off x="7019925" y="5983288"/>
            <a:ext cx="2089150" cy="758825"/>
            <a:chOff x="7020272" y="6093296"/>
            <a:chExt cx="2088232" cy="757382"/>
          </a:xfrm>
        </p:grpSpPr>
        <p:pic>
          <p:nvPicPr>
            <p:cNvPr id="4" name="6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C:\Users\WILLIA~1\AppData\Local\Temp\logosol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6150353"/>
              <a:ext cx="516437" cy="62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8 Grupo"/>
          <p:cNvGrpSpPr>
            <a:grpSpLocks/>
          </p:cNvGrpSpPr>
          <p:nvPr/>
        </p:nvGrpSpPr>
        <p:grpSpPr bwMode="auto">
          <a:xfrm>
            <a:off x="152400" y="188913"/>
            <a:ext cx="4995863" cy="503237"/>
            <a:chOff x="152052" y="188640"/>
            <a:chExt cx="6239000" cy="853456"/>
          </a:xfrm>
        </p:grpSpPr>
        <p:pic>
          <p:nvPicPr>
            <p:cNvPr id="7" name="Picture 2" descr="http://www.aduanadelguadalquivir.es/images/TransporteAere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7843" y="195460"/>
              <a:ext cx="1253119" cy="845145"/>
            </a:xfrm>
            <a:prstGeom prst="round2SameRect">
              <a:avLst/>
            </a:prstGeom>
            <a:noFill/>
          </p:spPr>
        </p:pic>
        <p:pic>
          <p:nvPicPr>
            <p:cNvPr id="8" name="Picture 6" descr="http://www.expotran.com/wp-content/uploads/SELEC-2-interno-695x46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2052" y="188640"/>
              <a:ext cx="1257569" cy="835968"/>
            </a:xfrm>
            <a:prstGeom prst="round2SameRect">
              <a:avLst/>
            </a:prstGeom>
            <a:noFill/>
          </p:spPr>
        </p:pic>
        <p:pic>
          <p:nvPicPr>
            <p:cNvPr id="9" name="Picture 10" descr="http://www.anuncioses.com/adpics/camion_tamaca309.jpg"/>
            <p:cNvPicPr>
              <a:picLocks noChangeAspect="1" noChangeArrowheads="1"/>
            </p:cNvPicPr>
            <p:nvPr/>
          </p:nvPicPr>
          <p:blipFill>
            <a:blip r:embed="rId7" cstate="print"/>
            <a:srcRect t="12199"/>
            <a:stretch>
              <a:fillRect/>
            </a:stretch>
          </p:blipFill>
          <p:spPr bwMode="auto">
            <a:xfrm>
              <a:off x="2649860" y="206127"/>
              <a:ext cx="1247900" cy="835969"/>
            </a:xfrm>
            <a:prstGeom prst="round2SameRect">
              <a:avLst/>
            </a:prstGeom>
            <a:noFill/>
          </p:spPr>
        </p:pic>
        <p:pic>
          <p:nvPicPr>
            <p:cNvPr id="10" name="Picture 12" descr="http://www.eluniversal.com.co/sites/default/files/transportes_masivos_0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37994" y="192758"/>
              <a:ext cx="1253058" cy="847848"/>
            </a:xfrm>
            <a:prstGeom prst="round2SameRect">
              <a:avLst/>
            </a:prstGeom>
            <a:noFill/>
          </p:spPr>
        </p:pic>
        <p:pic>
          <p:nvPicPr>
            <p:cNvPr id="11" name="Picture 4" descr="http://www.expocamacol.com/file/image/terminaldetransportescas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96369" y="209327"/>
              <a:ext cx="1248461" cy="828897"/>
            </a:xfrm>
            <a:prstGeom prst="round2SameRect">
              <a:avLst/>
            </a:prstGeom>
            <a:noFill/>
          </p:spPr>
        </p:pic>
      </p:grpSp>
      <p:sp>
        <p:nvSpPr>
          <p:cNvPr id="12" name="14 Rectángulo"/>
          <p:cNvSpPr>
            <a:spLocks noChangeArrowheads="1"/>
          </p:cNvSpPr>
          <p:nvPr/>
        </p:nvSpPr>
        <p:spPr bwMode="auto">
          <a:xfrm>
            <a:off x="7870825" y="6669088"/>
            <a:ext cx="1238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CO" altLang="es-CO" sz="800" b="1" smtClean="0">
                <a:latin typeface="Arial Narrow" panose="020B0606020202030204" pitchFamily="34" charset="0"/>
              </a:rPr>
              <a:t>GD-REG-8, V2-02-Dic-2014</a:t>
            </a:r>
            <a:endParaRPr lang="es-CO" altLang="es-CO" sz="80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/>
          <a:stretch>
            <a:fillRect/>
          </a:stretch>
        </p:blipFill>
        <p:spPr bwMode="auto">
          <a:xfrm>
            <a:off x="7067550" y="5805488"/>
            <a:ext cx="20764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85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0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8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/>
          <a:stretch>
            <a:fillRect/>
          </a:stretch>
        </p:blipFill>
        <p:spPr bwMode="auto">
          <a:xfrm>
            <a:off x="7067550" y="5805488"/>
            <a:ext cx="20764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54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s-CO" alt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258EF9-614A-4FEC-A717-F803FCAD2805}" type="datetimeFigureOut">
              <a:rPr lang="es-CO"/>
              <a:pPr>
                <a:defRPr/>
              </a:pPr>
              <a:t>13/07/2018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7DAB6B-5E33-4817-8C66-177799F92DD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40" r:id="rId7"/>
    <p:sldLayoutId id="2147484341" r:id="rId8"/>
    <p:sldLayoutId id="2147484342" r:id="rId9"/>
    <p:sldLayoutId id="2147484343" r:id="rId10"/>
    <p:sldLayoutId id="2147484344" r:id="rId11"/>
    <p:sldLayoutId id="2147484345" r:id="rId12"/>
    <p:sldLayoutId id="214748434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s-CO" altLang="es-CO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3E4207-755D-4271-92CD-E3FCC19B09B5}" type="datetimeFigureOut">
              <a:rPr lang="es-CO"/>
              <a:pPr>
                <a:defRPr/>
              </a:pPr>
              <a:t>13/07/2018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262447-840A-46B3-A316-060128AEF97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48" r:id="rId7"/>
    <p:sldLayoutId id="2147484349" r:id="rId8"/>
    <p:sldLayoutId id="2147484350" r:id="rId9"/>
    <p:sldLayoutId id="2147484351" r:id="rId10"/>
    <p:sldLayoutId id="2147484352" r:id="rId11"/>
    <p:sldLayoutId id="21474843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package" Target="../embeddings/Hoja_de_c_lculo_de_Microsoft_Excel1.xlsx"/><Relationship Id="rId7" Type="http://schemas.openxmlformats.org/officeDocument/2006/relationships/chart" Target="../charts/chart1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428728" y="2285992"/>
            <a:ext cx="628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 Estratégico Institucional </a:t>
            </a:r>
          </a:p>
          <a:p>
            <a:pPr algn="ctr">
              <a:defRPr/>
            </a:pPr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Seguimiento Indicadores PEI Junio 2018</a:t>
            </a:r>
            <a:endParaRPr lang="es-CO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496446"/>
              </p:ext>
            </p:extLst>
          </p:nvPr>
        </p:nvGraphicFramePr>
        <p:xfrm>
          <a:off x="323528" y="404664"/>
          <a:ext cx="367240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104550"/>
              </p:ext>
            </p:extLst>
          </p:nvPr>
        </p:nvGraphicFramePr>
        <p:xfrm>
          <a:off x="4427984" y="476672"/>
          <a:ext cx="4176464" cy="278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99191"/>
              </p:ext>
            </p:extLst>
          </p:nvPr>
        </p:nvGraphicFramePr>
        <p:xfrm>
          <a:off x="0" y="3717032"/>
          <a:ext cx="4211960" cy="3100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ángulo 6"/>
          <p:cNvSpPr/>
          <p:nvPr/>
        </p:nvSpPr>
        <p:spPr>
          <a:xfrm>
            <a:off x="4211960" y="3501009"/>
            <a:ext cx="47525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000" dirty="0"/>
              <a:t>Puertos:</a:t>
            </a:r>
          </a:p>
          <a:p>
            <a:pPr marL="342900" indent="-342900" algn="just">
              <a:buAutoNum type="arabicPeriod"/>
            </a:pPr>
            <a:r>
              <a:rPr lang="es-CO" sz="1000" dirty="0"/>
              <a:t>Determinar el número de infraestructura portuaria y los prestadores de servicio público de transporte fluvial de pasajeros.</a:t>
            </a:r>
          </a:p>
          <a:p>
            <a:pPr marL="342900" indent="-342900" algn="just">
              <a:buAutoNum type="arabicPeriod"/>
            </a:pPr>
            <a:r>
              <a:rPr lang="es-CO" sz="1000" dirty="0"/>
              <a:t>Identificar las rutas de prestación de servicio público de transporte fluvial de pasajeros</a:t>
            </a:r>
          </a:p>
          <a:p>
            <a:pPr marL="342900" indent="-342900" algn="just">
              <a:buAutoNum type="arabicPeriod"/>
            </a:pPr>
            <a:r>
              <a:rPr lang="es-CO" sz="1000" dirty="0"/>
              <a:t>Adelantar acciones de promoción y  formalización de los prestadores de transporte público fluvial de pasajeros informal identificados. </a:t>
            </a:r>
          </a:p>
          <a:p>
            <a:pPr algn="just"/>
            <a:endParaRPr lang="es-CO" sz="1000" dirty="0"/>
          </a:p>
          <a:p>
            <a:pPr algn="just"/>
            <a:r>
              <a:rPr lang="es-CO" sz="1000" dirty="0"/>
              <a:t>Concesiones:</a:t>
            </a:r>
          </a:p>
          <a:p>
            <a:pPr marL="342900" indent="-342900" algn="just">
              <a:buAutoNum type="arabicPeriod"/>
            </a:pPr>
            <a:r>
              <a:rPr lang="es-CO" sz="1000" dirty="0"/>
              <a:t>Promover formalidad de terminales no habilitados: 36</a:t>
            </a:r>
          </a:p>
          <a:p>
            <a:pPr marL="342900" indent="-342900" algn="just">
              <a:buFontTx/>
              <a:buAutoNum type="arabicPeriod"/>
            </a:pPr>
            <a:r>
              <a:rPr lang="es-CO" sz="1000" dirty="0"/>
              <a:t>Identificar, caracterizar y promover la formalidad de paraderos periféricos: 1</a:t>
            </a:r>
          </a:p>
          <a:p>
            <a:pPr marL="342900" indent="-342900" algn="just">
              <a:buFontTx/>
              <a:buAutoNum type="arabicPeriod"/>
            </a:pPr>
            <a:r>
              <a:rPr lang="es-CO" sz="1000" dirty="0"/>
              <a:t>Impulsar la implementación de planes de formalización de la administración en aeródromos a cargo de entes territoriales. 56</a:t>
            </a:r>
          </a:p>
          <a:p>
            <a:pPr algn="just"/>
            <a:endParaRPr lang="es-CO" sz="1000" dirty="0"/>
          </a:p>
          <a:p>
            <a:pPr algn="just"/>
            <a:r>
              <a:rPr lang="es-CO" sz="1000" dirty="0"/>
              <a:t>Transito:</a:t>
            </a:r>
          </a:p>
          <a:p>
            <a:pPr algn="just"/>
            <a:r>
              <a:rPr lang="es-CO" sz="1000" dirty="0"/>
              <a:t>1.  Realizar operativos de control contra la Informalidad en 20 ciudades. (120 de escolaridad y 350 de Informalidad) </a:t>
            </a:r>
            <a:endParaRPr lang="es-CO" sz="1000" dirty="0">
              <a:solidFill>
                <a:srgbClr val="FF0000"/>
              </a:solidFill>
            </a:endParaRPr>
          </a:p>
          <a:p>
            <a:pPr algn="just"/>
            <a:r>
              <a:rPr lang="es-CO" sz="1000" dirty="0"/>
              <a:t>2. Diagnosticar paraderos no </a:t>
            </a:r>
            <a:r>
              <a:rPr lang="es-CO" sz="1000" dirty="0" smtClean="0"/>
              <a:t>autorizados</a:t>
            </a:r>
            <a:endParaRPr lang="es-CO" sz="1000" dirty="0"/>
          </a:p>
          <a:p>
            <a:pPr algn="just"/>
            <a:endParaRPr lang="es-CO" sz="1000" dirty="0" smtClean="0"/>
          </a:p>
          <a:p>
            <a:pPr algn="just"/>
            <a:r>
              <a:rPr lang="es-CO" sz="1000" dirty="0" smtClean="0"/>
              <a:t>A junio se practicaron: 59 </a:t>
            </a:r>
            <a:r>
              <a:rPr lang="es-CO" sz="1000" dirty="0"/>
              <a:t>operativos de </a:t>
            </a:r>
            <a:r>
              <a:rPr lang="es-CO" sz="1000" dirty="0" smtClean="0"/>
              <a:t>carga, 18 </a:t>
            </a:r>
            <a:r>
              <a:rPr lang="es-CO" sz="1000" dirty="0"/>
              <a:t>operativos al transporte </a:t>
            </a:r>
            <a:r>
              <a:rPr lang="es-CO" sz="1000" dirty="0" smtClean="0"/>
              <a:t>escolar y 198 </a:t>
            </a:r>
            <a:r>
              <a:rPr lang="es-CO" sz="1000" dirty="0"/>
              <a:t>operativos al transporte </a:t>
            </a:r>
            <a:r>
              <a:rPr lang="es-CO" sz="1000" dirty="0" smtClean="0"/>
              <a:t>informal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37875"/>
              </p:ext>
            </p:extLst>
          </p:nvPr>
        </p:nvGraphicFramePr>
        <p:xfrm>
          <a:off x="251520" y="404664"/>
          <a:ext cx="4104456" cy="267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584012"/>
              </p:ext>
            </p:extLst>
          </p:nvPr>
        </p:nvGraphicFramePr>
        <p:xfrm>
          <a:off x="4788024" y="404664"/>
          <a:ext cx="3851920" cy="267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569772"/>
              </p:ext>
            </p:extLst>
          </p:nvPr>
        </p:nvGraphicFramePr>
        <p:xfrm>
          <a:off x="35600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128821"/>
              </p:ext>
            </p:extLst>
          </p:nvPr>
        </p:nvGraphicFramePr>
        <p:xfrm>
          <a:off x="4499992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ángulo 2"/>
          <p:cNvSpPr>
            <a:spLocks noChangeArrowheads="1"/>
          </p:cNvSpPr>
          <p:nvPr/>
        </p:nvSpPr>
        <p:spPr bwMode="auto">
          <a:xfrm>
            <a:off x="215900" y="5014913"/>
            <a:ext cx="3492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800" dirty="0" smtClean="0"/>
              <a:t> </a:t>
            </a:r>
            <a:endParaRPr lang="es-CO" altLang="es-CO" sz="180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366575"/>
              </p:ext>
            </p:extLst>
          </p:nvPr>
        </p:nvGraphicFramePr>
        <p:xfrm>
          <a:off x="4186238" y="3328988"/>
          <a:ext cx="7715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Hoja de cálculo" r:id="rId3" imgW="771539" imgH="200066" progId="Excel.Sheet.12">
                  <p:embed/>
                </p:oleObj>
              </mc:Choice>
              <mc:Fallback>
                <p:oleObj name="Hoja de cálculo" r:id="rId3" imgW="771539" imgH="2000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86238" y="3328988"/>
                        <a:ext cx="771525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806699"/>
              </p:ext>
            </p:extLst>
          </p:nvPr>
        </p:nvGraphicFramePr>
        <p:xfrm>
          <a:off x="107504" y="188640"/>
          <a:ext cx="43204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394272"/>
              </p:ext>
            </p:extLst>
          </p:nvPr>
        </p:nvGraphicFramePr>
        <p:xfrm>
          <a:off x="4515971" y="260648"/>
          <a:ext cx="462802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467190"/>
              </p:ext>
            </p:extLst>
          </p:nvPr>
        </p:nvGraphicFramePr>
        <p:xfrm>
          <a:off x="107504" y="352901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109237"/>
              </p:ext>
            </p:extLst>
          </p:nvPr>
        </p:nvGraphicFramePr>
        <p:xfrm>
          <a:off x="4494723" y="3643313"/>
          <a:ext cx="462802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936213"/>
              </p:ext>
            </p:extLst>
          </p:nvPr>
        </p:nvGraphicFramePr>
        <p:xfrm>
          <a:off x="179512" y="4766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01441"/>
              </p:ext>
            </p:extLst>
          </p:nvPr>
        </p:nvGraphicFramePr>
        <p:xfrm>
          <a:off x="0" y="188640"/>
          <a:ext cx="462802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399868"/>
              </p:ext>
            </p:extLst>
          </p:nvPr>
        </p:nvGraphicFramePr>
        <p:xfrm>
          <a:off x="4508724" y="188640"/>
          <a:ext cx="462802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36931"/>
              </p:ext>
            </p:extLst>
          </p:nvPr>
        </p:nvGraphicFramePr>
        <p:xfrm>
          <a:off x="107504" y="3356992"/>
          <a:ext cx="45944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59027"/>
              </p:ext>
            </p:extLst>
          </p:nvPr>
        </p:nvGraphicFramePr>
        <p:xfrm>
          <a:off x="4716016" y="3429000"/>
          <a:ext cx="415738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8908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332656"/>
            <a:ext cx="4029805" cy="2749534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428028"/>
              </p:ext>
            </p:extLst>
          </p:nvPr>
        </p:nvGraphicFramePr>
        <p:xfrm>
          <a:off x="365080" y="260648"/>
          <a:ext cx="405652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547776"/>
              </p:ext>
            </p:extLst>
          </p:nvPr>
        </p:nvGraphicFramePr>
        <p:xfrm>
          <a:off x="467544" y="3573016"/>
          <a:ext cx="39556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638244"/>
              </p:ext>
            </p:extLst>
          </p:nvPr>
        </p:nvGraphicFramePr>
        <p:xfrm>
          <a:off x="4499992" y="3284984"/>
          <a:ext cx="4134971" cy="309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8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392613"/>
              </p:ext>
            </p:extLst>
          </p:nvPr>
        </p:nvGraphicFramePr>
        <p:xfrm>
          <a:off x="2411760" y="1556792"/>
          <a:ext cx="382120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9533748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ofic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oficial</Template>
  <TotalTime>14533</TotalTime>
  <Words>358</Words>
  <Application>Microsoft Office PowerPoint</Application>
  <PresentationFormat>Presentación en pantalla (4:3)</PresentationFormat>
  <Paragraphs>39</Paragraphs>
  <Slides>7</Slides>
  <Notes>1</Notes>
  <HiddenSlides>1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Plantilla oficial</vt:lpstr>
      <vt:lpstr>SPT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Nidia Alejandra Torres Sepulveda</dc:creator>
  <cp:lastModifiedBy>Luz Angela Maria Mora Cubillos</cp:lastModifiedBy>
  <cp:revision>768</cp:revision>
  <cp:lastPrinted>2018-07-06T20:23:47Z</cp:lastPrinted>
  <dcterms:created xsi:type="dcterms:W3CDTF">2015-11-18T20:19:40Z</dcterms:created>
  <dcterms:modified xsi:type="dcterms:W3CDTF">2018-07-13T17:36:34Z</dcterms:modified>
</cp:coreProperties>
</file>